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2" r:id="rId5"/>
    <p:sldId id="261" r:id="rId6"/>
    <p:sldId id="264" r:id="rId7"/>
    <p:sldId id="268" r:id="rId8"/>
    <p:sldId id="265" r:id="rId9"/>
    <p:sldId id="269" r:id="rId10"/>
    <p:sldId id="270" r:id="rId11"/>
    <p:sldId id="271" r:id="rId12"/>
    <p:sldId id="273" r:id="rId13"/>
    <p:sldId id="266"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p:restoredTop sz="91429"/>
  </p:normalViewPr>
  <p:slideViewPr>
    <p:cSldViewPr snapToGrid="0" snapToObjects="1">
      <p:cViewPr varScale="1">
        <p:scale>
          <a:sx n="117" d="100"/>
          <a:sy n="117" d="100"/>
        </p:scale>
        <p:origin x="9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B21D-9C6A-664D-81E1-F6708AC8B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FF9444-7EF5-9146-A537-9E8839D8A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F5A428-D013-2E47-A2E2-F0CE5108C2DF}"/>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5" name="Footer Placeholder 4">
            <a:extLst>
              <a:ext uri="{FF2B5EF4-FFF2-40B4-BE49-F238E27FC236}">
                <a16:creationId xmlns:a16="http://schemas.microsoft.com/office/drawing/2014/main" id="{4104CA47-E488-0848-8AF9-A6466107B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179FD-AA50-4349-AAA6-5488DD601F3F}"/>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1022400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2B30-776F-AE44-9316-754463581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325DBD-68CB-1346-9EDE-027A00902E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B447B-5F0B-9C4F-B74F-AC1E50050D46}"/>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5" name="Footer Placeholder 4">
            <a:extLst>
              <a:ext uri="{FF2B5EF4-FFF2-40B4-BE49-F238E27FC236}">
                <a16:creationId xmlns:a16="http://schemas.microsoft.com/office/drawing/2014/main" id="{C034D452-D17E-6A46-800E-D9C1A3DEE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AB4C6-30B4-D845-9D26-709DAFD91ABF}"/>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387645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BEDD2-F0F9-6442-907C-2A6F6E91A2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89961-6FFF-224C-A8C8-4C552102FC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1D082-6F28-E541-9634-F16FB59BF74D}"/>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5" name="Footer Placeholder 4">
            <a:extLst>
              <a:ext uri="{FF2B5EF4-FFF2-40B4-BE49-F238E27FC236}">
                <a16:creationId xmlns:a16="http://schemas.microsoft.com/office/drawing/2014/main" id="{47DD6AA4-31D7-454A-8AFE-9484DAEE2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5F4A8-8D49-6843-901B-3AD964958FDC}"/>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204008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E864-C40C-E24F-BB5C-94B83B168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91D01-FD61-604C-91A6-95E889477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CD8C9-37CF-5647-ADA7-34B5C073A192}"/>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5" name="Footer Placeholder 4">
            <a:extLst>
              <a:ext uri="{FF2B5EF4-FFF2-40B4-BE49-F238E27FC236}">
                <a16:creationId xmlns:a16="http://schemas.microsoft.com/office/drawing/2014/main" id="{358122D3-EFF6-514B-B992-90321B72C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26C30-3D62-8448-AAE0-8BEEB9BE8BDF}"/>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3636545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9D5D-3C30-F84C-911C-05908323F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A5DE6-601A-B84F-B3FF-854CCD2765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19D83-FFC0-8143-910E-8E07D482CDAB}"/>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5" name="Footer Placeholder 4">
            <a:extLst>
              <a:ext uri="{FF2B5EF4-FFF2-40B4-BE49-F238E27FC236}">
                <a16:creationId xmlns:a16="http://schemas.microsoft.com/office/drawing/2014/main" id="{F8D2980D-3DC8-D04D-8EA6-97DE3D49D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0CA7F-F3D8-3B4E-91D3-A0DA2D931A62}"/>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64288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9F40-22F1-514F-9B9F-A1C45E8FF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14C79-0CD9-9449-A379-90003FA72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BBA73E-23F0-574C-8710-2B83A70EB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D326D-0E27-3744-BB76-8CEBB83C970F}"/>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6" name="Footer Placeholder 5">
            <a:extLst>
              <a:ext uri="{FF2B5EF4-FFF2-40B4-BE49-F238E27FC236}">
                <a16:creationId xmlns:a16="http://schemas.microsoft.com/office/drawing/2014/main" id="{0D1CDBFF-CCB8-E747-AB9B-7C1510889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FFC55-9914-6B4C-9231-D8ED8EE20217}"/>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205584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24E3-1D52-4946-BA4C-BAC73D4327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0F7E0-E981-0D4D-B892-4B95202B2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6F98BD-B31D-BC4D-9000-5F2C9A6598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13EC7C-A8D9-C941-8B0D-FAEDDC673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D1F71-A752-B241-9F00-E8E9BF9C1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6016E-B07D-D042-B250-72576CF36A8B}"/>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8" name="Footer Placeholder 7">
            <a:extLst>
              <a:ext uri="{FF2B5EF4-FFF2-40B4-BE49-F238E27FC236}">
                <a16:creationId xmlns:a16="http://schemas.microsoft.com/office/drawing/2014/main" id="{783AABDF-6FAA-1440-90B6-A1F353444F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05811F-F324-044D-9E56-C40EFC8DED68}"/>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382675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F7D4-070F-344E-A31A-5DF27E186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1E3BA-E6F0-2A4E-8665-96F4E9860F56}"/>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4" name="Footer Placeholder 3">
            <a:extLst>
              <a:ext uri="{FF2B5EF4-FFF2-40B4-BE49-F238E27FC236}">
                <a16:creationId xmlns:a16="http://schemas.microsoft.com/office/drawing/2014/main" id="{187C8B86-1CE3-774E-A3A4-DFC451FEC3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2E81C7-A63D-5849-A7F0-EF5439A38768}"/>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33571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73A68-3B26-A64B-B0E0-78935B8E59C1}"/>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3" name="Footer Placeholder 2">
            <a:extLst>
              <a:ext uri="{FF2B5EF4-FFF2-40B4-BE49-F238E27FC236}">
                <a16:creationId xmlns:a16="http://schemas.microsoft.com/office/drawing/2014/main" id="{37768C78-B802-BD47-A8DF-EED655537A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94E598-AF84-2F4A-947A-CD004B03CAFC}"/>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39321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2D55-19A7-EB41-AD50-CAC2D9B76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2B10-CAE3-7A42-B400-25A3ED6B7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A0C55D-DDFB-734A-91B0-771B9FF0A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522E2-1F1F-BD4D-96FD-F62D765B858B}"/>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6" name="Footer Placeholder 5">
            <a:extLst>
              <a:ext uri="{FF2B5EF4-FFF2-40B4-BE49-F238E27FC236}">
                <a16:creationId xmlns:a16="http://schemas.microsoft.com/office/drawing/2014/main" id="{C9860956-D0B1-024F-84E7-992099BD6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8777F-00E4-1B4D-A7F4-A1EE5912787F}"/>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169886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E8BD-879F-8945-8526-6310F95D4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19856-B74C-9D4D-9366-8DC574B73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C5E0E5-2BAB-4746-AD61-0758FFD14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B750C-A93B-B443-94AE-840AEB3CDC96}"/>
              </a:ext>
            </a:extLst>
          </p:cNvPr>
          <p:cNvSpPr>
            <a:spLocks noGrp="1"/>
          </p:cNvSpPr>
          <p:nvPr>
            <p:ph type="dt" sz="half" idx="10"/>
          </p:nvPr>
        </p:nvSpPr>
        <p:spPr/>
        <p:txBody>
          <a:bodyPr/>
          <a:lstStyle/>
          <a:p>
            <a:fld id="{44C790B6-76E1-8D41-AE84-762E71F0627C}" type="datetimeFigureOut">
              <a:rPr lang="en-US" smtClean="0"/>
              <a:t>8/29/20</a:t>
            </a:fld>
            <a:endParaRPr lang="en-US"/>
          </a:p>
        </p:txBody>
      </p:sp>
      <p:sp>
        <p:nvSpPr>
          <p:cNvPr id="6" name="Footer Placeholder 5">
            <a:extLst>
              <a:ext uri="{FF2B5EF4-FFF2-40B4-BE49-F238E27FC236}">
                <a16:creationId xmlns:a16="http://schemas.microsoft.com/office/drawing/2014/main" id="{ADD528E5-69A1-0A45-B7FF-577F5B6B6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156A7-2B38-C744-AE95-48709C2715B1}"/>
              </a:ext>
            </a:extLst>
          </p:cNvPr>
          <p:cNvSpPr>
            <a:spLocks noGrp="1"/>
          </p:cNvSpPr>
          <p:nvPr>
            <p:ph type="sldNum" sz="quarter" idx="12"/>
          </p:nvPr>
        </p:nvSpPr>
        <p:spPr/>
        <p:txBody>
          <a:bodyPr/>
          <a:lstStyle/>
          <a:p>
            <a:fld id="{CC033560-3E0D-394E-85DD-D4EED63F1476}" type="slidenum">
              <a:rPr lang="en-US" smtClean="0"/>
              <a:t>‹#›</a:t>
            </a:fld>
            <a:endParaRPr lang="en-US"/>
          </a:p>
        </p:txBody>
      </p:sp>
    </p:spTree>
    <p:extLst>
      <p:ext uri="{BB962C8B-B14F-4D97-AF65-F5344CB8AC3E}">
        <p14:creationId xmlns:p14="http://schemas.microsoft.com/office/powerpoint/2010/main" val="281118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2A27F-FE4C-244F-BCC5-DECF00B578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825C64-03F0-1A49-8B9E-15FBC7E07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200FE-0F24-D645-BBE0-BD9563581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790B6-76E1-8D41-AE84-762E71F0627C}" type="datetimeFigureOut">
              <a:rPr lang="en-US" smtClean="0"/>
              <a:t>8/29/20</a:t>
            </a:fld>
            <a:endParaRPr lang="en-US"/>
          </a:p>
        </p:txBody>
      </p:sp>
      <p:sp>
        <p:nvSpPr>
          <p:cNvPr id="5" name="Footer Placeholder 4">
            <a:extLst>
              <a:ext uri="{FF2B5EF4-FFF2-40B4-BE49-F238E27FC236}">
                <a16:creationId xmlns:a16="http://schemas.microsoft.com/office/drawing/2014/main" id="{2DA8F5CB-F67D-9B4C-B62D-375E121C7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F4F1A-DF14-CE49-8A85-20BC82C29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33560-3E0D-394E-85DD-D4EED63F1476}" type="slidenum">
              <a:rPr lang="en-US" smtClean="0"/>
              <a:t>‹#›</a:t>
            </a:fld>
            <a:endParaRPr lang="en-US"/>
          </a:p>
        </p:txBody>
      </p:sp>
    </p:spTree>
    <p:extLst>
      <p:ext uri="{BB962C8B-B14F-4D97-AF65-F5344CB8AC3E}">
        <p14:creationId xmlns:p14="http://schemas.microsoft.com/office/powerpoint/2010/main" val="428594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841D-682B-5445-8DB7-62CF030771C1}"/>
              </a:ext>
            </a:extLst>
          </p:cNvPr>
          <p:cNvSpPr>
            <a:spLocks noGrp="1"/>
          </p:cNvSpPr>
          <p:nvPr>
            <p:ph type="ctrTitle"/>
          </p:nvPr>
        </p:nvSpPr>
        <p:spPr/>
        <p:txBody>
          <a:bodyPr/>
          <a:lstStyle/>
          <a:p>
            <a:r>
              <a:rPr lang="en-US" dirty="0"/>
              <a:t>Facade Design Pattern</a:t>
            </a:r>
          </a:p>
        </p:txBody>
      </p:sp>
      <p:sp>
        <p:nvSpPr>
          <p:cNvPr id="3" name="Subtitle 2">
            <a:extLst>
              <a:ext uri="{FF2B5EF4-FFF2-40B4-BE49-F238E27FC236}">
                <a16:creationId xmlns:a16="http://schemas.microsoft.com/office/drawing/2014/main" id="{EE68CAD6-BC05-9A42-9045-E38C66408C32}"/>
              </a:ext>
            </a:extLst>
          </p:cNvPr>
          <p:cNvSpPr>
            <a:spLocks noGrp="1"/>
          </p:cNvSpPr>
          <p:nvPr>
            <p:ph type="subTitle" idx="1"/>
          </p:nvPr>
        </p:nvSpPr>
        <p:spPr/>
        <p:txBody>
          <a:bodyPr/>
          <a:lstStyle/>
          <a:p>
            <a:r>
              <a:rPr lang="en-US" dirty="0"/>
              <a:t>Debashis Jena</a:t>
            </a:r>
          </a:p>
          <a:p>
            <a:r>
              <a:rPr lang="en-US" dirty="0"/>
              <a:t>UMGC – SWEN 656 (Fall 2020)</a:t>
            </a:r>
          </a:p>
        </p:txBody>
      </p:sp>
    </p:spTree>
    <p:extLst>
      <p:ext uri="{BB962C8B-B14F-4D97-AF65-F5344CB8AC3E}">
        <p14:creationId xmlns:p14="http://schemas.microsoft.com/office/powerpoint/2010/main" val="2754173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20CD-E227-1F4A-81E4-938CB34661C7}"/>
              </a:ext>
            </a:extLst>
          </p:cNvPr>
          <p:cNvSpPr>
            <a:spLocks noGrp="1"/>
          </p:cNvSpPr>
          <p:nvPr>
            <p:ph type="title"/>
          </p:nvPr>
        </p:nvSpPr>
        <p:spPr>
          <a:xfrm>
            <a:off x="549875" y="455508"/>
            <a:ext cx="6036276" cy="1336222"/>
          </a:xfrm>
        </p:spPr>
        <p:txBody>
          <a:bodyPr/>
          <a:lstStyle/>
          <a:p>
            <a:r>
              <a:rPr lang="en-US" dirty="0"/>
              <a:t>Example – </a:t>
            </a:r>
            <a:r>
              <a:rPr lang="en-US" dirty="0" err="1"/>
              <a:t>RobotParts</a:t>
            </a:r>
            <a:r>
              <a:rPr lang="en-US" dirty="0"/>
              <a:t> Classes</a:t>
            </a:r>
          </a:p>
        </p:txBody>
      </p:sp>
      <p:pic>
        <p:nvPicPr>
          <p:cNvPr id="4" name="Content Placeholder 3">
            <a:extLst>
              <a:ext uri="{FF2B5EF4-FFF2-40B4-BE49-F238E27FC236}">
                <a16:creationId xmlns:a16="http://schemas.microsoft.com/office/drawing/2014/main" id="{E817783A-B405-374C-8B14-1D18116578E9}"/>
              </a:ext>
            </a:extLst>
          </p:cNvPr>
          <p:cNvPicPr>
            <a:picLocks noGrp="1" noChangeAspect="1"/>
          </p:cNvPicPr>
          <p:nvPr>
            <p:ph idx="1"/>
          </p:nvPr>
        </p:nvPicPr>
        <p:blipFill>
          <a:blip r:embed="rId2"/>
          <a:stretch>
            <a:fillRect/>
          </a:stretch>
        </p:blipFill>
        <p:spPr>
          <a:xfrm>
            <a:off x="6796514" y="187779"/>
            <a:ext cx="5251286" cy="2196191"/>
          </a:xfrm>
          <a:prstGeom prst="rect">
            <a:avLst/>
          </a:prstGeom>
        </p:spPr>
      </p:pic>
      <p:pic>
        <p:nvPicPr>
          <p:cNvPr id="5" name="Picture 4">
            <a:extLst>
              <a:ext uri="{FF2B5EF4-FFF2-40B4-BE49-F238E27FC236}">
                <a16:creationId xmlns:a16="http://schemas.microsoft.com/office/drawing/2014/main" id="{990F5BB6-6060-1A48-8DA0-C55AF1B3C6AB}"/>
              </a:ext>
            </a:extLst>
          </p:cNvPr>
          <p:cNvPicPr>
            <a:picLocks noChangeAspect="1"/>
          </p:cNvPicPr>
          <p:nvPr/>
        </p:nvPicPr>
        <p:blipFill>
          <a:blip r:embed="rId3"/>
          <a:stretch>
            <a:fillRect/>
          </a:stretch>
        </p:blipFill>
        <p:spPr>
          <a:xfrm>
            <a:off x="6796514" y="2511886"/>
            <a:ext cx="5251286" cy="2044749"/>
          </a:xfrm>
          <a:prstGeom prst="rect">
            <a:avLst/>
          </a:prstGeom>
        </p:spPr>
      </p:pic>
      <p:pic>
        <p:nvPicPr>
          <p:cNvPr id="6" name="Picture 5">
            <a:extLst>
              <a:ext uri="{FF2B5EF4-FFF2-40B4-BE49-F238E27FC236}">
                <a16:creationId xmlns:a16="http://schemas.microsoft.com/office/drawing/2014/main" id="{9773E4DD-4361-CA43-B400-F2C22F917EBD}"/>
              </a:ext>
            </a:extLst>
          </p:cNvPr>
          <p:cNvPicPr>
            <a:picLocks noChangeAspect="1"/>
          </p:cNvPicPr>
          <p:nvPr/>
        </p:nvPicPr>
        <p:blipFill>
          <a:blip r:embed="rId4"/>
          <a:stretch>
            <a:fillRect/>
          </a:stretch>
        </p:blipFill>
        <p:spPr>
          <a:xfrm>
            <a:off x="6796513" y="4697523"/>
            <a:ext cx="5251285" cy="2079431"/>
          </a:xfrm>
          <a:prstGeom prst="rect">
            <a:avLst/>
          </a:prstGeom>
        </p:spPr>
      </p:pic>
      <p:sp>
        <p:nvSpPr>
          <p:cNvPr id="14" name="Content Placeholder 2">
            <a:extLst>
              <a:ext uri="{FF2B5EF4-FFF2-40B4-BE49-F238E27FC236}">
                <a16:creationId xmlns:a16="http://schemas.microsoft.com/office/drawing/2014/main" id="{49C0D54B-8AC2-1C48-ADB1-2758162A1C96}"/>
              </a:ext>
            </a:extLst>
          </p:cNvPr>
          <p:cNvSpPr txBox="1">
            <a:spLocks/>
          </p:cNvSpPr>
          <p:nvPr/>
        </p:nvSpPr>
        <p:spPr>
          <a:xfrm>
            <a:off x="549874" y="1992085"/>
            <a:ext cx="6036275" cy="457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RobotParts</a:t>
            </a:r>
            <a:r>
              <a:rPr lang="en-US" dirty="0"/>
              <a:t> package contains three classes.</a:t>
            </a:r>
          </a:p>
          <a:p>
            <a:pPr lvl="1">
              <a:buFont typeface="Wingdings" pitchFamily="2" charset="2"/>
              <a:buChar char="§"/>
            </a:pPr>
            <a:r>
              <a:rPr lang="en-US" dirty="0" err="1"/>
              <a:t>RobotBody</a:t>
            </a:r>
            <a:endParaRPr lang="en-US" dirty="0"/>
          </a:p>
          <a:p>
            <a:pPr lvl="1">
              <a:buFont typeface="Wingdings" pitchFamily="2" charset="2"/>
              <a:buChar char="§"/>
            </a:pPr>
            <a:r>
              <a:rPr lang="en-US" dirty="0" err="1"/>
              <a:t>RobotColor</a:t>
            </a:r>
            <a:endParaRPr lang="en-US" dirty="0"/>
          </a:p>
          <a:p>
            <a:pPr lvl="1">
              <a:buFont typeface="Wingdings" pitchFamily="2" charset="2"/>
              <a:buChar char="§"/>
            </a:pPr>
            <a:r>
              <a:rPr lang="en-US" dirty="0" err="1"/>
              <a:t>RobotMetal</a:t>
            </a:r>
            <a:endParaRPr lang="en-US" dirty="0"/>
          </a:p>
        </p:txBody>
      </p:sp>
    </p:spTree>
    <p:extLst>
      <p:ext uri="{BB962C8B-B14F-4D97-AF65-F5344CB8AC3E}">
        <p14:creationId xmlns:p14="http://schemas.microsoft.com/office/powerpoint/2010/main" val="342896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DEF99-B4D9-C44A-B729-AA967B077D3C}"/>
              </a:ext>
            </a:extLst>
          </p:cNvPr>
          <p:cNvSpPr>
            <a:spLocks noGrp="1"/>
          </p:cNvSpPr>
          <p:nvPr>
            <p:ph type="title"/>
          </p:nvPr>
        </p:nvSpPr>
        <p:spPr>
          <a:xfrm>
            <a:off x="838200" y="365125"/>
            <a:ext cx="10515600" cy="1306443"/>
          </a:xfrm>
        </p:spPr>
        <p:txBody>
          <a:bodyPr>
            <a:normAutofit/>
          </a:bodyPr>
          <a:lstStyle/>
          <a:p>
            <a:r>
              <a:rPr lang="en-US" sz="4000" dirty="0"/>
              <a:t>Example – </a:t>
            </a:r>
            <a:r>
              <a:rPr lang="en-US" sz="4000" dirty="0" err="1"/>
              <a:t>RobotFacade</a:t>
            </a:r>
            <a:r>
              <a:rPr lang="en-US" sz="4000" dirty="0"/>
              <a:t> class</a:t>
            </a:r>
          </a:p>
        </p:txBody>
      </p:sp>
      <p:sp>
        <p:nvSpPr>
          <p:cNvPr id="3" name="Content Placeholder 2">
            <a:extLst>
              <a:ext uri="{FF2B5EF4-FFF2-40B4-BE49-F238E27FC236}">
                <a16:creationId xmlns:a16="http://schemas.microsoft.com/office/drawing/2014/main" id="{B33B6A04-AABF-EC45-8F75-40992D7B5406}"/>
              </a:ext>
            </a:extLst>
          </p:cNvPr>
          <p:cNvSpPr>
            <a:spLocks noGrp="1"/>
          </p:cNvSpPr>
          <p:nvPr>
            <p:ph idx="1"/>
          </p:nvPr>
        </p:nvSpPr>
        <p:spPr>
          <a:xfrm>
            <a:off x="838200" y="1825625"/>
            <a:ext cx="4152774" cy="4303464"/>
          </a:xfrm>
        </p:spPr>
        <p:txBody>
          <a:bodyPr>
            <a:normAutofit/>
          </a:bodyPr>
          <a:lstStyle/>
          <a:p>
            <a:r>
              <a:rPr lang="en-US" sz="3200" dirty="0" err="1"/>
              <a:t>RobotFacade</a:t>
            </a:r>
            <a:r>
              <a:rPr lang="en-US" sz="3200" dirty="0"/>
              <a:t> class will have the implementation of the subclasses.</a:t>
            </a:r>
          </a:p>
          <a:p>
            <a:r>
              <a:rPr lang="en-US" sz="3200" dirty="0"/>
              <a:t>The </a:t>
            </a:r>
            <a:r>
              <a:rPr lang="en-US" sz="3200" dirty="0" err="1"/>
              <a:t>constructRobot</a:t>
            </a:r>
            <a:r>
              <a:rPr lang="en-US" sz="3200" dirty="0"/>
              <a:t> method calls the methods which are defined in the subclasses.</a:t>
            </a:r>
          </a:p>
        </p:txBody>
      </p:sp>
      <p:pic>
        <p:nvPicPr>
          <p:cNvPr id="7" name="Picture 6">
            <a:extLst>
              <a:ext uri="{FF2B5EF4-FFF2-40B4-BE49-F238E27FC236}">
                <a16:creationId xmlns:a16="http://schemas.microsoft.com/office/drawing/2014/main" id="{27EEDB68-2524-894B-B1C8-CC97DB04976F}"/>
              </a:ext>
            </a:extLst>
          </p:cNvPr>
          <p:cNvPicPr>
            <a:picLocks noChangeAspect="1"/>
          </p:cNvPicPr>
          <p:nvPr/>
        </p:nvPicPr>
        <p:blipFill>
          <a:blip r:embed="rId2"/>
          <a:stretch>
            <a:fillRect/>
          </a:stretch>
        </p:blipFill>
        <p:spPr>
          <a:xfrm>
            <a:off x="4990974" y="1825625"/>
            <a:ext cx="7045600" cy="4118281"/>
          </a:xfrm>
          <a:prstGeom prst="rect">
            <a:avLst/>
          </a:prstGeom>
        </p:spPr>
      </p:pic>
    </p:spTree>
    <p:extLst>
      <p:ext uri="{BB962C8B-B14F-4D97-AF65-F5344CB8AC3E}">
        <p14:creationId xmlns:p14="http://schemas.microsoft.com/office/powerpoint/2010/main" val="307003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441F-D08F-5E46-8C4F-8E1DF490D68D}"/>
              </a:ext>
            </a:extLst>
          </p:cNvPr>
          <p:cNvSpPr>
            <a:spLocks noGrp="1"/>
          </p:cNvSpPr>
          <p:nvPr>
            <p:ph type="title"/>
          </p:nvPr>
        </p:nvSpPr>
        <p:spPr/>
        <p:txBody>
          <a:bodyPr/>
          <a:lstStyle/>
          <a:p>
            <a:r>
              <a:rPr lang="en-US" dirty="0"/>
              <a:t>Example – Main Class / Client Class</a:t>
            </a:r>
          </a:p>
        </p:txBody>
      </p:sp>
      <p:pic>
        <p:nvPicPr>
          <p:cNvPr id="4" name="Content Placeholder 3">
            <a:extLst>
              <a:ext uri="{FF2B5EF4-FFF2-40B4-BE49-F238E27FC236}">
                <a16:creationId xmlns:a16="http://schemas.microsoft.com/office/drawing/2014/main" id="{CF6E6F2A-2A3B-CD43-B885-EC413661F0A6}"/>
              </a:ext>
            </a:extLst>
          </p:cNvPr>
          <p:cNvPicPr>
            <a:picLocks noChangeAspect="1"/>
          </p:cNvPicPr>
          <p:nvPr/>
        </p:nvPicPr>
        <p:blipFill rotWithShape="1">
          <a:blip r:embed="rId2"/>
          <a:srcRect r="17948"/>
          <a:stretch/>
        </p:blipFill>
        <p:spPr>
          <a:xfrm>
            <a:off x="372552" y="1893207"/>
            <a:ext cx="7119462" cy="3756479"/>
          </a:xfrm>
          <a:prstGeom prst="rect">
            <a:avLst/>
          </a:prstGeom>
        </p:spPr>
      </p:pic>
      <p:pic>
        <p:nvPicPr>
          <p:cNvPr id="5" name="Picture 4">
            <a:extLst>
              <a:ext uri="{FF2B5EF4-FFF2-40B4-BE49-F238E27FC236}">
                <a16:creationId xmlns:a16="http://schemas.microsoft.com/office/drawing/2014/main" id="{5A14480D-B643-344E-B2DE-671EB58C316E}"/>
              </a:ext>
            </a:extLst>
          </p:cNvPr>
          <p:cNvPicPr>
            <a:picLocks noChangeAspect="1"/>
          </p:cNvPicPr>
          <p:nvPr/>
        </p:nvPicPr>
        <p:blipFill rotWithShape="1">
          <a:blip r:embed="rId3"/>
          <a:srcRect r="43916"/>
          <a:stretch/>
        </p:blipFill>
        <p:spPr>
          <a:xfrm>
            <a:off x="7628858" y="1893207"/>
            <a:ext cx="4443399" cy="4897396"/>
          </a:xfrm>
          <a:prstGeom prst="rect">
            <a:avLst/>
          </a:prstGeom>
        </p:spPr>
      </p:pic>
      <p:sp>
        <p:nvSpPr>
          <p:cNvPr id="6" name="TextBox 5">
            <a:extLst>
              <a:ext uri="{FF2B5EF4-FFF2-40B4-BE49-F238E27FC236}">
                <a16:creationId xmlns:a16="http://schemas.microsoft.com/office/drawing/2014/main" id="{CBC8B409-7191-B841-90E5-CA38C69A8D74}"/>
              </a:ext>
            </a:extLst>
          </p:cNvPr>
          <p:cNvSpPr txBox="1"/>
          <p:nvPr/>
        </p:nvSpPr>
        <p:spPr>
          <a:xfrm>
            <a:off x="274581" y="1523875"/>
            <a:ext cx="3383811" cy="461665"/>
          </a:xfrm>
          <a:prstGeom prst="rect">
            <a:avLst/>
          </a:prstGeom>
          <a:noFill/>
        </p:spPr>
        <p:txBody>
          <a:bodyPr wrap="none" rtlCol="0">
            <a:spAutoFit/>
          </a:bodyPr>
          <a:lstStyle/>
          <a:p>
            <a:r>
              <a:rPr lang="en-US" sz="2400" dirty="0" err="1"/>
              <a:t>FacadePatternClient</a:t>
            </a:r>
            <a:r>
              <a:rPr lang="en-US" sz="2400" dirty="0"/>
              <a:t> Class</a:t>
            </a:r>
          </a:p>
        </p:txBody>
      </p:sp>
      <p:sp>
        <p:nvSpPr>
          <p:cNvPr id="7" name="TextBox 6">
            <a:extLst>
              <a:ext uri="{FF2B5EF4-FFF2-40B4-BE49-F238E27FC236}">
                <a16:creationId xmlns:a16="http://schemas.microsoft.com/office/drawing/2014/main" id="{DA8324D2-E667-114F-89DC-87E644CC63AE}"/>
              </a:ext>
            </a:extLst>
          </p:cNvPr>
          <p:cNvSpPr txBox="1"/>
          <p:nvPr/>
        </p:nvSpPr>
        <p:spPr>
          <a:xfrm>
            <a:off x="7541772" y="1523875"/>
            <a:ext cx="3242788" cy="461665"/>
          </a:xfrm>
          <a:prstGeom prst="rect">
            <a:avLst/>
          </a:prstGeom>
          <a:noFill/>
        </p:spPr>
        <p:txBody>
          <a:bodyPr wrap="square" rtlCol="0">
            <a:spAutoFit/>
          </a:bodyPr>
          <a:lstStyle/>
          <a:p>
            <a:r>
              <a:rPr lang="en-US" sz="2400" dirty="0"/>
              <a:t>Execution Result</a:t>
            </a:r>
          </a:p>
        </p:txBody>
      </p:sp>
    </p:spTree>
    <p:extLst>
      <p:ext uri="{BB962C8B-B14F-4D97-AF65-F5344CB8AC3E}">
        <p14:creationId xmlns:p14="http://schemas.microsoft.com/office/powerpoint/2010/main" val="306559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8B76-78CC-3B43-BDAC-DF6463FF406A}"/>
              </a:ext>
            </a:extLst>
          </p:cNvPr>
          <p:cNvSpPr>
            <a:spLocks noGrp="1"/>
          </p:cNvSpPr>
          <p:nvPr>
            <p:ph type="title"/>
          </p:nvPr>
        </p:nvSpPr>
        <p:spPr/>
        <p:txBody>
          <a:bodyPr/>
          <a:lstStyle/>
          <a:p>
            <a:r>
              <a:rPr lang="en-US" dirty="0"/>
              <a:t>Pros &amp; Cons</a:t>
            </a:r>
          </a:p>
        </p:txBody>
      </p:sp>
      <p:sp>
        <p:nvSpPr>
          <p:cNvPr id="3" name="Content Placeholder 2">
            <a:extLst>
              <a:ext uri="{FF2B5EF4-FFF2-40B4-BE49-F238E27FC236}">
                <a16:creationId xmlns:a16="http://schemas.microsoft.com/office/drawing/2014/main" id="{85F0B96F-C49B-664C-BFDB-131E2E140529}"/>
              </a:ext>
            </a:extLst>
          </p:cNvPr>
          <p:cNvSpPr>
            <a:spLocks noGrp="1"/>
          </p:cNvSpPr>
          <p:nvPr>
            <p:ph idx="1"/>
          </p:nvPr>
        </p:nvSpPr>
        <p:spPr/>
        <p:txBody>
          <a:bodyPr>
            <a:normAutofit lnSpcReduction="10000"/>
          </a:bodyPr>
          <a:lstStyle/>
          <a:p>
            <a:pPr marL="0" indent="0">
              <a:buNone/>
            </a:pPr>
            <a:r>
              <a:rPr lang="en-US" dirty="0"/>
              <a:t>Pros :</a:t>
            </a:r>
          </a:p>
          <a:p>
            <a:pPr lvl="1"/>
            <a:r>
              <a:rPr lang="en-US" dirty="0"/>
              <a:t>Simplifies the execution of complicated classes</a:t>
            </a:r>
          </a:p>
          <a:p>
            <a:pPr lvl="1"/>
            <a:r>
              <a:rPr lang="en-US" dirty="0"/>
              <a:t>Simplifies the execution of custom classes with complex interfaces</a:t>
            </a:r>
          </a:p>
          <a:p>
            <a:pPr lvl="1"/>
            <a:r>
              <a:rPr lang="en-US" dirty="0"/>
              <a:t>Increases the reusability of a system or the library</a:t>
            </a:r>
          </a:p>
          <a:p>
            <a:pPr lvl="1"/>
            <a:r>
              <a:rPr lang="en-US" dirty="0"/>
              <a:t>Requires no intervention of the external systems or the client processes</a:t>
            </a:r>
          </a:p>
          <a:p>
            <a:pPr lvl="1"/>
            <a:endParaRPr lang="en-US" dirty="0"/>
          </a:p>
          <a:p>
            <a:pPr marL="0" indent="0">
              <a:buNone/>
            </a:pPr>
            <a:r>
              <a:rPr lang="en-US" dirty="0"/>
              <a:t>Cons :</a:t>
            </a:r>
            <a:endParaRPr lang="en-US" sz="2400" dirty="0"/>
          </a:p>
          <a:p>
            <a:pPr lvl="1"/>
            <a:r>
              <a:rPr lang="en-US" dirty="0"/>
              <a:t>As it increases the reusability, it requires lot of effort and time to satisfy all sorts of the client system requirements</a:t>
            </a:r>
          </a:p>
          <a:p>
            <a:pPr lvl="1"/>
            <a:r>
              <a:rPr lang="en-US" dirty="0"/>
              <a:t>Also, if there is a change in the interface or the input arguments, then the related change need to take place in all the client applications.</a:t>
            </a:r>
          </a:p>
          <a:p>
            <a:endParaRPr lang="en-US" dirty="0"/>
          </a:p>
          <a:p>
            <a:pPr lvl="1"/>
            <a:endParaRPr lang="en-US" dirty="0"/>
          </a:p>
        </p:txBody>
      </p:sp>
    </p:spTree>
    <p:extLst>
      <p:ext uri="{BB962C8B-B14F-4D97-AF65-F5344CB8AC3E}">
        <p14:creationId xmlns:p14="http://schemas.microsoft.com/office/powerpoint/2010/main" val="154052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C2F4-4F4E-4844-9E38-06E34FEA232F}"/>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6FE11CE7-5C60-364C-A25B-42179D45155C}"/>
              </a:ext>
            </a:extLst>
          </p:cNvPr>
          <p:cNvSpPr>
            <a:spLocks noGrp="1"/>
          </p:cNvSpPr>
          <p:nvPr>
            <p:ph idx="1"/>
          </p:nvPr>
        </p:nvSpPr>
        <p:spPr/>
        <p:txBody>
          <a:bodyPr/>
          <a:lstStyle/>
          <a:p>
            <a:r>
              <a:rPr lang="en-US" dirty="0"/>
              <a:t>No Author. (2013). Apex design patterns. Retrieved from https://developer.salesforce.com/wiki/apex_design_patterns#Facade</a:t>
            </a:r>
          </a:p>
          <a:p>
            <a:r>
              <a:rPr lang="en-US" dirty="0"/>
              <a:t>No Author. (n.d.). Façade design. Retrieved from https://</a:t>
            </a:r>
            <a:r>
              <a:rPr lang="en-US" dirty="0" err="1"/>
              <a:t>en.wikipedia.org</a:t>
            </a:r>
            <a:r>
              <a:rPr lang="en-US" dirty="0"/>
              <a:t>/wiki/</a:t>
            </a:r>
            <a:r>
              <a:rPr lang="en-US"/>
              <a:t>Facade_pattern</a:t>
            </a:r>
            <a:endParaRPr lang="en-US" dirty="0"/>
          </a:p>
          <a:p>
            <a:r>
              <a:rPr lang="en-US" dirty="0" err="1"/>
              <a:t>Sarcar</a:t>
            </a:r>
            <a:r>
              <a:rPr lang="en-US" dirty="0"/>
              <a:t>, </a:t>
            </a:r>
            <a:r>
              <a:rPr lang="en-US" dirty="0" err="1"/>
              <a:t>Vaskaran</a:t>
            </a:r>
            <a:r>
              <a:rPr lang="en-US" dirty="0"/>
              <a:t>. (2016). Java design patterns: a tour of 23 gang of four design patterns in java. Retrieved from http://library.books24x7.com.ezproxy.umgc.edu/</a:t>
            </a:r>
            <a:r>
              <a:rPr lang="en-US" dirty="0" err="1"/>
              <a:t>toc.aspx?bookid</a:t>
            </a:r>
            <a:r>
              <a:rPr lang="en-US" dirty="0"/>
              <a:t>=112048.</a:t>
            </a:r>
          </a:p>
          <a:p>
            <a:pPr marL="0" indent="0">
              <a:buNone/>
            </a:pPr>
            <a:endParaRPr lang="en-US" dirty="0"/>
          </a:p>
        </p:txBody>
      </p:sp>
    </p:spTree>
    <p:extLst>
      <p:ext uri="{BB962C8B-B14F-4D97-AF65-F5344CB8AC3E}">
        <p14:creationId xmlns:p14="http://schemas.microsoft.com/office/powerpoint/2010/main" val="211302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BF4A-925A-624F-82FD-04094C169A2F}"/>
              </a:ext>
            </a:extLst>
          </p:cNvPr>
          <p:cNvSpPr>
            <a:spLocks noGrp="1"/>
          </p:cNvSpPr>
          <p:nvPr>
            <p:ph type="title"/>
          </p:nvPr>
        </p:nvSpPr>
        <p:spPr/>
        <p:txBody>
          <a:bodyPr/>
          <a:lstStyle/>
          <a:p>
            <a:r>
              <a:rPr lang="en-US" dirty="0"/>
              <a:t>Why Facade Design?</a:t>
            </a:r>
          </a:p>
        </p:txBody>
      </p:sp>
      <p:sp>
        <p:nvSpPr>
          <p:cNvPr id="3" name="Content Placeholder 2">
            <a:extLst>
              <a:ext uri="{FF2B5EF4-FFF2-40B4-BE49-F238E27FC236}">
                <a16:creationId xmlns:a16="http://schemas.microsoft.com/office/drawing/2014/main" id="{B43EFCE1-7F79-7744-85A6-CEC9E3CE0458}"/>
              </a:ext>
            </a:extLst>
          </p:cNvPr>
          <p:cNvSpPr>
            <a:spLocks noGrp="1"/>
          </p:cNvSpPr>
          <p:nvPr>
            <p:ph idx="1"/>
          </p:nvPr>
        </p:nvSpPr>
        <p:spPr/>
        <p:txBody>
          <a:bodyPr/>
          <a:lstStyle/>
          <a:p>
            <a:r>
              <a:rPr lang="en-US" dirty="0"/>
              <a:t>Masks the complexity of the internal components, thus improving the readability and usability of a software library</a:t>
            </a:r>
          </a:p>
          <a:p>
            <a:r>
              <a:rPr lang="en-US" dirty="0"/>
              <a:t>Creates an interface to a generic functionality, typically with context-specific input validation</a:t>
            </a:r>
          </a:p>
          <a:p>
            <a:r>
              <a:rPr lang="en-US" dirty="0"/>
              <a:t>Minimizes the impact of changes in the API and simplifies the components that consume the API functionality</a:t>
            </a:r>
          </a:p>
          <a:p>
            <a:r>
              <a:rPr lang="en-US" dirty="0"/>
              <a:t>Acts as a launching point for a broader refactor of monolithic application in favor of a more loosely coupled code</a:t>
            </a:r>
          </a:p>
          <a:p>
            <a:r>
              <a:rPr lang="en-US" dirty="0"/>
              <a:t>Avoids repeated code and increases maintainability</a:t>
            </a:r>
          </a:p>
          <a:p>
            <a:endParaRPr lang="en-US" dirty="0"/>
          </a:p>
        </p:txBody>
      </p:sp>
    </p:spTree>
    <p:extLst>
      <p:ext uri="{BB962C8B-B14F-4D97-AF65-F5344CB8AC3E}">
        <p14:creationId xmlns:p14="http://schemas.microsoft.com/office/powerpoint/2010/main" val="329290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34AC-6139-A648-B0BC-4240BAC8509A}"/>
              </a:ext>
            </a:extLst>
          </p:cNvPr>
          <p:cNvSpPr>
            <a:spLocks noGrp="1"/>
          </p:cNvSpPr>
          <p:nvPr>
            <p:ph type="title"/>
          </p:nvPr>
        </p:nvSpPr>
        <p:spPr/>
        <p:txBody>
          <a:bodyPr/>
          <a:lstStyle/>
          <a:p>
            <a:r>
              <a:rPr lang="en-US" dirty="0"/>
              <a:t>Scenarios</a:t>
            </a:r>
          </a:p>
        </p:txBody>
      </p:sp>
      <p:sp>
        <p:nvSpPr>
          <p:cNvPr id="3" name="Content Placeholder 2">
            <a:extLst>
              <a:ext uri="{FF2B5EF4-FFF2-40B4-BE49-F238E27FC236}">
                <a16:creationId xmlns:a16="http://schemas.microsoft.com/office/drawing/2014/main" id="{46F1775E-38CA-3746-B05B-4FDA08F6C8A4}"/>
              </a:ext>
            </a:extLst>
          </p:cNvPr>
          <p:cNvSpPr>
            <a:spLocks noGrp="1"/>
          </p:cNvSpPr>
          <p:nvPr>
            <p:ph idx="1"/>
          </p:nvPr>
        </p:nvSpPr>
        <p:spPr/>
        <p:txBody>
          <a:bodyPr>
            <a:normAutofit lnSpcReduction="10000"/>
          </a:bodyPr>
          <a:lstStyle/>
          <a:p>
            <a:r>
              <a:rPr lang="en-US" dirty="0"/>
              <a:t>Often, the execution of a particular class method requires multiple lines of code or completely a separate class or is complex in nature.</a:t>
            </a:r>
          </a:p>
          <a:p>
            <a:r>
              <a:rPr lang="en-US" dirty="0"/>
              <a:t>When the same code is repeated multiple times or duplicated in many places across different parts of the application, it degrades the maintainability of the code.</a:t>
            </a:r>
          </a:p>
          <a:p>
            <a:r>
              <a:rPr lang="en-US" dirty="0"/>
              <a:t>In the Salesforce platform, one of the biggest examples of this is the execution of Web Service callouts.</a:t>
            </a:r>
          </a:p>
          <a:p>
            <a:r>
              <a:rPr lang="en-US" dirty="0"/>
              <a:t>The generated Apex code typically requires complex code, such as setting HTTP timeout values, setting the target host, as well as setup of the various HTTP request inputs and then parsing of the callout results.</a:t>
            </a:r>
          </a:p>
        </p:txBody>
      </p:sp>
    </p:spTree>
    <p:extLst>
      <p:ext uri="{BB962C8B-B14F-4D97-AF65-F5344CB8AC3E}">
        <p14:creationId xmlns:p14="http://schemas.microsoft.com/office/powerpoint/2010/main" val="223980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ECD3-31FA-274C-B36D-2345F67449CA}"/>
              </a:ext>
            </a:extLst>
          </p:cNvPr>
          <p:cNvSpPr>
            <a:spLocks noGrp="1"/>
          </p:cNvSpPr>
          <p:nvPr>
            <p:ph type="title"/>
          </p:nvPr>
        </p:nvSpPr>
        <p:spPr/>
        <p:txBody>
          <a:bodyPr/>
          <a:lstStyle/>
          <a:p>
            <a:r>
              <a:rPr lang="en-US" dirty="0"/>
              <a:t>Core Components</a:t>
            </a:r>
          </a:p>
        </p:txBody>
      </p:sp>
      <p:sp>
        <p:nvSpPr>
          <p:cNvPr id="3" name="Content Placeholder 2">
            <a:extLst>
              <a:ext uri="{FF2B5EF4-FFF2-40B4-BE49-F238E27FC236}">
                <a16:creationId xmlns:a16="http://schemas.microsoft.com/office/drawing/2014/main" id="{EC37DA84-BE90-C744-9822-4BBE5918CC93}"/>
              </a:ext>
            </a:extLst>
          </p:cNvPr>
          <p:cNvSpPr>
            <a:spLocks noGrp="1"/>
          </p:cNvSpPr>
          <p:nvPr>
            <p:ph idx="1"/>
          </p:nvPr>
        </p:nvSpPr>
        <p:spPr>
          <a:xfrm>
            <a:off x="838199" y="1825625"/>
            <a:ext cx="10515600" cy="4281262"/>
          </a:xfrm>
        </p:spPr>
        <p:txBody>
          <a:bodyPr>
            <a:normAutofit/>
          </a:bodyPr>
          <a:lstStyle/>
          <a:p>
            <a:r>
              <a:rPr lang="en-US" dirty="0"/>
              <a:t>Client – Consumer classes, systems or subsystems</a:t>
            </a:r>
          </a:p>
          <a:p>
            <a:pPr lvl="1"/>
            <a:r>
              <a:rPr lang="en-US" dirty="0"/>
              <a:t>Client classes do not access the subsystems or the complicated classes directly but via the façade class.</a:t>
            </a:r>
          </a:p>
          <a:p>
            <a:r>
              <a:rPr lang="en-US" dirty="0"/>
              <a:t>Facade – The outer interface for the underlying complex functionalities.</a:t>
            </a:r>
          </a:p>
          <a:p>
            <a:pPr lvl="1">
              <a:buFont typeface="Wingdings" pitchFamily="2" charset="2"/>
              <a:buChar char="§"/>
            </a:pPr>
            <a:r>
              <a:rPr lang="en-US" dirty="0"/>
              <a:t>Abstract Factory can be used as an alternative to Facade to hide platform-specific classes. </a:t>
            </a:r>
          </a:p>
          <a:p>
            <a:pPr lvl="1">
              <a:buFont typeface="Wingdings" pitchFamily="2" charset="2"/>
              <a:buChar char="§"/>
            </a:pPr>
            <a:r>
              <a:rPr lang="en-US" dirty="0"/>
              <a:t>Facade objects are often Singletons because only one Facade object is required.</a:t>
            </a:r>
          </a:p>
          <a:p>
            <a:pPr lvl="1">
              <a:buFont typeface="Wingdings" pitchFamily="2" charset="2"/>
              <a:buChar char="§"/>
            </a:pPr>
            <a:r>
              <a:rPr lang="en-US" dirty="0"/>
              <a:t>Its job is to be able to provide to the client more simplified access towards numerous interdependent subsystems that are considered complicated.</a:t>
            </a:r>
          </a:p>
        </p:txBody>
      </p:sp>
      <p:sp>
        <p:nvSpPr>
          <p:cNvPr id="7" name="TextBox 6">
            <a:extLst>
              <a:ext uri="{FF2B5EF4-FFF2-40B4-BE49-F238E27FC236}">
                <a16:creationId xmlns:a16="http://schemas.microsoft.com/office/drawing/2014/main" id="{BC291B6C-F353-B449-89B2-D2F271E672A1}"/>
              </a:ext>
            </a:extLst>
          </p:cNvPr>
          <p:cNvSpPr txBox="1"/>
          <p:nvPr/>
        </p:nvSpPr>
        <p:spPr>
          <a:xfrm>
            <a:off x="8442089" y="6390697"/>
            <a:ext cx="3445110" cy="369332"/>
          </a:xfrm>
          <a:prstGeom prst="rect">
            <a:avLst/>
          </a:prstGeom>
          <a:noFill/>
        </p:spPr>
        <p:txBody>
          <a:bodyPr wrap="none" rtlCol="0">
            <a:spAutoFit/>
          </a:bodyPr>
          <a:lstStyle/>
          <a:p>
            <a:r>
              <a:rPr lang="en-US" dirty="0"/>
              <a:t>To be continued in the next slide …</a:t>
            </a:r>
          </a:p>
        </p:txBody>
      </p:sp>
    </p:spTree>
    <p:extLst>
      <p:ext uri="{BB962C8B-B14F-4D97-AF65-F5344CB8AC3E}">
        <p14:creationId xmlns:p14="http://schemas.microsoft.com/office/powerpoint/2010/main" val="235696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8E35-2DC5-DB4C-9C44-9AFB448E1FFC}"/>
              </a:ext>
            </a:extLst>
          </p:cNvPr>
          <p:cNvSpPr>
            <a:spLocks noGrp="1"/>
          </p:cNvSpPr>
          <p:nvPr>
            <p:ph type="title"/>
          </p:nvPr>
        </p:nvSpPr>
        <p:spPr/>
        <p:txBody>
          <a:bodyPr/>
          <a:lstStyle/>
          <a:p>
            <a:r>
              <a:rPr lang="en-US" dirty="0"/>
              <a:t>Façade in Salesforce - Apex</a:t>
            </a:r>
          </a:p>
        </p:txBody>
      </p:sp>
      <p:sp>
        <p:nvSpPr>
          <p:cNvPr id="3" name="Content Placeholder 2">
            <a:extLst>
              <a:ext uri="{FF2B5EF4-FFF2-40B4-BE49-F238E27FC236}">
                <a16:creationId xmlns:a16="http://schemas.microsoft.com/office/drawing/2014/main" id="{FB3FC844-9FE7-5E45-981D-AE2D6C0C277D}"/>
              </a:ext>
            </a:extLst>
          </p:cNvPr>
          <p:cNvSpPr>
            <a:spLocks noGrp="1"/>
          </p:cNvSpPr>
          <p:nvPr>
            <p:ph idx="1"/>
          </p:nvPr>
        </p:nvSpPr>
        <p:spPr/>
        <p:txBody>
          <a:bodyPr/>
          <a:lstStyle/>
          <a:p>
            <a:r>
              <a:rPr lang="en-US" dirty="0"/>
              <a:t>Simplifies the execution of an Apex Web Service Proxy class</a:t>
            </a:r>
          </a:p>
          <a:p>
            <a:r>
              <a:rPr lang="en-US" dirty="0"/>
              <a:t>Simplifies the execution of custom Apex classes with complex interfaces</a:t>
            </a:r>
          </a:p>
          <a:p>
            <a:r>
              <a:rPr lang="en-US" dirty="0"/>
              <a:t>Provides a single interface to execute methods in multiple classes (e.g. multiple web service callouts)</a:t>
            </a:r>
          </a:p>
          <a:p>
            <a:endParaRPr lang="en-US" dirty="0"/>
          </a:p>
        </p:txBody>
      </p:sp>
    </p:spTree>
    <p:extLst>
      <p:ext uri="{BB962C8B-B14F-4D97-AF65-F5344CB8AC3E}">
        <p14:creationId xmlns:p14="http://schemas.microsoft.com/office/powerpoint/2010/main" val="70238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82FB-BEDA-E24C-BB3B-31E9F99131DC}"/>
              </a:ext>
            </a:extLst>
          </p:cNvPr>
          <p:cNvSpPr>
            <a:spLocks noGrp="1"/>
          </p:cNvSpPr>
          <p:nvPr>
            <p:ph type="title"/>
          </p:nvPr>
        </p:nvSpPr>
        <p:spPr>
          <a:xfrm>
            <a:off x="272143" y="0"/>
            <a:ext cx="3425213" cy="1325563"/>
          </a:xfrm>
        </p:spPr>
        <p:txBody>
          <a:bodyPr/>
          <a:lstStyle/>
          <a:p>
            <a:r>
              <a:rPr lang="en-US" dirty="0"/>
              <a:t>Sample Code</a:t>
            </a:r>
          </a:p>
        </p:txBody>
      </p:sp>
      <p:pic>
        <p:nvPicPr>
          <p:cNvPr id="4" name="Content Placeholder 3">
            <a:extLst>
              <a:ext uri="{FF2B5EF4-FFF2-40B4-BE49-F238E27FC236}">
                <a16:creationId xmlns:a16="http://schemas.microsoft.com/office/drawing/2014/main" id="{02767C51-CC81-A444-BA80-6B4A7A4C14EB}"/>
              </a:ext>
            </a:extLst>
          </p:cNvPr>
          <p:cNvPicPr>
            <a:picLocks noGrp="1" noChangeAspect="1"/>
          </p:cNvPicPr>
          <p:nvPr>
            <p:ph idx="1"/>
          </p:nvPr>
        </p:nvPicPr>
        <p:blipFill>
          <a:blip r:embed="rId2"/>
          <a:stretch>
            <a:fillRect/>
          </a:stretch>
        </p:blipFill>
        <p:spPr>
          <a:xfrm>
            <a:off x="4849096" y="1323269"/>
            <a:ext cx="7342904" cy="5301342"/>
          </a:xfrm>
          <a:prstGeom prst="rect">
            <a:avLst/>
          </a:prstGeom>
        </p:spPr>
      </p:pic>
      <p:sp>
        <p:nvSpPr>
          <p:cNvPr id="6" name="TextBox 5">
            <a:extLst>
              <a:ext uri="{FF2B5EF4-FFF2-40B4-BE49-F238E27FC236}">
                <a16:creationId xmlns:a16="http://schemas.microsoft.com/office/drawing/2014/main" id="{6E310513-ABC7-4B45-8A69-DE6CDEAC27A5}"/>
              </a:ext>
            </a:extLst>
          </p:cNvPr>
          <p:cNvSpPr txBox="1"/>
          <p:nvPr/>
        </p:nvSpPr>
        <p:spPr>
          <a:xfrm>
            <a:off x="130630" y="1323269"/>
            <a:ext cx="4620495"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t>
            </a:r>
            <a:r>
              <a:rPr lang="en-US" sz="2400" dirty="0" err="1"/>
              <a:t>CreateCustomerExternal</a:t>
            </a:r>
            <a:r>
              <a:rPr lang="en-US" sz="2400" dirty="0"/>
              <a:t> method wraps the execution of the two web service calls to create an account and contact in the external system. Repeated code, such as setting timeout values and endpoints, user IDs, timestamps, etc., is encapsulated within this method rather than repeated elsewhere.</a:t>
            </a:r>
          </a:p>
          <a:p>
            <a:pPr marL="285750" indent="-285750">
              <a:buFont typeface="Arial" panose="020B0604020202020204" pitchFamily="34" charset="0"/>
              <a:buChar char="•"/>
            </a:pPr>
            <a:r>
              <a:rPr lang="en-US" sz="2400" dirty="0"/>
              <a:t>The </a:t>
            </a:r>
            <a:r>
              <a:rPr lang="en-US" sz="2400" dirty="0" err="1"/>
              <a:t>CreateCustomerResponse</a:t>
            </a:r>
            <a:r>
              <a:rPr lang="en-US" sz="2400" dirty="0"/>
              <a:t> inner class contains the account and contact numbers generated by the external system.</a:t>
            </a:r>
          </a:p>
        </p:txBody>
      </p:sp>
    </p:spTree>
    <p:extLst>
      <p:ext uri="{BB962C8B-B14F-4D97-AF65-F5344CB8AC3E}">
        <p14:creationId xmlns:p14="http://schemas.microsoft.com/office/powerpoint/2010/main" val="72937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DE03-51E2-9348-9596-D82E39BDBD0C}"/>
              </a:ext>
            </a:extLst>
          </p:cNvPr>
          <p:cNvSpPr>
            <a:spLocks noGrp="1"/>
          </p:cNvSpPr>
          <p:nvPr>
            <p:ph type="title"/>
          </p:nvPr>
        </p:nvSpPr>
        <p:spPr/>
        <p:txBody>
          <a:bodyPr/>
          <a:lstStyle/>
          <a:p>
            <a:r>
              <a:rPr lang="en-US" dirty="0"/>
              <a:t>Sample Code (Continued)</a:t>
            </a:r>
          </a:p>
        </p:txBody>
      </p:sp>
      <p:pic>
        <p:nvPicPr>
          <p:cNvPr id="4" name="Content Placeholder 3">
            <a:extLst>
              <a:ext uri="{FF2B5EF4-FFF2-40B4-BE49-F238E27FC236}">
                <a16:creationId xmlns:a16="http://schemas.microsoft.com/office/drawing/2014/main" id="{59904082-CEA4-B548-BDA0-C14263F99458}"/>
              </a:ext>
            </a:extLst>
          </p:cNvPr>
          <p:cNvPicPr>
            <a:picLocks noGrp="1" noChangeAspect="1"/>
          </p:cNvPicPr>
          <p:nvPr>
            <p:ph idx="1"/>
          </p:nvPr>
        </p:nvPicPr>
        <p:blipFill>
          <a:blip r:embed="rId2"/>
          <a:stretch>
            <a:fillRect/>
          </a:stretch>
        </p:blipFill>
        <p:spPr>
          <a:xfrm>
            <a:off x="838200" y="1523221"/>
            <a:ext cx="10515600" cy="3028492"/>
          </a:xfrm>
          <a:prstGeom prst="rect">
            <a:avLst/>
          </a:prstGeom>
        </p:spPr>
      </p:pic>
      <p:sp>
        <p:nvSpPr>
          <p:cNvPr id="5" name="TextBox 4">
            <a:extLst>
              <a:ext uri="{FF2B5EF4-FFF2-40B4-BE49-F238E27FC236}">
                <a16:creationId xmlns:a16="http://schemas.microsoft.com/office/drawing/2014/main" id="{B54704D3-7AB0-1C43-96E8-5C66ECA5BA91}"/>
              </a:ext>
            </a:extLst>
          </p:cNvPr>
          <p:cNvSpPr txBox="1"/>
          <p:nvPr/>
        </p:nvSpPr>
        <p:spPr>
          <a:xfrm>
            <a:off x="838200" y="4551712"/>
            <a:ext cx="1051559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FooController</a:t>
            </a:r>
            <a:r>
              <a:rPr lang="en-US" sz="2400" dirty="0"/>
              <a:t> is the controller class that calls the façade class </a:t>
            </a:r>
            <a:r>
              <a:rPr lang="en-US" sz="2400" dirty="0" err="1"/>
              <a:t>CreateCustomerFacade</a:t>
            </a:r>
            <a:r>
              <a:rPr lang="en-US" sz="2400" dirty="0"/>
              <a:t>. The façade class internally creates the account and the contact.</a:t>
            </a:r>
          </a:p>
          <a:p>
            <a:pPr marL="285750" indent="-285750">
              <a:buFont typeface="Arial" panose="020B0604020202020204" pitchFamily="34" charset="0"/>
              <a:buChar char="•"/>
            </a:pPr>
            <a:r>
              <a:rPr lang="en-US" sz="2400" dirty="0" err="1"/>
              <a:t>FooController</a:t>
            </a:r>
            <a:r>
              <a:rPr lang="en-US" sz="2400" dirty="0"/>
              <a:t> can be called by any frontend page, i.e. </a:t>
            </a:r>
            <a:r>
              <a:rPr lang="en-US" sz="2400" dirty="0" err="1"/>
              <a:t>VisualForce</a:t>
            </a:r>
            <a:r>
              <a:rPr lang="en-US" sz="2400" dirty="0"/>
              <a:t> page in Salesforce.</a:t>
            </a:r>
          </a:p>
        </p:txBody>
      </p:sp>
    </p:spTree>
    <p:extLst>
      <p:ext uri="{BB962C8B-B14F-4D97-AF65-F5344CB8AC3E}">
        <p14:creationId xmlns:p14="http://schemas.microsoft.com/office/powerpoint/2010/main" val="65522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9161-9FB1-BB4B-81F3-5B24ECB26D2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EA24CB3-C9B5-7F45-B5AC-0A2F9786ADB8}"/>
              </a:ext>
            </a:extLst>
          </p:cNvPr>
          <p:cNvSpPr>
            <a:spLocks noGrp="1"/>
          </p:cNvSpPr>
          <p:nvPr>
            <p:ph idx="1"/>
          </p:nvPr>
        </p:nvSpPr>
        <p:spPr/>
        <p:txBody>
          <a:bodyPr/>
          <a:lstStyle/>
          <a:p>
            <a:r>
              <a:rPr lang="en-US" dirty="0"/>
              <a:t>The example here is to create a robot.</a:t>
            </a:r>
          </a:p>
          <a:p>
            <a:r>
              <a:rPr lang="en-US" dirty="0"/>
              <a:t>The following Java project will set the robot material, color and the body parts.</a:t>
            </a:r>
          </a:p>
          <a:p>
            <a:r>
              <a:rPr lang="en-US" dirty="0"/>
              <a:t>As each of the actions can be complicated, therefore the façade design is implemented here.</a:t>
            </a:r>
          </a:p>
          <a:p>
            <a:r>
              <a:rPr lang="en-US" dirty="0"/>
              <a:t>For simple explanation of the code, the implementation will be represented as a few simple </a:t>
            </a:r>
            <a:r>
              <a:rPr lang="en-US" dirty="0" err="1"/>
              <a:t>System.out.println</a:t>
            </a:r>
            <a:r>
              <a:rPr lang="en-US" dirty="0"/>
              <a:t>().</a:t>
            </a:r>
          </a:p>
        </p:txBody>
      </p:sp>
    </p:spTree>
    <p:extLst>
      <p:ext uri="{BB962C8B-B14F-4D97-AF65-F5344CB8AC3E}">
        <p14:creationId xmlns:p14="http://schemas.microsoft.com/office/powerpoint/2010/main" val="68543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E720-3883-B744-9614-1B84DA35433C}"/>
              </a:ext>
            </a:extLst>
          </p:cNvPr>
          <p:cNvSpPr>
            <a:spLocks noGrp="1"/>
          </p:cNvSpPr>
          <p:nvPr>
            <p:ph type="title"/>
          </p:nvPr>
        </p:nvSpPr>
        <p:spPr>
          <a:xfrm>
            <a:off x="838200" y="365125"/>
            <a:ext cx="5772665" cy="1325563"/>
          </a:xfrm>
        </p:spPr>
        <p:txBody>
          <a:bodyPr/>
          <a:lstStyle/>
          <a:p>
            <a:r>
              <a:rPr lang="en-US" dirty="0"/>
              <a:t>Example – Package Explorer View</a:t>
            </a:r>
          </a:p>
        </p:txBody>
      </p:sp>
      <p:sp>
        <p:nvSpPr>
          <p:cNvPr id="3" name="Content Placeholder 2">
            <a:extLst>
              <a:ext uri="{FF2B5EF4-FFF2-40B4-BE49-F238E27FC236}">
                <a16:creationId xmlns:a16="http://schemas.microsoft.com/office/drawing/2014/main" id="{61A155FD-2058-974F-8F1A-0C3387249C8E}"/>
              </a:ext>
            </a:extLst>
          </p:cNvPr>
          <p:cNvSpPr>
            <a:spLocks noGrp="1"/>
          </p:cNvSpPr>
          <p:nvPr>
            <p:ph idx="1"/>
          </p:nvPr>
        </p:nvSpPr>
        <p:spPr>
          <a:xfrm>
            <a:off x="838200" y="1825625"/>
            <a:ext cx="5772665" cy="4351338"/>
          </a:xfrm>
        </p:spPr>
        <p:txBody>
          <a:bodyPr>
            <a:normAutofit fontScale="92500"/>
          </a:bodyPr>
          <a:lstStyle/>
          <a:p>
            <a:r>
              <a:rPr lang="en-US" dirty="0" err="1"/>
              <a:t>robotparts</a:t>
            </a:r>
            <a:r>
              <a:rPr lang="en-US" dirty="0"/>
              <a:t> package – Contains each of the subsystem classes that may have the complicated implementations and are classified based on their usage.</a:t>
            </a:r>
          </a:p>
          <a:p>
            <a:r>
              <a:rPr lang="en-US" dirty="0" err="1"/>
              <a:t>robotfacade</a:t>
            </a:r>
            <a:r>
              <a:rPr lang="en-US" dirty="0"/>
              <a:t> – Contains the façade class, which has the implementation of the parts classes. This may contain the additional optional façade classes.</a:t>
            </a:r>
          </a:p>
          <a:p>
            <a:r>
              <a:rPr lang="en-US" dirty="0"/>
              <a:t>The client class can be present anywhere. In this case, it is a main class.</a:t>
            </a:r>
          </a:p>
          <a:p>
            <a:endParaRPr lang="en-US" dirty="0"/>
          </a:p>
        </p:txBody>
      </p:sp>
      <p:pic>
        <p:nvPicPr>
          <p:cNvPr id="5" name="Picture 4">
            <a:extLst>
              <a:ext uri="{FF2B5EF4-FFF2-40B4-BE49-F238E27FC236}">
                <a16:creationId xmlns:a16="http://schemas.microsoft.com/office/drawing/2014/main" id="{DEC346A0-E112-0547-BD96-A88E76C8BEC6}"/>
              </a:ext>
            </a:extLst>
          </p:cNvPr>
          <p:cNvPicPr>
            <a:picLocks noChangeAspect="1"/>
          </p:cNvPicPr>
          <p:nvPr/>
        </p:nvPicPr>
        <p:blipFill>
          <a:blip r:embed="rId2"/>
          <a:stretch>
            <a:fillRect/>
          </a:stretch>
        </p:blipFill>
        <p:spPr>
          <a:xfrm>
            <a:off x="6722075" y="277657"/>
            <a:ext cx="5275487" cy="6302685"/>
          </a:xfrm>
          <a:prstGeom prst="rect">
            <a:avLst/>
          </a:prstGeom>
        </p:spPr>
      </p:pic>
    </p:spTree>
    <p:extLst>
      <p:ext uri="{BB962C8B-B14F-4D97-AF65-F5344CB8AC3E}">
        <p14:creationId xmlns:p14="http://schemas.microsoft.com/office/powerpoint/2010/main" val="56683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845</Words>
  <Application>Microsoft Macintosh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Facade Design Pattern</vt:lpstr>
      <vt:lpstr>Why Facade Design?</vt:lpstr>
      <vt:lpstr>Scenarios</vt:lpstr>
      <vt:lpstr>Core Components</vt:lpstr>
      <vt:lpstr>Façade in Salesforce - Apex</vt:lpstr>
      <vt:lpstr>Sample Code</vt:lpstr>
      <vt:lpstr>Sample Code (Continued)</vt:lpstr>
      <vt:lpstr>Example</vt:lpstr>
      <vt:lpstr>Example – Package Explorer View</vt:lpstr>
      <vt:lpstr>Example – RobotParts Classes</vt:lpstr>
      <vt:lpstr>Example – RobotFacade class</vt:lpstr>
      <vt:lpstr>Example – Main Class / Client Class</vt:lpstr>
      <vt:lpstr>Pros &amp; Cons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Facade Design Pattern</dc:title>
  <dc:creator>Debashis Jena</dc:creator>
  <cp:lastModifiedBy>Debashis Jena</cp:lastModifiedBy>
  <cp:revision>11</cp:revision>
  <dcterms:created xsi:type="dcterms:W3CDTF">2020-08-26T11:15:40Z</dcterms:created>
  <dcterms:modified xsi:type="dcterms:W3CDTF">2020-08-29T11:05:37Z</dcterms:modified>
</cp:coreProperties>
</file>