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Candar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andara-bold.fntdata"/><Relationship Id="rId12" Type="http://schemas.openxmlformats.org/officeDocument/2006/relationships/slide" Target="slides/slide7.xml"/><Relationship Id="rId34" Type="http://schemas.openxmlformats.org/officeDocument/2006/relationships/font" Target="fonts/Candara-regular.fntdata"/><Relationship Id="rId15" Type="http://schemas.openxmlformats.org/officeDocument/2006/relationships/slide" Target="slides/slide10.xml"/><Relationship Id="rId37" Type="http://schemas.openxmlformats.org/officeDocument/2006/relationships/font" Target="fonts/Candara-boldItalic.fntdata"/><Relationship Id="rId14" Type="http://schemas.openxmlformats.org/officeDocument/2006/relationships/slide" Target="slides/slide9.xml"/><Relationship Id="rId36" Type="http://schemas.openxmlformats.org/officeDocument/2006/relationships/font" Target="fonts/Candar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ays.com/my/lifestyle/facts-and-information-about-black-boxes-or-fdr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about:blank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velta.com/blog/a-quick-introduction-to-smartphone-architecture/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sd.eff.org/en/module/deep-dive-end-end-encryption-how-do-public-key-encryption-systems-work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b1cda1b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0b1cda1b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b1cda1b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0b1cda1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0b1cda1b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0b1cda1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flight data recorder (FDR) that records parametric data such as altitude, airspeed and heading.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Oei, M (March, 2014) How The Black Box Works And Why It's In Need Of New Technology, Retrieved from </a:t>
            </a:r>
            <a:r>
              <a:rPr lang="en" sz="1200" u="sng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https://says.com/my/lifestyle/facts-and-information-about-black-boxes-or-fdr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b297f4c4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b297f4c4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CSMU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they made of? The crash-survivable memory units (CSMUs) of the FDRs and cockpit voice recorders have an aluminium housing, high-temperature insulation and stainless-steel shell.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from the virtually crash-proof boxes is recorded to solid-state drives—these allow the data recorders to track thousands of parameters and have increased how long the voice recorders can record audio.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Faubert, N. (March, 2014) Secrets inside an airplane’s black box, Retrieved from </a:t>
            </a:r>
            <a:r>
              <a:rPr lang="en" sz="1200" u="sng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https://www.e dn.com/electronics-blogs/all-aboard-/4429492/Secrets-inside-an-airplane-s-black-box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297f4c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297f4c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drone needs 6 high definition cameras to capture video from all the directions. The CPU within the drone saves the videos in an unique format.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have a unique name, a specific nomenclature needs to be followed which is possible by simply using the current date and time as the name.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0b1cda1b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0b1cda1b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communicate over the cellular network, the drone blackbox LTE architecture will follow the same architecture as in a smart phone.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blackbox within a drone needs to possess the following items.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SIM card slot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Application processor to process the FDR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Cellular baseband communicates with the cellular networks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SSD for high speed data storage and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magnetic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tapes for the videos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Power supply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Other additional features like bluetooth and GPS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Bailoo, A.S. (June, 2019) A Quick Introduction to Smartphone Architecture, Retrieved from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https://www.evelta.com/blog/a-quick-introduction-to-smartphone-architecture/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0b1cda1b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0b1cda1b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There are many ways to achieve end-to-end data encryption.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 example of data encryption-decryption can be illustrated as follows.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clearly readable message (“hello mum”) is encrypted into a scrambled message that is incomprehensible to anyone looking at it (“OhsieW5ge+osh1aehah6”).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encrypted message is sent over the Internet, where others see the scrambled message, “OhsieW5ge+osh1aehah6”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it arrives at its destination, the intended recipient, and only the intended recipient, has some way of decrypting it back into the original message (“hello mum”).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 Author, (November, 2018) Surveillance, Self-Defense,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Retrieved from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https://ssd.eff.org/en/module/deep-dive-end-end-encryption-how-do-public-key-encryption-systems-work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0b1cda1b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0b1cda1b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b778c631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b778c631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0b1cda1b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0b1cda1b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b1cda1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b1cda1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0b1cda1b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0b1cda1b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b778c631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b778c631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b1cda1b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b1cda1b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0b1cda1b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0b1cda1b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0b1cda1b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0b1cda1b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0b1cda1b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0b1cda1b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b1cda1b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b1cda1b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b778c631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b778c631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778c631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b778c631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b1cda1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b1cda1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b1cda1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b1cda1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b1cda1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b1cda1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778c631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778c631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b1cda1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0b1cda1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b1cda1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b1cda1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b1cda1b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0b1cda1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2118762"/>
            <a:ext cx="9141600" cy="2385600"/>
          </a:xfrm>
          <a:prstGeom prst="rect">
            <a:avLst/>
          </a:prstGeom>
          <a:solidFill>
            <a:srgbClr val="262626">
              <a:alpha val="74901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0" y="2306782"/>
            <a:ext cx="9141600" cy="197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800100" y="2374322"/>
            <a:ext cx="75438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onsolas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800100" y="3714750"/>
            <a:ext cx="7543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 rot="5400000">
            <a:off x="2971800" y="-457200"/>
            <a:ext cx="3200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 rot="5400000">
            <a:off x="5157750" y="1728749"/>
            <a:ext cx="42291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1671675" y="-185701"/>
            <a:ext cx="4229100" cy="52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rtl="0">
              <a:spcBef>
                <a:spcPts val="1400"/>
              </a:spcBef>
              <a:spcAft>
                <a:spcPts val="0"/>
              </a:spcAft>
              <a:buSzPts val="1500"/>
              <a:buChar char="•"/>
              <a:defRPr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04800" lvl="2" marL="1371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3pPr>
            <a:lvl4pPr indent="-298450" lvl="3" marL="1828800" rtl="0"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rtl="0"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5pPr>
            <a:lvl6pPr indent="-298450" lvl="5" marL="2743200" rtl="0"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143000" y="1369219"/>
            <a:ext cx="3257700" cy="3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743450" y="1369219"/>
            <a:ext cx="3257700" cy="3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143000" y="137160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onsolas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143000" y="3442097"/>
            <a:ext cx="68580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45286" y="1371600"/>
            <a:ext cx="3257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1145286" y="1885950"/>
            <a:ext cx="32577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4745736" y="1371600"/>
            <a:ext cx="3257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37" name="Google Shape;37;p6"/>
          <p:cNvSpPr txBox="1"/>
          <p:nvPr>
            <p:ph idx="4" type="body"/>
          </p:nvPr>
        </p:nvSpPr>
        <p:spPr>
          <a:xfrm>
            <a:off x="4745736" y="1885950"/>
            <a:ext cx="32577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001940" y="1200150"/>
            <a:ext cx="2342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570309" y="571500"/>
            <a:ext cx="48006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6000779" y="2571750"/>
            <a:ext cx="234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5998464" y="1200150"/>
            <a:ext cx="2345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585938" y="582930"/>
            <a:ext cx="48006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9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998464" y="2571750"/>
            <a:ext cx="2345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descr="An empty placeholder to add an image. Click on the placeholder and select the image that you wish to add." id="61" name="Google Shape;61;p10"/>
          <p:cNvSpPr/>
          <p:nvPr/>
        </p:nvSpPr>
        <p:spPr>
          <a:xfrm>
            <a:off x="483068" y="480060"/>
            <a:ext cx="5006400" cy="4183500"/>
          </a:xfrm>
          <a:prstGeom prst="rect">
            <a:avLst/>
          </a:prstGeom>
          <a:solidFill>
            <a:srgbClr val="000000"/>
          </a:solidFill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  <a:defRPr b="0" i="0" sz="2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dji.com/mobile/manifold" TargetMode="External"/><Relationship Id="rId4" Type="http://schemas.openxmlformats.org/officeDocument/2006/relationships/hyperlink" Target="https://store.dji.com/product/inspire-2-battery-station?set_country=US&amp;utm_source=google&amp;utm_medium=cpc&amp;utm_campaign=US%20-%20SHOP%20-%20SSC&amp;gclid=EAIaIQobChMIkOThrav85QIVCtvACh1Gzw-0EAQYBCABEgInnvD_BwE" TargetMode="External"/><Relationship Id="rId5" Type="http://schemas.openxmlformats.org/officeDocument/2006/relationships/hyperlink" Target="https://www.linux.com/what-is-linux/" TargetMode="External"/><Relationship Id="rId6" Type="http://schemas.openxmlformats.org/officeDocument/2006/relationships/hyperlink" Target="https://www.redhat.com/en/topics/linux/what-is-linux" TargetMode="External"/><Relationship Id="rId7" Type="http://schemas.openxmlformats.org/officeDocument/2006/relationships/hyperlink" Target="https://says.com/my/lifestyle/facts-and-information-about-black-boxes-or-fd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800100" y="1993322"/>
            <a:ext cx="7543800" cy="1283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Amazin Black Box Drone Deliveries</a:t>
            </a:r>
            <a:endParaRPr sz="3000"/>
          </a:p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800100" y="3548350"/>
            <a:ext cx="7543800" cy="51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#2 - ITEC 625 - Dr. Steven Wright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Juline Kerr, Debashis Jena, Ken Kallon, Ansoo Chang, Pablo Hernandez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- December 1,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Ken Kallon Slide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Ken Kallon</a:t>
            </a:r>
            <a:r>
              <a:rPr lang="en"/>
              <a:t> Slide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813025" y="342900"/>
            <a:ext cx="7188000" cy="43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Debashis Jena Slide - FDR</a:t>
            </a:r>
            <a:r>
              <a:rPr lang="en"/>
              <a:t> Communication Overview</a:t>
            </a:r>
            <a:endParaRPr/>
          </a:p>
        </p:txBody>
      </p:sp>
      <p:sp>
        <p:nvSpPr>
          <p:cNvPr id="165" name="Google Shape;165;p26"/>
          <p:cNvSpPr txBox="1"/>
          <p:nvPr>
            <p:ph idx="2" type="body"/>
          </p:nvPr>
        </p:nvSpPr>
        <p:spPr>
          <a:xfrm>
            <a:off x="256750" y="970225"/>
            <a:ext cx="4125000" cy="380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CPU - processes the videos and data recorded for each of the events in the drone in the CSMU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LTE mobile hotspot device helps the black box connect to internet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Data and video files are periodically transferred to the AWS cloud server and event data streamed </a:t>
            </a:r>
            <a:r>
              <a:rPr lang="en" sz="1800"/>
              <a:t>continuously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AWS captures the streaming data and saves in S3 bucket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APIs hosted in AWS EC2 servers process and saves the event log in a database for any further analytics</a:t>
            </a:r>
            <a:endParaRPr sz="1800"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7975"/>
            <a:ext cx="4431139" cy="29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1143000" y="342900"/>
            <a:ext cx="6858000" cy="49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Debashis Jena Slide - </a:t>
            </a:r>
            <a:r>
              <a:rPr lang="en"/>
              <a:t>Crash Survivable Memory Unit (CSMU)</a:t>
            </a:r>
            <a:endParaRPr/>
          </a:p>
        </p:txBody>
      </p:sp>
      <p:sp>
        <p:nvSpPr>
          <p:cNvPr id="172" name="Google Shape;172;p27"/>
          <p:cNvSpPr txBox="1"/>
          <p:nvPr>
            <p:ph idx="2" type="body"/>
          </p:nvPr>
        </p:nvSpPr>
        <p:spPr>
          <a:xfrm>
            <a:off x="484100" y="958525"/>
            <a:ext cx="7519200" cy="361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Receives vehicle, subsystem and environmental parameters from a data bus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Stores in uncompressed form in EEPROM solid-state memory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Aluminum housing - There is a thin layer of aluminum around the stack of memory cards.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High-temperature insulation - Made of Dry-silica material </a:t>
            </a:r>
            <a:r>
              <a:rPr lang="en" sz="2000"/>
              <a:t>keeps the memory boards safe during post-accident fires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Stainless-steel Or Titanium shell is used to create the outer armor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Can survive crash impact, pin drop, static crush, fire, water submerge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61675" y="342900"/>
            <a:ext cx="7238100" cy="60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Debashis Jena Slide - </a:t>
            </a:r>
            <a:r>
              <a:rPr lang="en"/>
              <a:t>Video and Data Recording</a:t>
            </a:r>
            <a:endParaRPr/>
          </a:p>
        </p:txBody>
      </p:sp>
      <p:sp>
        <p:nvSpPr>
          <p:cNvPr id="178" name="Google Shape;178;p28"/>
          <p:cNvSpPr txBox="1"/>
          <p:nvPr>
            <p:ph idx="2" type="body"/>
          </p:nvPr>
        </p:nvSpPr>
        <p:spPr>
          <a:xfrm>
            <a:off x="477725" y="950100"/>
            <a:ext cx="4742700" cy="362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6 high-definition cameras, fit to the drone record continuous flight video from each direction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Video from the drone to the controller console is live streamed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Live Streamed videos are saved in the CSMU asynchronously for all the cameras with a naming convention - &lt;camera_name&gt; + &lt;time_stamp&gt;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CPU within the black box polls for new videos every interval of 30 to 60 seconds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Altitude and location coordinates are recorded by the CPU every 250 milliseconds </a:t>
            </a:r>
            <a:endParaRPr/>
          </a:p>
        </p:txBody>
      </p:sp>
      <p:sp>
        <p:nvSpPr>
          <p:cNvPr id="179" name="Google Shape;179;p28"/>
          <p:cNvSpPr txBox="1"/>
          <p:nvPr>
            <p:ph idx="2" type="body"/>
          </p:nvPr>
        </p:nvSpPr>
        <p:spPr>
          <a:xfrm>
            <a:off x="6315475" y="2974525"/>
            <a:ext cx="2334600" cy="60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Drone with 6 cameras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 b="11570" l="22404" r="9205" t="16965"/>
          <a:stretch/>
        </p:blipFill>
        <p:spPr>
          <a:xfrm>
            <a:off x="5631350" y="1155500"/>
            <a:ext cx="2979158" cy="19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618000" y="290975"/>
            <a:ext cx="79080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Debashis Jena Slide - </a:t>
            </a:r>
            <a:r>
              <a:rPr lang="en"/>
              <a:t>Cellular Portable Hotspot (LTE)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03175" y="947050"/>
            <a:ext cx="4483200" cy="404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FDR data saved in main memory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Separate power supply for the cellular device from the </a:t>
            </a:r>
            <a:r>
              <a:rPr lang="en" sz="1800"/>
              <a:t>Black Box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Data processed as per the transmission protocol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SIM card for cellular communication for LTE service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Constant communication between Blackbox and the server using Cellular RF (Radio Frequency) Transreceiver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Magnetic Tape to save video and an SSD to save other flight data, like events, altitude and coordinates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Optional Bluetooth for connecting peripheral devices</a:t>
            </a:r>
            <a:endParaRPr sz="18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300" y="1170125"/>
            <a:ext cx="38395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684650" y="445025"/>
            <a:ext cx="81477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Debashis Jena Slide - </a:t>
            </a:r>
            <a:r>
              <a:rPr lang="en"/>
              <a:t>Encryption/Decryption - End-to-End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017725"/>
            <a:ext cx="5217000" cy="380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Data encrypted using a </a:t>
            </a:r>
            <a:r>
              <a:rPr lang="en" sz="2000" u="sng"/>
              <a:t>public</a:t>
            </a:r>
            <a:r>
              <a:rPr lang="en" sz="2000"/>
              <a:t> key that is stored in AWS cloud in Secrets Manager service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128 bit encryption technique is used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Data pushed to Kinesis Firehose in AWS, which creates fragmented data files in S3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Backend code runs to decrypt the data in the first S3 bucket using the 128 bit </a:t>
            </a:r>
            <a:r>
              <a:rPr lang="en" sz="2000" u="sng"/>
              <a:t>private</a:t>
            </a:r>
            <a:r>
              <a:rPr lang="en" sz="2000"/>
              <a:t> key and store it in the second S3 as plain files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For archived data, </a:t>
            </a:r>
            <a:r>
              <a:rPr lang="en" sz="2000"/>
              <a:t>AWS</a:t>
            </a:r>
            <a:r>
              <a:rPr lang="en" sz="2000"/>
              <a:t> KMS (Key Management Service) can be utilized to encrypt the data while at rest</a:t>
            </a:r>
            <a:endParaRPr sz="2000"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100" y="1170125"/>
            <a:ext cx="3310500" cy="3244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Pablo Hernandez Slide - Dropped Class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Video recording, save on inbuilt memory in 3gp or mp4 format, save it in cloud periodically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Pablo Hernandez Slide - Dropped Class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Video recording, save on inbuilt memory in 3gp or mp4 format, save it in cloud periodically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Pablo Hernandez Slide - Dropped Class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Juline Kerr Slide - Drone - GPU &amp; CPU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572000" y="863550"/>
            <a:ext cx="42603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14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NVIDIA Kepler GPU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Contains 192 CUDA Cores in each SMX - Speeds up to 2.2 GHz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Manifold Tegra K1 CPU - High Performance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Low Power Consumption - Peak 15 Watts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Used in Artificial Intelligence Applications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Limited Space Compliant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11cm x 11cm x 2.6cm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Weight = &lt;200g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Compatible with A3 &amp; N3 Flight Controller</a:t>
            </a:r>
            <a:endParaRPr sz="1600"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50" y="1214698"/>
            <a:ext cx="3319000" cy="244940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514300" y="4100775"/>
            <a:ext cx="311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andara"/>
                <a:ea typeface="Candara"/>
                <a:cs typeface="Candara"/>
                <a:sym typeface="Candara"/>
              </a:rPr>
              <a:t>Images &amp; Content Courtesy of DJI Inc. </a:t>
            </a:r>
            <a:endParaRPr>
              <a:solidFill>
                <a:srgbClr val="00FF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Pablo Hernandez Slide - Dropped Class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Pablo Hernandez Slide - Dropped Class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Ansoo Chang</a:t>
            </a:r>
            <a:r>
              <a:rPr lang="en"/>
              <a:t> Slide - </a:t>
            </a:r>
            <a:r>
              <a:rPr lang="en"/>
              <a:t>Black Box Operating System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Thonburi"/>
              <a:buChar char="❖"/>
            </a:pPr>
            <a:r>
              <a:rPr lang="en" sz="1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Use Linux operating system</a:t>
            </a:r>
            <a:endParaRPr sz="1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Thonburi"/>
              <a:buChar char="❖"/>
            </a:pPr>
            <a:r>
              <a:rPr lang="en" sz="1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Open source</a:t>
            </a:r>
            <a:endParaRPr sz="1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Thonburi"/>
              <a:buChar char="❖"/>
            </a:pPr>
            <a:r>
              <a:rPr lang="en" sz="1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Source code is available for use</a:t>
            </a:r>
            <a:endParaRPr sz="1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Thonburi"/>
              <a:buChar char="❖"/>
            </a:pPr>
            <a:r>
              <a:rPr lang="en" sz="1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Unlimited customization</a:t>
            </a:r>
            <a:endParaRPr sz="1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Thonburi"/>
              <a:buChar char="❖"/>
            </a:pPr>
            <a:r>
              <a:rPr lang="en" sz="1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Free to use</a:t>
            </a:r>
            <a:endParaRPr sz="1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Thonburi"/>
              <a:buChar char="❖"/>
            </a:pPr>
            <a:r>
              <a:rPr lang="en" sz="1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Stable and proven</a:t>
            </a:r>
            <a:endParaRPr sz="1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Thonburi"/>
              <a:buChar char="❖"/>
            </a:pPr>
            <a:r>
              <a:rPr lang="en" sz="1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Universal compatibility</a:t>
            </a:r>
            <a:endParaRPr sz="1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Thonburi"/>
              <a:buChar char="❖"/>
            </a:pPr>
            <a:r>
              <a:rPr lang="en" sz="1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Large community of developers</a:t>
            </a:r>
            <a:endParaRPr sz="1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Source: Wikipedia (n.d.) Linux. Retrieved from https://en.wikipedia.org/wiki/Linux</a:t>
            </a:r>
            <a:endParaRPr sz="11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E2EFDA"/>
              </a:highlight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E2EFDA"/>
              </a:highlight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950" y="1556652"/>
            <a:ext cx="4572000" cy="252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Ansoo Chang Slide - </a:t>
            </a:r>
            <a:r>
              <a:rPr lang="en"/>
              <a:t>Remote ID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311700" y="1152475"/>
            <a:ext cx="8520600" cy="3511500"/>
          </a:xfrm>
          <a:prstGeom prst="rect">
            <a:avLst/>
          </a:prstGeom>
          <a:noFill/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Thonburi"/>
              <a:buChar char="❖"/>
            </a:pPr>
            <a:r>
              <a:rPr lang="en" sz="1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Remote ID, or the ability to identify and establish ownership of a DRONE from a distance.</a:t>
            </a:r>
            <a:endParaRPr sz="1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Thonburi"/>
              <a:buChar char="❖"/>
            </a:pPr>
            <a:r>
              <a:rPr lang="en" sz="1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Digital license plate for drone</a:t>
            </a:r>
            <a:endParaRPr sz="1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Thonburi"/>
              <a:buChar char="❖"/>
            </a:pPr>
            <a:r>
              <a:rPr lang="en" sz="1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Transmit a signal with remote ID </a:t>
            </a:r>
            <a:endParaRPr sz="1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Thonburi"/>
              <a:buChar char="❖"/>
            </a:pPr>
            <a:r>
              <a:rPr lang="en" sz="1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Signal is consumed by receivers</a:t>
            </a:r>
            <a:endParaRPr sz="1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Thonburi"/>
              <a:buChar char="❖"/>
            </a:pPr>
            <a:r>
              <a:rPr lang="en" sz="1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Remote ID establishes identity of drone</a:t>
            </a:r>
            <a:endParaRPr sz="1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Source: Kittyhawk (n.d.). Remote ID &amp; Commercial Drones. Retrieved from https://kittyhawk.io/remote-id/</a:t>
            </a:r>
            <a:endParaRPr sz="11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ddf</a:t>
            </a:r>
            <a:endParaRPr sz="12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D.</a:t>
            </a:r>
            <a:endParaRPr sz="12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ssdsds</a:t>
            </a:r>
            <a:endParaRPr sz="12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700" y="1667800"/>
            <a:ext cx="4204899" cy="24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Ansoo Chang Slide - </a:t>
            </a:r>
            <a:r>
              <a:rPr lang="en"/>
              <a:t>GPS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45925"/>
            <a:ext cx="8520600" cy="372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Global positioning system (GPS) for designated delivery location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Autonomous delivery of package using GPS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Receiver collects signal from satellites to determine position, speed and time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Autonomous navigation using GPS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Universal coverage for accessibility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/>
              <a:t>Source(s):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/>
              <a:t>Wikipedia (n.d.). Unmanned Arial Vehicle. Retrieved from  https://en.wikipedia.org/wiki/Unmanned_aerial_vehicle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Wi</a:t>
            </a:r>
            <a:r>
              <a:rPr lang="en" sz="1100"/>
              <a:t>kipedia (n.d.). Global Positioning System. Retrieved from https://en.wikipedia.org/wiki/Global_Positioning_System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075" y="2517125"/>
            <a:ext cx="3897327" cy="141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Ansoo Chang Slide - </a:t>
            </a:r>
            <a:r>
              <a:rPr lang="en"/>
              <a:t>GPS Settings / AS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Conditional awareness to avoid mid air collision and other accidents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Use lasers and sensors to construct a map of its surroundings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Software uses inputs from sensors to navigate away from impending collisions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Ansoo Chang Slide</a:t>
            </a:r>
            <a:r>
              <a:rPr lang="en"/>
              <a:t> - Missing Design Parameter Considerations / AS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General Liability Insurance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Safe landing system in case of emergency landing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Other insurance considerations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ndara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DJI. (n.d.). Manifold. Retrieved from </a:t>
            </a:r>
            <a:r>
              <a:rPr lang="en" sz="1400" u="sng">
                <a:solidFill>
                  <a:srgbClr val="FFFFFF"/>
                </a:solidFill>
                <a:hlinkClick r:id="rId3"/>
              </a:rPr>
              <a:t>https://www.dji.com/mobile/manifold</a:t>
            </a:r>
            <a:r>
              <a:rPr lang="en" sz="1400">
                <a:solidFill>
                  <a:srgbClr val="FFFFFF"/>
                </a:solidFill>
              </a:rPr>
              <a:t>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ndara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DJI Store. (n.d.). DJI Battery Station. Retrieved from </a:t>
            </a:r>
            <a:r>
              <a:rPr lang="en" sz="1400" u="sng">
                <a:solidFill>
                  <a:srgbClr val="FFFFFF"/>
                </a:solidFill>
                <a:hlinkClick r:id="rId4"/>
              </a:rPr>
              <a:t>https://store.dji.com/product/inspire-2-battery-station?set_country=US&amp;utm_source=google&amp;utm_medium=cpc&amp;utm_campaign=US%20-%20SHOP%20-%20SSC&amp;gclid=EAIaIQobChMIkOThrav85QIVCtvACh1Gzw-0EAQYBCABEgInnvD_BwE</a:t>
            </a:r>
            <a:r>
              <a:rPr lang="en" sz="1400">
                <a:solidFill>
                  <a:srgbClr val="FFFFFF"/>
                </a:solidFill>
              </a:rPr>
              <a:t>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ndara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Linux. (n.d.). What is Linux? Retrieved from </a:t>
            </a:r>
            <a:r>
              <a:rPr lang="en" sz="1400" u="sng">
                <a:solidFill>
                  <a:srgbClr val="FFFFFF"/>
                </a:solidFill>
                <a:hlinkClick r:id="rId5"/>
              </a:rPr>
              <a:t>https://www.linux.com/what-is-linux/</a:t>
            </a:r>
            <a:r>
              <a:rPr lang="en" sz="1400">
                <a:solidFill>
                  <a:srgbClr val="FFFFFF"/>
                </a:solidFill>
              </a:rPr>
              <a:t>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ndara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RedHat. (n.d.). What is Linux? Retrieved from </a:t>
            </a:r>
            <a:r>
              <a:rPr lang="en" sz="1400" u="sng">
                <a:solidFill>
                  <a:srgbClr val="FFFFFF"/>
                </a:solidFill>
                <a:hlinkClick r:id="rId6"/>
              </a:rPr>
              <a:t>https://www.redhat.com/en/topics/linux/what-is-linux</a:t>
            </a:r>
            <a:r>
              <a:rPr lang="en" sz="1400">
                <a:solidFill>
                  <a:srgbClr val="FFFFFF"/>
                </a:solidFill>
              </a:rPr>
              <a:t>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ndara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Oei, M (March, 2014) How The Black Box Works And Why It's In Need Of New Technology, Retrieved from </a:t>
            </a:r>
            <a:r>
              <a:rPr lang="en" sz="1400" u="sng">
                <a:solidFill>
                  <a:srgbClr val="FFFFFF"/>
                </a:solidFill>
                <a:hlinkClick r:id="rId7"/>
              </a:rPr>
              <a:t>https://says.com/my/lifestyle/facts-and-information-about-black-boxes-or-fdr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ndara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Faubert, N. (March, 2014) Secrets inside an airplane’s black box, Retrieved from https://www.e dn.com/electronics-blogs/all-aboard-/4429492/Secrets-inside-an-airplane-s-black-box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ndara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Bailoo, A.S. (June, 2019) A Quick Introduction to Smartphone Architecture, Retrieved from https://www.evelta.com/blog/a-quick-introduction-to-smartphone-architecture/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ndara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No Author, (November, 2018) Surveillance, Self-Defense, Retrieved from https://ssd.eff.org/en/module/deep-dive-end-end-encryption-how-do-public-key-encryption-systems-work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ndara"/>
              <a:buAutoNum type="arabicPeriod"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Juline Kerr Slide - Drone - GPU &amp; CPU (cont’d)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spcBef>
                <a:spcPts val="140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Manifold, cont’d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Designed for DJI Onboard SDK - Image 1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Access Flight Data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Perform Intelligent Control &amp; Data Analysis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Enables developers to transform aerial platforms into intelligent flying robots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Performs complex computing tasks and advanced image processing instantaneously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NVIDIA Tegra K1 - 4-Plus - 1 Quad Core ARM Cortex A15 Processor -  Image 2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Equipped with USB, Ethernet, Mini-PCIe, HDMI, UART, &amp; I2C Ports - Image 3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Customizable Ports - Connect Matrice 100 &amp; Matrice 600 - Processing Images</a:t>
            </a:r>
            <a:endParaRPr sz="12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6123" l="0" r="0" t="10110"/>
          <a:stretch/>
        </p:blipFill>
        <p:spPr>
          <a:xfrm>
            <a:off x="2723775" y="3324813"/>
            <a:ext cx="3061176" cy="13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b="0" l="23704" r="27002" t="0"/>
          <a:stretch/>
        </p:blipFill>
        <p:spPr>
          <a:xfrm>
            <a:off x="885275" y="3105562"/>
            <a:ext cx="1690424" cy="1769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2269200" y="4703625"/>
            <a:ext cx="4160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andara"/>
                <a:ea typeface="Candara"/>
                <a:cs typeface="Candara"/>
                <a:sym typeface="Candara"/>
              </a:rPr>
              <a:t>Images &amp; Content Courtesy of DJI Inc.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3000" y="3324824"/>
            <a:ext cx="2860605" cy="13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Juline Kerr Slide - </a:t>
            </a:r>
            <a:r>
              <a:rPr lang="en"/>
              <a:t>Drone - CPU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39543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Manifold Tegra K1 CPU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Uses (4) A15 Cores for heavy computing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Single Battery-Saver Core for lighter applications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Active Cores can be adjusted for decreased power consumption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Extra Core is automatically activated depending on the need</a:t>
            </a:r>
            <a:endParaRPr sz="18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235" y="1266010"/>
            <a:ext cx="3131750" cy="29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5143225" y="4342825"/>
            <a:ext cx="311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andara"/>
                <a:ea typeface="Candara"/>
                <a:cs typeface="Candara"/>
                <a:sym typeface="Candara"/>
              </a:rPr>
              <a:t>Images &amp; Content Courtesy of DJI Inc. </a:t>
            </a:r>
            <a:endParaRPr>
              <a:solidFill>
                <a:srgbClr val="00FF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Juline Kerr Slide - </a:t>
            </a:r>
            <a:r>
              <a:rPr lang="en"/>
              <a:t>Drone - Operating System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Manifold - Built In Ubuntu Operating System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Supports Linux, CUDA, OpenCV &amp; ROS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Operating System Utilized for Drone is Linux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Open Source Operating System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Manages Peripherals like CPU, Memory (RAM) &amp; Storage (RedHat, n.d.)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Sits Between Applications &amp; Hardware Connecting All Software &amp; Resources (RedHat, n.d.)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Includes GNU Tools, Kernels, System User Space &amp; Applications (RedHat, n.d.)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 to Install &amp; Run (Linux, n.d.)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 to Study the Program and Inner Workings (Linux, n.d.)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 to Modify Programming &amp; Customize Settings (Linux, n.d.)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 to Redistribute Including Modified Versions (Linux, n.d.)</a:t>
            </a:r>
            <a:endParaRPr sz="1800"/>
          </a:p>
          <a:p>
            <a:pPr indent="0" lvl="0" marL="9144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Juline Kerr Slide - Drone Battery &amp; Speed Controls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140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“S</a:t>
            </a:r>
            <a:r>
              <a:rPr lang="en"/>
              <a:t>torage space for up to 12 TB50 Intelligent Batteries, two CrystalSky/Cendence Intelligent Batteries and one CrystalSky/Cendence Battery Charging Hub” (DJI Store, n.d.)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“Charge up to eight TB50 batteries simultaneously. Multiple ports let you also charge the Inspire 2 remote controller, CrystalSky/Cendence Intelligent Battery, and a mobile device (DJI Store, n.d.)”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“A built-in cooling fan ensures every battery stays within a safe range. The Battery Station automatically cancels charging and discharging to avoid any safety hazards when overheating is detected” (DJI Store, n.d.)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125" y="1152475"/>
            <a:ext cx="293924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4762225" y="4647625"/>
            <a:ext cx="311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andara"/>
                <a:ea typeface="Candara"/>
                <a:cs typeface="Candara"/>
                <a:sym typeface="Candara"/>
              </a:rPr>
              <a:t>Images &amp; Content Courtesy of DJI Inc. </a:t>
            </a:r>
            <a:endParaRPr>
              <a:solidFill>
                <a:srgbClr val="00FF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Ken Kallon Slide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Ken Kallon Slide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Ken Kallon Slide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Computer 16x9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