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BD46B-6E53-49F7-B565-96231CBBA5A2}">
  <a:tblStyle styleId="{4B9BD46B-6E53-49F7-B565-96231CBBA5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442"/>
  </p:normalViewPr>
  <p:slideViewPr>
    <p:cSldViewPr snapToGrid="0">
      <p:cViewPr varScale="1">
        <p:scale>
          <a:sx n="145" d="100"/>
          <a:sy n="145" d="100"/>
        </p:scale>
        <p:origin x="12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martbear.com/blog/test-and-monitor/the-history-of-quality-assuranc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bl.uk/people/w-edwards-deming" TargetMode="External"/><Relationship Id="rId5" Type="http://schemas.openxmlformats.org/officeDocument/2006/relationships/hyperlink" Target="https://www.researchgate.net/figure/A-visual-diagram-of-a-Plan-Do-Study-Act-PDSA-Cycle_fig1_319377456" TargetMode="External"/><Relationship Id="rId4" Type="http://schemas.openxmlformats.org/officeDocument/2006/relationships/hyperlink" Target="https://www.ahrq.gov/health-literacy/quality-resources/tools/literacy-toolkit/healthlittoolkit2-tool2b.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educba.com/what-is-total-quality-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bl.uk/people/w-edwards-deming"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kruschecompany.com/quality-assurance-in-projec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codeship.com/5-reasons-for-automated-test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zone.com/articles/best-automation-testing-tools-for-2018"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innovecs.com/blog/quality-assurance-testin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indtools.com/pages/article/newTMM_Taylor.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ypaperttwr.ff-umhausen.org/advantages-and-disadvantages-of-taylorism-scientific-management-pavalahyz8837.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587c35382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587c3538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PDSA method is used to test a change that is implemented. The four steps provides the direction for the thinking process by breaking down each task into steps and then analyzing the results, improve on them, and test it again (“Plan-Do-Study-Act (PDSA) Directions and Examples, n.d.) </a:t>
            </a:r>
            <a:r>
              <a:rPr lang="en">
                <a:solidFill>
                  <a:srgbClr val="1B1B1B"/>
                </a:solidFill>
                <a:highlight>
                  <a:srgbClr val="FFFFFF"/>
                </a:highlight>
              </a:rPr>
              <a:t>Walter Shewhart saw that there was a need to improve quality systems and his PDSA method produced cycles of increasing quality in the manufacturing processes using statistical techniques (Mooney, 2013; “W. Edwards Deming”, n.d.).</a:t>
            </a:r>
            <a:endParaRPr/>
          </a:p>
          <a:p>
            <a:pPr marL="0" lvl="0" indent="0" algn="l" rtl="0">
              <a:spcBef>
                <a:spcPts val="0"/>
              </a:spcBef>
              <a:spcAft>
                <a:spcPts val="0"/>
              </a:spcAft>
              <a:buNone/>
            </a:pPr>
            <a:endParaRPr/>
          </a:p>
          <a:p>
            <a:pPr marL="0" lvl="0" indent="0" algn="l" rtl="0">
              <a:spcBef>
                <a:spcPts val="0"/>
              </a:spcBef>
              <a:spcAft>
                <a:spcPts val="0"/>
              </a:spcAft>
              <a:buNone/>
            </a:pPr>
            <a:r>
              <a:rPr lang="en"/>
              <a:t>Plan- Here is where an explanation of what the plan for the project is, what outcome is expected, and what steps will be taking to accomplish the plan</a:t>
            </a:r>
            <a:endParaRPr/>
          </a:p>
          <a:p>
            <a:pPr marL="0" lvl="0" indent="0" algn="l" rtl="0">
              <a:spcBef>
                <a:spcPts val="0"/>
              </a:spcBef>
              <a:spcAft>
                <a:spcPts val="0"/>
              </a:spcAft>
              <a:buNone/>
            </a:pPr>
            <a:r>
              <a:rPr lang="en"/>
              <a:t>Do- Execution of the plan and writing down what you observe</a:t>
            </a:r>
            <a:endParaRPr/>
          </a:p>
          <a:p>
            <a:pPr marL="0" lvl="0" indent="0" algn="l" rtl="0">
              <a:spcBef>
                <a:spcPts val="0"/>
              </a:spcBef>
              <a:spcAft>
                <a:spcPts val="0"/>
              </a:spcAft>
              <a:buNone/>
            </a:pPr>
            <a:r>
              <a:rPr lang="en"/>
              <a:t>Study- Study the results and write down how did it work</a:t>
            </a:r>
            <a:endParaRPr/>
          </a:p>
          <a:p>
            <a:pPr marL="0" lvl="0" indent="0" algn="l" rtl="0">
              <a:spcBef>
                <a:spcPts val="0"/>
              </a:spcBef>
              <a:spcAft>
                <a:spcPts val="0"/>
              </a:spcAft>
              <a:buNone/>
            </a:pPr>
            <a:r>
              <a:rPr lang="en"/>
              <a:t>Act- What did you come away with, did it work, if not, what can be change? If it did work,  will this be implemented?</a:t>
            </a:r>
            <a:endParaRPr/>
          </a:p>
          <a:p>
            <a:pPr marL="0" lvl="0" indent="0" algn="l" rtl="0">
              <a:lnSpc>
                <a:spcPct val="115000"/>
              </a:lnSpc>
              <a:spcBef>
                <a:spcPts val="1200"/>
              </a:spcBef>
              <a:spcAft>
                <a:spcPts val="0"/>
              </a:spcAft>
              <a:buNone/>
            </a:pPr>
            <a:r>
              <a:rPr lang="en">
                <a:solidFill>
                  <a:schemeClr val="dk1"/>
                </a:solidFill>
              </a:rPr>
              <a:t>Mooney, G. (2013, March 26). The history of quality assurance. Retrieved from </a:t>
            </a:r>
            <a:r>
              <a:rPr lang="en" u="sng">
                <a:solidFill>
                  <a:schemeClr val="accent5"/>
                </a:solidFill>
                <a:hlinkClick r:id="rId3"/>
              </a:rPr>
              <a:t>https://smartbear.com/blog/test-and-monitor/the-history-of-quality-assurance/</a:t>
            </a:r>
            <a:r>
              <a:rPr lang="en">
                <a:solidFill>
                  <a:schemeClr val="dk1"/>
                </a:solidFill>
              </a:rPr>
              <a:t> </a:t>
            </a:r>
            <a:endParaRPr>
              <a:solidFill>
                <a:schemeClr val="dk1"/>
              </a:solidFill>
            </a:endParaRPr>
          </a:p>
          <a:p>
            <a:pPr marL="0" lvl="0" indent="0" algn="l" rtl="0">
              <a:spcBef>
                <a:spcPts val="1200"/>
              </a:spcBef>
              <a:spcAft>
                <a:spcPts val="0"/>
              </a:spcAft>
              <a:buNone/>
            </a:pPr>
            <a:r>
              <a:rPr lang="en">
                <a:solidFill>
                  <a:schemeClr val="dk1"/>
                </a:solidFill>
              </a:rPr>
              <a:t>Plan-Do-Study-Act (PDSA) directions and examples. (n.d.) Retrieve from </a:t>
            </a:r>
            <a:r>
              <a:rPr lang="en" u="sng">
                <a:solidFill>
                  <a:schemeClr val="accent5"/>
                </a:solidFill>
                <a:hlinkClick r:id="rId4"/>
              </a:rPr>
              <a:t>https://www.ahrq.gov/health-literacy/quality-resources/tools/literacy-toolkit/healthlittoolkit2-tool2b.html</a:t>
            </a:r>
            <a:r>
              <a:rPr lang="en">
                <a:solidFill>
                  <a:schemeClr val="dk1"/>
                </a:solidFill>
              </a:rPr>
              <a:t> </a:t>
            </a:r>
            <a:endParaRPr>
              <a:solidFill>
                <a:schemeClr val="dk1"/>
              </a:solidFill>
            </a:endParaRPr>
          </a:p>
          <a:p>
            <a:pPr marL="0" lvl="0" indent="0" algn="l" rtl="0">
              <a:lnSpc>
                <a:spcPct val="115000"/>
              </a:lnSpc>
              <a:spcBef>
                <a:spcPts val="1200"/>
              </a:spcBef>
              <a:spcAft>
                <a:spcPts val="0"/>
              </a:spcAft>
              <a:buNone/>
            </a:pPr>
            <a:r>
              <a:rPr lang="en" u="sng">
                <a:solidFill>
                  <a:schemeClr val="hlink"/>
                </a:solidFill>
                <a:hlinkClick r:id="rId5"/>
              </a:rPr>
              <a:t>https://www.researchgate.net/figure/A-visual-diagram-of-a-Plan-Do-Study-Act-PDSA-Cycle_fig1_319377456</a:t>
            </a:r>
            <a:r>
              <a:rPr lang="en">
                <a:solidFill>
                  <a:schemeClr val="dk1"/>
                </a:solidFill>
              </a:rPr>
              <a:t>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(n.d). W Edwards Deming. Retrieved from </a:t>
            </a:r>
            <a:r>
              <a:rPr lang="en" u="sng">
                <a:solidFill>
                  <a:schemeClr val="hlink"/>
                </a:solidFill>
                <a:hlinkClick r:id="rId6"/>
              </a:rPr>
              <a:t>https://www.bl.uk/people/w-edwards-deming</a:t>
            </a:r>
            <a:r>
              <a:rPr lang="en">
                <a:solidFill>
                  <a:schemeClr val="dk1"/>
                </a:solidFill>
              </a:rPr>
              <a:t> </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b14728d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0b14728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William Edwards Deming was a statistician and business consultant and he is known as the founder of the Quality Management movement (W Edwards Deming, n.d.). He took interest into why things do not turn out as predicted and </a:t>
            </a:r>
            <a:r>
              <a:rPr lang="en"/>
              <a:t> recognized that there are variations to why a system is not working properly and often workers know what those variations are over management because as workers they were more intune with their tasks </a:t>
            </a:r>
            <a:r>
              <a:rPr lang="en">
                <a:solidFill>
                  <a:schemeClr val="dk1"/>
                </a:solidFill>
              </a:rPr>
              <a:t>(W Edwards Deming, n.d.). He introduced 14 points that created a framework to increase knowledge in the workforce for management and created a philosophy more than an action plan.  He introduce TQM which focuses on continuous improvement and in order for such an achievement to accomplished management would have to commit to being more involved with understanding processes and then relaying the importance of quality to their employees (W Edwards Deming, n.d.). Deming’s methods sought to save money and ease the workload when all aspects of the development process are documented and analyzed; therefore placing emphasis on management and staff to share the responsibility of commitment to quality(W Edwards Deming, 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1970, Deming became known for his accomplishments in Japan after the Second World War as an advisor to the Japan Census (W Edwards Deming, n.d.)The Japanese wanted to improve their quality of goods, raw materials, and production (W Edwards Deming, n.d.). He was very familiar with William Shewhart’s PDSA method and introduce it along with his own take and focused it towards quality management (W Edwards Deming, n.d.).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These methods led to Agile development processes seen today (W Edwards Deming, n.d.).  Agile is centered around iteration (repetition of a process) to create a series of outcome or results that build upon change and helps teams narrow down a closer solution to a particular problem and collaboration over documentation (Sacolick, 2018).</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u="sng">
                <a:solidFill>
                  <a:schemeClr val="hlink"/>
                </a:solidFill>
                <a:hlinkClick r:id="rId3"/>
              </a:rPr>
              <a:t>https://www.educba.com/what-is-total-quality-management/</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(n.d). W Edwards Deming. Retrieved from </a:t>
            </a:r>
            <a:r>
              <a:rPr lang="en" u="sng">
                <a:solidFill>
                  <a:schemeClr val="accent5"/>
                </a:solidFill>
                <a:hlinkClick r:id="rId4"/>
              </a:rPr>
              <a:t>https://www.bl.uk/people/w-edwards-deming</a:t>
            </a:r>
            <a:r>
              <a:rPr lang="en">
                <a:solidFill>
                  <a:schemeClr val="dk1"/>
                </a:solidFill>
              </a:rPr>
              <a:t> </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0b14728d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0b14728d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u="sng">
                <a:latin typeface="Times New Roman"/>
                <a:ea typeface="Times New Roman"/>
                <a:cs typeface="Times New Roman"/>
                <a:sym typeface="Times New Roman"/>
              </a:rPr>
              <a:t>QA in SDLC</a:t>
            </a:r>
            <a:endParaRPr b="1" u="sng">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QA != Testing. Testing is a subset of QA.</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QA includes:</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Review of project plan</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Requirement gap analysis</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Code inspection, peer review and walk-thru</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Test design and use case creation</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Requirement traceability matrix for 100% coverage</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eriod"/>
            </a:pPr>
            <a:r>
              <a:rPr lang="en">
                <a:latin typeface="Times New Roman"/>
                <a:ea typeface="Times New Roman"/>
                <a:cs typeface="Times New Roman"/>
                <a:sym typeface="Times New Roman"/>
              </a:rPr>
              <a:t>Recording defects / bugs</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b14728d2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b14728d2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Evolution of QA</a:t>
            </a:r>
            <a:endParaRPr b="1" u="sng">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The QA has grown from being reactive to proactive in it’s journey so far. Until mid 1950s, the defects in any systems were identified by debugging, which is essentially the aftermath of the incident.</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Gradually, this method changed to be proactive or preventive. From the 1950s till mid 1980s, the QA process witnessed many changes, which brought in the understanding of the difference between verification and validation.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Currently many processes are being followed to prevent any defects after the system has been deployed to production. As discussed in the previous slide, a few of the preventive actions are:</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Code analysis and walkthroughs</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Peer review</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Unit testing</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Integration testing</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System testing</a:t>
            </a:r>
            <a:endParaRPr>
              <a:latin typeface="Times New Roman"/>
              <a:ea typeface="Times New Roman"/>
              <a:cs typeface="Times New Roman"/>
              <a:sym typeface="Times New Roman"/>
            </a:endParaRPr>
          </a:p>
          <a:p>
            <a:pPr marL="457200" lvl="0" indent="-298450" algn="l" rtl="0">
              <a:spcBef>
                <a:spcPts val="0"/>
              </a:spcBef>
              <a:spcAft>
                <a:spcPts val="0"/>
              </a:spcAft>
              <a:buSzPts val="1100"/>
              <a:buFont typeface="Times New Roman"/>
              <a:buAutoNum type="arabicParenR"/>
            </a:pPr>
            <a:r>
              <a:rPr lang="en">
                <a:latin typeface="Times New Roman"/>
                <a:ea typeface="Times New Roman"/>
                <a:cs typeface="Times New Roman"/>
                <a:sym typeface="Times New Roman"/>
              </a:rPr>
              <a:t>Alpha / Beta testings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Irandoust, K (2016, Nov 18) Concept evolution of software testing (part 2) Retrieved from https://itnext.io/concept-evolution-of-software-testing-part-2-229cf9309c49</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0b14728d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0b14728d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434343"/>
                </a:solidFill>
                <a:latin typeface="Times New Roman"/>
                <a:ea typeface="Times New Roman"/>
                <a:cs typeface="Times New Roman"/>
                <a:sym typeface="Times New Roman"/>
              </a:rPr>
              <a:t>Phases in QA process - </a:t>
            </a:r>
            <a:endParaRPr b="1" u="sng"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rgbClr val="434343"/>
                </a:solidFill>
                <a:latin typeface="Times New Roman"/>
                <a:ea typeface="Times New Roman"/>
                <a:cs typeface="Times New Roman"/>
                <a:sym typeface="Times New Roman"/>
              </a:rPr>
              <a:t>The two of the major phases in software development are 1) development / </a:t>
            </a:r>
            <a:r>
              <a:rPr lang="en">
                <a:solidFill>
                  <a:srgbClr val="434343"/>
                </a:solidFill>
                <a:latin typeface="Times New Roman"/>
                <a:ea typeface="Times New Roman"/>
                <a:cs typeface="Times New Roman"/>
                <a:sym typeface="Times New Roman"/>
              </a:rPr>
              <a:t>implemantation, </a:t>
            </a:r>
            <a:r>
              <a:rPr lang="en" dirty="0">
                <a:solidFill>
                  <a:srgbClr val="434343"/>
                </a:solidFill>
                <a:latin typeface="Times New Roman"/>
                <a:ea typeface="Times New Roman"/>
                <a:cs typeface="Times New Roman"/>
                <a:sym typeface="Times New Roman"/>
              </a:rPr>
              <a:t>2) testing team. As development has multiple phases, similarly testing team has different phases too.</a:t>
            </a:r>
            <a:endParaRPr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rgbClr val="434343"/>
                </a:solidFill>
                <a:latin typeface="Times New Roman"/>
                <a:ea typeface="Times New Roman"/>
                <a:cs typeface="Times New Roman"/>
                <a:sym typeface="Times New Roman"/>
              </a:rPr>
              <a:t>Some of the above mentioned phases belong to both the teams, they go through those phases separately or together.</a:t>
            </a:r>
            <a:endParaRPr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rgbClr val="434343"/>
                </a:solidFill>
                <a:latin typeface="Times New Roman"/>
                <a:ea typeface="Times New Roman"/>
                <a:cs typeface="Times New Roman"/>
                <a:sym typeface="Times New Roman"/>
              </a:rPr>
              <a:t>However, phases that belong specifically to the testing team are:</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Test planning / writing test cases</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Integration tests</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System tests</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Performance tests</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Cross browser testing</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Updating test cases</a:t>
            </a:r>
            <a:endParaRPr dirty="0">
              <a:solidFill>
                <a:srgbClr val="434343"/>
              </a:solidFill>
              <a:latin typeface="Times New Roman"/>
              <a:ea typeface="Times New Roman"/>
              <a:cs typeface="Times New Roman"/>
              <a:sym typeface="Times New Roman"/>
            </a:endParaRPr>
          </a:p>
          <a:p>
            <a:pPr marL="457200" lvl="0" indent="-298450" algn="l" rtl="0">
              <a:spcBef>
                <a:spcPts val="0"/>
              </a:spcBef>
              <a:spcAft>
                <a:spcPts val="0"/>
              </a:spcAft>
              <a:buClr>
                <a:srgbClr val="434343"/>
              </a:buClr>
              <a:buSzPts val="1100"/>
              <a:buFont typeface="Times New Roman"/>
              <a:buAutoNum type="arabicParenR"/>
            </a:pPr>
            <a:r>
              <a:rPr lang="en" dirty="0">
                <a:solidFill>
                  <a:srgbClr val="434343"/>
                </a:solidFill>
                <a:latin typeface="Times New Roman"/>
                <a:ea typeface="Times New Roman"/>
                <a:cs typeface="Times New Roman"/>
                <a:sym typeface="Times New Roman"/>
              </a:rPr>
              <a:t>Regression tests - where they run tests for existing features. Best candidate for automation.</a:t>
            </a:r>
            <a:endParaRPr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rgbClr val="434343"/>
                </a:solidFill>
                <a:latin typeface="Times New Roman"/>
                <a:ea typeface="Times New Roman"/>
                <a:cs typeface="Times New Roman"/>
                <a:sym typeface="Times New Roman"/>
              </a:rPr>
              <a:t>Reference:</a:t>
            </a:r>
            <a:endParaRPr dirty="0">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rgbClr val="434343"/>
                </a:solidFill>
                <a:latin typeface="Times New Roman"/>
                <a:ea typeface="Times New Roman"/>
                <a:cs typeface="Times New Roman"/>
                <a:sym typeface="Times New Roman"/>
              </a:rPr>
              <a:t>(n.d.) </a:t>
            </a:r>
            <a:r>
              <a:rPr lang="en" dirty="0">
                <a:solidFill>
                  <a:srgbClr val="434343"/>
                </a:solidFill>
                <a:highlight>
                  <a:srgbClr val="FFFFFF"/>
                </a:highlight>
                <a:latin typeface="Times New Roman"/>
                <a:ea typeface="Times New Roman"/>
                <a:cs typeface="Times New Roman"/>
                <a:sym typeface="Times New Roman"/>
              </a:rPr>
              <a:t>QA Process: How the QA Team Tests Your Project, retrieved from </a:t>
            </a:r>
            <a:r>
              <a:rPr lang="en" u="sng" dirty="0">
                <a:solidFill>
                  <a:srgbClr val="434343"/>
                </a:solidFill>
                <a:latin typeface="Times New Roman"/>
                <a:ea typeface="Times New Roman"/>
                <a:cs typeface="Times New Roman"/>
                <a:sym typeface="Times New Roman"/>
                <a:hlinkClick r:id="rId3"/>
              </a:rPr>
              <a:t>https://kruschecompany.com/quality-assurance-in-projects/</a:t>
            </a:r>
            <a:endParaRPr dirty="0">
              <a:solidFill>
                <a:srgbClr val="434343"/>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0b14728d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0b14728d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Automation in QA - </a:t>
            </a:r>
            <a:endParaRPr b="1" u="sng">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As mentioned in the previous slides, the regression testing phase is the best candidate for automation tests. However, it is not limited to regression tests only. The new features can be tested using automation tests as well.</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Also, </a:t>
            </a:r>
            <a:r>
              <a:rPr lang="en">
                <a:solidFill>
                  <a:schemeClr val="dk1"/>
                </a:solidFill>
                <a:latin typeface="Times New Roman"/>
                <a:ea typeface="Times New Roman"/>
                <a:cs typeface="Times New Roman"/>
                <a:sym typeface="Times New Roman"/>
              </a:rPr>
              <a:t>in many organization, the automation tests run on the production site periodically to check if the basic functionalities are working fine. In case </a:t>
            </a:r>
            <a:r>
              <a:rPr lang="en">
                <a:latin typeface="Times New Roman"/>
                <a:ea typeface="Times New Roman"/>
                <a:cs typeface="Times New Roman"/>
                <a:sym typeface="Times New Roman"/>
              </a:rPr>
              <a:t>any failures, the development team or the production support team is alerted. That makes the entire implementation team more proactive to take an action.</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Currently, in the Continuous integration and Continuous delivery (CICD) processes, automation tests are one of the most important factors in the automated nightly release and deployment.. In this process, if automation tests fail, then the automated deployment also fails and is rolled back.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Setter, M. (2017, September 27) 5 Reasons Automated Testing Is Worth the Investment, Retrieved from </a:t>
            </a:r>
            <a:r>
              <a:rPr lang="en" u="sng">
                <a:solidFill>
                  <a:schemeClr val="hlink"/>
                </a:solidFill>
                <a:latin typeface="Times New Roman"/>
                <a:ea typeface="Times New Roman"/>
                <a:cs typeface="Times New Roman"/>
                <a:sym typeface="Times New Roman"/>
                <a:hlinkClick r:id="rId3"/>
              </a:rPr>
              <a:t>https://blog.codeship.com/5-reasons-for-automated-testing/</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0b14728d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0b14728d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latin typeface="Times New Roman"/>
                <a:ea typeface="Times New Roman"/>
                <a:cs typeface="Times New Roman"/>
                <a:sym typeface="Times New Roman"/>
              </a:rPr>
              <a:t>Evolution of Automation Tools:</a:t>
            </a:r>
            <a:endParaRPr b="1" u="sng"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Just like any other technologies automation tools have seen many changes in their journey so far.</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WinRunner was one of the first automation tools that became popular, since it had the ability to simulate user actions on a web page or in a window application. That made some of the automation tasks very easy to perform.</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HP QTP was a higher version of WinRunner tool. Both of them had many features like identifying the web elements and the record-playback feature. However, they had many limitations; like they only run in specific browsers. Some technical expertise needed to write and perform tests.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Then came Selenium, which was open source, supports all browsers and many programming languages. It became the backend of many other customized automation tools. Only drawback of this tool is, programming skills is necessary for running automation tests.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Currently there are many automation tools which are cloud based and have a cost attached to the usage of those tools. They are becoming more popular because of their </a:t>
            </a:r>
            <a:r>
              <a:rPr lang="en" dirty="0" err="1">
                <a:latin typeface="Times New Roman"/>
                <a:ea typeface="Times New Roman"/>
                <a:cs typeface="Times New Roman"/>
                <a:sym typeface="Times New Roman"/>
              </a:rPr>
              <a:t>eas</a:t>
            </a:r>
            <a:r>
              <a:rPr lang="en" dirty="0">
                <a:latin typeface="Times New Roman"/>
                <a:ea typeface="Times New Roman"/>
                <a:cs typeface="Times New Roman"/>
                <a:sym typeface="Times New Roman"/>
              </a:rPr>
              <a:t> of use.</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Reference:</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Anderson, B. (2017, December 10) </a:t>
            </a:r>
            <a:r>
              <a:rPr lang="en" dirty="0">
                <a:solidFill>
                  <a:srgbClr val="000100"/>
                </a:solidFill>
                <a:highlight>
                  <a:srgbClr val="FFFFFF"/>
                </a:highlight>
                <a:latin typeface="Times New Roman"/>
                <a:ea typeface="Times New Roman"/>
                <a:cs typeface="Times New Roman"/>
                <a:sym typeface="Times New Roman"/>
              </a:rPr>
              <a:t>Best Automation Testing Tools for 2018, Retrieved from </a:t>
            </a:r>
            <a:r>
              <a:rPr lang="en" u="sng" dirty="0">
                <a:solidFill>
                  <a:schemeClr val="hlink"/>
                </a:solidFill>
                <a:latin typeface="Times New Roman"/>
                <a:ea typeface="Times New Roman"/>
                <a:cs typeface="Times New Roman"/>
                <a:sym typeface="Times New Roman"/>
                <a:hlinkClick r:id="rId3"/>
              </a:rPr>
              <a:t>https://dzone.com/articles/best-automation-testing-tools-for-2018</a:t>
            </a:r>
            <a:endParaRPr dirty="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b14728d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b14728d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u="sng">
                <a:solidFill>
                  <a:srgbClr val="434343"/>
                </a:solidFill>
                <a:latin typeface="Times New Roman"/>
                <a:ea typeface="Times New Roman"/>
                <a:cs typeface="Times New Roman"/>
                <a:sym typeface="Times New Roman"/>
              </a:rPr>
              <a:t>Change in Role of QA - </a:t>
            </a:r>
            <a:endParaRPr b="1" u="sng">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434343"/>
                </a:solidFill>
                <a:latin typeface="Times New Roman"/>
                <a:ea typeface="Times New Roman"/>
                <a:cs typeface="Times New Roman"/>
                <a:sym typeface="Times New Roman"/>
              </a:rPr>
              <a:t>As the agile methodology became popular in software development, the QA processes also got evolved to fit into it too. The QA became less formal than earlier. In a waterfall model software development, the QA requires formal documentation for each of the activities. However, with agile methodology the need of documentation has reduced significantly, since testing story specific and the system is subject to change more often.</a:t>
            </a:r>
            <a:endParaRPr>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434343"/>
                </a:solidFill>
                <a:latin typeface="Times New Roman"/>
                <a:ea typeface="Times New Roman"/>
                <a:cs typeface="Times New Roman"/>
                <a:sym typeface="Times New Roman"/>
              </a:rPr>
              <a:t>Reference:</a:t>
            </a:r>
            <a:endParaRPr>
              <a:solidFill>
                <a:srgbClr val="434343"/>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rgbClr val="434343"/>
                </a:solidFill>
                <a:latin typeface="Times New Roman"/>
                <a:ea typeface="Times New Roman"/>
                <a:cs typeface="Times New Roman"/>
                <a:sym typeface="Times New Roman"/>
              </a:rPr>
              <a:t>No Author, (2019, May 22)  </a:t>
            </a:r>
            <a:r>
              <a:rPr lang="en">
                <a:solidFill>
                  <a:srgbClr val="434343"/>
                </a:solidFill>
                <a:highlight>
                  <a:srgbClr val="FFFFFF"/>
                </a:highlight>
                <a:latin typeface="Times New Roman"/>
                <a:ea typeface="Times New Roman"/>
                <a:cs typeface="Times New Roman"/>
                <a:sym typeface="Times New Roman"/>
              </a:rPr>
              <a:t>It’s Better To Be Safe Than Sorry, Or Why Quality Assurance Testing Matters To Your Business, Retrieved from </a:t>
            </a:r>
            <a:r>
              <a:rPr lang="en" u="sng">
                <a:solidFill>
                  <a:srgbClr val="434343"/>
                </a:solidFill>
                <a:latin typeface="Times New Roman"/>
                <a:ea typeface="Times New Roman"/>
                <a:cs typeface="Times New Roman"/>
                <a:sym typeface="Times New Roman"/>
                <a:hlinkClick r:id="rId3"/>
              </a:rPr>
              <a:t>https://innovecs.com/blog/quality-assurance-testing/</a:t>
            </a:r>
            <a:endParaRPr>
              <a:solidFill>
                <a:srgbClr val="434343"/>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0b14728d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0b14728d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0b14728d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0b14728d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0b14728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0b1472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start the presentation we need to define Quality assurance. (read the meaning)</a:t>
            </a:r>
            <a:endParaRPr/>
          </a:p>
          <a:p>
            <a:pPr marL="0" lvl="0" indent="0" algn="l" rtl="0">
              <a:spcBef>
                <a:spcPts val="0"/>
              </a:spcBef>
              <a:spcAft>
                <a:spcPts val="0"/>
              </a:spcAft>
              <a:buNone/>
            </a:pPr>
            <a:r>
              <a:rPr lang="en"/>
              <a:t>As mentioned, Quality assurance looks at the overarching system. It  is the means which an analyst reviews the process of the system. It is a proactive approach towards the improvement of the quality of a product. It focuses on how the staff and systems interact with each other so that they can actively prevent defects. Quality assurance is the inside the spectrum of quality management.   </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0b14728d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0b14728d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0b14728d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0b14728d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0b14728d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0b14728d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b80ef3700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b80ef3700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0b14728d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0b14728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Quality Assurance and Quality control are very commonly mistaken for the other. So let’s look at a comparison of both.</a:t>
            </a:r>
            <a:endParaRPr/>
          </a:p>
          <a:p>
            <a:pPr marL="0" lvl="0" indent="0" algn="l" rtl="0">
              <a:spcBef>
                <a:spcPts val="0"/>
              </a:spcBef>
              <a:spcAft>
                <a:spcPts val="0"/>
              </a:spcAft>
              <a:buNone/>
            </a:pPr>
            <a:r>
              <a:rPr lang="en"/>
              <a:t>Quality Assurance encapsulates Quality control as even the process taken to drop of quality must be constantly reviewed. While Quality assurance is Proactive, Quality control is the reactive process towards the product. Quality control tends to occur when the final product is developed and is the means that the product is analyzed  to meet certain requirements. An example of quality control would be stress testing a toy and making sure that a batch of a product meet standards. While Quality Control is product oriented Quality Assurance is Process Oriented.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0b14728d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0b14728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there are 2 steps in Quality Control: the Verification and Validation of the system. They are the steps taken to make sure a process produces the best quality and takes measures to ensure quality.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Read Definitions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Verification as seen on the picture is analyzing how each step affects the other.</a:t>
            </a:r>
            <a:endParaRPr dirty="0"/>
          </a:p>
          <a:p>
            <a:pPr marL="0" lvl="0" indent="0" algn="l" rtl="0">
              <a:spcBef>
                <a:spcPts val="0"/>
              </a:spcBef>
              <a:spcAft>
                <a:spcPts val="0"/>
              </a:spcAft>
              <a:buNone/>
            </a:pPr>
            <a:r>
              <a:rPr lang="en" dirty="0"/>
              <a:t> Validation takes the perspective of the problem and makes sure each step is created with the product in mind.</a:t>
            </a:r>
            <a:endParaRPr dirty="0"/>
          </a:p>
          <a:p>
            <a:pPr marL="0" lvl="0" indent="0" algn="l" rtl="0">
              <a:spcBef>
                <a:spcPts val="0"/>
              </a:spcBef>
              <a:spcAft>
                <a:spcPts val="0"/>
              </a:spcAft>
              <a:buNone/>
            </a:pPr>
            <a:r>
              <a:rPr lang="en" dirty="0"/>
              <a:t>The table is used to see differences.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0b14728d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0b1472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finally to be able to get a total understanding of quality assurance we must go over the history of how certain methodologies arose. We have constantly been striving to improve the quality of products and that stems from our need to make bigger and better things. We will review the origins and history as well as the incorporation of the scientific method to produce better methodologies. Later the automation of quality assurance and finally review of some future aspects of quality assurance the incorporation of it to the SDLC.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0b14728d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0b14728d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200">
                <a:solidFill>
                  <a:schemeClr val="dk1"/>
                </a:solidFill>
              </a:rPr>
              <a:t>Alexander Miles, an African-American inventor, decided to improve on John W. Meaker’s invention of the first automatic elevator door system (“Alexander Miles”, n.d ). While riding the elevator with his daughter he observed the risks involved if the elevator shaft door is left ajar (“Alexander Miles”, n.d.).</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The opening and closing of the doors including the shaft and the elevator had to be manually done by the elevator operator or the passengers (“Alexander Miles”, n.d ). People would often forget to close the shaft and would precede to use the elevator and there were many reported hazards to those aboard (White, 2018 ). Miles took action to draft a design that would allow for the doors to automatically close by attaching a durable and flexible belt to the elevator cage and when it connected with drums positioned along the shaft below and above the floors, the shaft doors were automated to close due to levers and rollers along the doors. (“Alexander Miles,” n.d ). This greatly improved the efficiency of the elevator and is still a standard feature to this day (“Alexander Miles”, n.d.).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0b14728d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0b14728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Pre-Industrial era introduced Guilds, a union of craftsman and merchants formed during the 13</a:t>
            </a:r>
            <a:r>
              <a:rPr lang="en" baseline="30000">
                <a:solidFill>
                  <a:schemeClr val="dk1"/>
                </a:solidFill>
              </a:rPr>
              <a:t>th</a:t>
            </a:r>
            <a:r>
              <a:rPr lang="en">
                <a:solidFill>
                  <a:schemeClr val="dk1"/>
                </a:solidFill>
              </a:rPr>
              <a:t> century and monopolized the economic stability of the time (Bosshardt &amp; Lopus, 2018). There were two subsets of Guilds which include craftsmen and artisans and merchant guilds that included merchants in a town, or a city, involved in regional and long-distance trade (Bosshardt &amp; Lopus, 2018).  They were very prominent throughout Europe during the 11</a:t>
            </a:r>
            <a:r>
              <a:rPr lang="en" baseline="30000">
                <a:solidFill>
                  <a:schemeClr val="dk1"/>
                </a:solidFill>
              </a:rPr>
              <a:t>th</a:t>
            </a:r>
            <a:r>
              <a:rPr lang="en">
                <a:solidFill>
                  <a:schemeClr val="dk1"/>
                </a:solidFill>
              </a:rPr>
              <a:t> and 16</a:t>
            </a:r>
            <a:r>
              <a:rPr lang="en" baseline="30000">
                <a:solidFill>
                  <a:schemeClr val="dk1"/>
                </a:solidFill>
              </a:rPr>
              <a:t>th</a:t>
            </a:r>
            <a:r>
              <a:rPr lang="en">
                <a:solidFill>
                  <a:schemeClr val="dk1"/>
                </a:solidFill>
              </a:rPr>
              <a:t> centuries and provided opportunities for division of labor, productivity, perfecting skills and education, and monopoly of power (Bosshardt &amp; Lopus, 2018).</a:t>
            </a:r>
            <a:endParaRPr>
              <a:solidFill>
                <a:schemeClr val="dk1"/>
              </a:solidFill>
            </a:endParaRPr>
          </a:p>
          <a:p>
            <a:pPr marL="0" lvl="0" indent="0" algn="l" rtl="0">
              <a:lnSpc>
                <a:spcPct val="115000"/>
              </a:lnSpc>
              <a:spcBef>
                <a:spcPts val="1200"/>
              </a:spcBef>
              <a:spcAft>
                <a:spcPts val="0"/>
              </a:spcAft>
              <a:buNone/>
            </a:pPr>
            <a:r>
              <a:rPr lang="en">
                <a:solidFill>
                  <a:schemeClr val="dk1"/>
                </a:solidFill>
              </a:rPr>
              <a:t>Guilds were organized to provide apprentices an opportunity to be trained and educated by established artisans and craftsmen connected with the guild (Thoppil, 2018). This function led to specialization of jobs and tasks and quality started to be more process-oriented more than human oriented (Thoppil, 2018). Workers divided the labor based on a occupation and within that particular occupation, the workers produced a good, while lowering the costs of labor (Bosshardt &amp; Lopus, 2018; Thoppil, 2018).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quality of goods was overseen by monarchs and masters of guilds would inspect the goods to ensure that a standard was met by the members in the guild (Mooney, 2013). This was achieved because members of the guilds had self-interest in the economic value and did not tolerate anything less (Bosshardt &amp; Lopus, 2018).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Though guilds faded with the onset of the Industrial Era, its functions still have a lasting effect today with labor unions as they are structured to still engage members to care about the interests of all members (Bosshardt &amp; Lopus, 2018).</a:t>
            </a:r>
            <a:endParaRPr>
              <a:solidFill>
                <a:schemeClr val="dk1"/>
              </a:solidFill>
            </a:endParaRPr>
          </a:p>
          <a:p>
            <a:pPr marL="0" lvl="0" indent="0" algn="l" rtl="0">
              <a:lnSpc>
                <a:spcPct val="115000"/>
              </a:lnSpc>
              <a:spcBef>
                <a:spcPts val="1200"/>
              </a:spcBef>
              <a:spcAft>
                <a:spcPts val="120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0b14728d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0b14728d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Quality was person dependent during the 19th century and during the time of industrialization quality became more process-oriented (Thoppil, 2018). As workers became more discontent and less motivated due to the monotony of the task set before them, Frederick Winslow Taylor’s theory of Scientific Management helped to reshape the minds of the workers and industrial efficiency (Thoppil, 2018).</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the 20th century, the progressive time of the Industrial Age, Frederick Winslow Taylor, a U.S. steel manufacturer with a background in mechanical engineering, is known for his philosophy focused on the belief that working harder does not equivalent to working efficiently (Giannantonio &amp; Hurly-Hanson, 2011). His work contributed to management practices and it included task specialization, assembly line practices, job analysis, work design, incentive schemes, person-job fit, and production quotas and control (Giannantonio &amp; Hurley- Hanson, 2012).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He proposed that optimizing how the work was being done and simplifying the procedures increased productivity (“Frederick Taylor and Scientific Management”, n.d.).</a:t>
            </a:r>
            <a:endParaRPr/>
          </a:p>
          <a:p>
            <a:pPr marL="0" lvl="0" indent="0" algn="l" rtl="0">
              <a:spcBef>
                <a:spcPts val="0"/>
              </a:spcBef>
              <a:spcAft>
                <a:spcPts val="0"/>
              </a:spcAft>
              <a:buClr>
                <a:schemeClr val="dk1"/>
              </a:buClr>
              <a:buSzPts val="1100"/>
              <a:buFont typeface="Arial"/>
              <a:buNone/>
            </a:pPr>
            <a:r>
              <a:rPr lang="en"/>
              <a:t>To test his theory he designed workplace experiments for the purpose of qualifying the physical performance of the average worker and the physical performance of the equipment used in a particular task such as shoveling and brick laying (“Frederick Taylor and Scientific Management”, n.d.). In this product driven environment, his application of the scientific method he discovered that calculating the time allocated towards a task, he could derive the most efficient way to complete the task (“Frederick Taylor and Scientific Management”, n.d.). These studies were coined "time and motion" and ultimately led to the conclusion that selecting the right people for a task was just as important to workplace efficiency. He and his associates were the first to study the work process scientifically (“Frederick Taylor and Scientific Management”, n.d.).</a:t>
            </a:r>
            <a:endParaRPr/>
          </a:p>
          <a:p>
            <a:pPr marL="0" lvl="0" indent="0" algn="l" rtl="0">
              <a:spcBef>
                <a:spcPts val="0"/>
              </a:spcBef>
              <a:spcAft>
                <a:spcPts val="0"/>
              </a:spcAft>
              <a:buNone/>
            </a:pPr>
            <a:br>
              <a:rPr lang="en"/>
            </a:br>
            <a:r>
              <a:rPr lang="en"/>
              <a:t>Taylor published his work in 1911, The Principles of Scientific Management, laying out the process of scientifically increasing worker and organization efficiency (Giannantonio &amp; Hurley-Hanson, 2011). He summated his philosophy into four main principles, working out of simple habit or common sense is replaced by using the scientific method to determine more efficient ways to perform specific tasks, capability, motivation, and training should determine which worker is assigned to a job, work performance should be monitor and where needed, instruction and supervision are tools to ensure efficiency, and work should be distributed to managers and workers(“Frederick Taylor and Scientific Management”, n.d.). </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sz="1200">
                <a:solidFill>
                  <a:schemeClr val="dk1"/>
                </a:solidFill>
              </a:rPr>
              <a:t>Frederick Taylor and scientific management. Retrieved from </a:t>
            </a:r>
            <a:r>
              <a:rPr lang="en" sz="1200" u="sng">
                <a:solidFill>
                  <a:schemeClr val="accent5"/>
                </a:solidFill>
                <a:hlinkClick r:id="rId3"/>
              </a:rPr>
              <a:t>https://www.mindtools.com/pages/article/newTMM_Taylor.htm</a:t>
            </a:r>
            <a:r>
              <a:rPr lang="en" sz="1200">
                <a:solidFill>
                  <a:schemeClr val="dk1"/>
                </a:solidFill>
              </a:rPr>
              <a:t> </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b14728d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b1472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Taylorism and Today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Scientific Management focuses more on narrowing down "one right way" to perform a task. Rapidly changing environments, today, require a more malleable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 depends wholly on the front line workers perspective (Frederick Taylor and Scientific Management, n.d.). Modern methods seek to involve the workers ideas, experience and knowledge so that procedures and processes can be molded and maximize productivity (Frederick Taylor and Scientific Management, n.d.).</a:t>
            </a:r>
            <a:endParaRPr>
              <a:solidFill>
                <a:schemeClr val="dk1"/>
              </a:solidFill>
            </a:endParaRPr>
          </a:p>
          <a:p>
            <a:pPr marL="0" lvl="0" indent="0" algn="l" rtl="0">
              <a:spcBef>
                <a:spcPts val="0"/>
              </a:spcBef>
              <a:spcAft>
                <a:spcPts val="0"/>
              </a:spcAft>
              <a:buNone/>
            </a:pPr>
            <a:r>
              <a:rPr lang="en">
                <a:solidFill>
                  <a:schemeClr val="dk1"/>
                </a:solidFill>
              </a:rPr>
              <a:t>Scientific Management is more process driven in that it seeks to study each step and focuses on how each worker can do their specific tasks best. Today, there is more of a push for teamwork and less of a dependency on managerial decisions (Frederick Taylor and Scientific Management, n.d.). There is also more of an understanding that constant managerial input and decision making can de-motivate workers and downplays their experience and perspectives (Frederick Taylor and Scientific Management, 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u="sng">
                <a:solidFill>
                  <a:schemeClr val="hlink"/>
                </a:solidFill>
                <a:hlinkClick r:id="rId3"/>
              </a:rPr>
              <a:t>http://aypaperttwr.ff-umhausen.org/advantages-and-disadvantages-of-taylorism-scientific-management-pavalahyz8837.html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www.ahrq.gov/health-literacy/quality-resources/tools/literacy-toolkit/healthlittoolkit2-tool2b.html" TargetMode="External"/><Relationship Id="rId3" Type="http://schemas.openxmlformats.org/officeDocument/2006/relationships/hyperlink" Target="http://www.myblackhistory.net/Alexander_Miles.htm" TargetMode="External"/><Relationship Id="rId7" Type="http://schemas.openxmlformats.org/officeDocument/2006/relationships/hyperlink" Target="https://smartbear.com/blog/test-and-monitor/the-history-of-quality-assuranc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www.mindtools.com/pages/article/newTMM_Taylor.htm" TargetMode="External"/><Relationship Id="rId5" Type="http://schemas.openxmlformats.org/officeDocument/2006/relationships/hyperlink" Target="https://brewminate.com/the-role-of-guilds-in-the-middle-ages/" TargetMode="External"/><Relationship Id="rId4" Type="http://schemas.openxmlformats.org/officeDocument/2006/relationships/hyperlink" Target="https://dzone.com/articles/best-automation-testing-tools-for-2018"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kruschecompany.com/quality-assurance-in-projects/" TargetMode="External"/><Relationship Id="rId3" Type="http://schemas.openxmlformats.org/officeDocument/2006/relationships/hyperlink" Target="https://www.infoworld.com/article/3237508/what-is-agile-methodology-modern-software-development-explained.html" TargetMode="External"/><Relationship Id="rId7" Type="http://schemas.openxmlformats.org/officeDocument/2006/relationships/hyperlink" Target="https://www.bl.uk/people/w-edwards-demin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blackpast.org/african-american-history/miles-alexander-1838-1918/" TargetMode="External"/><Relationship Id="rId5" Type="http://schemas.openxmlformats.org/officeDocument/2006/relationships/hyperlink" Target="https://www.fingent.com/blog/quality-assurance-in-software-testing-past-present-future" TargetMode="External"/><Relationship Id="rId4" Type="http://schemas.openxmlformats.org/officeDocument/2006/relationships/hyperlink" Target="https://blog.codeship.com/5-reasons-for-automated-testing/" TargetMode="External"/><Relationship Id="rId9" Type="http://schemas.openxmlformats.org/officeDocument/2006/relationships/hyperlink" Target="https://innovecs.com/blog/quality-assurance-test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The Historical Perspective of Quality Assurance</a:t>
            </a:r>
            <a:endParaRPr>
              <a:solidFill>
                <a:srgbClr val="000000"/>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834125"/>
            <a:ext cx="8520600" cy="14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Debashis Jena, Raul Benavides, Kristen Uwamechuna-Akande, William Slaven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Historical Perspective</a:t>
            </a:r>
            <a:endParaRPr sz="3600">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114" name="Google Shape;114;p22"/>
          <p:cNvSpPr txBox="1">
            <a:spLocks noGrp="1"/>
          </p:cNvSpPr>
          <p:nvPr>
            <p:ph type="body" idx="2"/>
          </p:nvPr>
        </p:nvSpPr>
        <p:spPr>
          <a:xfrm>
            <a:off x="4684650" y="309450"/>
            <a:ext cx="4459500" cy="46884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0"/>
              </a:spcAft>
              <a:buNone/>
            </a:pPr>
            <a:endParaRPr>
              <a:latin typeface="Times New Roman"/>
              <a:ea typeface="Times New Roman"/>
              <a:cs typeface="Times New Roman"/>
              <a:sym typeface="Times New Roman"/>
            </a:endParaRPr>
          </a:p>
          <a:p>
            <a:pPr marL="0" lvl="0" indent="0" algn="l" rtl="0">
              <a:spcBef>
                <a:spcPts val="1600"/>
              </a:spcBef>
              <a:spcAft>
                <a:spcPts val="0"/>
              </a:spcAft>
              <a:buNone/>
            </a:pPr>
            <a:endParaRPr>
              <a:latin typeface="Times New Roman"/>
              <a:ea typeface="Times New Roman"/>
              <a:cs typeface="Times New Roman"/>
              <a:sym typeface="Times New Roman"/>
            </a:endParaRPr>
          </a:p>
          <a:p>
            <a:pPr marL="457200" lvl="0" indent="-342900" algn="l" rtl="0">
              <a:spcBef>
                <a:spcPts val="1600"/>
              </a:spcBef>
              <a:spcAft>
                <a:spcPts val="0"/>
              </a:spcAft>
              <a:buSzPts val="1800"/>
              <a:buFont typeface="Times New Roman"/>
              <a:buChar char="●"/>
            </a:pPr>
            <a:r>
              <a:rPr lang="en">
                <a:latin typeface="Times New Roman"/>
                <a:ea typeface="Times New Roman"/>
                <a:cs typeface="Times New Roman"/>
                <a:sym typeface="Times New Roman"/>
              </a:rPr>
              <a:t>Walter Shewhart- In the 1930’s, improved on Scientific Management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Introduced the use of Plan-Do-Study-Act method (PDSA)</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Both quality control and quality assurance were practised to some extent in the “study” phase of PDSA.</a:t>
            </a:r>
            <a:endParaRPr>
              <a:latin typeface="Times New Roman"/>
              <a:ea typeface="Times New Roman"/>
              <a:cs typeface="Times New Roman"/>
              <a:sym typeface="Times New Roman"/>
            </a:endParaRPr>
          </a:p>
          <a:p>
            <a:pPr marL="0" lvl="0" indent="0" algn="l" rtl="0">
              <a:spcBef>
                <a:spcPts val="160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1600"/>
              </a:spcBef>
              <a:spcAft>
                <a:spcPts val="1600"/>
              </a:spcAft>
              <a:buNone/>
            </a:pPr>
            <a:endParaRPr sz="1400">
              <a:latin typeface="Times New Roman"/>
              <a:ea typeface="Times New Roman"/>
              <a:cs typeface="Times New Roman"/>
              <a:sym typeface="Times New Roman"/>
            </a:endParaRPr>
          </a:p>
        </p:txBody>
      </p:sp>
      <p:sp>
        <p:nvSpPr>
          <p:cNvPr id="115" name="Google Shape;115;p22"/>
          <p:cNvSpPr txBox="1">
            <a:spLocks noGrp="1"/>
          </p:cNvSpPr>
          <p:nvPr>
            <p:ph type="subTitle" idx="1"/>
          </p:nvPr>
        </p:nvSpPr>
        <p:spPr>
          <a:xfrm>
            <a:off x="265500" y="2016775"/>
            <a:ext cx="4045200" cy="29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p:txBody>
      </p:sp>
      <p:pic>
        <p:nvPicPr>
          <p:cNvPr id="116" name="Google Shape;116;p22" descr="Image result for what is pdsa cycle"/>
          <p:cNvPicPr preferRelativeResize="0"/>
          <p:nvPr/>
        </p:nvPicPr>
        <p:blipFill>
          <a:blip r:embed="rId3">
            <a:alphaModFix/>
          </a:blip>
          <a:stretch>
            <a:fillRect/>
          </a:stretch>
        </p:blipFill>
        <p:spPr>
          <a:xfrm>
            <a:off x="555775" y="2074825"/>
            <a:ext cx="3587325" cy="2810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8850" y="38272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Historical Perspective</a:t>
            </a:r>
            <a:endParaRPr/>
          </a:p>
        </p:txBody>
      </p:sp>
      <p:sp>
        <p:nvSpPr>
          <p:cNvPr id="122" name="Google Shape;122;p23"/>
          <p:cNvSpPr txBox="1">
            <a:spLocks noGrp="1"/>
          </p:cNvSpPr>
          <p:nvPr>
            <p:ph type="body" idx="2"/>
          </p:nvPr>
        </p:nvSpPr>
        <p:spPr>
          <a:xfrm>
            <a:off x="4716650" y="330800"/>
            <a:ext cx="4251000" cy="4616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Total Quality Management (</a:t>
            </a:r>
            <a:r>
              <a:rPr lang="en" b="1">
                <a:latin typeface="Times New Roman"/>
                <a:ea typeface="Times New Roman"/>
                <a:cs typeface="Times New Roman"/>
                <a:sym typeface="Times New Roman"/>
              </a:rPr>
              <a:t>TQM</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Originally started in 1954</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Organized structural tool that  focuses on continuous quality improvement of product</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Introduced by Deming as a process to improve the workforce and its processes </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W. Edwards Deming - influenced Japan’s enterprises in 1970 by using William Shewhart’s PDSA methods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Influenced Agile development</a:t>
            </a:r>
            <a:endParaRPr>
              <a:latin typeface="Times New Roman"/>
              <a:ea typeface="Times New Roman"/>
              <a:cs typeface="Times New Roman"/>
              <a:sym typeface="Times New Roman"/>
            </a:endParaRPr>
          </a:p>
        </p:txBody>
      </p:sp>
      <p:pic>
        <p:nvPicPr>
          <p:cNvPr id="123" name="Google Shape;123;p23" descr="Image result for total quality management"/>
          <p:cNvPicPr preferRelativeResize="0"/>
          <p:nvPr/>
        </p:nvPicPr>
        <p:blipFill>
          <a:blip r:embed="rId3">
            <a:alphaModFix/>
          </a:blip>
          <a:stretch>
            <a:fillRect/>
          </a:stretch>
        </p:blipFill>
        <p:spPr>
          <a:xfrm>
            <a:off x="0" y="2140242"/>
            <a:ext cx="4310699" cy="28069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QA in SDLC</a:t>
            </a:r>
            <a:endParaRPr>
              <a:latin typeface="Times New Roman"/>
              <a:ea typeface="Times New Roman"/>
              <a:cs typeface="Times New Roman"/>
              <a:sym typeface="Times New Roman"/>
            </a:endParaRPr>
          </a:p>
        </p:txBody>
      </p:sp>
      <p:sp>
        <p:nvSpPr>
          <p:cNvPr id="129" name="Google Shape;129;p24"/>
          <p:cNvSpPr txBox="1">
            <a:spLocks noGrp="1"/>
          </p:cNvSpPr>
          <p:nvPr>
            <p:ph type="body" idx="1"/>
          </p:nvPr>
        </p:nvSpPr>
        <p:spPr>
          <a:xfrm>
            <a:off x="311700" y="1152475"/>
            <a:ext cx="3482100" cy="367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Quality Assurance an integral part of any SDLC process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Each phase of an SDLC must have a QA starting from Planning, Analysis, Design, Implementation</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QA is not only testing the application, rather </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Reviewing project plan, specification requirement review, code inspection / walkthrough, Test design, Requirement traceability matrix, peer reviews and documentation of incidents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Testing application includes both functional and non-functional part</a:t>
            </a:r>
            <a:endParaRPr sz="14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400"/>
          </a:p>
        </p:txBody>
      </p:sp>
      <p:pic>
        <p:nvPicPr>
          <p:cNvPr id="130" name="Google Shape;130;p24"/>
          <p:cNvPicPr preferRelativeResize="0"/>
          <p:nvPr/>
        </p:nvPicPr>
        <p:blipFill>
          <a:blip r:embed="rId3">
            <a:alphaModFix/>
          </a:blip>
          <a:stretch>
            <a:fillRect/>
          </a:stretch>
        </p:blipFill>
        <p:spPr>
          <a:xfrm>
            <a:off x="3793798" y="1017725"/>
            <a:ext cx="4996275" cy="285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Evolution of QA in SDLC</a:t>
            </a:r>
            <a:endParaRPr>
              <a:latin typeface="Times New Roman"/>
              <a:ea typeface="Times New Roman"/>
              <a:cs typeface="Times New Roman"/>
              <a:sym typeface="Times New Roman"/>
            </a:endParaRPr>
          </a:p>
        </p:txBody>
      </p:sp>
      <p:sp>
        <p:nvSpPr>
          <p:cNvPr id="136" name="Google Shape;136;p25"/>
          <p:cNvSpPr txBox="1">
            <a:spLocks noGrp="1"/>
          </p:cNvSpPr>
          <p:nvPr>
            <p:ph type="body" idx="1"/>
          </p:nvPr>
        </p:nvSpPr>
        <p:spPr>
          <a:xfrm>
            <a:off x="1648775" y="1152475"/>
            <a:ext cx="7183500" cy="35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Debugging oriented period - The concept of program check out, debugging and testing were not clearly differentiated</a:t>
            </a:r>
            <a:endParaRPr sz="15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Demonstration oriented period - The goal of testing was to make sure that the software satisfies its requirements</a:t>
            </a:r>
            <a:endParaRPr sz="15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Destruction oriented period - The primary goal of testing was implementation fault detection</a:t>
            </a:r>
            <a:endParaRPr sz="15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Evaluation oriented period - The goal of testing was to provide product evaluation during the software life-cycle</a:t>
            </a:r>
            <a:endParaRPr sz="15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500">
                <a:solidFill>
                  <a:srgbClr val="000000"/>
                </a:solidFill>
                <a:latin typeface="Times New Roman"/>
                <a:ea typeface="Times New Roman"/>
                <a:cs typeface="Times New Roman"/>
                <a:sym typeface="Times New Roman"/>
              </a:rPr>
              <a:t>Prevention oriented period - The goal of testing was to demonstrate that software satisfies its specification, to detect faults and to prevent faults</a:t>
            </a:r>
            <a:endParaRPr sz="15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500">
              <a:solidFill>
                <a:srgbClr val="000000"/>
              </a:solidFill>
            </a:endParaRPr>
          </a:p>
        </p:txBody>
      </p:sp>
      <p:sp>
        <p:nvSpPr>
          <p:cNvPr id="137" name="Google Shape;137;p25"/>
          <p:cNvSpPr/>
          <p:nvPr/>
        </p:nvSpPr>
        <p:spPr>
          <a:xfrm>
            <a:off x="383225" y="1348600"/>
            <a:ext cx="1078380" cy="303048"/>
          </a:xfrm>
          <a:prstGeom prst="flowChartTerminator">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chemeClr val="dk2"/>
                </a:solidFill>
              </a:rPr>
              <a:t>Until 1956</a:t>
            </a:r>
            <a:endParaRPr sz="1100"/>
          </a:p>
        </p:txBody>
      </p:sp>
      <p:sp>
        <p:nvSpPr>
          <p:cNvPr id="138" name="Google Shape;138;p25"/>
          <p:cNvSpPr/>
          <p:nvPr/>
        </p:nvSpPr>
        <p:spPr>
          <a:xfrm>
            <a:off x="383225" y="2092463"/>
            <a:ext cx="1078380" cy="303048"/>
          </a:xfrm>
          <a:prstGeom prst="flowChartTerminator">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dk2"/>
                </a:solidFill>
              </a:rPr>
              <a:t>1957 - 1978</a:t>
            </a:r>
            <a:endParaRPr sz="1100"/>
          </a:p>
        </p:txBody>
      </p:sp>
      <p:sp>
        <p:nvSpPr>
          <p:cNvPr id="139" name="Google Shape;139;p25"/>
          <p:cNvSpPr/>
          <p:nvPr/>
        </p:nvSpPr>
        <p:spPr>
          <a:xfrm>
            <a:off x="383225" y="2776350"/>
            <a:ext cx="1078380" cy="303048"/>
          </a:xfrm>
          <a:prstGeom prst="flowChartTerminator">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dk2"/>
                </a:solidFill>
              </a:rPr>
              <a:t>1979 - 1982</a:t>
            </a:r>
            <a:endParaRPr sz="1100"/>
          </a:p>
        </p:txBody>
      </p:sp>
      <p:sp>
        <p:nvSpPr>
          <p:cNvPr id="140" name="Google Shape;140;p25"/>
          <p:cNvSpPr/>
          <p:nvPr/>
        </p:nvSpPr>
        <p:spPr>
          <a:xfrm>
            <a:off x="383225" y="3490225"/>
            <a:ext cx="1078380" cy="303048"/>
          </a:xfrm>
          <a:prstGeom prst="flowChartTerminator">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dk2"/>
                </a:solidFill>
              </a:rPr>
              <a:t>1983 - 1987</a:t>
            </a:r>
            <a:endParaRPr sz="1100"/>
          </a:p>
        </p:txBody>
      </p:sp>
      <p:sp>
        <p:nvSpPr>
          <p:cNvPr id="141" name="Google Shape;141;p25"/>
          <p:cNvSpPr/>
          <p:nvPr/>
        </p:nvSpPr>
        <p:spPr>
          <a:xfrm>
            <a:off x="383225" y="4204100"/>
            <a:ext cx="1078380" cy="303048"/>
          </a:xfrm>
          <a:prstGeom prst="flowChartTerminator">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dk2"/>
                </a:solidFill>
              </a:rPr>
              <a:t>Since 1988</a:t>
            </a:r>
            <a:endParaRPr sz="1100"/>
          </a:p>
        </p:txBody>
      </p:sp>
      <p:cxnSp>
        <p:nvCxnSpPr>
          <p:cNvPr id="142" name="Google Shape;142;p25"/>
          <p:cNvCxnSpPr>
            <a:stCxn id="137" idx="2"/>
            <a:endCxn id="138" idx="0"/>
          </p:cNvCxnSpPr>
          <p:nvPr/>
        </p:nvCxnSpPr>
        <p:spPr>
          <a:xfrm>
            <a:off x="922415" y="1651648"/>
            <a:ext cx="0" cy="440700"/>
          </a:xfrm>
          <a:prstGeom prst="straightConnector1">
            <a:avLst/>
          </a:prstGeom>
          <a:noFill/>
          <a:ln w="38100" cap="flat" cmpd="sng">
            <a:solidFill>
              <a:srgbClr val="FF9900"/>
            </a:solidFill>
            <a:prstDash val="solid"/>
            <a:round/>
            <a:headEnd type="none" w="med" len="med"/>
            <a:tailEnd type="none" w="med" len="med"/>
          </a:ln>
        </p:spPr>
      </p:cxnSp>
      <p:cxnSp>
        <p:nvCxnSpPr>
          <p:cNvPr id="143" name="Google Shape;143;p25"/>
          <p:cNvCxnSpPr>
            <a:stCxn id="138" idx="2"/>
            <a:endCxn id="139" idx="0"/>
          </p:cNvCxnSpPr>
          <p:nvPr/>
        </p:nvCxnSpPr>
        <p:spPr>
          <a:xfrm>
            <a:off x="922415" y="2395511"/>
            <a:ext cx="0" cy="380700"/>
          </a:xfrm>
          <a:prstGeom prst="straightConnector1">
            <a:avLst/>
          </a:prstGeom>
          <a:noFill/>
          <a:ln w="38100" cap="flat" cmpd="sng">
            <a:solidFill>
              <a:srgbClr val="FF9900"/>
            </a:solidFill>
            <a:prstDash val="solid"/>
            <a:round/>
            <a:headEnd type="none" w="med" len="med"/>
            <a:tailEnd type="none" w="med" len="med"/>
          </a:ln>
        </p:spPr>
      </p:cxnSp>
      <p:cxnSp>
        <p:nvCxnSpPr>
          <p:cNvPr id="144" name="Google Shape;144;p25"/>
          <p:cNvCxnSpPr>
            <a:stCxn id="139" idx="2"/>
            <a:endCxn id="140" idx="0"/>
          </p:cNvCxnSpPr>
          <p:nvPr/>
        </p:nvCxnSpPr>
        <p:spPr>
          <a:xfrm>
            <a:off x="922415" y="3079398"/>
            <a:ext cx="0" cy="410700"/>
          </a:xfrm>
          <a:prstGeom prst="straightConnector1">
            <a:avLst/>
          </a:prstGeom>
          <a:noFill/>
          <a:ln w="38100" cap="flat" cmpd="sng">
            <a:solidFill>
              <a:srgbClr val="FF9900"/>
            </a:solidFill>
            <a:prstDash val="solid"/>
            <a:round/>
            <a:headEnd type="none" w="med" len="med"/>
            <a:tailEnd type="none" w="med" len="med"/>
          </a:ln>
        </p:spPr>
      </p:cxnSp>
      <p:cxnSp>
        <p:nvCxnSpPr>
          <p:cNvPr id="145" name="Google Shape;145;p25"/>
          <p:cNvCxnSpPr>
            <a:stCxn id="140" idx="2"/>
            <a:endCxn id="141" idx="0"/>
          </p:cNvCxnSpPr>
          <p:nvPr/>
        </p:nvCxnSpPr>
        <p:spPr>
          <a:xfrm>
            <a:off x="922415" y="3793273"/>
            <a:ext cx="0" cy="410700"/>
          </a:xfrm>
          <a:prstGeom prst="straightConnector1">
            <a:avLst/>
          </a:prstGeom>
          <a:noFill/>
          <a:ln w="38100" cap="flat" cmpd="sng">
            <a:solidFill>
              <a:srgbClr val="FF99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0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QA Phases</a:t>
            </a:r>
            <a:endParaRPr>
              <a:latin typeface="Times New Roman"/>
              <a:ea typeface="Times New Roman"/>
              <a:cs typeface="Times New Roman"/>
              <a:sym typeface="Times New Roman"/>
            </a:endParaRPr>
          </a:p>
        </p:txBody>
      </p:sp>
      <p:sp>
        <p:nvSpPr>
          <p:cNvPr id="151" name="Google Shape;151;p26"/>
          <p:cNvSpPr txBox="1">
            <a:spLocks noGrp="1"/>
          </p:cNvSpPr>
          <p:nvPr>
            <p:ph type="body" idx="1"/>
          </p:nvPr>
        </p:nvSpPr>
        <p:spPr>
          <a:xfrm>
            <a:off x="3083625" y="935850"/>
            <a:ext cx="5980200" cy="3875100"/>
          </a:xfrm>
          <a:prstGeom prst="rect">
            <a:avLst/>
          </a:prstGeom>
        </p:spPr>
        <p:txBody>
          <a:bodyPr spcFirstLastPara="1" wrap="square" lIns="91425" tIns="91425" rIns="91425" bIns="91425" anchor="t" anchorCtr="0">
            <a:noAutofit/>
          </a:bodyPr>
          <a:lstStyle/>
          <a:p>
            <a:pPr marL="457200" lvl="0" indent="-317500" algn="l" rtl="0">
              <a:lnSpc>
                <a:spcPct val="18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Requirements review for gap analysis (Verification process)</a:t>
            </a:r>
            <a:endParaRPr sz="1400">
              <a:solidFill>
                <a:srgbClr val="000000"/>
              </a:solidFill>
              <a:latin typeface="Times New Roman"/>
              <a:ea typeface="Times New Roman"/>
              <a:cs typeface="Times New Roman"/>
              <a:sym typeface="Times New Roman"/>
            </a:endParaRPr>
          </a:p>
          <a:p>
            <a:pPr marL="457200" lvl="0" indent="-317500" algn="l" rtl="0">
              <a:lnSpc>
                <a:spcPct val="18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Create test plans to validate requirements</a:t>
            </a:r>
            <a:endParaRPr sz="1400">
              <a:solidFill>
                <a:srgbClr val="000000"/>
              </a:solidFill>
              <a:latin typeface="Times New Roman"/>
              <a:ea typeface="Times New Roman"/>
              <a:cs typeface="Times New Roman"/>
              <a:sym typeface="Times New Roman"/>
            </a:endParaRPr>
          </a:p>
          <a:p>
            <a:pPr marL="457200" lvl="0" indent="-317500" algn="l" rtl="0">
              <a:lnSpc>
                <a:spcPct val="18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Developers write unit tests to validate each unit or module</a:t>
            </a:r>
            <a:endParaRPr sz="1400">
              <a:solidFill>
                <a:srgbClr val="000000"/>
              </a:solidFill>
              <a:latin typeface="Times New Roman"/>
              <a:ea typeface="Times New Roman"/>
              <a:cs typeface="Times New Roman"/>
              <a:sym typeface="Times New Roman"/>
            </a:endParaRPr>
          </a:p>
          <a:p>
            <a:pPr marL="457200" lvl="0" indent="-317500" algn="l" rtl="0">
              <a:lnSpc>
                <a:spcPct val="18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Integration tests are done to test the integration points</a:t>
            </a:r>
            <a:endParaRPr sz="1400">
              <a:solidFill>
                <a:srgbClr val="000000"/>
              </a:solidFill>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After integration, the end-to-end or big-bang or system testing is done</a:t>
            </a:r>
            <a:endParaRPr sz="1400">
              <a:solidFill>
                <a:srgbClr val="000000"/>
              </a:solidFill>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Performance testing - non-functional type to validate response time</a:t>
            </a:r>
            <a:endParaRPr sz="1400">
              <a:solidFill>
                <a:srgbClr val="000000"/>
              </a:solidFill>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Security testing - ensures the app has a sufficient protection level</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Cross-browser testing ensures the app is not platform specific</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Each change in the requirement needs a test case update</a:t>
            </a:r>
            <a:endParaRPr sz="1400">
              <a:solidFill>
                <a:srgbClr val="000000"/>
              </a:solidFill>
              <a:highlight>
                <a:srgbClr val="FFFFFF"/>
              </a:highlight>
              <a:latin typeface="Times New Roman"/>
              <a:ea typeface="Times New Roman"/>
              <a:cs typeface="Times New Roman"/>
              <a:sym typeface="Times New Roman"/>
            </a:endParaRPr>
          </a:p>
          <a:p>
            <a:pPr marL="457200" lvl="0" indent="-317500" algn="l" rtl="0">
              <a:lnSpc>
                <a:spcPct val="175000"/>
              </a:lnSpc>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Regression testing ensures new fixes did not break existing features </a:t>
            </a:r>
            <a:endParaRPr sz="1400">
              <a:solidFill>
                <a:srgbClr val="000000"/>
              </a:solidFill>
              <a:highlight>
                <a:srgbClr val="FFFFFF"/>
              </a:highlight>
              <a:latin typeface="Times New Roman"/>
              <a:ea typeface="Times New Roman"/>
              <a:cs typeface="Times New Roman"/>
              <a:sym typeface="Times New Roman"/>
            </a:endParaRPr>
          </a:p>
        </p:txBody>
      </p:sp>
      <p:pic>
        <p:nvPicPr>
          <p:cNvPr id="152" name="Google Shape;152;p26"/>
          <p:cNvPicPr preferRelativeResize="0"/>
          <p:nvPr/>
        </p:nvPicPr>
        <p:blipFill>
          <a:blip r:embed="rId3">
            <a:alphaModFix/>
          </a:blip>
          <a:stretch>
            <a:fillRect/>
          </a:stretch>
        </p:blipFill>
        <p:spPr>
          <a:xfrm>
            <a:off x="249300" y="1125950"/>
            <a:ext cx="2834325" cy="368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Automation in QA</a:t>
            </a:r>
            <a:endParaRPr>
              <a:latin typeface="Times New Roman"/>
              <a:ea typeface="Times New Roman"/>
              <a:cs typeface="Times New Roman"/>
              <a:sym typeface="Times New Roman"/>
            </a:endParaRPr>
          </a:p>
        </p:txBody>
      </p:sp>
      <p:sp>
        <p:nvSpPr>
          <p:cNvPr id="158" name="Google Shape;158;p27"/>
          <p:cNvSpPr txBox="1">
            <a:spLocks noGrp="1"/>
          </p:cNvSpPr>
          <p:nvPr>
            <p:ph type="body" idx="1"/>
          </p:nvPr>
        </p:nvSpPr>
        <p:spPr>
          <a:xfrm>
            <a:off x="311700" y="1152475"/>
            <a:ext cx="8520600" cy="3665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i="1">
                <a:solidFill>
                  <a:srgbClr val="000000"/>
                </a:solidFill>
                <a:latin typeface="Times New Roman"/>
                <a:ea typeface="Times New Roman"/>
                <a:cs typeface="Times New Roman"/>
                <a:sym typeface="Times New Roman"/>
              </a:rPr>
              <a:t>Automation in Functional Testing</a:t>
            </a:r>
            <a:r>
              <a:rPr lang="en" sz="1700">
                <a:solidFill>
                  <a:srgbClr val="000000"/>
                </a:solidFill>
                <a:latin typeface="Times New Roman"/>
                <a:ea typeface="Times New Roman"/>
                <a:cs typeface="Times New Roman"/>
                <a:sym typeface="Times New Roman"/>
              </a:rPr>
              <a:t> - Used for regression tests and for repetitive tasks - As the system goes through multiple releases, regression test suite grows by volume</a:t>
            </a:r>
            <a:endParaRPr sz="1700">
              <a:solidFill>
                <a:srgbClr val="000000"/>
              </a:solidFill>
              <a:latin typeface="Times New Roman"/>
              <a:ea typeface="Times New Roman"/>
              <a:cs typeface="Times New Roman"/>
              <a:sym typeface="Times New Roman"/>
            </a:endParaRPr>
          </a:p>
          <a:p>
            <a:pPr marL="914400" lvl="1" indent="-336550" algn="l" rtl="0">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Reduces time &amp; effort - Initial effort to write automation tests is high, but in the later phase while executing the same, the effort reduces by many folds</a:t>
            </a:r>
            <a:endParaRPr sz="1700">
              <a:solidFill>
                <a:srgbClr val="000000"/>
              </a:solidFill>
              <a:latin typeface="Times New Roman"/>
              <a:ea typeface="Times New Roman"/>
              <a:cs typeface="Times New Roman"/>
              <a:sym typeface="Times New Roman"/>
            </a:endParaRPr>
          </a:p>
          <a:p>
            <a:pPr marL="914400" lvl="1" indent="-336550" algn="l" rtl="0">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Increases productivity - Resources can utilize the time to do other productive work while the automation tests are running</a:t>
            </a:r>
            <a:endParaRPr sz="1700">
              <a:solidFill>
                <a:srgbClr val="000000"/>
              </a:solidFill>
              <a:latin typeface="Times New Roman"/>
              <a:ea typeface="Times New Roman"/>
              <a:cs typeface="Times New Roman"/>
              <a:sym typeface="Times New Roman"/>
            </a:endParaRPr>
          </a:p>
          <a:p>
            <a:pPr marL="914400" lvl="1" indent="-336550" algn="l" rtl="0">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Increases reliability - Since these are run by tools, automated tests are less error prone than manual tests</a:t>
            </a:r>
            <a:endParaRPr sz="1700">
              <a:solidFill>
                <a:srgbClr val="000000"/>
              </a:solidFill>
              <a:latin typeface="Times New Roman"/>
              <a:ea typeface="Times New Roman"/>
              <a:cs typeface="Times New Roman"/>
              <a:sym typeface="Times New Roman"/>
            </a:endParaRPr>
          </a:p>
          <a:p>
            <a:pPr marL="457200" marR="0" lvl="0" indent="-336550" algn="l" rtl="0">
              <a:lnSpc>
                <a:spcPct val="115000"/>
              </a:lnSpc>
              <a:spcBef>
                <a:spcPts val="0"/>
              </a:spcBef>
              <a:spcAft>
                <a:spcPts val="0"/>
              </a:spcAft>
              <a:buClr>
                <a:srgbClr val="000000"/>
              </a:buClr>
              <a:buSzPts val="1700"/>
              <a:buChar char="●"/>
            </a:pPr>
            <a:r>
              <a:rPr lang="en" sz="1700" i="1">
                <a:solidFill>
                  <a:srgbClr val="000000"/>
                </a:solidFill>
                <a:latin typeface="Times New Roman"/>
                <a:ea typeface="Times New Roman"/>
                <a:cs typeface="Times New Roman"/>
                <a:sym typeface="Times New Roman"/>
              </a:rPr>
              <a:t>Automation in Nonfunctional Testing</a:t>
            </a:r>
            <a:r>
              <a:rPr lang="en" sz="1700">
                <a:solidFill>
                  <a:srgbClr val="000000"/>
                </a:solidFill>
                <a:latin typeface="Times New Roman"/>
                <a:ea typeface="Times New Roman"/>
                <a:cs typeface="Times New Roman"/>
                <a:sym typeface="Times New Roman"/>
              </a:rPr>
              <a:t> - Used for load/stress testing</a:t>
            </a:r>
            <a:endParaRPr sz="1700">
              <a:solidFill>
                <a:srgbClr val="000000"/>
              </a:solidFill>
              <a:latin typeface="Times New Roman"/>
              <a:ea typeface="Times New Roman"/>
              <a:cs typeface="Times New Roman"/>
              <a:sym typeface="Times New Roman"/>
            </a:endParaRPr>
          </a:p>
          <a:p>
            <a:pPr marL="914400" lvl="1" indent="-336550" algn="l" rtl="0">
              <a:spcBef>
                <a:spcPts val="0"/>
              </a:spcBef>
              <a:spcAft>
                <a:spcPts val="160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Load testing is done to define the maximum amount of work that a system can handle without significant performance degradation.</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308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Automation Tools</a:t>
            </a:r>
            <a:endParaRPr>
              <a:solidFill>
                <a:srgbClr val="000000"/>
              </a:solidFill>
              <a:latin typeface="Times New Roman"/>
              <a:ea typeface="Times New Roman"/>
              <a:cs typeface="Times New Roman"/>
              <a:sym typeface="Times New Roman"/>
            </a:endParaRPr>
          </a:p>
        </p:txBody>
      </p:sp>
      <p:graphicFrame>
        <p:nvGraphicFramePr>
          <p:cNvPr id="164" name="Google Shape;164;p28"/>
          <p:cNvGraphicFramePr/>
          <p:nvPr/>
        </p:nvGraphicFramePr>
        <p:xfrm>
          <a:off x="311688" y="1105875"/>
          <a:ext cx="8520625" cy="3752875"/>
        </p:xfrm>
        <a:graphic>
          <a:graphicData uri="http://schemas.openxmlformats.org/drawingml/2006/table">
            <a:tbl>
              <a:tblPr>
                <a:noFill/>
                <a:tableStyleId>{4B9BD46B-6E53-49F7-B565-96231CBBA5A2}</a:tableStyleId>
              </a:tblPr>
              <a:tblGrid>
                <a:gridCol w="1392050">
                  <a:extLst>
                    <a:ext uri="{9D8B030D-6E8A-4147-A177-3AD203B41FA5}">
                      <a16:colId xmlns:a16="http://schemas.microsoft.com/office/drawing/2014/main" val="20000"/>
                    </a:ext>
                  </a:extLst>
                </a:gridCol>
                <a:gridCol w="1054800">
                  <a:extLst>
                    <a:ext uri="{9D8B030D-6E8A-4147-A177-3AD203B41FA5}">
                      <a16:colId xmlns:a16="http://schemas.microsoft.com/office/drawing/2014/main" val="20001"/>
                    </a:ext>
                  </a:extLst>
                </a:gridCol>
                <a:gridCol w="950100">
                  <a:extLst>
                    <a:ext uri="{9D8B030D-6E8A-4147-A177-3AD203B41FA5}">
                      <a16:colId xmlns:a16="http://schemas.microsoft.com/office/drawing/2014/main" val="20002"/>
                    </a:ext>
                  </a:extLst>
                </a:gridCol>
                <a:gridCol w="636150">
                  <a:extLst>
                    <a:ext uri="{9D8B030D-6E8A-4147-A177-3AD203B41FA5}">
                      <a16:colId xmlns:a16="http://schemas.microsoft.com/office/drawing/2014/main" val="20003"/>
                    </a:ext>
                  </a:extLst>
                </a:gridCol>
                <a:gridCol w="1028650">
                  <a:extLst>
                    <a:ext uri="{9D8B030D-6E8A-4147-A177-3AD203B41FA5}">
                      <a16:colId xmlns:a16="http://schemas.microsoft.com/office/drawing/2014/main" val="20004"/>
                    </a:ext>
                  </a:extLst>
                </a:gridCol>
                <a:gridCol w="1766775">
                  <a:extLst>
                    <a:ext uri="{9D8B030D-6E8A-4147-A177-3AD203B41FA5}">
                      <a16:colId xmlns:a16="http://schemas.microsoft.com/office/drawing/2014/main" val="20005"/>
                    </a:ext>
                  </a:extLst>
                </a:gridCol>
                <a:gridCol w="1692100">
                  <a:extLst>
                    <a:ext uri="{9D8B030D-6E8A-4147-A177-3AD203B41FA5}">
                      <a16:colId xmlns:a16="http://schemas.microsoft.com/office/drawing/2014/main" val="20006"/>
                    </a:ext>
                  </a:extLst>
                </a:gridCol>
              </a:tblGrid>
              <a:tr h="629275">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Tools</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Years Available</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Clr>
                          <a:schemeClr val="dk1"/>
                        </a:buClr>
                        <a:buSzPts val="1100"/>
                        <a:buFont typeface="Arial"/>
                        <a:buNone/>
                      </a:pPr>
                      <a:r>
                        <a:rPr lang="en" sz="1200">
                          <a:solidFill>
                            <a:srgbClr val="FFE599"/>
                          </a:solidFill>
                          <a:latin typeface="Times New Roman"/>
                          <a:ea typeface="Times New Roman"/>
                          <a:cs typeface="Times New Roman"/>
                          <a:sym typeface="Times New Roman"/>
                        </a:rPr>
                        <a:t>Application Under Test</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Pricing</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Platforms</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Languages Supported</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tc>
                  <a:txBody>
                    <a:bodyPr/>
                    <a:lstStyle/>
                    <a:p>
                      <a:pPr marL="0" lvl="0" indent="0" algn="l" rtl="0">
                        <a:spcBef>
                          <a:spcPts val="0"/>
                        </a:spcBef>
                        <a:spcAft>
                          <a:spcPts val="0"/>
                        </a:spcAft>
                        <a:buNone/>
                      </a:pPr>
                      <a:r>
                        <a:rPr lang="en" sz="1200">
                          <a:solidFill>
                            <a:srgbClr val="FFE599"/>
                          </a:solidFill>
                          <a:latin typeface="Times New Roman"/>
                          <a:ea typeface="Times New Roman"/>
                          <a:cs typeface="Times New Roman"/>
                          <a:sym typeface="Times New Roman"/>
                        </a:rPr>
                        <a:t>Programming Skills Reqd</a:t>
                      </a:r>
                      <a:endParaRPr sz="1200">
                        <a:solidFill>
                          <a:srgbClr val="FFE599"/>
                        </a:solidFill>
                        <a:latin typeface="Times New Roman"/>
                        <a:ea typeface="Times New Roman"/>
                        <a:cs typeface="Times New Roman"/>
                        <a:sym typeface="Times New Roman"/>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6292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            WinRunner</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1993 - 2004</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Web, Windows</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Windows</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VB Script</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Advanced Skills Reqd</a:t>
                      </a:r>
                      <a:endParaRPr sz="1200">
                        <a:latin typeface="Times New Roman"/>
                        <a:ea typeface="Times New Roman"/>
                        <a:cs typeface="Times New Roman"/>
                        <a:sym typeface="Times New Roman"/>
                      </a:endParaRPr>
                    </a:p>
                  </a:txBody>
                  <a:tcPr marL="91425" marR="91425" marT="91425" marB="91425" anchor="ct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629275">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HP QTP</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2004 - now</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Web, Windows</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Windows</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VB Script</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Required for Advanced Scripts</a:t>
                      </a:r>
                      <a:endParaRPr sz="1200">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2"/>
                  </a:ext>
                </a:extLst>
              </a:tr>
              <a:tr h="629275">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Selenium</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2004 - now</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Web Only</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Free</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Windows, Linux, OS X</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Java, C#, Perl, Ruby, JavaScript, Python, PHP</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Advanced Skills Reqd</a:t>
                      </a:r>
                      <a:endParaRPr sz="1200">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3"/>
                  </a:ext>
                </a:extLst>
              </a:tr>
              <a:tr h="606500">
                <a:tc>
                  <a:txBody>
                    <a:bodyPr/>
                    <a:lstStyle/>
                    <a:p>
                      <a:pPr marL="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Watir</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2008 - now</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Web Only</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Free</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Windows, Linux, OS X</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Ruby</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Required for Advanced Scripts</a:t>
                      </a:r>
                      <a:endParaRPr sz="1200">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4"/>
                  </a:ext>
                </a:extLst>
              </a:tr>
              <a:tr h="62927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          Kotalon</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2015 - now</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Web and Mobile</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Free</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Windows, Linux, OS X</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Java/Groovy</a:t>
                      </a:r>
                      <a:endParaRPr sz="1200">
                        <a:latin typeface="Times New Roman"/>
                        <a:ea typeface="Times New Roman"/>
                        <a:cs typeface="Times New Roman"/>
                        <a:sym typeface="Times New Roman"/>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Required for Advanced Scripts</a:t>
                      </a:r>
                      <a:endParaRPr sz="1200">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5"/>
                  </a:ext>
                </a:extLst>
              </a:tr>
            </a:tbl>
          </a:graphicData>
        </a:graphic>
      </p:graphicFrame>
      <p:pic>
        <p:nvPicPr>
          <p:cNvPr id="165" name="Google Shape;165;p28"/>
          <p:cNvPicPr preferRelativeResize="0"/>
          <p:nvPr/>
        </p:nvPicPr>
        <p:blipFill>
          <a:blip r:embed="rId3">
            <a:alphaModFix/>
          </a:blip>
          <a:stretch>
            <a:fillRect/>
          </a:stretch>
        </p:blipFill>
        <p:spPr>
          <a:xfrm>
            <a:off x="380888" y="1899100"/>
            <a:ext cx="425776" cy="322301"/>
          </a:xfrm>
          <a:prstGeom prst="rect">
            <a:avLst/>
          </a:prstGeom>
          <a:noFill/>
          <a:ln>
            <a:noFill/>
          </a:ln>
        </p:spPr>
      </p:pic>
      <p:pic>
        <p:nvPicPr>
          <p:cNvPr id="166" name="Google Shape;166;p28"/>
          <p:cNvPicPr preferRelativeResize="0"/>
          <p:nvPr/>
        </p:nvPicPr>
        <p:blipFill>
          <a:blip r:embed="rId4">
            <a:alphaModFix/>
          </a:blip>
          <a:stretch>
            <a:fillRect/>
          </a:stretch>
        </p:blipFill>
        <p:spPr>
          <a:xfrm>
            <a:off x="380887" y="2507642"/>
            <a:ext cx="425775" cy="328510"/>
          </a:xfrm>
          <a:prstGeom prst="rect">
            <a:avLst/>
          </a:prstGeom>
          <a:noFill/>
          <a:ln>
            <a:noFill/>
          </a:ln>
        </p:spPr>
      </p:pic>
      <p:pic>
        <p:nvPicPr>
          <p:cNvPr id="167" name="Google Shape;167;p28"/>
          <p:cNvPicPr preferRelativeResize="0"/>
          <p:nvPr/>
        </p:nvPicPr>
        <p:blipFill>
          <a:blip r:embed="rId5">
            <a:alphaModFix/>
          </a:blip>
          <a:stretch>
            <a:fillRect/>
          </a:stretch>
        </p:blipFill>
        <p:spPr>
          <a:xfrm>
            <a:off x="360350" y="3055472"/>
            <a:ext cx="466850" cy="422490"/>
          </a:xfrm>
          <a:prstGeom prst="rect">
            <a:avLst/>
          </a:prstGeom>
          <a:noFill/>
          <a:ln>
            <a:noFill/>
          </a:ln>
        </p:spPr>
      </p:pic>
      <p:pic>
        <p:nvPicPr>
          <p:cNvPr id="168" name="Google Shape;168;p28"/>
          <p:cNvPicPr preferRelativeResize="0"/>
          <p:nvPr/>
        </p:nvPicPr>
        <p:blipFill>
          <a:blip r:embed="rId6">
            <a:alphaModFix/>
          </a:blip>
          <a:stretch>
            <a:fillRect/>
          </a:stretch>
        </p:blipFill>
        <p:spPr>
          <a:xfrm>
            <a:off x="376612" y="3697263"/>
            <a:ext cx="295988" cy="422475"/>
          </a:xfrm>
          <a:prstGeom prst="rect">
            <a:avLst/>
          </a:prstGeom>
          <a:noFill/>
          <a:ln>
            <a:noFill/>
          </a:ln>
        </p:spPr>
      </p:pic>
      <p:pic>
        <p:nvPicPr>
          <p:cNvPr id="169" name="Google Shape;169;p28"/>
          <p:cNvPicPr preferRelativeResize="0"/>
          <p:nvPr/>
        </p:nvPicPr>
        <p:blipFill>
          <a:blip r:embed="rId7">
            <a:alphaModFix/>
          </a:blip>
          <a:stretch>
            <a:fillRect/>
          </a:stretch>
        </p:blipFill>
        <p:spPr>
          <a:xfrm>
            <a:off x="429500" y="4419875"/>
            <a:ext cx="328500" cy="32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Role of QA - Transition from Waterfall to Agile</a:t>
            </a:r>
            <a:endParaRPr>
              <a:latin typeface="Times New Roman"/>
              <a:ea typeface="Times New Roman"/>
              <a:cs typeface="Times New Roman"/>
              <a:sym typeface="Times New Roman"/>
            </a:endParaRPr>
          </a:p>
        </p:txBody>
      </p:sp>
      <p:sp>
        <p:nvSpPr>
          <p:cNvPr id="175" name="Google Shape;175;p29"/>
          <p:cNvSpPr txBox="1">
            <a:spLocks noGrp="1"/>
          </p:cNvSpPr>
          <p:nvPr>
            <p:ph type="body" idx="1"/>
          </p:nvPr>
        </p:nvSpPr>
        <p:spPr>
          <a:xfrm>
            <a:off x="311700" y="1152475"/>
            <a:ext cx="4155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Waterfall model requires a defined QA - Testing phase, which validates the application built against the entire requirement specification</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Modern Agile methodology encourages incremental testing for rolling product releases</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Current process requires thorough regression testing, which can be automated</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Automation tests are integral part of the CI/CD process; deployments are reverted if automation tests fail</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Many automation testing frameworks and tools are emerging, which are based on selenium and other open source tools like protractor </a:t>
            </a:r>
            <a:endParaRPr sz="1400">
              <a:solidFill>
                <a:srgbClr val="000000"/>
              </a:solidFill>
              <a:latin typeface="Times New Roman"/>
              <a:ea typeface="Times New Roman"/>
              <a:cs typeface="Times New Roman"/>
              <a:sym typeface="Times New Roman"/>
            </a:endParaRPr>
          </a:p>
        </p:txBody>
      </p:sp>
      <p:pic>
        <p:nvPicPr>
          <p:cNvPr id="176" name="Google Shape;176;p29"/>
          <p:cNvPicPr preferRelativeResize="0"/>
          <p:nvPr/>
        </p:nvPicPr>
        <p:blipFill rotWithShape="1">
          <a:blip r:embed="rId3">
            <a:alphaModFix/>
          </a:blip>
          <a:srcRect t="17369"/>
          <a:stretch/>
        </p:blipFill>
        <p:spPr>
          <a:xfrm>
            <a:off x="4467400" y="1152475"/>
            <a:ext cx="4364900"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Pivotal Changes in Quality Assurance Practices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Strategies have changed to implement a more agile approach because of the rapid growth and size of the information technology field.</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Security processes that incorporate quality assurance have changed to incorporate encryption technology.</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Strategies have changed to implement a more agile approach because of the rapid growth and size of the information technology field.</a:t>
            </a:r>
            <a:endParaRPr sz="2000">
              <a:solidFill>
                <a:srgbClr val="000000"/>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Security processes that incorporate quality assurance have changed to incorporate encryption technology.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Technology Trends that impact Quality Assurance</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8" name="Google Shape;18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Teams are becoming more agile and so must be their quality assurance processes.</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Acceptance Test Driven Development (ATDD) where customer interfaces with team designers is becoming a popular quality assurance practice.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Use of virtualization processes to see the whole concept of quality assurance.</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Processes that use a continuous checking method for security have become essential. </a:t>
            </a:r>
            <a:endParaRPr sz="1900">
              <a:solidFill>
                <a:srgbClr val="000000"/>
              </a:solidFill>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Quality assurance processes are built into future efforts with a continuous evolution process that incorporates QA from the start through the end of all processes.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Definition of Quality Assurance</a:t>
            </a:r>
            <a:endParaRPr>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Quality Assurance - a systematic process of determining whether a product or services meets specific requirements.</a:t>
            </a:r>
            <a:endParaRPr>
              <a:solidFill>
                <a:srgbClr val="000000"/>
              </a:solidFill>
              <a:latin typeface="Times New Roman"/>
              <a:ea typeface="Times New Roman"/>
              <a:cs typeface="Times New Roman"/>
              <a:sym typeface="Times New Roman"/>
            </a:endParaRPr>
          </a:p>
          <a:p>
            <a:pPr marL="457200" lvl="0" indent="-342900" algn="l" rtl="0">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Process based and focused on the system</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Proactive approach towards Quality</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Focused on Staff function</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Works towards Preventing Defects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Char char="●"/>
            </a:pPr>
            <a:r>
              <a:rPr lang="en">
                <a:solidFill>
                  <a:srgbClr val="000000"/>
                </a:solidFill>
                <a:latin typeface="Times New Roman"/>
                <a:ea typeface="Times New Roman"/>
                <a:cs typeface="Times New Roman"/>
                <a:sym typeface="Times New Roman"/>
              </a:rPr>
              <a:t>The broad spectrum of quality managemen</a:t>
            </a:r>
            <a:r>
              <a:rPr lang="en">
                <a:solidFill>
                  <a:srgbClr val="000000"/>
                </a:solidFill>
              </a:rPr>
              <a:t>t</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Future of security and quality software testing</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4" name="Google Shape;19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Manual testing to automated testing, human integration will be an essential component to automated quality assurance.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Machine Learning to augment testing processes but must include multiple machines to quality assure the process. </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Testers will have to accept new agile testing processes and learn new skills, this includes community inputs to integrate best practices of quality assurance.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Testers are indispensable to the future of quality assurance testing and cannot by any means be replaced by software or processes.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Application and maintenance of quality assurance will improve the quality of IT products and processes.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Improved quality assurance will ensure best practices are followed and adhered to.</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Quality assurance policies will assure that  all parameter of products are met to standard.</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Cost Savings are certainly assured if quality assurance is incorporated at all stages of the process.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Future quality assurance needs to insure data integrity and system security.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06" name="Google Shape;206;p34"/>
          <p:cNvSpPr txBox="1">
            <a:spLocks noGrp="1"/>
          </p:cNvSpPr>
          <p:nvPr>
            <p:ph type="body" idx="1"/>
          </p:nvPr>
        </p:nvSpPr>
        <p:spPr>
          <a:xfrm>
            <a:off x="232425" y="1152475"/>
            <a:ext cx="8649900" cy="3926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AutoNum type="arabicPeriod"/>
            </a:pPr>
            <a:r>
              <a:rPr lang="en" sz="1400">
                <a:solidFill>
                  <a:schemeClr val="dk1"/>
                </a:solidFill>
                <a:latin typeface="Times New Roman"/>
                <a:ea typeface="Times New Roman"/>
                <a:cs typeface="Times New Roman"/>
                <a:sym typeface="Times New Roman"/>
              </a:rPr>
              <a:t>Alexander Miles. Retrieved from </a:t>
            </a:r>
            <a:r>
              <a:rPr lang="en" sz="1400" u="sng">
                <a:solidFill>
                  <a:schemeClr val="accent5"/>
                </a:solidFill>
                <a:latin typeface="Times New Roman"/>
                <a:ea typeface="Times New Roman"/>
                <a:cs typeface="Times New Roman"/>
                <a:sym typeface="Times New Roman"/>
                <a:hlinkClick r:id="rId3"/>
              </a:rPr>
              <a:t>http://www.myblackhistory.net/Alexander_Miles.htm</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sz="1400">
                <a:solidFill>
                  <a:srgbClr val="465059"/>
                </a:solidFill>
                <a:highlight>
                  <a:srgbClr val="FFFFFF"/>
                </a:highlight>
                <a:latin typeface="Times New Roman"/>
                <a:ea typeface="Times New Roman"/>
                <a:cs typeface="Times New Roman"/>
                <a:sym typeface="Times New Roman"/>
              </a:rPr>
              <a:t>Anderson, B. (2017, December 10) Best Automation Testing Tools for 2018, Retrieved from</a:t>
            </a:r>
            <a:r>
              <a:rPr lang="en" sz="1400">
                <a:solidFill>
                  <a:srgbClr val="465059"/>
                </a:solidFill>
                <a:highlight>
                  <a:srgbClr val="FFFFFF"/>
                </a:highlight>
                <a:uFill>
                  <a:noFill/>
                </a:uFill>
                <a:latin typeface="Times New Roman"/>
                <a:ea typeface="Times New Roman"/>
                <a:cs typeface="Times New Roman"/>
                <a:sym typeface="Times New Roman"/>
                <a:hlinkClick r:id="rId4"/>
              </a:rPr>
              <a:t> </a:t>
            </a:r>
            <a:r>
              <a:rPr lang="en" sz="1400" u="sng">
                <a:solidFill>
                  <a:schemeClr val="hlink"/>
                </a:solidFill>
                <a:highlight>
                  <a:srgbClr val="FFFFFF"/>
                </a:highlight>
                <a:latin typeface="Times New Roman"/>
                <a:ea typeface="Times New Roman"/>
                <a:cs typeface="Times New Roman"/>
                <a:sym typeface="Times New Roman"/>
                <a:hlinkClick r:id="rId4"/>
              </a:rPr>
              <a:t>https://dzone.com/articles/best-automation-testing-tools-for-2018</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400">
                <a:solidFill>
                  <a:schemeClr val="dk1"/>
                </a:solidFill>
                <a:latin typeface="Times New Roman"/>
                <a:ea typeface="Times New Roman"/>
                <a:cs typeface="Times New Roman"/>
                <a:sym typeface="Times New Roman"/>
              </a:rPr>
              <a:t>Bosshardt, W &amp; Lopus, J.S. (2018, September 26). The role of guilds in the middle ages. Retrieved from </a:t>
            </a:r>
            <a:r>
              <a:rPr lang="en" sz="1400" u="sng">
                <a:solidFill>
                  <a:schemeClr val="accent5"/>
                </a:solidFill>
                <a:latin typeface="Times New Roman"/>
                <a:ea typeface="Times New Roman"/>
                <a:cs typeface="Times New Roman"/>
                <a:sym typeface="Times New Roman"/>
                <a:hlinkClick r:id="rId5"/>
              </a:rPr>
              <a:t>https://brewminate.com/the-role-of-guilds-in-the-middle-ages/</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400">
                <a:solidFill>
                  <a:schemeClr val="dk1"/>
                </a:solidFill>
                <a:latin typeface="Times New Roman"/>
                <a:ea typeface="Times New Roman"/>
                <a:cs typeface="Times New Roman"/>
                <a:sym typeface="Times New Roman"/>
              </a:rPr>
              <a:t>Frederick Taylor and scientific management. Retrieved from </a:t>
            </a:r>
            <a:r>
              <a:rPr lang="en" sz="1400" u="sng">
                <a:solidFill>
                  <a:schemeClr val="accent5"/>
                </a:solidFill>
                <a:latin typeface="Times New Roman"/>
                <a:ea typeface="Times New Roman"/>
                <a:cs typeface="Times New Roman"/>
                <a:sym typeface="Times New Roman"/>
                <a:hlinkClick r:id="rId6"/>
              </a:rPr>
              <a:t>https://www.mindtools.com/pages/article/newTMM_Taylor.htm</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rgbClr val="666666"/>
              </a:buClr>
              <a:buSzPts val="1400"/>
              <a:buFont typeface="Times New Roman"/>
              <a:buAutoNum type="arabicPeriod"/>
            </a:pPr>
            <a:r>
              <a:rPr lang="en" sz="1400">
                <a:solidFill>
                  <a:schemeClr val="dk1"/>
                </a:solidFill>
                <a:latin typeface="Times New Roman"/>
                <a:ea typeface="Times New Roman"/>
                <a:cs typeface="Times New Roman"/>
                <a:sym typeface="Times New Roman"/>
              </a:rPr>
              <a:t>Giannantonio, C. M. &amp; Hurley- Hanson, A.E. (2011). Frederick Winslow Taylor: Reflections on the relevance of the principles of scientific management 100 years later. </a:t>
            </a:r>
            <a:r>
              <a:rPr lang="en" sz="1400" i="1">
                <a:solidFill>
                  <a:schemeClr val="dk1"/>
                </a:solidFill>
                <a:latin typeface="Times New Roman"/>
                <a:ea typeface="Times New Roman"/>
                <a:cs typeface="Times New Roman"/>
                <a:sym typeface="Times New Roman"/>
              </a:rPr>
              <a:t>Journal of Business &amp; Management. </a:t>
            </a:r>
            <a:r>
              <a:rPr lang="en" sz="1400">
                <a:solidFill>
                  <a:schemeClr val="dk1"/>
                </a:solidFill>
                <a:latin typeface="Times New Roman"/>
                <a:ea typeface="Times New Roman"/>
                <a:cs typeface="Times New Roman"/>
                <a:sym typeface="Times New Roman"/>
              </a:rPr>
              <a:t>17(1), 7-10.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Irandoust, K (2016, Nov 18) Concept evolution of software testing (part 2) Retrieved from https://itnext.io/concept-evolution-of-software-testing-part-2-229cf9309c49</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 sz="1400">
                <a:solidFill>
                  <a:schemeClr val="dk1"/>
                </a:solidFill>
                <a:latin typeface="Times New Roman"/>
                <a:ea typeface="Times New Roman"/>
                <a:cs typeface="Times New Roman"/>
                <a:sym typeface="Times New Roman"/>
              </a:rPr>
              <a:t>Mooney, G. (2013, March 26). The history of quality assurance. Retrieved from </a:t>
            </a:r>
            <a:r>
              <a:rPr lang="en" sz="1400" u="sng">
                <a:solidFill>
                  <a:schemeClr val="accent5"/>
                </a:solidFill>
                <a:latin typeface="Times New Roman"/>
                <a:ea typeface="Times New Roman"/>
                <a:cs typeface="Times New Roman"/>
                <a:sym typeface="Times New Roman"/>
                <a:hlinkClick r:id="rId7"/>
              </a:rPr>
              <a:t>https://smartbear.com/blog/test-and-monitor/the-history-of-quality-assurance/</a:t>
            </a: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AutoNum type="arabicPeriod"/>
            </a:pPr>
            <a:r>
              <a:rPr lang="en" sz="1400">
                <a:solidFill>
                  <a:schemeClr val="dk1"/>
                </a:solidFill>
                <a:latin typeface="Times New Roman"/>
                <a:ea typeface="Times New Roman"/>
                <a:cs typeface="Times New Roman"/>
                <a:sym typeface="Times New Roman"/>
              </a:rPr>
              <a:t>Plan-Do-Study-Act (PDSA) directions and examples. (n.d.) Retrieve from </a:t>
            </a:r>
            <a:r>
              <a:rPr lang="en" sz="1400" u="sng">
                <a:solidFill>
                  <a:schemeClr val="accent5"/>
                </a:solidFill>
                <a:latin typeface="Times New Roman"/>
                <a:ea typeface="Times New Roman"/>
                <a:cs typeface="Times New Roman"/>
                <a:sym typeface="Times New Roman"/>
                <a:hlinkClick r:id="rId8"/>
              </a:rPr>
              <a:t>https://www.ahrq.gov/health-literacy/quality-resources/tools/literacy-toolkit/healthlittoolkit2-tool2b.html</a:t>
            </a:r>
            <a:endParaRPr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311700" y="262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(contd.)</a:t>
            </a:r>
            <a:endParaRPr/>
          </a:p>
        </p:txBody>
      </p:sp>
      <p:sp>
        <p:nvSpPr>
          <p:cNvPr id="212" name="Google Shape;212;p35"/>
          <p:cNvSpPr txBox="1">
            <a:spLocks noGrp="1"/>
          </p:cNvSpPr>
          <p:nvPr>
            <p:ph type="body" idx="1"/>
          </p:nvPr>
        </p:nvSpPr>
        <p:spPr>
          <a:xfrm>
            <a:off x="232425" y="1077825"/>
            <a:ext cx="8649900" cy="400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AutoNum type="arabicPeriod" startAt="9"/>
            </a:pPr>
            <a:r>
              <a:rPr lang="en" sz="1400">
                <a:solidFill>
                  <a:schemeClr val="dk1"/>
                </a:solidFill>
                <a:latin typeface="Times New Roman"/>
                <a:ea typeface="Times New Roman"/>
                <a:cs typeface="Times New Roman"/>
                <a:sym typeface="Times New Roman"/>
              </a:rPr>
              <a:t>Sacolick, B. (2018, March 15). What is agile methodology? Modern software development explained. Retrieved from </a:t>
            </a:r>
            <a:r>
              <a:rPr lang="en" sz="1400" u="sng">
                <a:solidFill>
                  <a:schemeClr val="hlink"/>
                </a:solidFill>
                <a:latin typeface="Times New Roman"/>
                <a:ea typeface="Times New Roman"/>
                <a:cs typeface="Times New Roman"/>
                <a:sym typeface="Times New Roman"/>
                <a:hlinkClick r:id="rId3"/>
              </a:rPr>
              <a:t>https://www.infoworld.com/article/3237508/what-is-agile-methodology-modern-software-development-explained.html</a:t>
            </a: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startAt="9"/>
            </a:pPr>
            <a:r>
              <a:rPr lang="en" sz="1400">
                <a:solidFill>
                  <a:srgbClr val="465059"/>
                </a:solidFill>
                <a:highlight>
                  <a:srgbClr val="FFFFFF"/>
                </a:highlight>
                <a:latin typeface="Times New Roman"/>
                <a:ea typeface="Times New Roman"/>
                <a:cs typeface="Times New Roman"/>
                <a:sym typeface="Times New Roman"/>
              </a:rPr>
              <a:t>Setter, M. (2017, September 27) 5 Reasons Automated Testing Is Worth the Investment, Retrieved from</a:t>
            </a:r>
            <a:r>
              <a:rPr lang="en" sz="1400">
                <a:solidFill>
                  <a:srgbClr val="465059"/>
                </a:solidFill>
                <a:highlight>
                  <a:srgbClr val="FFFFFF"/>
                </a:highlight>
                <a:uFill>
                  <a:noFill/>
                </a:uFill>
                <a:latin typeface="Times New Roman"/>
                <a:ea typeface="Times New Roman"/>
                <a:cs typeface="Times New Roman"/>
                <a:sym typeface="Times New Roman"/>
                <a:hlinkClick r:id="rId4"/>
              </a:rPr>
              <a:t> </a:t>
            </a:r>
            <a:r>
              <a:rPr lang="en" sz="1400" u="sng">
                <a:solidFill>
                  <a:schemeClr val="hlink"/>
                </a:solidFill>
                <a:highlight>
                  <a:srgbClr val="FFFFFF"/>
                </a:highlight>
                <a:latin typeface="Times New Roman"/>
                <a:ea typeface="Times New Roman"/>
                <a:cs typeface="Times New Roman"/>
                <a:sym typeface="Times New Roman"/>
                <a:hlinkClick r:id="rId4"/>
              </a:rPr>
              <a:t>https://blog.codeship.com/5-reasons-for-automated-testing/</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startAt="9"/>
            </a:pPr>
            <a:r>
              <a:rPr lang="en" sz="1400">
                <a:solidFill>
                  <a:schemeClr val="dk1"/>
                </a:solidFill>
                <a:latin typeface="Times New Roman"/>
                <a:ea typeface="Times New Roman"/>
                <a:cs typeface="Times New Roman"/>
                <a:sym typeface="Times New Roman"/>
              </a:rPr>
              <a:t>Thoppil, R. (2018, July 12). Quality assurance in software testing- past, present &amp; future. Retrieved from </a:t>
            </a:r>
            <a:r>
              <a:rPr lang="en" sz="1400" u="sng">
                <a:solidFill>
                  <a:schemeClr val="accent5"/>
                </a:solidFill>
                <a:latin typeface="Times New Roman"/>
                <a:ea typeface="Times New Roman"/>
                <a:cs typeface="Times New Roman"/>
                <a:sym typeface="Times New Roman"/>
                <a:hlinkClick r:id="rId5"/>
              </a:rPr>
              <a:t>https://www.fingent.com/blog/quality-assurance-in-software-testing-past-present-future</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startAt="9"/>
            </a:pPr>
            <a:r>
              <a:rPr lang="en" sz="1400">
                <a:solidFill>
                  <a:schemeClr val="dk1"/>
                </a:solidFill>
                <a:latin typeface="Times New Roman"/>
                <a:ea typeface="Times New Roman"/>
                <a:cs typeface="Times New Roman"/>
                <a:sym typeface="Times New Roman"/>
              </a:rPr>
              <a:t>White, D. (2018, January 4). Alexander Miles (1838-1918). Retrieved from </a:t>
            </a:r>
            <a:r>
              <a:rPr lang="en" sz="1400" u="sng">
                <a:solidFill>
                  <a:schemeClr val="accent5"/>
                </a:solidFill>
                <a:latin typeface="Times New Roman"/>
                <a:ea typeface="Times New Roman"/>
                <a:cs typeface="Times New Roman"/>
                <a:sym typeface="Times New Roman"/>
                <a:hlinkClick r:id="rId6"/>
              </a:rPr>
              <a:t>https://www.blackpast.org/african-american-history/miles-alexander-1838-1918/</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startAt="9"/>
            </a:pPr>
            <a:r>
              <a:rPr lang="en" sz="1400">
                <a:solidFill>
                  <a:schemeClr val="dk1"/>
                </a:solidFill>
                <a:latin typeface="Times New Roman"/>
                <a:ea typeface="Times New Roman"/>
                <a:cs typeface="Times New Roman"/>
                <a:sym typeface="Times New Roman"/>
              </a:rPr>
              <a:t>(n.d). W Edwards Deming. Retrieved from </a:t>
            </a:r>
            <a:r>
              <a:rPr lang="en" sz="1400" u="sng">
                <a:solidFill>
                  <a:schemeClr val="accent5"/>
                </a:solidFill>
                <a:latin typeface="Times New Roman"/>
                <a:ea typeface="Times New Roman"/>
                <a:cs typeface="Times New Roman"/>
                <a:sym typeface="Times New Roman"/>
                <a:hlinkClick r:id="rId7"/>
              </a:rPr>
              <a:t>https://www.bl.uk/people/w-edwards-deming</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startAt="9"/>
            </a:pPr>
            <a:r>
              <a:rPr lang="en" sz="1400">
                <a:solidFill>
                  <a:srgbClr val="465059"/>
                </a:solidFill>
                <a:highlight>
                  <a:srgbClr val="FFFFFF"/>
                </a:highlight>
                <a:latin typeface="Times New Roman"/>
                <a:ea typeface="Times New Roman"/>
                <a:cs typeface="Times New Roman"/>
                <a:sym typeface="Times New Roman"/>
              </a:rPr>
              <a:t>(n.d.) QA Process: How the QA Team Tests Your Project, retrieved from</a:t>
            </a:r>
            <a:r>
              <a:rPr lang="en" sz="1400">
                <a:solidFill>
                  <a:srgbClr val="465059"/>
                </a:solidFill>
                <a:highlight>
                  <a:srgbClr val="FFFFFF"/>
                </a:highlight>
                <a:uFill>
                  <a:noFill/>
                </a:uFill>
                <a:latin typeface="Times New Roman"/>
                <a:ea typeface="Times New Roman"/>
                <a:cs typeface="Times New Roman"/>
                <a:sym typeface="Times New Roman"/>
                <a:hlinkClick r:id="rId8"/>
              </a:rPr>
              <a:t> </a:t>
            </a:r>
            <a:r>
              <a:rPr lang="en" sz="1400" u="sng">
                <a:solidFill>
                  <a:schemeClr val="hlink"/>
                </a:solidFill>
                <a:highlight>
                  <a:srgbClr val="FFFFFF"/>
                </a:highlight>
                <a:latin typeface="Times New Roman"/>
                <a:ea typeface="Times New Roman"/>
                <a:cs typeface="Times New Roman"/>
                <a:sym typeface="Times New Roman"/>
                <a:hlinkClick r:id="rId8"/>
              </a:rPr>
              <a:t>https://kruschecompany.com/quality-assurance-in-projects/</a:t>
            </a:r>
            <a:endParaRPr sz="1400" u="sng">
              <a:solidFill>
                <a:schemeClr val="hlink"/>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startAt="9"/>
            </a:pPr>
            <a:r>
              <a:rPr lang="en" sz="1400">
                <a:solidFill>
                  <a:srgbClr val="465059"/>
                </a:solidFill>
                <a:highlight>
                  <a:srgbClr val="FFFFFF"/>
                </a:highlight>
                <a:latin typeface="Times New Roman"/>
                <a:ea typeface="Times New Roman"/>
                <a:cs typeface="Times New Roman"/>
                <a:sym typeface="Times New Roman"/>
              </a:rPr>
              <a:t>No Author, (2019, May 22)  It’s Better To Be Safe Than Sorry, Or Why Quality Assurance Testing Matters To Your Business, Retrieved from</a:t>
            </a:r>
            <a:r>
              <a:rPr lang="en" sz="1400">
                <a:solidFill>
                  <a:srgbClr val="465059"/>
                </a:solidFill>
                <a:highlight>
                  <a:srgbClr val="FFFFFF"/>
                </a:highlight>
                <a:uFill>
                  <a:noFill/>
                </a:uFill>
                <a:latin typeface="Times New Roman"/>
                <a:ea typeface="Times New Roman"/>
                <a:cs typeface="Times New Roman"/>
                <a:sym typeface="Times New Roman"/>
                <a:hlinkClick r:id="rId9"/>
              </a:rPr>
              <a:t> </a:t>
            </a:r>
            <a:r>
              <a:rPr lang="en" sz="1400" u="sng">
                <a:solidFill>
                  <a:schemeClr val="hlink"/>
                </a:solidFill>
                <a:highlight>
                  <a:srgbClr val="FFFFFF"/>
                </a:highlight>
                <a:latin typeface="Times New Roman"/>
                <a:ea typeface="Times New Roman"/>
                <a:cs typeface="Times New Roman"/>
                <a:sym typeface="Times New Roman"/>
                <a:hlinkClick r:id="rId9"/>
              </a:rPr>
              <a:t>https://innovecs.com/blog/quality-assurance-testing/</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Quality Assurance vs Quality Control</a:t>
            </a:r>
            <a:endParaRPr>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90300" y="11175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Quality Assurance(QA) Can be confused with Quality Control(QC)</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QC is a subset of QA</a:t>
            </a: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graphicFrame>
        <p:nvGraphicFramePr>
          <p:cNvPr id="68" name="Google Shape;68;p15"/>
          <p:cNvGraphicFramePr/>
          <p:nvPr/>
        </p:nvGraphicFramePr>
        <p:xfrm>
          <a:off x="760500" y="2220575"/>
          <a:ext cx="7239000" cy="2409050"/>
        </p:xfrm>
        <a:graphic>
          <a:graphicData uri="http://schemas.openxmlformats.org/drawingml/2006/table">
            <a:tbl>
              <a:tblPr>
                <a:noFill/>
                <a:tableStyleId>{4B9BD46B-6E53-49F7-B565-96231CBBA5A2}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38775">
                <a:tc>
                  <a:txBody>
                    <a:bodyPr/>
                    <a:lstStyle/>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Quality Assurance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Quality Control</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345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Approach</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Proactive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Reactive</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66662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Step in Cycle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Planning Phase/ Process Analysis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End of Development/ Product Analysis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345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Process Review manual</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Stress test of toy</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345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Orientation</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Process oriented</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Product oriented</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697625"/>
            <a:ext cx="8520600" cy="12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Times New Roman"/>
                <a:ea typeface="Times New Roman"/>
                <a:cs typeface="Times New Roman"/>
                <a:sym typeface="Times New Roman"/>
              </a:rPr>
              <a:t>Verification- process of evaluation steps that lead up to development phase to determine if it meets the specified requirement of the stage. The Investigation in quality assurance.</a:t>
            </a:r>
            <a:endParaRPr sz="14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400">
                <a:solidFill>
                  <a:srgbClr val="000000"/>
                </a:solidFill>
                <a:latin typeface="Times New Roman"/>
                <a:ea typeface="Times New Roman"/>
                <a:cs typeface="Times New Roman"/>
                <a:sym typeface="Times New Roman"/>
              </a:rPr>
              <a:t>Validation- Process of evaluation product during or at the end of development to determine if product meets requirements.The Investigation in quality control.</a:t>
            </a:r>
            <a:endParaRPr sz="14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b="1"/>
          </a:p>
        </p:txBody>
      </p:sp>
      <p:sp>
        <p:nvSpPr>
          <p:cNvPr id="74" name="Google Shape;74;p16"/>
          <p:cNvSpPr txBox="1">
            <a:spLocks noGrp="1"/>
          </p:cNvSpPr>
          <p:nvPr>
            <p:ph type="title"/>
          </p:nvPr>
        </p:nvSpPr>
        <p:spPr>
          <a:xfrm>
            <a:off x="311700" y="124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Verification vs. Validation</a:t>
            </a:r>
            <a:endParaRPr>
              <a:latin typeface="Times New Roman"/>
              <a:ea typeface="Times New Roman"/>
              <a:cs typeface="Times New Roman"/>
              <a:sym typeface="Times New Roman"/>
            </a:endParaRPr>
          </a:p>
        </p:txBody>
      </p:sp>
      <p:graphicFrame>
        <p:nvGraphicFramePr>
          <p:cNvPr id="75" name="Google Shape;75;p16"/>
          <p:cNvGraphicFramePr/>
          <p:nvPr/>
        </p:nvGraphicFramePr>
        <p:xfrm>
          <a:off x="311700" y="1947100"/>
          <a:ext cx="6015425" cy="3230700"/>
        </p:xfrm>
        <a:graphic>
          <a:graphicData uri="http://schemas.openxmlformats.org/drawingml/2006/table">
            <a:tbl>
              <a:tblPr>
                <a:noFill/>
                <a:tableStyleId>{4B9BD46B-6E53-49F7-B565-96231CBBA5A2}</a:tableStyleId>
              </a:tblPr>
              <a:tblGrid>
                <a:gridCol w="1107500">
                  <a:extLst>
                    <a:ext uri="{9D8B030D-6E8A-4147-A177-3AD203B41FA5}">
                      <a16:colId xmlns:a16="http://schemas.microsoft.com/office/drawing/2014/main" val="20000"/>
                    </a:ext>
                  </a:extLst>
                </a:gridCol>
                <a:gridCol w="2882575">
                  <a:extLst>
                    <a:ext uri="{9D8B030D-6E8A-4147-A177-3AD203B41FA5}">
                      <a16:colId xmlns:a16="http://schemas.microsoft.com/office/drawing/2014/main" val="20001"/>
                    </a:ext>
                  </a:extLst>
                </a:gridCol>
                <a:gridCol w="2025350">
                  <a:extLst>
                    <a:ext uri="{9D8B030D-6E8A-4147-A177-3AD203B41FA5}">
                      <a16:colId xmlns:a16="http://schemas.microsoft.com/office/drawing/2014/main" val="20002"/>
                    </a:ext>
                  </a:extLst>
                </a:gridCol>
              </a:tblGrid>
              <a:tr h="378075">
                <a:tc>
                  <a:txBody>
                    <a:bodyPr/>
                    <a:lstStyle/>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Verification</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Validation</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7807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Type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Static Testing</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Dynamic Testing</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7807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Timing</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Planning Phase</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End of Development Phase</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580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Plans, documents, requirements, and specification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Products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58000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Inputs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Checklist, issues list, Walkthroughs and inspection</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Testing of product</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5153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Outputs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Documents, plans , specification and requirements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The product</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pic>
        <p:nvPicPr>
          <p:cNvPr id="76" name="Google Shape;76;p16"/>
          <p:cNvPicPr preferRelativeResize="0"/>
          <p:nvPr/>
        </p:nvPicPr>
        <p:blipFill>
          <a:blip r:embed="rId3">
            <a:alphaModFix/>
          </a:blip>
          <a:stretch>
            <a:fillRect/>
          </a:stretch>
        </p:blipFill>
        <p:spPr>
          <a:xfrm>
            <a:off x="6541950" y="1947100"/>
            <a:ext cx="2381250"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16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Quality Assurance</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To be able to Improve on the future of Quality Assurance, History must be analyzed</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a:solidFill>
                  <a:srgbClr val="000000"/>
                </a:solidFill>
                <a:latin typeface="Times New Roman"/>
                <a:ea typeface="Times New Roman"/>
                <a:cs typeface="Times New Roman"/>
                <a:sym typeface="Times New Roman"/>
              </a:rPr>
              <a:t>The Presentation will cover:</a:t>
            </a:r>
            <a:endParaRPr>
              <a:solidFill>
                <a:srgbClr val="000000"/>
              </a:solidFill>
              <a:latin typeface="Times New Roman"/>
              <a:ea typeface="Times New Roman"/>
              <a:cs typeface="Times New Roman"/>
              <a:sym typeface="Times New Roman"/>
            </a:endParaRPr>
          </a:p>
          <a:p>
            <a:pPr marL="914400" lvl="0" indent="-342900" algn="l" rtl="0">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Origin of Quality Assurance</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Incorporation of the Scientific Method</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Automation in Quality Assurance</a:t>
            </a:r>
            <a:endParaRPr>
              <a:solidFill>
                <a:srgbClr val="000000"/>
              </a:solidFill>
              <a:latin typeface="Times New Roman"/>
              <a:ea typeface="Times New Roman"/>
              <a:cs typeface="Times New Roman"/>
              <a:sym typeface="Times New Roman"/>
            </a:endParaRPr>
          </a:p>
          <a:p>
            <a:pPr marL="9144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Future of SDLC and Quality Assurance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latin typeface="Times"/>
                <a:ea typeface="Times"/>
                <a:cs typeface="Times"/>
                <a:sym typeface="Times"/>
              </a:rPr>
              <a:t>Historical Perspective</a:t>
            </a:r>
            <a:endParaRPr>
              <a:latin typeface="Times"/>
              <a:ea typeface="Times"/>
              <a:cs typeface="Times"/>
              <a:sym typeface="Times"/>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8" name="Google Shape;88;p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Automatic open and automatic closed elevator system</a:t>
            </a:r>
            <a:endParaRPr/>
          </a:p>
          <a:p>
            <a:pPr marL="457200" lvl="0" indent="-342900" algn="l" rtl="0">
              <a:spcBef>
                <a:spcPts val="0"/>
              </a:spcBef>
              <a:spcAft>
                <a:spcPts val="0"/>
              </a:spcAft>
              <a:buSzPts val="1800"/>
              <a:buChar char="●"/>
            </a:pPr>
            <a:r>
              <a:rPr lang="en"/>
              <a:t>Durable and flexible belt</a:t>
            </a:r>
            <a:endParaRPr/>
          </a:p>
          <a:p>
            <a:pPr marL="457200" lvl="0" indent="-342900" algn="l" rtl="0">
              <a:spcBef>
                <a:spcPts val="0"/>
              </a:spcBef>
              <a:spcAft>
                <a:spcPts val="0"/>
              </a:spcAft>
              <a:buSzPts val="1800"/>
              <a:buChar char="●"/>
            </a:pPr>
            <a:r>
              <a:rPr lang="en"/>
              <a:t>Design still influence modern designs</a:t>
            </a:r>
            <a:endParaRPr/>
          </a:p>
          <a:p>
            <a:pPr marL="0" lvl="0" indent="0" algn="l" rtl="0">
              <a:spcBef>
                <a:spcPts val="1600"/>
              </a:spcBef>
              <a:spcAft>
                <a:spcPts val="1600"/>
              </a:spcAft>
              <a:buNone/>
            </a:pPr>
            <a:endParaRPr/>
          </a:p>
        </p:txBody>
      </p:sp>
      <p:pic>
        <p:nvPicPr>
          <p:cNvPr id="89" name="Google Shape;89;p18" descr="Related image"/>
          <p:cNvPicPr preferRelativeResize="0"/>
          <p:nvPr/>
        </p:nvPicPr>
        <p:blipFill>
          <a:blip r:embed="rId3">
            <a:alphaModFix/>
          </a:blip>
          <a:stretch>
            <a:fillRect/>
          </a:stretch>
        </p:blipFill>
        <p:spPr>
          <a:xfrm>
            <a:off x="4779600" y="0"/>
            <a:ext cx="4337975" cy="5143500"/>
          </a:xfrm>
          <a:prstGeom prst="rect">
            <a:avLst/>
          </a:prstGeom>
          <a:noFill/>
          <a:ln>
            <a:noFill/>
          </a:ln>
        </p:spPr>
      </p:pic>
      <p:sp>
        <p:nvSpPr>
          <p:cNvPr id="90" name="Google Shape;90;p18"/>
          <p:cNvSpPr txBox="1">
            <a:spLocks noGrp="1"/>
          </p:cNvSpPr>
          <p:nvPr>
            <p:ph type="subTitle" idx="1"/>
          </p:nvPr>
        </p:nvSpPr>
        <p:spPr>
          <a:xfrm>
            <a:off x="265500" y="1661200"/>
            <a:ext cx="4045200" cy="3346800"/>
          </a:xfrm>
          <a:prstGeom prst="rect">
            <a:avLst/>
          </a:prstGeom>
        </p:spPr>
        <p:txBody>
          <a:bodyPr spcFirstLastPara="1" wrap="square" lIns="91425" tIns="91425" rIns="91425" bIns="91425" anchor="t" anchorCtr="0">
            <a:noAutofit/>
          </a:bodyPr>
          <a:lstStyle/>
          <a:p>
            <a:pPr marL="457200" lvl="0" indent="-342900" algn="l" rtl="0">
              <a:lnSpc>
                <a:spcPct val="90000"/>
              </a:lnSpc>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1887, Alexander Miles, an African American inventor improved upon the patent developed by John W. Meaker.</a:t>
            </a:r>
            <a:endParaRPr sz="180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An automatic open and automatic closed elevator system</a:t>
            </a:r>
            <a:endParaRPr sz="180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purpose was to reduce having to manually open and close the doors and causing potential hazards if the shafts were left ajar.</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Historical Perspective</a:t>
            </a:r>
            <a:endParaRPr>
              <a:latin typeface="Times New Roman"/>
              <a:ea typeface="Times New Roman"/>
              <a:cs typeface="Times New Roman"/>
              <a:sym typeface="Times New Roman"/>
            </a:endParaRPr>
          </a:p>
        </p:txBody>
      </p:sp>
      <p:sp>
        <p:nvSpPr>
          <p:cNvPr id="96" name="Google Shape;96;p19"/>
          <p:cNvSpPr txBox="1">
            <a:spLocks noGrp="1"/>
          </p:cNvSpPr>
          <p:nvPr>
            <p:ph type="body" idx="1"/>
          </p:nvPr>
        </p:nvSpPr>
        <p:spPr>
          <a:xfrm>
            <a:off x="311700" y="1152475"/>
            <a:ext cx="8520600" cy="37341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400" b="1">
                <a:solidFill>
                  <a:schemeClr val="dk1"/>
                </a:solidFill>
                <a:latin typeface="Times New Roman"/>
                <a:ea typeface="Times New Roman"/>
                <a:cs typeface="Times New Roman"/>
                <a:sym typeface="Times New Roman"/>
              </a:rPr>
              <a:t>Guilds</a:t>
            </a:r>
            <a:endParaRPr sz="2400" b="1">
              <a:solidFill>
                <a:schemeClr val="dk1"/>
              </a:solidFill>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Formed in the 13th century</a:t>
            </a: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Organized by craftsmen and merchants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Individual skill  was he driving factor for quality</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Promoted education and training</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Verified the quality of goods and services</a:t>
            </a:r>
            <a:endParaRPr>
              <a:solidFill>
                <a:schemeClr val="dk1"/>
              </a:solidFill>
              <a:latin typeface="Times New Roman"/>
              <a:ea typeface="Times New Roman"/>
              <a:cs typeface="Times New Roman"/>
              <a:sym typeface="Times New Roman"/>
            </a:endParaRPr>
          </a:p>
          <a:p>
            <a:pPr marL="0" lvl="0" indent="0" algn="l" rtl="0">
              <a:lnSpc>
                <a:spcPct val="90000"/>
              </a:lnSpc>
              <a:spcBef>
                <a:spcPts val="1200"/>
              </a:spcBef>
              <a:spcAft>
                <a:spcPts val="0"/>
              </a:spcAft>
              <a:buNone/>
            </a:pPr>
            <a:endParaRPr sz="2400" b="1">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endParaRPr>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Historical Perspective</a:t>
            </a:r>
            <a:endParaRPr>
              <a:latin typeface="Times New Roman"/>
              <a:ea typeface="Times New Roman"/>
              <a:cs typeface="Times New Roman"/>
              <a:sym typeface="Times New Roman"/>
            </a:endParaRPr>
          </a:p>
        </p:txBody>
      </p:sp>
      <p:sp>
        <p:nvSpPr>
          <p:cNvPr id="102" name="Google Shape;102;p20"/>
          <p:cNvSpPr txBox="1">
            <a:spLocks noGrp="1"/>
          </p:cNvSpPr>
          <p:nvPr>
            <p:ph type="body" idx="1"/>
          </p:nvPr>
        </p:nvSpPr>
        <p:spPr>
          <a:xfrm>
            <a:off x="252625" y="1017725"/>
            <a:ext cx="8579700" cy="37881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2400" b="1">
                <a:solidFill>
                  <a:schemeClr val="dk1"/>
                </a:solidFill>
                <a:latin typeface="Times New Roman"/>
                <a:ea typeface="Times New Roman"/>
                <a:cs typeface="Times New Roman"/>
                <a:sym typeface="Times New Roman"/>
              </a:rPr>
              <a:t>Scientific Management- </a:t>
            </a:r>
            <a:r>
              <a:rPr lang="en">
                <a:solidFill>
                  <a:schemeClr val="dk1"/>
                </a:solidFill>
                <a:latin typeface="Times New Roman"/>
                <a:ea typeface="Times New Roman"/>
                <a:cs typeface="Times New Roman"/>
                <a:sym typeface="Times New Roman"/>
              </a:rPr>
              <a:t>A theory developed and implemented by Frederick Winslow Taylor during the industrial age</a:t>
            </a:r>
            <a:endParaRPr>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Focused around 4 principles:</a:t>
            </a:r>
            <a:endParaRPr sz="2000" b="1">
              <a:solidFill>
                <a:schemeClr val="dk1"/>
              </a:solidFill>
              <a:latin typeface="Times New Roman"/>
              <a:ea typeface="Times New Roman"/>
              <a:cs typeface="Times New Roman"/>
              <a:sym typeface="Times New Roman"/>
            </a:endParaRPr>
          </a:p>
          <a:p>
            <a:pPr marL="457200" lvl="0" indent="-342900" algn="l" rtl="0">
              <a:lnSpc>
                <a:spcPct val="90000"/>
              </a:lnSpc>
              <a:spcBef>
                <a:spcPts val="5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Replace “rule of thumb”, working by habit and common sense, with the scientific method</a:t>
            </a: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Match workers to jobs based on their capability and motivation and then train them to do that job efficiently.</a:t>
            </a: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Monitor the workers performance and provide instruction and supervision to ensure they are working at maximum efficiency.</a:t>
            </a:r>
            <a:endParaRPr>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Allocate the work between managers and workers so that time can be delegated to planning and training.</a:t>
            </a:r>
            <a:endParaRPr>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210650" y="202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Taylorism and Today</a:t>
            </a:r>
            <a:endParaRPr>
              <a:latin typeface="Times New Roman"/>
              <a:ea typeface="Times New Roman"/>
              <a:cs typeface="Times New Roman"/>
              <a:sym typeface="Times New Roman"/>
            </a:endParaRPr>
          </a:p>
        </p:txBody>
      </p:sp>
      <p:pic>
        <p:nvPicPr>
          <p:cNvPr id="108" name="Google Shape;108;p21" descr="Image result for taylorism vs today"/>
          <p:cNvPicPr preferRelativeResize="0"/>
          <p:nvPr/>
        </p:nvPicPr>
        <p:blipFill>
          <a:blip r:embed="rId3">
            <a:alphaModFix/>
          </a:blip>
          <a:stretch>
            <a:fillRect/>
          </a:stretch>
        </p:blipFill>
        <p:spPr>
          <a:xfrm>
            <a:off x="1511000" y="775200"/>
            <a:ext cx="5643174" cy="4237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5088</Words>
  <Application>Microsoft Macintosh PowerPoint</Application>
  <PresentationFormat>On-screen Show (16:9)</PresentationFormat>
  <Paragraphs>343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vt:lpstr>
      <vt:lpstr>Times New Roman</vt:lpstr>
      <vt:lpstr>Simple Light</vt:lpstr>
      <vt:lpstr>The Historical Perspective of Quality Assurance</vt:lpstr>
      <vt:lpstr>Definition of Quality Assurance</vt:lpstr>
      <vt:lpstr>Quality Assurance vs Quality Control</vt:lpstr>
      <vt:lpstr>Verification vs. Validation</vt:lpstr>
      <vt:lpstr>Quality Assurance </vt:lpstr>
      <vt:lpstr>Historical Perspective  </vt:lpstr>
      <vt:lpstr>Historical Perspective</vt:lpstr>
      <vt:lpstr>Historical Perspective</vt:lpstr>
      <vt:lpstr>Taylorism and Today</vt:lpstr>
      <vt:lpstr>Historical Perspective </vt:lpstr>
      <vt:lpstr>Historical Perspective</vt:lpstr>
      <vt:lpstr>QA in SDLC</vt:lpstr>
      <vt:lpstr>Evolution of QA in SDLC</vt:lpstr>
      <vt:lpstr>QA Phases</vt:lpstr>
      <vt:lpstr>Automation in QA</vt:lpstr>
      <vt:lpstr>Automation Tools</vt:lpstr>
      <vt:lpstr>Role of QA - Transition from Waterfall to Agile</vt:lpstr>
      <vt:lpstr>Pivotal Changes in Quality Assurance Practices </vt:lpstr>
      <vt:lpstr>Technology Trends that impact Quality Assurance </vt:lpstr>
      <vt:lpstr>Future of security and quality software testing </vt:lpstr>
      <vt:lpstr>Conclusion </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Historical Perspective of Quality Assurance</dc:title>
  <cp:lastModifiedBy>Debashis Jena</cp:lastModifiedBy>
  <cp:revision>4</cp:revision>
  <dcterms:modified xsi:type="dcterms:W3CDTF">2019-12-06T10:21:37Z</dcterms:modified>
</cp:coreProperties>
</file>