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2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79FE7-C65C-4744-A5F9-1A7D979444EA}" v="2824" dt="2021-02-09T16:28:30.419"/>
    <p1510:client id="{40A3309F-A14A-4255-A73A-00BA0BEEC9D7}" v="157" dt="2021-02-08T19:05:12.679"/>
    <p1510:client id="{74C168C7-3501-4AC4-880A-8F91D094CB35}" v="3724" dt="2021-02-08T19:00:54.966"/>
    <p1510:client id="{DDA13561-B690-43CC-A3FA-D12BECDC5F54}" v="1108" dt="2021-02-08T04:14:15.006"/>
    <p1510:client id="{FDF636DE-32DF-40B0-A677-96703393C176}" v="2136" dt="2021-02-07T15:45:51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System Design Document</a:t>
            </a:r>
            <a:endParaRPr lang="en-US"/>
          </a:p>
          <a:p>
            <a:r>
              <a:rPr lang="en-US">
                <a:cs typeface="Calibri Light"/>
              </a:rPr>
              <a:t> For RMCH Unit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F06-A5F6-4000-87C4-32043129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" y="171075"/>
            <a:ext cx="10515600" cy="909067"/>
          </a:xfrm>
        </p:spPr>
        <p:txBody>
          <a:bodyPr/>
          <a:lstStyle/>
          <a:p>
            <a:r>
              <a:rPr lang="en-US" dirty="0">
                <a:cs typeface="Calibri Light"/>
              </a:rPr>
              <a:t>Operational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06AC-223E-430D-B9B6-10F899EE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84" y="1011563"/>
            <a:ext cx="10515600" cy="53831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How to achieve Non Functional requirements</a:t>
            </a:r>
          </a:p>
          <a:p>
            <a:r>
              <a:rPr lang="en-US" dirty="0">
                <a:cs typeface="Calibri"/>
              </a:rPr>
              <a:t>High response time</a:t>
            </a:r>
          </a:p>
          <a:p>
            <a:pPr lvl="1"/>
            <a:r>
              <a:rPr lang="en-US" dirty="0">
                <a:cs typeface="Calibri"/>
              </a:rPr>
              <a:t>Using Kinesis gives us ability to process thousands of records per </a:t>
            </a:r>
            <a:r>
              <a:rPr lang="en-US" dirty="0" err="1">
                <a:cs typeface="Calibri"/>
              </a:rPr>
              <a:t>Shard</a:t>
            </a:r>
            <a:r>
              <a:rPr lang="en-US" dirty="0">
                <a:cs typeface="Calibri"/>
              </a:rPr>
              <a:t>.</a:t>
            </a:r>
          </a:p>
          <a:p>
            <a:pPr lvl="1"/>
            <a:r>
              <a:rPr lang="en-US" dirty="0">
                <a:cs typeface="Calibri"/>
              </a:rPr>
              <a:t>Lamda is auto scaled and can support processing speed of Kinesis same goes for SNS service.</a:t>
            </a:r>
          </a:p>
          <a:p>
            <a:pPr lvl="1"/>
            <a:r>
              <a:rPr lang="en-US" dirty="0">
                <a:cs typeface="Calibri"/>
              </a:rPr>
              <a:t>Redis cluster provides high throughput cache.</a:t>
            </a:r>
          </a:p>
          <a:p>
            <a:r>
              <a:rPr lang="en-US" dirty="0">
                <a:cs typeface="Calibri"/>
              </a:rPr>
              <a:t>High Availability</a:t>
            </a:r>
          </a:p>
          <a:p>
            <a:pPr lvl="1"/>
            <a:r>
              <a:rPr lang="en-US" dirty="0">
                <a:cs typeface="Calibri"/>
              </a:rPr>
              <a:t>As the system overview depicts we have Elastic load balancer in place.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We are going to spawn multiple datacenters in different availability zones with cross region replication.</a:t>
            </a:r>
          </a:p>
          <a:p>
            <a:pPr lvl="1"/>
            <a:r>
              <a:rPr lang="en-US" dirty="0">
                <a:cs typeface="Calibri"/>
              </a:rPr>
              <a:t>Replication of both Kinesis data streams and Redis cache.</a:t>
            </a:r>
          </a:p>
          <a:p>
            <a:pPr lvl="1"/>
            <a:r>
              <a:rPr lang="en-US" dirty="0">
                <a:cs typeface="Calibri"/>
              </a:rPr>
              <a:t>Dynamo DB / RDS are highly available and scalable databases.</a:t>
            </a:r>
          </a:p>
          <a:p>
            <a:r>
              <a:rPr lang="en-US" dirty="0">
                <a:cs typeface="Calibri"/>
              </a:rPr>
              <a:t>Security</a:t>
            </a:r>
          </a:p>
          <a:p>
            <a:pPr lvl="1"/>
            <a:r>
              <a:rPr lang="en-US" dirty="0">
                <a:cs typeface="Calibri"/>
              </a:rPr>
              <a:t>VPC secures all the internal communication.</a:t>
            </a:r>
          </a:p>
          <a:p>
            <a:pPr lvl="1"/>
            <a:r>
              <a:rPr lang="en-US" dirty="0">
                <a:cs typeface="Calibri"/>
              </a:rPr>
              <a:t>For the user to set Rules uses the API Token which is provided and set in user's device at the time of user registration and logging in to application.</a:t>
            </a:r>
          </a:p>
          <a:p>
            <a:pPr lvl="1"/>
            <a:r>
              <a:rPr lang="en-US" dirty="0">
                <a:cs typeface="Calibri"/>
              </a:rPr>
              <a:t>**</a:t>
            </a:r>
            <a:r>
              <a:rPr lang="en-US" dirty="0">
                <a:ea typeface="+mn-lt"/>
                <a:cs typeface="+mn-lt"/>
              </a:rPr>
              <a:t> There are many Vehicular cloud computing solutions which provide secure communication between vehicle and server** </a:t>
            </a:r>
            <a:endParaRPr lang="en-US"/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4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44" y="1382842"/>
            <a:ext cx="11586518" cy="2765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Remote Management Of Car Head Unit is a  client-server system, The user of this system can use this system to manage several things for any car registered.</a:t>
            </a:r>
            <a:r>
              <a:rPr lang="en-US">
                <a:cs typeface="Calibri"/>
              </a:rPr>
              <a:t> Such as GPS location, milage / liter, engine heat </a:t>
            </a:r>
            <a:r>
              <a:rPr lang="en-US" dirty="0">
                <a:cs typeface="Calibri"/>
              </a:rPr>
              <a:t>signatures, OIL level, Batery life, Kilometer driven and also service due etc.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78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8" y="160561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Requirements and Goals of the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4" y="1355129"/>
            <a:ext cx="11398748" cy="494540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As per this new requirement we have to provide a new feature to the client called</a:t>
            </a: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Parental controll. Below are the list of functional and Non-Functional requirements</a:t>
            </a: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Functional Requirements: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be able to set parental control using a </a:t>
            </a:r>
            <a:r>
              <a:rPr lang="en-US">
                <a:ea typeface="+mn-lt"/>
                <a:cs typeface="+mn-lt"/>
              </a:rPr>
              <a:t>self-service</a:t>
            </a:r>
            <a:r>
              <a:rPr lang="en-US" dirty="0">
                <a:ea typeface="+mn-lt"/>
                <a:cs typeface="+mn-lt"/>
              </a:rPr>
              <a:t> portal.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be able to get alert message when car / vehicle starts.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be able to disable the alert / notification service at </a:t>
            </a:r>
            <a:r>
              <a:rPr lang="en-US">
                <a:ea typeface="+mn-lt"/>
                <a:cs typeface="+mn-lt"/>
              </a:rPr>
              <a:t>any time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Non-Functional Requirements: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system should be highly reliable, once user data is set it should not be lost.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system should be highly available. The system should be up and running at any point in time for the user to not miss the notification.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get </a:t>
            </a:r>
            <a:r>
              <a:rPr lang="en-US">
                <a:ea typeface="+mn-lt"/>
                <a:cs typeface="+mn-lt"/>
              </a:rPr>
              <a:t>Realtime</a:t>
            </a:r>
            <a:r>
              <a:rPr lang="en-US" dirty="0">
                <a:ea typeface="+mn-lt"/>
                <a:cs typeface="+mn-lt"/>
              </a:rPr>
              <a:t> data without any lag.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Not in scope:</a:t>
            </a:r>
            <a:r>
              <a:rPr lang="en-US">
                <a:ea typeface="+mn-lt"/>
                <a:cs typeface="+mn-lt"/>
              </a:rPr>
              <a:t> Vehicle tracking.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1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Assumptions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49" y="1465220"/>
            <a:ext cx="11226113" cy="4835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There is already a working client-server application which supports other </a:t>
            </a:r>
            <a:r>
              <a:rPr lang="en-US" dirty="0">
                <a:ea typeface="+mn-lt"/>
                <a:cs typeface="+mn-lt"/>
              </a:rPr>
              <a:t>monitoring features for car head unit.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>
                <a:ea typeface="+mn-lt"/>
                <a:cs typeface="+mn-lt"/>
              </a:rPr>
              <a:t>self-service</a:t>
            </a:r>
            <a:r>
              <a:rPr lang="en-US" dirty="0">
                <a:ea typeface="+mn-lt"/>
                <a:cs typeface="+mn-lt"/>
              </a:rPr>
              <a:t> portal is already available for the user.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car owners are using other features to access car health, censor </a:t>
            </a:r>
            <a:r>
              <a:rPr lang="en-US">
                <a:ea typeface="+mn-lt"/>
                <a:cs typeface="+mn-lt"/>
              </a:rPr>
              <a:t>information</a:t>
            </a:r>
            <a:r>
              <a:rPr lang="en-US" dirty="0">
                <a:ea typeface="+mn-lt"/>
                <a:cs typeface="+mn-lt"/>
              </a:rPr>
              <a:t> and GPS information etc. 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application is already deployed in cloud.</a:t>
            </a:r>
          </a:p>
        </p:txBody>
      </p:sp>
    </p:spTree>
    <p:extLst>
      <p:ext uri="{BB962C8B-B14F-4D97-AF65-F5344CB8AC3E}">
        <p14:creationId xmlns:p14="http://schemas.microsoft.com/office/powerpoint/2010/main" val="1913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8" y="156876"/>
            <a:ext cx="10297887" cy="653487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System APIs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6" y="916905"/>
            <a:ext cx="11040762" cy="53268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 can have SOAP or REST APIs to expose the functionality of our service. The following could be the definitions of the APIs for setting vehicle </a:t>
            </a:r>
            <a:r>
              <a:rPr lang="en-US" err="1">
                <a:ea typeface="+mn-lt"/>
                <a:cs typeface="+mn-lt"/>
              </a:rPr>
              <a:t>secrity</a:t>
            </a:r>
            <a:r>
              <a:rPr lang="en-US">
                <a:ea typeface="+mn-lt"/>
                <a:cs typeface="+mn-lt"/>
              </a:rPr>
              <a:t> configuration: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~~/</a:t>
            </a:r>
            <a:r>
              <a:rPr lang="en-US" sz="1800" dirty="0" err="1">
                <a:ea typeface="+mn-lt"/>
                <a:cs typeface="+mn-lt"/>
              </a:rPr>
              <a:t>securityconfig</a:t>
            </a:r>
            <a:r>
              <a:rPr lang="en-US" sz="1800" dirty="0">
                <a:ea typeface="+mn-lt"/>
                <a:cs typeface="+mn-lt"/>
              </a:rPr>
              <a:t>/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[POST message] with request body containing details.</a:t>
            </a:r>
          </a:p>
          <a:p>
            <a:pPr lvl="1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setSecurityConfig(api_token, user_id, title, description, locations[], notification_type, message_language, notification_details, </a:t>
            </a:r>
            <a:r>
              <a:rPr lang="en-US" sz="1800" err="1">
                <a:ea typeface="+mn-lt"/>
                <a:cs typeface="+mn-lt"/>
              </a:rPr>
              <a:t>message_contents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pPr lvl="1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Parameters</a:t>
            </a:r>
            <a:r>
              <a:rPr lang="en-US" sz="1800">
                <a:ea typeface="+mn-lt"/>
                <a:cs typeface="+mn-lt"/>
              </a:rPr>
              <a:t>: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api_token (alphanumeric): This is a token given / set in user's device when user registers with the app and logs in first time.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User_id (string): This is the user id of the client / user</a:t>
            </a:r>
            <a:br>
              <a:rPr lang="en-US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title (string): Title of security configuration.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description (string): Optional description of security configuration.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locations (string[]): list of locations which is allowed by user.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notification_type</a:t>
            </a:r>
            <a:r>
              <a:rPr lang="en-US" sz="1800">
                <a:ea typeface="+mn-lt"/>
                <a:cs typeface="+mn-lt"/>
              </a:rPr>
              <a:t> (string): Type of notification , e.g., Mail, WhatsApp, Text Message, etc.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message_language</a:t>
            </a:r>
            <a:r>
              <a:rPr lang="en-US" sz="1800">
                <a:ea typeface="+mn-lt"/>
                <a:cs typeface="+mn-lt"/>
              </a:rPr>
              <a:t> (string): For example English, Hindi, (Any local language), etc.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notification_details</a:t>
            </a:r>
            <a:r>
              <a:rPr lang="en-US" sz="1800">
                <a:ea typeface="+mn-lt"/>
                <a:cs typeface="+mn-lt"/>
              </a:rPr>
              <a:t> (string): How many </a:t>
            </a:r>
            <a:r>
              <a:rPr lang="en-US" sz="1800" err="1">
                <a:ea typeface="+mn-lt"/>
                <a:cs typeface="+mn-lt"/>
              </a:rPr>
              <a:t>receipients</a:t>
            </a:r>
            <a:r>
              <a:rPr lang="en-US" sz="1800">
                <a:ea typeface="+mn-lt"/>
                <a:cs typeface="+mn-lt"/>
              </a:rPr>
              <a:t>, retry till stop message or time limit, frequency, escalation, etc. 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message_contents</a:t>
            </a:r>
            <a:r>
              <a:rPr lang="en-US" sz="1800">
                <a:ea typeface="+mn-lt"/>
                <a:cs typeface="+mn-lt"/>
              </a:rPr>
              <a:t> (string): </a:t>
            </a:r>
            <a:r>
              <a:rPr lang="en-US" sz="1800" err="1">
                <a:ea typeface="+mn-lt"/>
                <a:cs typeface="+mn-lt"/>
              </a:rPr>
              <a:t>Prefered</a:t>
            </a:r>
            <a:r>
              <a:rPr lang="en-US" sz="1800" dirty="0">
                <a:ea typeface="+mn-lt"/>
                <a:cs typeface="+mn-lt"/>
              </a:rPr>
              <a:t> message needs to be sent.</a:t>
            </a:r>
            <a:endParaRPr lang="en-US" sz="180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Returns: (string)</a:t>
            </a:r>
            <a:br>
              <a:rPr lang="en-US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A successful registration will return HTTP 201 (request successful) and a message to the user with all the notification details.</a:t>
            </a:r>
            <a:endParaRPr lang="en-US" sz="1800" dirty="0">
              <a:cs typeface="Calibri"/>
            </a:endParaRPr>
          </a:p>
          <a:p>
            <a:pPr lvl="1">
              <a:buFont typeface="Arial"/>
              <a:buChar char="•"/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8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8" y="156876"/>
            <a:ext cx="10297887" cy="653487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High Level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6" y="916905"/>
            <a:ext cx="11040762" cy="5326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At a high-level we would need the following components:</a:t>
            </a: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Processing Queue:</a:t>
            </a:r>
            <a:r>
              <a:rPr lang="en-US" sz="1800" dirty="0">
                <a:ea typeface="+mn-lt"/>
                <a:cs typeface="+mn-lt"/>
              </a:rPr>
              <a:t> Each </a:t>
            </a:r>
            <a:r>
              <a:rPr lang="en-US" sz="1800" dirty="0" err="1">
                <a:ea typeface="+mn-lt"/>
                <a:cs typeface="+mn-lt"/>
              </a:rPr>
              <a:t>gps</a:t>
            </a:r>
            <a:r>
              <a:rPr lang="en-US" sz="1800" dirty="0">
                <a:ea typeface="+mn-lt"/>
                <a:cs typeface="+mn-lt"/>
              </a:rPr>
              <a:t> / sensor data will be pushed to a processing queue to be de-queued and immediately processed by stream processing system.</a:t>
            </a:r>
            <a:endParaRPr lang="en-US" sz="18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Metadata DB:</a:t>
            </a:r>
            <a:r>
              <a:rPr lang="en-US" sz="1800" dirty="0">
                <a:ea typeface="+mn-lt"/>
                <a:cs typeface="+mn-lt"/>
              </a:rPr>
              <a:t> The database would save user specific rules and other details on notification service to work.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Cache:</a:t>
            </a:r>
            <a:r>
              <a:rPr lang="en-US" sz="1800" dirty="0">
                <a:ea typeface="+mn-lt"/>
                <a:cs typeface="+mn-lt"/>
              </a:rPr>
              <a:t> The cache would have latest user specific rules loaded from DB to support the streaming consumer/ stream processor</a:t>
            </a: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Notification Service:</a:t>
            </a:r>
            <a:r>
              <a:rPr lang="en-US" sz="1800" dirty="0">
                <a:ea typeface="+mn-lt"/>
                <a:cs typeface="+mn-lt"/>
              </a:rPr>
              <a:t> we need a new service which reads / processes the stream of </a:t>
            </a:r>
            <a:r>
              <a:rPr lang="en-US" sz="1800" dirty="0" err="1">
                <a:ea typeface="+mn-lt"/>
                <a:cs typeface="+mn-lt"/>
              </a:rPr>
              <a:t>gps</a:t>
            </a:r>
            <a:r>
              <a:rPr lang="en-US" sz="1800" dirty="0">
                <a:ea typeface="+mn-lt"/>
                <a:cs typeface="+mn-lt"/>
              </a:rPr>
              <a:t> data for a specific car-id and rule-id</a:t>
            </a: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Stream processor:</a:t>
            </a:r>
            <a:r>
              <a:rPr lang="en-US" sz="1800" dirty="0">
                <a:cs typeface="Calibri"/>
              </a:rPr>
              <a:t> We need high speed stream processing system for reading and processing data in milliseconds time interval.</a:t>
            </a: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Batch Processor:</a:t>
            </a:r>
            <a:r>
              <a:rPr lang="en-US" sz="1800" dirty="0">
                <a:cs typeface="Calibri"/>
              </a:rPr>
              <a:t> We also need batch processing system to analyze the stream of events for reporting etc.</a:t>
            </a: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Load Balancer:</a:t>
            </a:r>
            <a:r>
              <a:rPr lang="en-US" sz="1800" dirty="0">
                <a:cs typeface="Calibri"/>
              </a:rPr>
              <a:t> We need Load Balancers as we would have a scaled up version of our services for high availability.</a:t>
            </a: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Secure Network:</a:t>
            </a:r>
            <a:r>
              <a:rPr lang="en-US" sz="1800" dirty="0">
                <a:cs typeface="Calibri"/>
              </a:rPr>
              <a:t> We would need a secure network.</a:t>
            </a:r>
          </a:p>
        </p:txBody>
      </p:sp>
    </p:spTree>
    <p:extLst>
      <p:ext uri="{BB962C8B-B14F-4D97-AF65-F5344CB8AC3E}">
        <p14:creationId xmlns:p14="http://schemas.microsoft.com/office/powerpoint/2010/main" val="45044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8" y="156876"/>
            <a:ext cx="10297887" cy="6534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Database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6" y="765452"/>
            <a:ext cx="11883221" cy="5478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Notification rules metadata storage - </a:t>
            </a:r>
            <a:r>
              <a:rPr lang="en-US" b="1">
                <a:ea typeface="+mn-lt"/>
                <a:cs typeface="+mn-lt"/>
              </a:rPr>
              <a:t>MySql / MongoDB</a:t>
            </a:r>
            <a:endParaRPr lang="en-US" dirty="0" err="1"/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BF53E5-6C27-47ED-B178-FCDA93F5C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42171"/>
              </p:ext>
            </p:extLst>
          </p:nvPr>
        </p:nvGraphicFramePr>
        <p:xfrm>
          <a:off x="601080" y="1424608"/>
          <a:ext cx="11491087" cy="482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863">
                  <a:extLst>
                    <a:ext uri="{9D8B030D-6E8A-4147-A177-3AD203B41FA5}">
                      <a16:colId xmlns:a16="http://schemas.microsoft.com/office/drawing/2014/main" val="3549014007"/>
                    </a:ext>
                  </a:extLst>
                </a:gridCol>
                <a:gridCol w="3670112">
                  <a:extLst>
                    <a:ext uri="{9D8B030D-6E8A-4147-A177-3AD203B41FA5}">
                      <a16:colId xmlns:a16="http://schemas.microsoft.com/office/drawing/2014/main" val="2633051569"/>
                    </a:ext>
                  </a:extLst>
                </a:gridCol>
                <a:gridCol w="3670112">
                  <a:extLst>
                    <a:ext uri="{9D8B030D-6E8A-4147-A177-3AD203B41FA5}">
                      <a16:colId xmlns:a16="http://schemas.microsoft.com/office/drawing/2014/main" val="2222082559"/>
                    </a:ext>
                  </a:extLst>
                </a:gridCol>
              </a:tblGrid>
              <a:tr h="3691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Notification Rule Table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Notification Tracker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User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14367"/>
                  </a:ext>
                </a:extLst>
              </a:tr>
              <a:tr h="350236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User Id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Rule Id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Car / Vehicle</a:t>
                      </a:r>
                      <a:r>
                        <a:rPr lang="en-US" sz="1800" b="1" i="0" u="none" strike="noStrike" noProof="0" dirty="0">
                          <a:latin typeface="Calibri"/>
                        </a:rPr>
                        <a:t> Id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Title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Description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Recipients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Message Language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Message Text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frequency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Escalation matrix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Notification Stop criteria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Location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Rule id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Notification sent time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Notification acknowledgement time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Notification acknowledge by recipient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Number of retries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/>
                        <a:t>User ID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Name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Email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Address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Age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registration</a:t>
                      </a:r>
                      <a:r>
                        <a:rPr lang="en-US" sz="1800" b="0" i="0" u="none" strike="noStrike" noProof="0"/>
                        <a:t> details, etc.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7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6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System Architecture Overview</a:t>
            </a:r>
            <a:endParaRPr lang="en-US" dirty="0">
              <a:cs typeface="Calibri Light"/>
            </a:endParaRPr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4791F4-ECA1-4347-AB78-AF34CCCD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64" y="1825625"/>
            <a:ext cx="10555208" cy="4351338"/>
          </a:xfrm>
        </p:spPr>
      </p:pic>
    </p:spTree>
    <p:extLst>
      <p:ext uri="{BB962C8B-B14F-4D97-AF65-F5344CB8AC3E}">
        <p14:creationId xmlns:p14="http://schemas.microsoft.com/office/powerpoint/2010/main" val="147352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8E2-A89D-4844-B081-401F2F44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System Architecture Overview - AWS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BB68D0E-9F12-46D3-8647-CBD051D9D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91" y="1310760"/>
            <a:ext cx="10821764" cy="5411959"/>
          </a:xfrm>
        </p:spPr>
      </p:pic>
    </p:spTree>
    <p:extLst>
      <p:ext uri="{BB962C8B-B14F-4D97-AF65-F5344CB8AC3E}">
        <p14:creationId xmlns:p14="http://schemas.microsoft.com/office/powerpoint/2010/main" val="416351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System Design Document  For RMCH Unit</vt:lpstr>
      <vt:lpstr>Overview</vt:lpstr>
      <vt:lpstr>Requirements and Goals of the System</vt:lpstr>
      <vt:lpstr>Assumptions</vt:lpstr>
      <vt:lpstr>System APIs</vt:lpstr>
      <vt:lpstr>High Level Design</vt:lpstr>
      <vt:lpstr>Database Schema</vt:lpstr>
      <vt:lpstr>System Architecture Overview</vt:lpstr>
      <vt:lpstr>System Architecture Overview - AWS</vt:lpstr>
      <vt:lpstr>Operational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863</cp:revision>
  <dcterms:created xsi:type="dcterms:W3CDTF">2021-02-07T07:34:48Z</dcterms:created>
  <dcterms:modified xsi:type="dcterms:W3CDTF">2021-02-09T16:30:06Z</dcterms:modified>
</cp:coreProperties>
</file>