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2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A3309F-A14A-4255-A73A-00BA0BEEC9D7}" v="157" dt="2021-02-08T19:05:12.679"/>
    <p1510:client id="{74C168C7-3501-4AC4-880A-8F91D094CB35}" v="3724" dt="2021-02-08T19:00:54.966"/>
    <p1510:client id="{DDA13561-B690-43CC-A3FA-D12BECDC5F54}" v="1108" dt="2021-02-08T04:14:15.006"/>
    <p1510:client id="{FDF636DE-32DF-40B0-A677-96703393C176}" v="2136" dt="2021-02-07T15:45:51.1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System Design Document</a:t>
            </a:r>
            <a:endParaRPr lang="en-US"/>
          </a:p>
          <a:p>
            <a:r>
              <a:rPr lang="en-US">
                <a:cs typeface="Calibri Light"/>
              </a:rPr>
              <a:t> For RMCH Unit</a:t>
            </a:r>
            <a:endParaRPr lang="en-US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B561-3B75-44E4-99A3-89507D89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Overview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FEB64-F2E7-44D2-8209-44C783190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444" y="1382842"/>
            <a:ext cx="11586518" cy="27655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Remote Management Of Car Head Unit is a  client-server system, The user of this system can use this system to manage several things for any car registered.</a:t>
            </a:r>
            <a:r>
              <a:rPr lang="en-US">
                <a:cs typeface="Calibri"/>
              </a:rPr>
              <a:t> Such as GPS location, milage / liter, engine heat </a:t>
            </a:r>
            <a:r>
              <a:rPr lang="en-US" dirty="0">
                <a:cs typeface="Calibri"/>
              </a:rPr>
              <a:t>signatures, OIL level, Batery life, Kilometer driven and also service due etc.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8786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B561-3B75-44E4-99A3-89507D89B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448" y="160561"/>
            <a:ext cx="10515600" cy="1325563"/>
          </a:xfrm>
        </p:spPr>
        <p:txBody>
          <a:bodyPr/>
          <a:lstStyle/>
          <a:p>
            <a:r>
              <a:rPr lang="en-US" b="1">
                <a:ea typeface="+mj-lt"/>
                <a:cs typeface="+mj-lt"/>
              </a:rPr>
              <a:t>Requirements and Goals of the System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FEB64-F2E7-44D2-8209-44C783190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214" y="1355129"/>
            <a:ext cx="11398748" cy="4945401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buNone/>
            </a:pPr>
            <a:r>
              <a:rPr lang="en-US" b="1">
                <a:ea typeface="+mn-lt"/>
                <a:cs typeface="+mn-lt"/>
              </a:rPr>
              <a:t>As per this new requirement we have to provide a new feature to the client called</a:t>
            </a:r>
            <a:endParaRPr lang="en-US" b="1" dirty="0">
              <a:ea typeface="+mn-lt"/>
              <a:cs typeface="+mn-lt"/>
            </a:endParaRPr>
          </a:p>
          <a:p>
            <a:pPr>
              <a:buNone/>
            </a:pPr>
            <a:r>
              <a:rPr lang="en-US" b="1">
                <a:ea typeface="+mn-lt"/>
                <a:cs typeface="+mn-lt"/>
              </a:rPr>
              <a:t>Parental controll. Below are the list of functional and Non-Functional requirements</a:t>
            </a:r>
          </a:p>
          <a:p>
            <a:pPr>
              <a:buNone/>
            </a:pPr>
            <a:r>
              <a:rPr lang="en-US" b="1">
                <a:ea typeface="+mn-lt"/>
                <a:cs typeface="+mn-lt"/>
              </a:rPr>
              <a:t>Functional Requirements:</a:t>
            </a:r>
            <a:endParaRPr lang="en-US">
              <a:cs typeface="Calibri"/>
            </a:endParaRP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Users should be able to set parental control using a </a:t>
            </a:r>
            <a:r>
              <a:rPr lang="en-US">
                <a:ea typeface="+mn-lt"/>
                <a:cs typeface="+mn-lt"/>
              </a:rPr>
              <a:t>self-service</a:t>
            </a:r>
            <a:r>
              <a:rPr lang="en-US" dirty="0">
                <a:ea typeface="+mn-lt"/>
                <a:cs typeface="+mn-lt"/>
              </a:rPr>
              <a:t> portal.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Users should be able to get alert message when car / vehicle starts.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Users should be able to disable the alert / notification service at </a:t>
            </a:r>
            <a:r>
              <a:rPr lang="en-US">
                <a:ea typeface="+mn-lt"/>
                <a:cs typeface="+mn-lt"/>
              </a:rPr>
              <a:t>any time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indent="0">
              <a:buNone/>
            </a:pPr>
            <a:r>
              <a:rPr lang="en-US" b="1" dirty="0">
                <a:ea typeface="+mn-lt"/>
                <a:cs typeface="+mn-lt"/>
              </a:rPr>
              <a:t>Non-Functional Requirements: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The system should be highly reliable, once user data is set it should not be lost.</a:t>
            </a:r>
            <a:endParaRPr lang="en-US"/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The system should be highly available. The system should be up and running at any point in time for the user to not miss the notification.</a:t>
            </a:r>
            <a:endParaRPr lang="en-US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Users should get </a:t>
            </a:r>
            <a:r>
              <a:rPr lang="en-US">
                <a:ea typeface="+mn-lt"/>
                <a:cs typeface="+mn-lt"/>
              </a:rPr>
              <a:t>Realtime</a:t>
            </a:r>
            <a:r>
              <a:rPr lang="en-US" dirty="0">
                <a:ea typeface="+mn-lt"/>
                <a:cs typeface="+mn-lt"/>
              </a:rPr>
              <a:t> data without any lag.</a:t>
            </a:r>
            <a:endParaRPr lang="en-US" dirty="0"/>
          </a:p>
          <a:p>
            <a:pPr indent="0">
              <a:buNone/>
            </a:pPr>
            <a:r>
              <a:rPr lang="en-US" b="1" dirty="0">
                <a:ea typeface="+mn-lt"/>
                <a:cs typeface="+mn-lt"/>
              </a:rPr>
              <a:t>Not in scope:</a:t>
            </a:r>
            <a:r>
              <a:rPr lang="en-US">
                <a:ea typeface="+mn-lt"/>
                <a:cs typeface="+mn-lt"/>
              </a:rPr>
              <a:t> Vehicle tracking.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1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B561-3B75-44E4-99A3-89507D89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Assumptions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FEB64-F2E7-44D2-8209-44C783190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849" y="1465220"/>
            <a:ext cx="11226113" cy="483531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There is already a working client-server application which supports other </a:t>
            </a:r>
            <a:r>
              <a:rPr lang="en-US" dirty="0">
                <a:ea typeface="+mn-lt"/>
                <a:cs typeface="+mn-lt"/>
              </a:rPr>
              <a:t>monitoring features for car head unit.</a:t>
            </a: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</a:t>
            </a:r>
            <a:r>
              <a:rPr lang="en-US">
                <a:ea typeface="+mn-lt"/>
                <a:cs typeface="+mn-lt"/>
              </a:rPr>
              <a:t>self-service</a:t>
            </a:r>
            <a:r>
              <a:rPr lang="en-US" dirty="0">
                <a:ea typeface="+mn-lt"/>
                <a:cs typeface="+mn-lt"/>
              </a:rPr>
              <a:t> portal is already available for the user.</a:t>
            </a: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car owners are using other features to access car health, censor </a:t>
            </a:r>
            <a:r>
              <a:rPr lang="en-US">
                <a:ea typeface="+mn-lt"/>
                <a:cs typeface="+mn-lt"/>
              </a:rPr>
              <a:t>information</a:t>
            </a:r>
            <a:r>
              <a:rPr lang="en-US" dirty="0">
                <a:ea typeface="+mn-lt"/>
                <a:cs typeface="+mn-lt"/>
              </a:rPr>
              <a:t> and GPS information etc. </a:t>
            </a:r>
            <a:endParaRPr lang="en-US" dirty="0">
              <a:cs typeface="Calibri"/>
            </a:endParaRP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application is already deployed in cloud.</a:t>
            </a:r>
          </a:p>
        </p:txBody>
      </p:sp>
    </p:spTree>
    <p:extLst>
      <p:ext uri="{BB962C8B-B14F-4D97-AF65-F5344CB8AC3E}">
        <p14:creationId xmlns:p14="http://schemas.microsoft.com/office/powerpoint/2010/main" val="191355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B561-3B75-44E4-99A3-89507D89B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88" y="156876"/>
            <a:ext cx="10297887" cy="653487"/>
          </a:xfrm>
        </p:spPr>
        <p:txBody>
          <a:bodyPr>
            <a:normAutofit fontScale="90000"/>
          </a:bodyPr>
          <a:lstStyle/>
          <a:p>
            <a:r>
              <a:rPr lang="en-US" b="1">
                <a:ea typeface="+mj-lt"/>
                <a:cs typeface="+mj-lt"/>
              </a:rPr>
              <a:t>System APIs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FEB64-F2E7-44D2-8209-44C783190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86" y="916905"/>
            <a:ext cx="11040762" cy="532683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We can have SOAP or REST APIs to expose the functionality of our service. The following could be the definitions of the APIs for setting vehicle </a:t>
            </a:r>
            <a:r>
              <a:rPr lang="en-US" err="1">
                <a:ea typeface="+mn-lt"/>
                <a:cs typeface="+mn-lt"/>
              </a:rPr>
              <a:t>secrity</a:t>
            </a:r>
            <a:r>
              <a:rPr lang="en-US">
                <a:ea typeface="+mn-lt"/>
                <a:cs typeface="+mn-lt"/>
              </a:rPr>
              <a:t> configuration:</a:t>
            </a:r>
          </a:p>
          <a:p>
            <a:pPr lvl="1"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~~/</a:t>
            </a:r>
            <a:r>
              <a:rPr lang="en-US" sz="1800" dirty="0" err="1">
                <a:ea typeface="+mn-lt"/>
                <a:cs typeface="+mn-lt"/>
              </a:rPr>
              <a:t>securityconfig</a:t>
            </a:r>
            <a:r>
              <a:rPr lang="en-US" sz="1800" dirty="0">
                <a:ea typeface="+mn-lt"/>
                <a:cs typeface="+mn-lt"/>
              </a:rPr>
              <a:t>/</a:t>
            </a:r>
          </a:p>
          <a:p>
            <a:pPr lvl="1"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[POST message] with request body containing details.</a:t>
            </a:r>
          </a:p>
          <a:p>
            <a:pPr lvl="1">
              <a:buFont typeface="Arial"/>
              <a:buChar char="•"/>
            </a:pPr>
            <a:r>
              <a:rPr lang="en-US" sz="1800">
                <a:ea typeface="+mn-lt"/>
                <a:cs typeface="+mn-lt"/>
              </a:rPr>
              <a:t>setSecurityConfig(api_token, user_id, title, description, locations[], notification_type, message_language, notification_details, </a:t>
            </a:r>
            <a:r>
              <a:rPr lang="en-US" sz="1800" err="1">
                <a:ea typeface="+mn-lt"/>
                <a:cs typeface="+mn-lt"/>
              </a:rPr>
              <a:t>message_contents</a:t>
            </a:r>
            <a:r>
              <a:rPr lang="en-US" sz="1800" dirty="0">
                <a:ea typeface="+mn-lt"/>
                <a:cs typeface="+mn-lt"/>
              </a:rPr>
              <a:t>)</a:t>
            </a:r>
          </a:p>
          <a:p>
            <a:pPr lvl="1">
              <a:buFont typeface="Arial"/>
              <a:buChar char="•"/>
            </a:pPr>
            <a:r>
              <a:rPr lang="en-US" sz="1800" b="1">
                <a:ea typeface="+mn-lt"/>
                <a:cs typeface="+mn-lt"/>
              </a:rPr>
              <a:t>Parameters</a:t>
            </a:r>
            <a:r>
              <a:rPr lang="en-US" sz="1800">
                <a:ea typeface="+mn-lt"/>
                <a:cs typeface="+mn-lt"/>
              </a:rPr>
              <a:t>:</a:t>
            </a:r>
            <a:br>
              <a:rPr lang="en-US" sz="1800" dirty="0">
                <a:ea typeface="+mn-lt"/>
                <a:cs typeface="+mn-lt"/>
              </a:rPr>
            </a:br>
            <a:r>
              <a:rPr lang="en-US" sz="1800">
                <a:ea typeface="+mn-lt"/>
                <a:cs typeface="+mn-lt"/>
              </a:rPr>
              <a:t>api_token (alphanumeric): This is a token given / set in user's device when user registers with the app and logs in first time.</a:t>
            </a:r>
            <a:br>
              <a:rPr lang="en-US" sz="1800" dirty="0">
                <a:ea typeface="+mn-lt"/>
                <a:cs typeface="+mn-lt"/>
              </a:rPr>
            </a:br>
            <a:r>
              <a:rPr lang="en-US" sz="1800">
                <a:ea typeface="+mn-lt"/>
                <a:cs typeface="+mn-lt"/>
              </a:rPr>
              <a:t>User_id (string): This is the user id of the client / user</a:t>
            </a:r>
            <a:br>
              <a:rPr lang="en-US" dirty="0">
                <a:ea typeface="+mn-lt"/>
                <a:cs typeface="+mn-lt"/>
              </a:rPr>
            </a:br>
            <a:r>
              <a:rPr lang="en-US" sz="1800">
                <a:ea typeface="+mn-lt"/>
                <a:cs typeface="+mn-lt"/>
              </a:rPr>
              <a:t>title (string): Title of security configuration.</a:t>
            </a:r>
            <a:br>
              <a:rPr lang="en-US" sz="1800" dirty="0">
                <a:ea typeface="+mn-lt"/>
                <a:cs typeface="+mn-lt"/>
              </a:rPr>
            </a:br>
            <a:r>
              <a:rPr lang="en-US" sz="1800">
                <a:ea typeface="+mn-lt"/>
                <a:cs typeface="+mn-lt"/>
              </a:rPr>
              <a:t>description (string): Optional description of security configuration.</a:t>
            </a:r>
            <a:br>
              <a:rPr lang="en-US" sz="1800" dirty="0">
                <a:ea typeface="+mn-lt"/>
                <a:cs typeface="+mn-lt"/>
              </a:rPr>
            </a:br>
            <a:r>
              <a:rPr lang="en-US" sz="1800">
                <a:ea typeface="+mn-lt"/>
                <a:cs typeface="+mn-lt"/>
              </a:rPr>
              <a:t>locations (string[]): list of locations which is allowed by user.</a:t>
            </a:r>
            <a:br>
              <a:rPr lang="en-US" sz="1800" dirty="0">
                <a:ea typeface="+mn-lt"/>
                <a:cs typeface="+mn-lt"/>
              </a:rPr>
            </a:br>
            <a:r>
              <a:rPr lang="en-US" sz="1800" err="1">
                <a:ea typeface="+mn-lt"/>
                <a:cs typeface="+mn-lt"/>
              </a:rPr>
              <a:t>notification_type</a:t>
            </a:r>
            <a:r>
              <a:rPr lang="en-US" sz="1800">
                <a:ea typeface="+mn-lt"/>
                <a:cs typeface="+mn-lt"/>
              </a:rPr>
              <a:t> (string): Type of notification , e.g., Mail, WhatsApp, Text Message, etc.</a:t>
            </a:r>
            <a:br>
              <a:rPr lang="en-US" sz="1800" dirty="0">
                <a:ea typeface="+mn-lt"/>
                <a:cs typeface="+mn-lt"/>
              </a:rPr>
            </a:br>
            <a:r>
              <a:rPr lang="en-US" sz="1800" err="1">
                <a:ea typeface="+mn-lt"/>
                <a:cs typeface="+mn-lt"/>
              </a:rPr>
              <a:t>message_language</a:t>
            </a:r>
            <a:r>
              <a:rPr lang="en-US" sz="1800">
                <a:ea typeface="+mn-lt"/>
                <a:cs typeface="+mn-lt"/>
              </a:rPr>
              <a:t> (string): For example English, Hindi, (Any local language), etc.</a:t>
            </a:r>
            <a:br>
              <a:rPr lang="en-US" sz="1800" dirty="0">
                <a:ea typeface="+mn-lt"/>
                <a:cs typeface="+mn-lt"/>
              </a:rPr>
            </a:br>
            <a:r>
              <a:rPr lang="en-US" sz="1800" err="1">
                <a:ea typeface="+mn-lt"/>
                <a:cs typeface="+mn-lt"/>
              </a:rPr>
              <a:t>notification_details</a:t>
            </a:r>
            <a:r>
              <a:rPr lang="en-US" sz="1800">
                <a:ea typeface="+mn-lt"/>
                <a:cs typeface="+mn-lt"/>
              </a:rPr>
              <a:t> (string): How many </a:t>
            </a:r>
            <a:r>
              <a:rPr lang="en-US" sz="1800" err="1">
                <a:ea typeface="+mn-lt"/>
                <a:cs typeface="+mn-lt"/>
              </a:rPr>
              <a:t>receipients</a:t>
            </a:r>
            <a:r>
              <a:rPr lang="en-US" sz="1800">
                <a:ea typeface="+mn-lt"/>
                <a:cs typeface="+mn-lt"/>
              </a:rPr>
              <a:t>, retry till stop message or time limit, frequency, escalation, etc. </a:t>
            </a:r>
            <a:br>
              <a:rPr lang="en-US" sz="1800" dirty="0">
                <a:ea typeface="+mn-lt"/>
                <a:cs typeface="+mn-lt"/>
              </a:rPr>
            </a:br>
            <a:r>
              <a:rPr lang="en-US" sz="1800" err="1">
                <a:ea typeface="+mn-lt"/>
                <a:cs typeface="+mn-lt"/>
              </a:rPr>
              <a:t>message_contents</a:t>
            </a:r>
            <a:r>
              <a:rPr lang="en-US" sz="1800">
                <a:ea typeface="+mn-lt"/>
                <a:cs typeface="+mn-lt"/>
              </a:rPr>
              <a:t> (string): </a:t>
            </a:r>
            <a:r>
              <a:rPr lang="en-US" sz="1800" err="1">
                <a:ea typeface="+mn-lt"/>
                <a:cs typeface="+mn-lt"/>
              </a:rPr>
              <a:t>Prefered</a:t>
            </a:r>
            <a:r>
              <a:rPr lang="en-US" sz="1800" dirty="0">
                <a:ea typeface="+mn-lt"/>
                <a:cs typeface="+mn-lt"/>
              </a:rPr>
              <a:t> message needs to be sent.</a:t>
            </a:r>
            <a:endParaRPr lang="en-US" sz="1800"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sz="1800" b="1" dirty="0">
                <a:ea typeface="+mn-lt"/>
                <a:cs typeface="+mn-lt"/>
              </a:rPr>
              <a:t>Returns: (string)</a:t>
            </a:r>
            <a:br>
              <a:rPr lang="en-US" dirty="0">
                <a:ea typeface="+mn-lt"/>
                <a:cs typeface="+mn-lt"/>
              </a:rPr>
            </a:br>
            <a:r>
              <a:rPr lang="en-US" sz="1800" dirty="0">
                <a:ea typeface="+mn-lt"/>
                <a:cs typeface="+mn-lt"/>
              </a:rPr>
              <a:t>A successful registration will return HTTP 201 (request successful) and a message to the user with all the notification details.</a:t>
            </a:r>
            <a:endParaRPr lang="en-US" sz="1800" dirty="0">
              <a:cs typeface="Calibri"/>
            </a:endParaRPr>
          </a:p>
          <a:p>
            <a:pPr lvl="1">
              <a:buFont typeface="Arial"/>
              <a:buChar char="•"/>
            </a:pPr>
            <a:endParaRPr lang="en-US" sz="1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187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B561-3B75-44E4-99A3-89507D89B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88" y="156876"/>
            <a:ext cx="10297887" cy="653487"/>
          </a:xfrm>
        </p:spPr>
        <p:txBody>
          <a:bodyPr>
            <a:normAutofit fontScale="90000"/>
          </a:bodyPr>
          <a:lstStyle/>
          <a:p>
            <a:r>
              <a:rPr lang="en-US" b="1">
                <a:ea typeface="+mj-lt"/>
                <a:cs typeface="+mj-lt"/>
              </a:rPr>
              <a:t>High Level Design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FEB64-F2E7-44D2-8209-44C783190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86" y="916905"/>
            <a:ext cx="11040762" cy="532683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At a high-level we would need the following components:</a:t>
            </a:r>
          </a:p>
          <a:p>
            <a:pPr>
              <a:buFont typeface="Arial"/>
              <a:buChar char="•"/>
            </a:pPr>
            <a:r>
              <a:rPr lang="en-US" sz="1800" b="1" dirty="0">
                <a:ea typeface="+mn-lt"/>
                <a:cs typeface="+mn-lt"/>
              </a:rPr>
              <a:t>Processing Queue:</a:t>
            </a:r>
            <a:r>
              <a:rPr lang="en-US" sz="1800" dirty="0">
                <a:ea typeface="+mn-lt"/>
                <a:cs typeface="+mn-lt"/>
              </a:rPr>
              <a:t> Each </a:t>
            </a:r>
            <a:r>
              <a:rPr lang="en-US" sz="1800" dirty="0" err="1">
                <a:ea typeface="+mn-lt"/>
                <a:cs typeface="+mn-lt"/>
              </a:rPr>
              <a:t>gps</a:t>
            </a:r>
            <a:r>
              <a:rPr lang="en-US" sz="1800" dirty="0">
                <a:ea typeface="+mn-lt"/>
                <a:cs typeface="+mn-lt"/>
              </a:rPr>
              <a:t> / sensor data will be pushed to a processing queue to be de-queued and immediately processed by stream processing system.</a:t>
            </a:r>
            <a:endParaRPr lang="en-US" sz="1800" dirty="0"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800" b="1" dirty="0">
                <a:ea typeface="+mn-lt"/>
                <a:cs typeface="+mn-lt"/>
              </a:rPr>
              <a:t>Metadata DB:</a:t>
            </a:r>
            <a:r>
              <a:rPr lang="en-US" sz="1800" dirty="0">
                <a:ea typeface="+mn-lt"/>
                <a:cs typeface="+mn-lt"/>
              </a:rPr>
              <a:t> The database would save user specific rules and other details on notification service to work.</a:t>
            </a: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800" b="1" dirty="0">
                <a:ea typeface="+mn-lt"/>
                <a:cs typeface="+mn-lt"/>
              </a:rPr>
              <a:t>Cache:</a:t>
            </a:r>
            <a:r>
              <a:rPr lang="en-US" sz="1800" dirty="0">
                <a:ea typeface="+mn-lt"/>
                <a:cs typeface="+mn-lt"/>
              </a:rPr>
              <a:t> The cache would have latest user specific rules loaded from DB to support the streaming consumer/ stream processor</a:t>
            </a:r>
          </a:p>
          <a:p>
            <a:pPr>
              <a:buFont typeface="Arial"/>
              <a:buChar char="•"/>
            </a:pPr>
            <a:r>
              <a:rPr lang="en-US" sz="1800" b="1" dirty="0">
                <a:ea typeface="+mn-lt"/>
                <a:cs typeface="+mn-lt"/>
              </a:rPr>
              <a:t>Notification Service:</a:t>
            </a:r>
            <a:r>
              <a:rPr lang="en-US" sz="1800" dirty="0">
                <a:ea typeface="+mn-lt"/>
                <a:cs typeface="+mn-lt"/>
              </a:rPr>
              <a:t> we need a new service which reads / processes the stream of </a:t>
            </a:r>
            <a:r>
              <a:rPr lang="en-US" sz="1800" dirty="0" err="1">
                <a:ea typeface="+mn-lt"/>
                <a:cs typeface="+mn-lt"/>
              </a:rPr>
              <a:t>gps</a:t>
            </a:r>
            <a:r>
              <a:rPr lang="en-US" sz="1800" dirty="0">
                <a:ea typeface="+mn-lt"/>
                <a:cs typeface="+mn-lt"/>
              </a:rPr>
              <a:t> data for a specific car-id and rule-id</a:t>
            </a:r>
          </a:p>
          <a:p>
            <a:pPr>
              <a:buFont typeface="Arial"/>
              <a:buChar char="•"/>
            </a:pPr>
            <a:r>
              <a:rPr lang="en-US" sz="1800" b="1" dirty="0">
                <a:cs typeface="Calibri"/>
              </a:rPr>
              <a:t>Stream processor:</a:t>
            </a:r>
            <a:r>
              <a:rPr lang="en-US" sz="1800" dirty="0">
                <a:cs typeface="Calibri"/>
              </a:rPr>
              <a:t> We need high speed stream processing system for reading and processing data in milliseconds time interval.</a:t>
            </a:r>
          </a:p>
          <a:p>
            <a:pPr>
              <a:buFont typeface="Arial"/>
              <a:buChar char="•"/>
            </a:pPr>
            <a:r>
              <a:rPr lang="en-US" sz="1800" b="1" dirty="0">
                <a:cs typeface="Calibri"/>
              </a:rPr>
              <a:t>Batch Processor:</a:t>
            </a:r>
            <a:r>
              <a:rPr lang="en-US" sz="1800" dirty="0">
                <a:cs typeface="Calibri"/>
              </a:rPr>
              <a:t> We also need batch processing system to analyze the stream of events for reporting etc.</a:t>
            </a:r>
          </a:p>
          <a:p>
            <a:pPr>
              <a:buFont typeface="Arial"/>
              <a:buChar char="•"/>
            </a:pPr>
            <a:r>
              <a:rPr lang="en-US" sz="1800" b="1" dirty="0">
                <a:cs typeface="Calibri"/>
              </a:rPr>
              <a:t>Load Balancer:</a:t>
            </a:r>
            <a:r>
              <a:rPr lang="en-US" sz="1800" dirty="0">
                <a:cs typeface="Calibri"/>
              </a:rPr>
              <a:t> We need Load Balancers as we would have a scaled up version of our services for high availability.</a:t>
            </a:r>
          </a:p>
          <a:p>
            <a:pPr>
              <a:buFont typeface="Arial"/>
              <a:buChar char="•"/>
            </a:pPr>
            <a:r>
              <a:rPr lang="en-US" sz="1800" b="1" dirty="0">
                <a:cs typeface="Calibri"/>
              </a:rPr>
              <a:t>Secure Network:</a:t>
            </a:r>
            <a:r>
              <a:rPr lang="en-US" sz="1800" dirty="0">
                <a:cs typeface="Calibri"/>
              </a:rPr>
              <a:t> We would need a secure network.</a:t>
            </a:r>
          </a:p>
        </p:txBody>
      </p:sp>
    </p:spTree>
    <p:extLst>
      <p:ext uri="{BB962C8B-B14F-4D97-AF65-F5344CB8AC3E}">
        <p14:creationId xmlns:p14="http://schemas.microsoft.com/office/powerpoint/2010/main" val="450448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B561-3B75-44E4-99A3-89507D89B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88" y="156876"/>
            <a:ext cx="10297887" cy="65348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a typeface="+mj-lt"/>
                <a:cs typeface="+mj-lt"/>
              </a:rPr>
              <a:t>Database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FEB64-F2E7-44D2-8209-44C783190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86" y="765452"/>
            <a:ext cx="11883221" cy="547828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Notification rules metadata storage - </a:t>
            </a:r>
            <a:r>
              <a:rPr lang="en-US" b="1">
                <a:ea typeface="+mn-lt"/>
                <a:cs typeface="+mn-lt"/>
              </a:rPr>
              <a:t>MySql / MongoDB</a:t>
            </a:r>
            <a:endParaRPr lang="en-US" dirty="0" err="1"/>
          </a:p>
          <a:p>
            <a:pPr>
              <a:buFont typeface="Arial"/>
              <a:buChar char="•"/>
            </a:pPr>
            <a:endParaRPr lang="en-US">
              <a:ea typeface="+mn-lt"/>
              <a:cs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BBF53E5-6C27-47ED-B178-FCDA93F5C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542171"/>
              </p:ext>
            </p:extLst>
          </p:nvPr>
        </p:nvGraphicFramePr>
        <p:xfrm>
          <a:off x="601080" y="1424608"/>
          <a:ext cx="11491087" cy="482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0863">
                  <a:extLst>
                    <a:ext uri="{9D8B030D-6E8A-4147-A177-3AD203B41FA5}">
                      <a16:colId xmlns:a16="http://schemas.microsoft.com/office/drawing/2014/main" val="3549014007"/>
                    </a:ext>
                  </a:extLst>
                </a:gridCol>
                <a:gridCol w="3670112">
                  <a:extLst>
                    <a:ext uri="{9D8B030D-6E8A-4147-A177-3AD203B41FA5}">
                      <a16:colId xmlns:a16="http://schemas.microsoft.com/office/drawing/2014/main" val="2633051569"/>
                    </a:ext>
                  </a:extLst>
                </a:gridCol>
                <a:gridCol w="3670112">
                  <a:extLst>
                    <a:ext uri="{9D8B030D-6E8A-4147-A177-3AD203B41FA5}">
                      <a16:colId xmlns:a16="http://schemas.microsoft.com/office/drawing/2014/main" val="2222082559"/>
                    </a:ext>
                  </a:extLst>
                </a:gridCol>
              </a:tblGrid>
              <a:tr h="36916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Notification Rule Table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Notification Tracker</a:t>
                      </a:r>
                      <a:endParaRPr lang="en-US" sz="18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User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914367"/>
                  </a:ext>
                </a:extLst>
              </a:tr>
              <a:tr h="350236">
                <a:tc>
                  <a:txBody>
                    <a:bodyPr/>
                    <a:lstStyle/>
                    <a:p>
                      <a:pPr marL="285750" marR="0" lvl="0" indent="-2857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User Id</a:t>
                      </a:r>
                    </a:p>
                    <a:p>
                      <a:pPr marL="285750" marR="0" lvl="0" indent="-2857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Rule Id</a:t>
                      </a:r>
                    </a:p>
                    <a:p>
                      <a:pPr marL="285750" marR="0" lvl="0" indent="-2857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Car / Vehicle</a:t>
                      </a:r>
                      <a:r>
                        <a:rPr lang="en-US" sz="1800" b="1" i="0" u="none" strike="noStrike" noProof="0" dirty="0">
                          <a:latin typeface="Calibri"/>
                        </a:rPr>
                        <a:t> Id</a:t>
                      </a:r>
                    </a:p>
                    <a:p>
                      <a:pPr marL="285750" marR="0" lvl="0" indent="-2857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Title</a:t>
                      </a:r>
                    </a:p>
                    <a:p>
                      <a:pPr marL="285750" marR="0" lvl="0" indent="-2857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Description</a:t>
                      </a:r>
                    </a:p>
                    <a:p>
                      <a:pPr marL="285750" marR="0" lvl="0" indent="-2857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Recipients</a:t>
                      </a:r>
                    </a:p>
                    <a:p>
                      <a:pPr marL="285750" marR="0" lvl="0" indent="-2857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Message Language</a:t>
                      </a:r>
                    </a:p>
                    <a:p>
                      <a:pPr marL="285750" marR="0" lvl="0" indent="-2857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Message Text</a:t>
                      </a:r>
                    </a:p>
                    <a:p>
                      <a:pPr marL="285750" marR="0" lvl="0" indent="-2857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frequency</a:t>
                      </a:r>
                    </a:p>
                    <a:p>
                      <a:pPr marL="285750" marR="0" lvl="0" indent="-2857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Escalation matrix</a:t>
                      </a:r>
                    </a:p>
                    <a:p>
                      <a:pPr marL="285750" marR="0" lvl="0" indent="-2857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Notification Stop criteria</a:t>
                      </a:r>
                    </a:p>
                    <a:p>
                      <a:pPr marL="285750" marR="0" lvl="0" indent="-2857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Location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Rule id</a:t>
                      </a:r>
                      <a:endParaRPr lang="en-US" sz="1800" b="0" i="0" u="none" strike="noStrike" noProof="0" dirty="0">
                        <a:latin typeface="Calibri"/>
                      </a:endParaRPr>
                    </a:p>
                    <a:p>
                      <a:pPr marL="285750" marR="0" lvl="0" indent="-2857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Notification sent time</a:t>
                      </a:r>
                    </a:p>
                    <a:p>
                      <a:pPr marL="285750" marR="0" lvl="0" indent="-2857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Notification acknowledgement time</a:t>
                      </a:r>
                    </a:p>
                    <a:p>
                      <a:pPr marL="285750" marR="0" lvl="0" indent="-2857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Notification acknowledge by recipient</a:t>
                      </a:r>
                    </a:p>
                    <a:p>
                      <a:pPr marL="285750" marR="0" lvl="0" indent="-2857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Number of retries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i="0" u="none" strike="noStrike" noProof="0"/>
                        <a:t>User ID</a:t>
                      </a:r>
                      <a:endParaRPr lang="en-US" sz="1800" b="1" i="0" u="none" strike="noStrike" noProof="0" dirty="0">
                        <a:latin typeface="Calibri"/>
                      </a:endParaRPr>
                    </a:p>
                    <a:p>
                      <a:pPr marL="285750" lvl="0" indent="-2857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0" i="0" u="none" strike="noStrike" noProof="0" dirty="0"/>
                        <a:t>Name</a:t>
                      </a:r>
                      <a:endParaRPr lang="en-US" sz="1800" b="0" i="0" u="none" strike="noStrike" noProof="0" dirty="0">
                        <a:latin typeface="Calibri"/>
                      </a:endParaRPr>
                    </a:p>
                    <a:p>
                      <a:pPr marL="285750" lvl="0" indent="-2857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0" i="0" u="none" strike="noStrike" noProof="0" dirty="0"/>
                        <a:t>Email</a:t>
                      </a:r>
                      <a:endParaRPr lang="en-US" sz="1800" b="0" i="0" u="none" strike="noStrike" noProof="0" dirty="0">
                        <a:latin typeface="Calibri"/>
                      </a:endParaRPr>
                    </a:p>
                    <a:p>
                      <a:pPr marL="285750" lvl="0" indent="-2857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0" i="0" u="none" strike="noStrike" noProof="0" dirty="0"/>
                        <a:t>Address</a:t>
                      </a:r>
                      <a:endParaRPr lang="en-US" sz="1800" b="0" i="0" u="none" strike="noStrike" noProof="0" dirty="0">
                        <a:latin typeface="Calibri"/>
                      </a:endParaRPr>
                    </a:p>
                    <a:p>
                      <a:pPr marL="285750" lvl="0" indent="-2857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0" i="0" u="none" strike="noStrike" noProof="0" dirty="0"/>
                        <a:t>Age</a:t>
                      </a:r>
                      <a:endParaRPr lang="en-US" sz="1800" b="0" i="0" u="none" strike="noStrike" noProof="0" dirty="0">
                        <a:latin typeface="Calibri"/>
                      </a:endParaRPr>
                    </a:p>
                    <a:p>
                      <a:pPr marL="285750" lvl="0" indent="-2857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0" i="0" u="none" strike="noStrike" noProof="0" dirty="0"/>
                        <a:t>registration</a:t>
                      </a:r>
                      <a:r>
                        <a:rPr lang="en-US" sz="1800" b="0" i="0" u="none" strike="noStrike" noProof="0"/>
                        <a:t> details, etc.</a:t>
                      </a:r>
                      <a:endParaRPr lang="en-US" sz="1800" b="0" i="0" u="none" strike="noStrike" noProof="0"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776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767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B561-3B75-44E4-99A3-89507D89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System Architecture Overview</a:t>
            </a:r>
            <a:endParaRPr lang="en-US" dirty="0">
              <a:cs typeface="Calibri Light"/>
            </a:endParaRPr>
          </a:p>
        </p:txBody>
      </p:sp>
      <p:pic>
        <p:nvPicPr>
          <p:cNvPr id="6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4791F4-ECA1-4347-AB78-AF34CCCD5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664" y="1825625"/>
            <a:ext cx="10555208" cy="4351338"/>
          </a:xfrm>
        </p:spPr>
      </p:pic>
    </p:spTree>
    <p:extLst>
      <p:ext uri="{BB962C8B-B14F-4D97-AF65-F5344CB8AC3E}">
        <p14:creationId xmlns:p14="http://schemas.microsoft.com/office/powerpoint/2010/main" val="1473526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788E2-A89D-4844-B081-401F2F440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System Architecture Overview - AWS</a:t>
            </a:r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6BB68D0E-9F12-46D3-8647-CBD051D9D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591" y="1310760"/>
            <a:ext cx="10821764" cy="5411959"/>
          </a:xfrm>
        </p:spPr>
      </p:pic>
    </p:spTree>
    <p:extLst>
      <p:ext uri="{BB962C8B-B14F-4D97-AF65-F5344CB8AC3E}">
        <p14:creationId xmlns:p14="http://schemas.microsoft.com/office/powerpoint/2010/main" val="4163513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System Design Document  For RMCH Unit</vt:lpstr>
      <vt:lpstr>Overview</vt:lpstr>
      <vt:lpstr>Requirements and Goals of the System</vt:lpstr>
      <vt:lpstr>Assumptions</vt:lpstr>
      <vt:lpstr>System APIs</vt:lpstr>
      <vt:lpstr>High Level Design</vt:lpstr>
      <vt:lpstr>Database Schema</vt:lpstr>
      <vt:lpstr>System Architecture Overview</vt:lpstr>
      <vt:lpstr>System Architecture Overview - AWS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679</cp:revision>
  <dcterms:created xsi:type="dcterms:W3CDTF">2021-02-07T07:34:48Z</dcterms:created>
  <dcterms:modified xsi:type="dcterms:W3CDTF">2021-02-08T19:06:46Z</dcterms:modified>
</cp:coreProperties>
</file>