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4" r:id="rId6"/>
    <p:sldId id="265" r:id="rId7"/>
    <p:sldId id="266" r:id="rId8"/>
    <p:sldId id="262" r:id="rId9"/>
    <p:sldId id="268" r:id="rId10"/>
    <p:sldId id="273" r:id="rId11"/>
    <p:sldId id="274" r:id="rId12"/>
    <p:sldId id="275" r:id="rId13"/>
    <p:sldId id="271" r:id="rId14"/>
    <p:sldId id="272"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A6F3ED-9EE6-42EB-9913-0586BEA3C0D0}" v="5730" dt="2021-02-15T13:08:38.126"/>
    <p1510:client id="{39B79FE7-C65C-4744-A5F9-1A7D979444EA}" v="3245" dt="2021-02-10T15:31:18.071"/>
    <p1510:client id="{3B7159F5-5498-470A-BA8D-E61F271CE2AA}" v="1" dt="2021-02-15T09:32:32.297"/>
    <p1510:client id="{40A3309F-A14A-4255-A73A-00BA0BEEC9D7}" v="157" dt="2021-02-08T19:05:12.679"/>
    <p1510:client id="{6A92BBDD-4F8C-411B-96AE-C1CF8CA559CE}" v="6209" dt="2021-02-14T14:25:17.625"/>
    <p1510:client id="{74C168C7-3501-4AC4-880A-8F91D094CB35}" v="3724" dt="2021-02-08T19:00:54.966"/>
    <p1510:client id="{C3969ED4-91CE-4656-947B-F18DDAC7BAEF}" v="2101" dt="2021-02-14T08:05:33.945"/>
    <p1510:client id="{D97DADF7-CD64-4803-8673-042E78FA40F3}" v="569" dt="2021-02-15T14:34:54.016"/>
    <p1510:client id="{DDA13561-B690-43CC-A3FA-D12BECDC5F54}" v="1108" dt="2021-02-08T04:14:15.006"/>
    <p1510:client id="{E24C84B7-9606-401A-8E94-6DDBA1C3063B}" v="1247" dt="2021-02-14T16:21:49.595"/>
    <p1510:client id="{FDF636DE-32DF-40B0-A677-96703393C176}" v="2136" dt="2021-02-07T15:45:51.1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2/15/2021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a:ea typeface="+mj-lt"/>
                <a:cs typeface="+mj-lt"/>
              </a:rPr>
              <a:t>System Design Document</a:t>
            </a:r>
            <a:endParaRPr lang="en-US"/>
          </a:p>
          <a:p>
            <a:r>
              <a:rPr lang="en-US">
                <a:cs typeface="Calibri Light"/>
              </a:rPr>
              <a:t> For RMCH Unit</a:t>
            </a:r>
            <a:endParaRPr lang="en-US" dirty="0">
              <a:cs typeface="Calibri Light"/>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165C9-6FA9-4E9C-A9DC-3652466ECF59}"/>
              </a:ext>
            </a:extLst>
          </p:cNvPr>
          <p:cNvSpPr>
            <a:spLocks noGrp="1"/>
          </p:cNvSpPr>
          <p:nvPr>
            <p:ph type="title"/>
          </p:nvPr>
        </p:nvSpPr>
        <p:spPr>
          <a:xfrm>
            <a:off x="473" y="90616"/>
            <a:ext cx="10515600" cy="757613"/>
          </a:xfrm>
        </p:spPr>
        <p:txBody>
          <a:bodyPr/>
          <a:lstStyle/>
          <a:p>
            <a:r>
              <a:rPr lang="en-US">
                <a:cs typeface="Calibri Light"/>
              </a:rPr>
              <a:t>Client side flow</a:t>
            </a:r>
            <a:endParaRPr lang="en-US"/>
          </a:p>
        </p:txBody>
      </p:sp>
      <p:sp>
        <p:nvSpPr>
          <p:cNvPr id="3" name="Content Placeholder 2">
            <a:extLst>
              <a:ext uri="{FF2B5EF4-FFF2-40B4-BE49-F238E27FC236}">
                <a16:creationId xmlns:a16="http://schemas.microsoft.com/office/drawing/2014/main" id="{CF197013-4193-436E-B10A-11D0643F4905}"/>
              </a:ext>
            </a:extLst>
          </p:cNvPr>
          <p:cNvSpPr>
            <a:spLocks noGrp="1"/>
          </p:cNvSpPr>
          <p:nvPr>
            <p:ph idx="1"/>
          </p:nvPr>
        </p:nvSpPr>
        <p:spPr>
          <a:xfrm>
            <a:off x="80933" y="812780"/>
            <a:ext cx="10515600" cy="5723884"/>
          </a:xfrm>
        </p:spPr>
        <p:txBody>
          <a:bodyPr vert="horz" lIns="91440" tIns="45720" rIns="91440" bIns="45720" rtlCol="0" anchor="t">
            <a:normAutofit fontScale="92500"/>
          </a:bodyPr>
          <a:lstStyle/>
          <a:p>
            <a:r>
              <a:rPr lang="en-US" dirty="0">
                <a:cs typeface="Calibri"/>
              </a:rPr>
              <a:t>Setting Rule</a:t>
            </a:r>
          </a:p>
          <a:p>
            <a:pPr lvl="1"/>
            <a:r>
              <a:rPr lang="en-US" dirty="0">
                <a:cs typeface="Calibri"/>
              </a:rPr>
              <a:t>User logs in to the application.</a:t>
            </a:r>
          </a:p>
          <a:p>
            <a:pPr lvl="1"/>
            <a:r>
              <a:rPr lang="en-US" dirty="0">
                <a:cs typeface="Calibri"/>
              </a:rPr>
              <a:t>A new option in the form of button / link will be shown to the user to click and set parental control rules.</a:t>
            </a:r>
          </a:p>
          <a:p>
            <a:pPr lvl="1"/>
            <a:r>
              <a:rPr lang="en-US" dirty="0">
                <a:cs typeface="Calibri"/>
              </a:rPr>
              <a:t>Clicking on the option the application will open a new page / tab / accordion to set all the parental control rules.</a:t>
            </a:r>
          </a:p>
          <a:p>
            <a:pPr lvl="1"/>
            <a:r>
              <a:rPr lang="en-US" dirty="0">
                <a:cs typeface="Calibri"/>
              </a:rPr>
              <a:t>The user can give any name for the rule and then set the conditions for notifications.</a:t>
            </a:r>
          </a:p>
          <a:p>
            <a:pPr lvl="1"/>
            <a:r>
              <a:rPr lang="en-US" dirty="0">
                <a:cs typeface="Calibri"/>
              </a:rPr>
              <a:t>Once the rule is created the user can apply the same on any pre-registered vehicles.</a:t>
            </a:r>
          </a:p>
          <a:p>
            <a:pPr lvl="1"/>
            <a:r>
              <a:rPr lang="en-US" dirty="0">
                <a:cs typeface="Calibri"/>
              </a:rPr>
              <a:t>The user will also have an option to switch on / off the rule for any particular vehicle.</a:t>
            </a:r>
            <a:endParaRPr lang="en-US" dirty="0">
              <a:ea typeface="+mn-lt"/>
              <a:cs typeface="+mn-lt"/>
            </a:endParaRPr>
          </a:p>
          <a:p>
            <a:pPr lvl="1"/>
            <a:r>
              <a:rPr lang="en-US" dirty="0">
                <a:ea typeface="+mn-lt"/>
                <a:cs typeface="+mn-lt"/>
              </a:rPr>
              <a:t>The application will mandate the user to set at-least 2 recipients considering the severity of the rule.</a:t>
            </a:r>
            <a:endParaRPr lang="en-US" dirty="0"/>
          </a:p>
          <a:p>
            <a:pPr marL="971550" lvl="1" indent="-285750">
              <a:buFont typeface="Arial"/>
              <a:buChar char="•"/>
            </a:pPr>
            <a:r>
              <a:rPr lang="en-US" dirty="0">
                <a:ea typeface="+mn-lt"/>
                <a:cs typeface="+mn-lt"/>
              </a:rPr>
              <a:t>If the User is selecting the rule as normal severity then application may ask for at-least 2 recipients.</a:t>
            </a:r>
          </a:p>
          <a:p>
            <a:pPr marL="971550" lvl="1" indent="-285750">
              <a:buFont typeface="Arial"/>
              <a:buChar char="•"/>
            </a:pPr>
            <a:r>
              <a:rPr lang="en-US" dirty="0">
                <a:ea typeface="+mn-lt"/>
                <a:cs typeface="+mn-lt"/>
              </a:rPr>
              <a:t>If the Rule is set to high on severity then the application may ask for at-least 3 recipients and more than one mode of notification, Ex:- Txt msg, Mail, WhatsApp, Call, etc.</a:t>
            </a:r>
          </a:p>
          <a:p>
            <a:endParaRPr lang="en-US" dirty="0">
              <a:cs typeface="Calibri"/>
            </a:endParaRPr>
          </a:p>
          <a:p>
            <a:pPr lvl="1"/>
            <a:endParaRPr lang="en-US" dirty="0">
              <a:cs typeface="Calibri"/>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1486569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AE21C-B0EC-4040-8E32-0B71126C05C9}"/>
              </a:ext>
            </a:extLst>
          </p:cNvPr>
          <p:cNvSpPr>
            <a:spLocks noGrp="1"/>
          </p:cNvSpPr>
          <p:nvPr>
            <p:ph type="title"/>
          </p:nvPr>
        </p:nvSpPr>
        <p:spPr>
          <a:xfrm>
            <a:off x="43070" y="62218"/>
            <a:ext cx="10515600" cy="483104"/>
          </a:xfrm>
        </p:spPr>
        <p:txBody>
          <a:bodyPr>
            <a:normAutofit fontScale="90000"/>
          </a:bodyPr>
          <a:lstStyle/>
          <a:p>
            <a:r>
              <a:rPr lang="en-US">
                <a:ea typeface="+mj-lt"/>
                <a:cs typeface="+mj-lt"/>
              </a:rPr>
              <a:t>Client side flow</a:t>
            </a:r>
            <a:endParaRPr lang="en-US"/>
          </a:p>
        </p:txBody>
      </p:sp>
      <p:sp>
        <p:nvSpPr>
          <p:cNvPr id="3" name="Content Placeholder 2">
            <a:extLst>
              <a:ext uri="{FF2B5EF4-FFF2-40B4-BE49-F238E27FC236}">
                <a16:creationId xmlns:a16="http://schemas.microsoft.com/office/drawing/2014/main" id="{21A2660E-EC37-49A3-9A15-A434DADCAC8F}"/>
              </a:ext>
            </a:extLst>
          </p:cNvPr>
          <p:cNvSpPr>
            <a:spLocks noGrp="1"/>
          </p:cNvSpPr>
          <p:nvPr>
            <p:ph idx="1"/>
          </p:nvPr>
        </p:nvSpPr>
        <p:spPr>
          <a:xfrm>
            <a:off x="99865" y="623464"/>
            <a:ext cx="10875301" cy="5979462"/>
          </a:xfrm>
        </p:spPr>
        <p:txBody>
          <a:bodyPr vert="horz" lIns="91440" tIns="45720" rIns="91440" bIns="45720" rtlCol="0" anchor="t">
            <a:normAutofit fontScale="92500" lnSpcReduction="10000"/>
          </a:bodyPr>
          <a:lstStyle/>
          <a:p>
            <a:r>
              <a:rPr lang="en-US" dirty="0">
                <a:ea typeface="+mn-lt"/>
                <a:cs typeface="+mn-lt"/>
              </a:rPr>
              <a:t>How the Application work</a:t>
            </a:r>
          </a:p>
          <a:p>
            <a:pPr lvl="1" indent="-285750"/>
            <a:r>
              <a:rPr lang="en-US" sz="1800" dirty="0">
                <a:ea typeface="+mn-lt"/>
                <a:cs typeface="+mn-lt"/>
              </a:rPr>
              <a:t>If the car is started the user would get a pop-up in the form of push notification in the app / text message.</a:t>
            </a:r>
          </a:p>
          <a:p>
            <a:pPr lvl="1" indent="-285750"/>
            <a:r>
              <a:rPr lang="en-US" sz="1800" dirty="0">
                <a:ea typeface="+mn-lt"/>
                <a:cs typeface="+mn-lt"/>
              </a:rPr>
              <a:t>If the car is driven out side of the specified location then the user will get a pop-up / text notification with a message tone / vibration of the phone so that this can draw users attention to take action.</a:t>
            </a:r>
          </a:p>
          <a:p>
            <a:pPr lvl="1" indent="-285750"/>
            <a:r>
              <a:rPr lang="en-US" sz="1800" dirty="0">
                <a:ea typeface="+mn-lt"/>
                <a:cs typeface="+mn-lt"/>
              </a:rPr>
              <a:t>After every specified duration the user will keep getting pop-up messages.</a:t>
            </a:r>
          </a:p>
          <a:p>
            <a:pPr lvl="1" indent="-285750"/>
            <a:r>
              <a:rPr lang="en-US" sz="1800" dirty="0">
                <a:ea typeface="+mn-lt"/>
                <a:cs typeface="+mn-lt"/>
              </a:rPr>
              <a:t>If the user is not responding then the pop-up message / txt message will be sent to other recipients mentioned in the escalation list. It might happen that the other recipients have not installed this app, so the message will be sent as text message / pop-up message.</a:t>
            </a:r>
          </a:p>
          <a:p>
            <a:pPr lvl="1" indent="-285750"/>
            <a:r>
              <a:rPr lang="en-US" sz="1800" dirty="0">
                <a:ea typeface="+mn-lt"/>
                <a:cs typeface="+mn-lt"/>
              </a:rPr>
              <a:t>The Notification can only be stopped by the user, this is in consideration with the security. User is the best judge of the situation and the decision should only be taken by the one who has set the Rule whether it is OK to stop the notification or not.</a:t>
            </a:r>
          </a:p>
          <a:p>
            <a:pPr lvl="1" indent="-285750"/>
            <a:r>
              <a:rPr lang="en-US" sz="1800">
                <a:ea typeface="+mn-lt"/>
                <a:cs typeface="+mn-lt"/>
              </a:rPr>
              <a:t>The user should use the app </a:t>
            </a:r>
            <a:r>
              <a:rPr lang="en-US" sz="1800" strike="sngStrike">
                <a:ea typeface="+mn-lt"/>
                <a:cs typeface="+mn-lt"/>
              </a:rPr>
              <a:t>/ resisted mail id</a:t>
            </a:r>
            <a:r>
              <a:rPr lang="en-US" sz="1800">
                <a:ea typeface="+mn-lt"/>
                <a:cs typeface="+mn-lt"/>
              </a:rPr>
              <a:t> to send a stop notification </a:t>
            </a:r>
            <a:r>
              <a:rPr lang="en-US" sz="1800" strike="sngStrike">
                <a:ea typeface="+mn-lt"/>
                <a:cs typeface="+mn-lt"/>
              </a:rPr>
              <a:t>code which will be generated by the </a:t>
            </a:r>
            <a:r>
              <a:rPr lang="en-US" sz="1800" strike="sngStrike" dirty="0">
                <a:ea typeface="+mn-lt"/>
                <a:cs typeface="+mn-lt"/>
              </a:rPr>
              <a:t>application as an OTP. The one time password would be sent to the user at that point of time to either registered mail-id / registered phone / both.</a:t>
            </a:r>
          </a:p>
          <a:p>
            <a:r>
              <a:rPr lang="en-US" dirty="0">
                <a:ea typeface="+mn-lt"/>
                <a:cs typeface="+mn-lt"/>
              </a:rPr>
              <a:t>Exception</a:t>
            </a:r>
            <a:endParaRPr lang="en-US" dirty="0">
              <a:cs typeface="Calibri"/>
            </a:endParaRPr>
          </a:p>
          <a:p>
            <a:pPr lvl="1"/>
            <a:r>
              <a:rPr lang="en-US" sz="1800" dirty="0">
                <a:ea typeface="+mn-lt"/>
                <a:cs typeface="+mn-lt"/>
              </a:rPr>
              <a:t>The user will get a message every time the car is started, so if the car is started 5 times in 1 mins then the user will </a:t>
            </a:r>
            <a:r>
              <a:rPr lang="en-US" sz="1800">
                <a:ea typeface="+mn-lt"/>
                <a:cs typeface="+mn-lt"/>
              </a:rPr>
              <a:t>get 5 messages. If the car is being for 'N' number of times over the journey then for every start the user will </a:t>
            </a:r>
            <a:r>
              <a:rPr lang="en-US" sz="1800" dirty="0">
                <a:ea typeface="+mn-lt"/>
                <a:cs typeface="+mn-lt"/>
              </a:rPr>
              <a:t>get message ?</a:t>
            </a:r>
          </a:p>
          <a:p>
            <a:pPr lvl="1"/>
            <a:r>
              <a:rPr lang="en-US" sz="1800" dirty="0">
                <a:ea typeface="+mn-lt"/>
                <a:cs typeface="+mn-lt"/>
              </a:rPr>
              <a:t>If the car is driven out of the specified location / area and then immediately brought back to the location boundary then also the notification service will keep sending the notification messages till it is stopped by user / owner.</a:t>
            </a:r>
          </a:p>
          <a:p>
            <a:pPr lvl="1"/>
            <a:r>
              <a:rPr lang="en-US" sz="1800" strike="sngStrike" dirty="0">
                <a:cs typeface="Calibri"/>
              </a:rPr>
              <a:t>If the User doesn't have access to Phone / Mail then user can call-up CSR / help line to stop the notification by answering a few PII questions.</a:t>
            </a:r>
          </a:p>
        </p:txBody>
      </p:sp>
    </p:spTree>
    <p:extLst>
      <p:ext uri="{BB962C8B-B14F-4D97-AF65-F5344CB8AC3E}">
        <p14:creationId xmlns:p14="http://schemas.microsoft.com/office/powerpoint/2010/main" val="4043942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1B9E8-A786-4753-9156-8C2FCD0EE431}"/>
              </a:ext>
            </a:extLst>
          </p:cNvPr>
          <p:cNvSpPr>
            <a:spLocks noGrp="1"/>
          </p:cNvSpPr>
          <p:nvPr>
            <p:ph type="title"/>
          </p:nvPr>
        </p:nvSpPr>
        <p:spPr>
          <a:xfrm>
            <a:off x="55605" y="56206"/>
            <a:ext cx="10515600" cy="697428"/>
          </a:xfrm>
        </p:spPr>
        <p:txBody>
          <a:bodyPr/>
          <a:lstStyle/>
          <a:p>
            <a:r>
              <a:rPr lang="en-US" dirty="0">
                <a:cs typeface="Calibri Light"/>
              </a:rPr>
              <a:t>Server side flow</a:t>
            </a:r>
            <a:endParaRPr lang="en-US" dirty="0"/>
          </a:p>
        </p:txBody>
      </p:sp>
      <p:sp>
        <p:nvSpPr>
          <p:cNvPr id="3" name="Content Placeholder 2">
            <a:extLst>
              <a:ext uri="{FF2B5EF4-FFF2-40B4-BE49-F238E27FC236}">
                <a16:creationId xmlns:a16="http://schemas.microsoft.com/office/drawing/2014/main" id="{281BE9E5-F0DB-4918-9423-182B4BE2150C}"/>
              </a:ext>
            </a:extLst>
          </p:cNvPr>
          <p:cNvSpPr>
            <a:spLocks noGrp="1"/>
          </p:cNvSpPr>
          <p:nvPr>
            <p:ph idx="1"/>
          </p:nvPr>
        </p:nvSpPr>
        <p:spPr>
          <a:xfrm>
            <a:off x="107092" y="713517"/>
            <a:ext cx="11864545" cy="5885635"/>
          </a:xfrm>
        </p:spPr>
        <p:txBody>
          <a:bodyPr vert="horz" lIns="91440" tIns="45720" rIns="91440" bIns="45720" rtlCol="0" anchor="t">
            <a:normAutofit fontScale="77500" lnSpcReduction="20000"/>
          </a:bodyPr>
          <a:lstStyle/>
          <a:p>
            <a:r>
              <a:rPr lang="en-US" dirty="0">
                <a:cs typeface="Calibri"/>
              </a:rPr>
              <a:t>Security Config Service</a:t>
            </a:r>
          </a:p>
          <a:p>
            <a:pPr lvl="1"/>
            <a:r>
              <a:rPr lang="en-US" dirty="0">
                <a:cs typeface="Calibri"/>
              </a:rPr>
              <a:t>This service will be responsible to store the client specified rules to Metadata DB and the same will be replicated to Cache.</a:t>
            </a:r>
          </a:p>
          <a:p>
            <a:pPr lvl="1"/>
            <a:r>
              <a:rPr lang="en-US" dirty="0">
                <a:cs typeface="Calibri"/>
              </a:rPr>
              <a:t>The same service will be responsible for created / updated / deleted / read of config rule.</a:t>
            </a:r>
          </a:p>
          <a:p>
            <a:pPr lvl="1"/>
            <a:r>
              <a:rPr lang="en-US" dirty="0">
                <a:cs typeface="Calibri"/>
              </a:rPr>
              <a:t>The user can start and stop the Notification using this service</a:t>
            </a:r>
          </a:p>
          <a:p>
            <a:r>
              <a:rPr lang="en-US" dirty="0">
                <a:ea typeface="+mn-lt"/>
                <a:cs typeface="+mn-lt"/>
              </a:rPr>
              <a:t>Notification Processing Engine</a:t>
            </a:r>
            <a:endParaRPr lang="en-US" dirty="0">
              <a:cs typeface="Calibri"/>
            </a:endParaRPr>
          </a:p>
          <a:p>
            <a:pPr lvl="1"/>
            <a:r>
              <a:rPr lang="en-US" dirty="0">
                <a:cs typeface="Calibri"/>
              </a:rPr>
              <a:t>This component is responsible get the stream of GPS data from broker.</a:t>
            </a:r>
          </a:p>
          <a:p>
            <a:pPr lvl="1"/>
            <a:r>
              <a:rPr lang="en-US" dirty="0">
                <a:cs typeface="Calibri"/>
              </a:rPr>
              <a:t>Depending on the Car-Id present on the GPS data it will look for the client rule and if the rule is active then it will generate an start notification event.</a:t>
            </a:r>
          </a:p>
          <a:p>
            <a:pPr lvl="1"/>
            <a:r>
              <a:rPr lang="en-US" dirty="0">
                <a:cs typeface="Calibri"/>
              </a:rPr>
              <a:t>If the rule is active then it will create a notification record in Notification DB with an auto generated Rule ID. </a:t>
            </a:r>
          </a:p>
          <a:p>
            <a:pPr lvl="1"/>
            <a:r>
              <a:rPr lang="en-US" dirty="0">
                <a:cs typeface="Calibri"/>
              </a:rPr>
              <a:t>The service also create a cache entry for this Rule-Id, Car-Id, Notification-Id, etc.</a:t>
            </a:r>
          </a:p>
          <a:p>
            <a:pPr lvl="1"/>
            <a:r>
              <a:rPr lang="en-US" dirty="0">
                <a:cs typeface="Calibri"/>
              </a:rPr>
              <a:t>The start notification event gets published to a broker through DB to be processed by another service.</a:t>
            </a:r>
          </a:p>
          <a:p>
            <a:pPr lvl="1"/>
            <a:r>
              <a:rPr lang="en-US" dirty="0">
                <a:cs typeface="Calibri"/>
              </a:rPr>
              <a:t>In case the user chooses to stop the service and the same gets reflected in cache then this service will immediately get the cache entry for Notification service by Rule-Id and Car-Id and </a:t>
            </a:r>
            <a:r>
              <a:rPr lang="en-US" dirty="0">
                <a:ea typeface="+mn-lt"/>
                <a:cs typeface="+mn-lt"/>
              </a:rPr>
              <a:t>update the Notification DB record with stop timestamp, recipient name, etc.</a:t>
            </a:r>
          </a:p>
          <a:p>
            <a:pPr lvl="1"/>
            <a:r>
              <a:rPr lang="en-US" dirty="0">
                <a:ea typeface="+mn-lt"/>
                <a:cs typeface="+mn-lt"/>
              </a:rPr>
              <a:t>The cache entry will be removed.</a:t>
            </a:r>
          </a:p>
          <a:p>
            <a:pPr lvl="1"/>
            <a:r>
              <a:rPr lang="en-US" dirty="0">
                <a:ea typeface="+mn-lt"/>
                <a:cs typeface="+mn-lt"/>
              </a:rPr>
              <a:t>Eventually a stop notification event will get generated to be process further.</a:t>
            </a:r>
          </a:p>
          <a:p>
            <a:pPr lvl="1"/>
            <a:r>
              <a:rPr lang="en-US" dirty="0">
                <a:cs typeface="Calibri"/>
              </a:rPr>
              <a:t>For any GPS data if there is no record in the Cache and the Rule is Active the service will create a Car-Stated Notification Event and a cache entry will be created with a TTL little more that the GPS Data time delay.</a:t>
            </a:r>
          </a:p>
          <a:p>
            <a:pPr lvl="1"/>
            <a:r>
              <a:rPr lang="en-US" dirty="0">
                <a:cs typeface="Calibri"/>
              </a:rPr>
              <a:t>If the car started cache entry is present then this service will not create a Car-Started event.</a:t>
            </a:r>
          </a:p>
          <a:p>
            <a:pPr lvl="1"/>
            <a:r>
              <a:rPr lang="en-US">
                <a:cs typeface="Calibri"/>
              </a:rPr>
              <a:t>If the car is not sending the Sensor / GPS data then passed TTL the cache will automatically be deleted after the </a:t>
            </a:r>
            <a:r>
              <a:rPr lang="en-US" err="1">
                <a:cs typeface="Calibri"/>
              </a:rPr>
              <a:t>Epoc</a:t>
            </a:r>
            <a:r>
              <a:rPr lang="en-US" dirty="0">
                <a:cs typeface="Calibri"/>
              </a:rPr>
              <a:t> time is lapsed for GPS data.</a:t>
            </a:r>
          </a:p>
          <a:p>
            <a:pPr lvl="1"/>
            <a:endParaRPr lang="en-US" dirty="0">
              <a:cs typeface="Calibri"/>
            </a:endParaRPr>
          </a:p>
          <a:p>
            <a:pPr lvl="1"/>
            <a:endParaRPr lang="en-US" dirty="0">
              <a:cs typeface="Calibri"/>
            </a:endParaRPr>
          </a:p>
        </p:txBody>
      </p:sp>
    </p:spTree>
    <p:extLst>
      <p:ext uri="{BB962C8B-B14F-4D97-AF65-F5344CB8AC3E}">
        <p14:creationId xmlns:p14="http://schemas.microsoft.com/office/powerpoint/2010/main" val="3133138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B70E6-FE47-4D4B-AA09-25DD339DAB7E}"/>
              </a:ext>
            </a:extLst>
          </p:cNvPr>
          <p:cNvSpPr>
            <a:spLocks noGrp="1"/>
          </p:cNvSpPr>
          <p:nvPr>
            <p:ph type="title"/>
          </p:nvPr>
        </p:nvSpPr>
        <p:spPr>
          <a:xfrm>
            <a:off x="142683" y="109421"/>
            <a:ext cx="11211117" cy="906207"/>
          </a:xfrm>
        </p:spPr>
        <p:txBody>
          <a:bodyPr/>
          <a:lstStyle/>
          <a:p>
            <a:r>
              <a:rPr lang="en-US">
                <a:cs typeface="Calibri Light"/>
              </a:rPr>
              <a:t>Network Security</a:t>
            </a:r>
            <a:endParaRPr lang="en-US"/>
          </a:p>
        </p:txBody>
      </p:sp>
      <p:sp>
        <p:nvSpPr>
          <p:cNvPr id="6" name="Content Placeholder 5">
            <a:extLst>
              <a:ext uri="{FF2B5EF4-FFF2-40B4-BE49-F238E27FC236}">
                <a16:creationId xmlns:a16="http://schemas.microsoft.com/office/drawing/2014/main" id="{8A38C6FA-5965-4C4D-8467-DD05D8D349B1}"/>
              </a:ext>
            </a:extLst>
          </p:cNvPr>
          <p:cNvSpPr>
            <a:spLocks noGrp="1"/>
          </p:cNvSpPr>
          <p:nvPr>
            <p:ph idx="1"/>
          </p:nvPr>
        </p:nvSpPr>
        <p:spPr>
          <a:xfrm>
            <a:off x="101771" y="1012485"/>
            <a:ext cx="11252029" cy="5164478"/>
          </a:xfrm>
        </p:spPr>
        <p:txBody>
          <a:bodyPr vert="horz" lIns="91440" tIns="45720" rIns="91440" bIns="45720" rtlCol="0" anchor="t">
            <a:normAutofit/>
          </a:bodyPr>
          <a:lstStyle/>
          <a:p>
            <a:r>
              <a:rPr lang="en-US" dirty="0">
                <a:cs typeface="Calibri"/>
              </a:rPr>
              <a:t>Security would be implemented in various places over the network flow</a:t>
            </a:r>
          </a:p>
          <a:p>
            <a:r>
              <a:rPr lang="en-US" dirty="0">
                <a:cs typeface="Calibri"/>
              </a:rPr>
              <a:t>Load balancer would be configured to listen to port 443 (Cert file will be deployed here)</a:t>
            </a:r>
          </a:p>
          <a:p>
            <a:r>
              <a:rPr lang="en-US" dirty="0">
                <a:cs typeface="Calibri"/>
              </a:rPr>
              <a:t>EC2 instances would be created under various security group to only white list the traffic from load balancer.</a:t>
            </a:r>
          </a:p>
          <a:p>
            <a:r>
              <a:rPr lang="en-US" dirty="0">
                <a:cs typeface="Calibri"/>
              </a:rPr>
              <a:t>EC2 instances will not have any public IPs the only point of interaction to out-side world would be the LB.</a:t>
            </a:r>
          </a:p>
          <a:p>
            <a:r>
              <a:rPr lang="en-US" dirty="0">
                <a:cs typeface="Calibri"/>
              </a:rPr>
              <a:t>In-order to login to EC2 instances we would have Boston Host (Jump server) created opening port 22.</a:t>
            </a:r>
          </a:p>
          <a:p>
            <a:r>
              <a:rPr lang="en-US" dirty="0">
                <a:cs typeface="Calibri"/>
              </a:rPr>
              <a:t>The same Boston Host will be used to login to DB server as well.</a:t>
            </a:r>
          </a:p>
          <a:p>
            <a:r>
              <a:rPr lang="en-US" dirty="0">
                <a:cs typeface="Calibri"/>
              </a:rPr>
              <a:t>Cert file will be created from IAM / ACM tool.</a:t>
            </a:r>
          </a:p>
        </p:txBody>
      </p:sp>
    </p:spTree>
    <p:extLst>
      <p:ext uri="{BB962C8B-B14F-4D97-AF65-F5344CB8AC3E}">
        <p14:creationId xmlns:p14="http://schemas.microsoft.com/office/powerpoint/2010/main" val="4252908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C1867-4974-4BF0-ADB6-ABB84204FED7}"/>
              </a:ext>
            </a:extLst>
          </p:cNvPr>
          <p:cNvSpPr>
            <a:spLocks noGrp="1"/>
          </p:cNvSpPr>
          <p:nvPr>
            <p:ph type="title"/>
          </p:nvPr>
        </p:nvSpPr>
        <p:spPr>
          <a:xfrm>
            <a:off x="60858" y="48052"/>
            <a:ext cx="11292942" cy="660730"/>
          </a:xfrm>
        </p:spPr>
        <p:txBody>
          <a:bodyPr>
            <a:normAutofit fontScale="90000"/>
          </a:bodyPr>
          <a:lstStyle/>
          <a:p>
            <a:r>
              <a:rPr lang="en-US">
                <a:cs typeface="Calibri Light"/>
              </a:rPr>
              <a:t>Security Implementation over network</a:t>
            </a:r>
            <a:endParaRPr lang="en-US"/>
          </a:p>
        </p:txBody>
      </p:sp>
      <p:pic>
        <p:nvPicPr>
          <p:cNvPr id="4" name="Picture 4" descr="Diagram&#10;&#10;Description automatically generated">
            <a:extLst>
              <a:ext uri="{FF2B5EF4-FFF2-40B4-BE49-F238E27FC236}">
                <a16:creationId xmlns:a16="http://schemas.microsoft.com/office/drawing/2014/main" id="{9B1DE4E3-7413-4FA0-A1B2-B6F173E451A8}"/>
              </a:ext>
            </a:extLst>
          </p:cNvPr>
          <p:cNvPicPr>
            <a:picLocks noGrp="1" noChangeAspect="1"/>
          </p:cNvPicPr>
          <p:nvPr>
            <p:ph idx="1"/>
          </p:nvPr>
        </p:nvPicPr>
        <p:blipFill>
          <a:blip r:embed="rId2"/>
          <a:stretch>
            <a:fillRect/>
          </a:stretch>
        </p:blipFill>
        <p:spPr>
          <a:xfrm>
            <a:off x="205238" y="923704"/>
            <a:ext cx="11372492" cy="5507122"/>
          </a:xfrm>
        </p:spPr>
      </p:pic>
    </p:spTree>
    <p:extLst>
      <p:ext uri="{BB962C8B-B14F-4D97-AF65-F5344CB8AC3E}">
        <p14:creationId xmlns:p14="http://schemas.microsoft.com/office/powerpoint/2010/main" val="3178098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17F06-A5F6-4000-87C4-320431295B27}"/>
              </a:ext>
            </a:extLst>
          </p:cNvPr>
          <p:cNvSpPr>
            <a:spLocks noGrp="1"/>
          </p:cNvSpPr>
          <p:nvPr>
            <p:ph type="title"/>
          </p:nvPr>
        </p:nvSpPr>
        <p:spPr>
          <a:xfrm>
            <a:off x="128262" y="171075"/>
            <a:ext cx="10515600" cy="909067"/>
          </a:xfrm>
        </p:spPr>
        <p:txBody>
          <a:bodyPr/>
          <a:lstStyle/>
          <a:p>
            <a:r>
              <a:rPr lang="en-US" dirty="0">
                <a:cs typeface="Calibri Light"/>
              </a:rPr>
              <a:t>Operational Details</a:t>
            </a:r>
          </a:p>
        </p:txBody>
      </p:sp>
      <p:sp>
        <p:nvSpPr>
          <p:cNvPr id="3" name="Content Placeholder 2">
            <a:extLst>
              <a:ext uri="{FF2B5EF4-FFF2-40B4-BE49-F238E27FC236}">
                <a16:creationId xmlns:a16="http://schemas.microsoft.com/office/drawing/2014/main" id="{5F5606AC-223E-430D-B9B6-10F899EEF4BC}"/>
              </a:ext>
            </a:extLst>
          </p:cNvPr>
          <p:cNvSpPr>
            <a:spLocks noGrp="1"/>
          </p:cNvSpPr>
          <p:nvPr>
            <p:ph idx="1"/>
          </p:nvPr>
        </p:nvSpPr>
        <p:spPr>
          <a:xfrm>
            <a:off x="260784" y="1011563"/>
            <a:ext cx="10515600" cy="5383114"/>
          </a:xfrm>
        </p:spPr>
        <p:txBody>
          <a:bodyPr vert="horz" lIns="91440" tIns="45720" rIns="91440" bIns="45720" rtlCol="0" anchor="t">
            <a:normAutofit fontScale="85000" lnSpcReduction="20000"/>
          </a:bodyPr>
          <a:lstStyle/>
          <a:p>
            <a:r>
              <a:rPr lang="en-US" dirty="0">
                <a:cs typeface="Calibri"/>
              </a:rPr>
              <a:t>How to achieve Non Functional requirements</a:t>
            </a:r>
          </a:p>
          <a:p>
            <a:r>
              <a:rPr lang="en-US" dirty="0">
                <a:cs typeface="Calibri"/>
              </a:rPr>
              <a:t>High response time</a:t>
            </a:r>
          </a:p>
          <a:p>
            <a:pPr lvl="1"/>
            <a:r>
              <a:rPr lang="en-US" dirty="0">
                <a:cs typeface="Calibri"/>
              </a:rPr>
              <a:t>Using Kinesis gives us ability to process thousands of records per </a:t>
            </a:r>
            <a:r>
              <a:rPr lang="en-US" dirty="0" err="1">
                <a:cs typeface="Calibri"/>
              </a:rPr>
              <a:t>Shard</a:t>
            </a:r>
            <a:r>
              <a:rPr lang="en-US" dirty="0">
                <a:cs typeface="Calibri"/>
              </a:rPr>
              <a:t>.</a:t>
            </a:r>
          </a:p>
          <a:p>
            <a:pPr lvl="1"/>
            <a:r>
              <a:rPr lang="en-US" dirty="0">
                <a:cs typeface="Calibri"/>
              </a:rPr>
              <a:t>Lamda is auto scaled and can support processing speed of Kinesis same goes for SNS service.</a:t>
            </a:r>
          </a:p>
          <a:p>
            <a:pPr lvl="1"/>
            <a:r>
              <a:rPr lang="en-US" dirty="0">
                <a:cs typeface="Calibri"/>
              </a:rPr>
              <a:t>Redis cluster provides high throughput cache cluster.</a:t>
            </a:r>
          </a:p>
          <a:p>
            <a:r>
              <a:rPr lang="en-US" dirty="0">
                <a:cs typeface="Calibri"/>
              </a:rPr>
              <a:t>High Availability</a:t>
            </a:r>
          </a:p>
          <a:p>
            <a:pPr lvl="1"/>
            <a:r>
              <a:rPr lang="en-US" dirty="0">
                <a:cs typeface="Calibri"/>
              </a:rPr>
              <a:t>As the system overview depicts we have Elastic load balancer in place. </a:t>
            </a:r>
            <a:br>
              <a:rPr lang="en-US" dirty="0">
                <a:cs typeface="Calibri"/>
              </a:rPr>
            </a:br>
            <a:r>
              <a:rPr lang="en-US" dirty="0">
                <a:cs typeface="Calibri"/>
              </a:rPr>
              <a:t>We are going to spawn multiple datacenters in different availability zones with cross region replication.</a:t>
            </a:r>
          </a:p>
          <a:p>
            <a:pPr lvl="1"/>
            <a:r>
              <a:rPr lang="en-US" dirty="0">
                <a:cs typeface="Calibri"/>
              </a:rPr>
              <a:t>Replication of both Kinesis data streams and Redis cache.</a:t>
            </a:r>
          </a:p>
          <a:p>
            <a:pPr lvl="1"/>
            <a:r>
              <a:rPr lang="en-US" dirty="0">
                <a:cs typeface="Calibri"/>
              </a:rPr>
              <a:t>Dynamo DB / RDS are highly available and scalable databases.</a:t>
            </a:r>
          </a:p>
          <a:p>
            <a:r>
              <a:rPr lang="en-US" dirty="0">
                <a:cs typeface="Calibri"/>
              </a:rPr>
              <a:t>Security</a:t>
            </a:r>
          </a:p>
          <a:p>
            <a:pPr lvl="1"/>
            <a:r>
              <a:rPr lang="en-US" dirty="0">
                <a:cs typeface="Calibri"/>
              </a:rPr>
              <a:t>VPC secures all the internal communication.</a:t>
            </a:r>
          </a:p>
          <a:p>
            <a:pPr lvl="1"/>
            <a:r>
              <a:rPr lang="en-US" dirty="0">
                <a:cs typeface="Calibri"/>
              </a:rPr>
              <a:t>User App uses the API Token which is provided and set on user's device at the time of user registration and logging in to application.</a:t>
            </a:r>
          </a:p>
          <a:p>
            <a:pPr lvl="1"/>
            <a:r>
              <a:rPr lang="en-US" dirty="0">
                <a:cs typeface="Calibri"/>
              </a:rPr>
              <a:t>**</a:t>
            </a:r>
            <a:r>
              <a:rPr lang="en-US" dirty="0">
                <a:ea typeface="+mn-lt"/>
                <a:cs typeface="+mn-lt"/>
              </a:rPr>
              <a:t> There are many Vehicular cloud computing solutions which provide secure communication between vehicle and server**</a:t>
            </a:r>
            <a:endParaRPr lang="en-US" dirty="0">
              <a:cs typeface="Calibri"/>
            </a:endParaRPr>
          </a:p>
          <a:p>
            <a:pPr lvl="1"/>
            <a:endParaRPr lang="en-US" dirty="0">
              <a:cs typeface="Calibri"/>
            </a:endParaRPr>
          </a:p>
          <a:p>
            <a:pPr lvl="1"/>
            <a:endParaRPr lang="en-US" dirty="0">
              <a:cs typeface="Calibri"/>
            </a:endParaRPr>
          </a:p>
          <a:p>
            <a:pPr marL="457200" lvl="1" indent="0">
              <a:buNone/>
            </a:pPr>
            <a:endParaRPr lang="en-US" dirty="0">
              <a:cs typeface="Calibri"/>
            </a:endParaRPr>
          </a:p>
          <a:p>
            <a:pPr lvl="1"/>
            <a:endParaRPr lang="en-US" dirty="0">
              <a:cs typeface="Calibri"/>
            </a:endParaRPr>
          </a:p>
        </p:txBody>
      </p:sp>
    </p:spTree>
    <p:extLst>
      <p:ext uri="{BB962C8B-B14F-4D97-AF65-F5344CB8AC3E}">
        <p14:creationId xmlns:p14="http://schemas.microsoft.com/office/powerpoint/2010/main" val="1139416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3B561-3B75-44E4-99A3-89507D89BE77}"/>
              </a:ext>
            </a:extLst>
          </p:cNvPr>
          <p:cNvSpPr>
            <a:spLocks noGrp="1"/>
          </p:cNvSpPr>
          <p:nvPr>
            <p:ph type="title"/>
          </p:nvPr>
        </p:nvSpPr>
        <p:spPr>
          <a:xfrm>
            <a:off x="90399" y="57485"/>
            <a:ext cx="10515600" cy="539899"/>
          </a:xfrm>
        </p:spPr>
        <p:txBody>
          <a:bodyPr>
            <a:normAutofit fontScale="90000"/>
          </a:bodyPr>
          <a:lstStyle/>
          <a:p>
            <a:r>
              <a:rPr lang="en-US">
                <a:cs typeface="Calibri Light"/>
              </a:rPr>
              <a:t>Overview</a:t>
            </a:r>
            <a:endParaRPr lang="en-US"/>
          </a:p>
        </p:txBody>
      </p:sp>
      <p:sp>
        <p:nvSpPr>
          <p:cNvPr id="3" name="Content Placeholder 2">
            <a:extLst>
              <a:ext uri="{FF2B5EF4-FFF2-40B4-BE49-F238E27FC236}">
                <a16:creationId xmlns:a16="http://schemas.microsoft.com/office/drawing/2014/main" id="{B4EFEB64-F2E7-44D2-8209-44C7831901E6}"/>
              </a:ext>
            </a:extLst>
          </p:cNvPr>
          <p:cNvSpPr>
            <a:spLocks noGrp="1"/>
          </p:cNvSpPr>
          <p:nvPr>
            <p:ph idx="1"/>
          </p:nvPr>
        </p:nvSpPr>
        <p:spPr>
          <a:xfrm>
            <a:off x="159922" y="597177"/>
            <a:ext cx="11586518" cy="2765553"/>
          </a:xfrm>
        </p:spPr>
        <p:txBody>
          <a:bodyPr vert="horz" lIns="91440" tIns="45720" rIns="91440" bIns="45720" rtlCol="0" anchor="t">
            <a:normAutofit/>
          </a:bodyPr>
          <a:lstStyle/>
          <a:p>
            <a:pPr marL="0" indent="0">
              <a:buNone/>
            </a:pPr>
            <a:r>
              <a:rPr lang="en-US" dirty="0">
                <a:cs typeface="Calibri"/>
              </a:rPr>
              <a:t>Remote Management Of Car Head Unit is a UI based client-server system. The registed user of this system can use this application to manage several things </a:t>
            </a:r>
            <a:r>
              <a:rPr lang="en-US">
                <a:cs typeface="Calibri"/>
              </a:rPr>
              <a:t>including rule based monitoring and health check. The user can monitor GPS </a:t>
            </a:r>
            <a:r>
              <a:rPr lang="en-US" dirty="0">
                <a:cs typeface="Calibri"/>
              </a:rPr>
              <a:t>location, milage / liter, engine heat signatures, OIL level, Batery life, Kilometer </a:t>
            </a:r>
            <a:r>
              <a:rPr lang="en-US">
                <a:cs typeface="Calibri"/>
              </a:rPr>
              <a:t>driven and also service due etc.</a:t>
            </a:r>
          </a:p>
          <a:p>
            <a:pPr marL="0" indent="0">
              <a:buNone/>
            </a:pPr>
            <a:endParaRPr lang="en-US" dirty="0">
              <a:cs typeface="Calibri"/>
            </a:endParaRPr>
          </a:p>
        </p:txBody>
      </p:sp>
    </p:spTree>
    <p:extLst>
      <p:ext uri="{BB962C8B-B14F-4D97-AF65-F5344CB8AC3E}">
        <p14:creationId xmlns:p14="http://schemas.microsoft.com/office/powerpoint/2010/main" val="2538786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3B561-3B75-44E4-99A3-89507D89BE77}"/>
              </a:ext>
            </a:extLst>
          </p:cNvPr>
          <p:cNvSpPr>
            <a:spLocks noGrp="1"/>
          </p:cNvSpPr>
          <p:nvPr>
            <p:ph type="title"/>
          </p:nvPr>
        </p:nvSpPr>
        <p:spPr>
          <a:xfrm>
            <a:off x="65336" y="75368"/>
            <a:ext cx="10515600" cy="530433"/>
          </a:xfrm>
        </p:spPr>
        <p:txBody>
          <a:bodyPr>
            <a:normAutofit fontScale="90000"/>
          </a:bodyPr>
          <a:lstStyle/>
          <a:p>
            <a:r>
              <a:rPr lang="en-US" b="1">
                <a:ea typeface="+mj-lt"/>
                <a:cs typeface="+mj-lt"/>
              </a:rPr>
              <a:t>Requirements and Goals of the System</a:t>
            </a:r>
            <a:endParaRPr lang="en-US"/>
          </a:p>
        </p:txBody>
      </p:sp>
      <p:sp>
        <p:nvSpPr>
          <p:cNvPr id="3" name="Content Placeholder 2">
            <a:extLst>
              <a:ext uri="{FF2B5EF4-FFF2-40B4-BE49-F238E27FC236}">
                <a16:creationId xmlns:a16="http://schemas.microsoft.com/office/drawing/2014/main" id="{B4EFEB64-F2E7-44D2-8209-44C7831901E6}"/>
              </a:ext>
            </a:extLst>
          </p:cNvPr>
          <p:cNvSpPr>
            <a:spLocks noGrp="1"/>
          </p:cNvSpPr>
          <p:nvPr>
            <p:ph idx="1"/>
          </p:nvPr>
        </p:nvSpPr>
        <p:spPr>
          <a:xfrm>
            <a:off x="148910" y="701986"/>
            <a:ext cx="11398748" cy="4945401"/>
          </a:xfrm>
        </p:spPr>
        <p:txBody>
          <a:bodyPr vert="horz" lIns="91440" tIns="45720" rIns="91440" bIns="45720" rtlCol="0" anchor="t">
            <a:normAutofit fontScale="85000" lnSpcReduction="20000"/>
          </a:bodyPr>
          <a:lstStyle/>
          <a:p>
            <a:pPr>
              <a:buNone/>
            </a:pPr>
            <a:r>
              <a:rPr lang="en-US" b="1" dirty="0">
                <a:ea typeface="+mn-lt"/>
                <a:cs typeface="+mn-lt"/>
              </a:rPr>
              <a:t>As per this new requirement we have to provide a new feature to the client, called</a:t>
            </a:r>
          </a:p>
          <a:p>
            <a:pPr>
              <a:buNone/>
            </a:pPr>
            <a:r>
              <a:rPr lang="en-US" b="1" dirty="0">
                <a:ea typeface="+mn-lt"/>
                <a:cs typeface="+mn-lt"/>
              </a:rPr>
              <a:t>Parental </a:t>
            </a:r>
            <a:r>
              <a:rPr lang="en-US" b="1">
                <a:ea typeface="+mn-lt"/>
                <a:cs typeface="+mn-lt"/>
              </a:rPr>
              <a:t>control. Below are the list of functional and Non-Functional requirements</a:t>
            </a:r>
          </a:p>
          <a:p>
            <a:pPr>
              <a:buNone/>
            </a:pPr>
            <a:r>
              <a:rPr lang="en-US" b="1" dirty="0">
                <a:ea typeface="+mn-lt"/>
                <a:cs typeface="+mn-lt"/>
              </a:rPr>
              <a:t>Functional Requirements:</a:t>
            </a:r>
            <a:endParaRPr lang="en-US" dirty="0">
              <a:cs typeface="Calibri"/>
            </a:endParaRPr>
          </a:p>
          <a:p>
            <a:pPr lvl="1">
              <a:buFont typeface="Arial"/>
              <a:buChar char="•"/>
            </a:pPr>
            <a:r>
              <a:rPr lang="en-US" dirty="0">
                <a:ea typeface="+mn-lt"/>
                <a:cs typeface="+mn-lt"/>
              </a:rPr>
              <a:t>Users should be able to set parental control using a self-service portal.</a:t>
            </a:r>
            <a:endParaRPr lang="en-US">
              <a:cs typeface="Calibri"/>
            </a:endParaRPr>
          </a:p>
          <a:p>
            <a:pPr lvl="1">
              <a:buFont typeface="Arial"/>
              <a:buChar char="•"/>
            </a:pPr>
            <a:r>
              <a:rPr lang="en-US" dirty="0">
                <a:ea typeface="+mn-lt"/>
                <a:cs typeface="+mn-lt"/>
              </a:rPr>
              <a:t>Users should be able to get alert message when car / vehicle starts.</a:t>
            </a:r>
            <a:endParaRPr lang="en-US">
              <a:cs typeface="Calibri"/>
            </a:endParaRPr>
          </a:p>
          <a:p>
            <a:pPr lvl="1">
              <a:buFont typeface="Arial"/>
              <a:buChar char="•"/>
            </a:pPr>
            <a:r>
              <a:rPr lang="en-US" dirty="0">
                <a:ea typeface="+mn-lt"/>
                <a:cs typeface="+mn-lt"/>
              </a:rPr>
              <a:t>Users should be able to disable the alert / notification service at any time.</a:t>
            </a:r>
          </a:p>
          <a:p>
            <a:pPr marL="0" indent="0">
              <a:buNone/>
            </a:pPr>
            <a:r>
              <a:rPr lang="en-US" b="1" dirty="0">
                <a:ea typeface="+mn-lt"/>
                <a:cs typeface="+mn-lt"/>
              </a:rPr>
              <a:t>Non-Functional Requirements:</a:t>
            </a:r>
            <a:endParaRPr lang="en-US" dirty="0">
              <a:cs typeface="Calibri" panose="020F0502020204030204"/>
            </a:endParaRPr>
          </a:p>
          <a:p>
            <a:pPr lvl="1">
              <a:buFont typeface="Arial"/>
              <a:buChar char="•"/>
            </a:pPr>
            <a:r>
              <a:rPr lang="en-US" dirty="0">
                <a:ea typeface="+mn-lt"/>
                <a:cs typeface="+mn-lt"/>
              </a:rPr>
              <a:t>The system should be highly reliable, once user data is set it should not be lost.</a:t>
            </a:r>
            <a:endParaRPr lang="en-US">
              <a:cs typeface="Calibri"/>
            </a:endParaRPr>
          </a:p>
          <a:p>
            <a:pPr lvl="1">
              <a:buFont typeface="Arial"/>
              <a:buChar char="•"/>
            </a:pPr>
            <a:r>
              <a:rPr lang="en-US" dirty="0">
                <a:ea typeface="+mn-lt"/>
                <a:cs typeface="+mn-lt"/>
              </a:rPr>
              <a:t>The system should be highly available. The system should be up and running at any point in time so that the user does not miss the notification.</a:t>
            </a:r>
            <a:endParaRPr lang="en-US">
              <a:cs typeface="Calibri"/>
            </a:endParaRPr>
          </a:p>
          <a:p>
            <a:pPr lvl="1">
              <a:buFont typeface="Arial"/>
              <a:buChar char="•"/>
            </a:pPr>
            <a:r>
              <a:rPr lang="en-US">
                <a:ea typeface="+mn-lt"/>
                <a:cs typeface="+mn-lt"/>
              </a:rPr>
              <a:t>Users should get Realtime data without any lag.</a:t>
            </a:r>
            <a:endParaRPr lang="en-US" dirty="0">
              <a:ea typeface="+mn-lt"/>
              <a:cs typeface="+mn-lt"/>
            </a:endParaRPr>
          </a:p>
          <a:p>
            <a:pPr marL="0" indent="0">
              <a:buNone/>
            </a:pPr>
            <a:r>
              <a:rPr lang="en-US" b="1">
                <a:ea typeface="+mn-lt"/>
                <a:cs typeface="+mn-lt"/>
              </a:rPr>
              <a:t>Not in scope:</a:t>
            </a:r>
            <a:r>
              <a:rPr lang="en-US" dirty="0">
                <a:ea typeface="+mn-lt"/>
                <a:cs typeface="+mn-lt"/>
              </a:rPr>
              <a:t> </a:t>
            </a:r>
          </a:p>
          <a:p>
            <a:pPr lvl="1">
              <a:buFont typeface="Arial"/>
              <a:buChar char="•"/>
            </a:pPr>
            <a:r>
              <a:rPr lang="en-US">
                <a:ea typeface="+mn-lt"/>
                <a:cs typeface="+mn-lt"/>
              </a:rPr>
              <a:t>Vehicle tracking</a:t>
            </a:r>
          </a:p>
          <a:p>
            <a:pPr lvl="1">
              <a:buFont typeface="Arial"/>
              <a:buChar char="•"/>
            </a:pPr>
            <a:r>
              <a:rPr lang="en-US">
                <a:cs typeface="Calibri"/>
              </a:rPr>
              <a:t>User would have to user the app only to start / stop the notification service. (Stop message through phone / CSR call / etc are not supported with this release)</a:t>
            </a:r>
            <a:endParaRPr lang="en-US" dirty="0">
              <a:cs typeface="Calibri"/>
            </a:endParaRPr>
          </a:p>
        </p:txBody>
      </p:sp>
    </p:spTree>
    <p:extLst>
      <p:ext uri="{BB962C8B-B14F-4D97-AF65-F5344CB8AC3E}">
        <p14:creationId xmlns:p14="http://schemas.microsoft.com/office/powerpoint/2010/main" val="3551317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3B561-3B75-44E4-99A3-89507D89BE77}"/>
              </a:ext>
            </a:extLst>
          </p:cNvPr>
          <p:cNvSpPr>
            <a:spLocks noGrp="1"/>
          </p:cNvSpPr>
          <p:nvPr>
            <p:ph type="title"/>
          </p:nvPr>
        </p:nvSpPr>
        <p:spPr>
          <a:xfrm>
            <a:off x="43069" y="71684"/>
            <a:ext cx="10515600" cy="558831"/>
          </a:xfrm>
        </p:spPr>
        <p:txBody>
          <a:bodyPr>
            <a:normAutofit fontScale="90000"/>
          </a:bodyPr>
          <a:lstStyle/>
          <a:p>
            <a:r>
              <a:rPr lang="en-US">
                <a:cs typeface="Calibri Light"/>
              </a:rPr>
              <a:t>Assumptions</a:t>
            </a:r>
            <a:endParaRPr lang="en-US" dirty="0">
              <a:cs typeface="Calibri Light"/>
            </a:endParaRPr>
          </a:p>
        </p:txBody>
      </p:sp>
      <p:sp>
        <p:nvSpPr>
          <p:cNvPr id="3" name="Content Placeholder 2">
            <a:extLst>
              <a:ext uri="{FF2B5EF4-FFF2-40B4-BE49-F238E27FC236}">
                <a16:creationId xmlns:a16="http://schemas.microsoft.com/office/drawing/2014/main" id="{B4EFEB64-F2E7-44D2-8209-44C7831901E6}"/>
              </a:ext>
            </a:extLst>
          </p:cNvPr>
          <p:cNvSpPr>
            <a:spLocks noGrp="1"/>
          </p:cNvSpPr>
          <p:nvPr>
            <p:ph idx="1"/>
          </p:nvPr>
        </p:nvSpPr>
        <p:spPr>
          <a:xfrm>
            <a:off x="113296" y="670090"/>
            <a:ext cx="11226113" cy="4835310"/>
          </a:xfrm>
        </p:spPr>
        <p:txBody>
          <a:bodyPr vert="horz" lIns="91440" tIns="45720" rIns="91440" bIns="45720" rtlCol="0" anchor="t">
            <a:normAutofit/>
          </a:bodyPr>
          <a:lstStyle/>
          <a:p>
            <a:pPr>
              <a:buFont typeface="Arial"/>
              <a:buChar char="•"/>
            </a:pPr>
            <a:r>
              <a:rPr lang="en-US">
                <a:ea typeface="+mn-lt"/>
                <a:cs typeface="+mn-lt"/>
              </a:rPr>
              <a:t>There is already a working client-server application which supports other </a:t>
            </a:r>
            <a:r>
              <a:rPr lang="en-US" dirty="0">
                <a:ea typeface="+mn-lt"/>
                <a:cs typeface="+mn-lt"/>
              </a:rPr>
              <a:t>monitoring features for car head unit.</a:t>
            </a:r>
          </a:p>
          <a:p>
            <a:pPr>
              <a:buFont typeface="Arial"/>
              <a:buChar char="•"/>
            </a:pPr>
            <a:r>
              <a:rPr lang="en-US" dirty="0">
                <a:ea typeface="+mn-lt"/>
                <a:cs typeface="+mn-lt"/>
              </a:rPr>
              <a:t>The </a:t>
            </a:r>
            <a:r>
              <a:rPr lang="en-US">
                <a:ea typeface="+mn-lt"/>
                <a:cs typeface="+mn-lt"/>
              </a:rPr>
              <a:t>self-service</a:t>
            </a:r>
            <a:r>
              <a:rPr lang="en-US" dirty="0">
                <a:ea typeface="+mn-lt"/>
                <a:cs typeface="+mn-lt"/>
              </a:rPr>
              <a:t> portal is already available for the user.</a:t>
            </a:r>
          </a:p>
          <a:p>
            <a:pPr>
              <a:buFont typeface="Arial"/>
              <a:buChar char="•"/>
            </a:pPr>
            <a:r>
              <a:rPr lang="en-US" dirty="0">
                <a:ea typeface="+mn-lt"/>
                <a:cs typeface="+mn-lt"/>
              </a:rPr>
              <a:t>The car owners are using other features to access car health, censor </a:t>
            </a:r>
            <a:r>
              <a:rPr lang="en-US">
                <a:ea typeface="+mn-lt"/>
                <a:cs typeface="+mn-lt"/>
              </a:rPr>
              <a:t>information</a:t>
            </a:r>
            <a:r>
              <a:rPr lang="en-US" dirty="0">
                <a:ea typeface="+mn-lt"/>
                <a:cs typeface="+mn-lt"/>
              </a:rPr>
              <a:t> and GPS information etc. </a:t>
            </a:r>
            <a:endParaRPr lang="en-US" dirty="0">
              <a:cs typeface="Calibri"/>
            </a:endParaRPr>
          </a:p>
          <a:p>
            <a:pPr>
              <a:buFont typeface="Arial"/>
              <a:buChar char="•"/>
            </a:pPr>
            <a:r>
              <a:rPr lang="en-US" dirty="0">
                <a:ea typeface="+mn-lt"/>
                <a:cs typeface="+mn-lt"/>
              </a:rPr>
              <a:t>The application is already deployed in cloud.</a:t>
            </a:r>
          </a:p>
        </p:txBody>
      </p:sp>
    </p:spTree>
    <p:extLst>
      <p:ext uri="{BB962C8B-B14F-4D97-AF65-F5344CB8AC3E}">
        <p14:creationId xmlns:p14="http://schemas.microsoft.com/office/powerpoint/2010/main" val="191355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3B561-3B75-44E4-99A3-89507D89BE77}"/>
              </a:ext>
            </a:extLst>
          </p:cNvPr>
          <p:cNvSpPr>
            <a:spLocks noGrp="1"/>
          </p:cNvSpPr>
          <p:nvPr>
            <p:ph type="title"/>
          </p:nvPr>
        </p:nvSpPr>
        <p:spPr>
          <a:xfrm>
            <a:off x="109330" y="43286"/>
            <a:ext cx="10297887" cy="653487"/>
          </a:xfrm>
        </p:spPr>
        <p:txBody>
          <a:bodyPr>
            <a:normAutofit fontScale="90000"/>
          </a:bodyPr>
          <a:lstStyle/>
          <a:p>
            <a:r>
              <a:rPr lang="en-US" b="1">
                <a:ea typeface="+mj-lt"/>
                <a:cs typeface="+mj-lt"/>
              </a:rPr>
              <a:t>System APIs</a:t>
            </a:r>
            <a:endParaRPr lang="en-US"/>
          </a:p>
        </p:txBody>
      </p:sp>
      <p:sp>
        <p:nvSpPr>
          <p:cNvPr id="3" name="Content Placeholder 2">
            <a:extLst>
              <a:ext uri="{FF2B5EF4-FFF2-40B4-BE49-F238E27FC236}">
                <a16:creationId xmlns:a16="http://schemas.microsoft.com/office/drawing/2014/main" id="{B4EFEB64-F2E7-44D2-8209-44C7831901E6}"/>
              </a:ext>
            </a:extLst>
          </p:cNvPr>
          <p:cNvSpPr>
            <a:spLocks noGrp="1"/>
          </p:cNvSpPr>
          <p:nvPr>
            <p:ph idx="1"/>
          </p:nvPr>
        </p:nvSpPr>
        <p:spPr>
          <a:xfrm>
            <a:off x="156659" y="737054"/>
            <a:ext cx="11040762" cy="5326830"/>
          </a:xfrm>
        </p:spPr>
        <p:txBody>
          <a:bodyPr vert="horz" lIns="91440" tIns="45720" rIns="91440" bIns="45720" rtlCol="0" anchor="t">
            <a:normAutofit fontScale="92500" lnSpcReduction="10000"/>
          </a:bodyPr>
          <a:lstStyle/>
          <a:p>
            <a:pPr>
              <a:buFont typeface="Arial"/>
              <a:buChar char="•"/>
            </a:pPr>
            <a:r>
              <a:rPr lang="en-US">
                <a:ea typeface="+mn-lt"/>
                <a:cs typeface="+mn-lt"/>
              </a:rPr>
              <a:t>We can have SOAP or REST APIs to expose the functionality of our service. The following could be the definitions of the APIs for setting vehicle security configuration:</a:t>
            </a:r>
          </a:p>
          <a:p>
            <a:pPr lvl="1">
              <a:buFont typeface="Arial"/>
              <a:buChar char="•"/>
            </a:pPr>
            <a:r>
              <a:rPr lang="en-US" sz="1800" dirty="0">
                <a:ea typeface="+mn-lt"/>
                <a:cs typeface="+mn-lt"/>
              </a:rPr>
              <a:t>~~/</a:t>
            </a:r>
            <a:r>
              <a:rPr lang="en-US" sz="1800" err="1">
                <a:ea typeface="+mn-lt"/>
                <a:cs typeface="+mn-lt"/>
              </a:rPr>
              <a:t>securityconfig</a:t>
            </a:r>
            <a:r>
              <a:rPr lang="en-US" sz="1800" dirty="0">
                <a:ea typeface="+mn-lt"/>
                <a:cs typeface="+mn-lt"/>
              </a:rPr>
              <a:t>/</a:t>
            </a:r>
          </a:p>
          <a:p>
            <a:pPr lvl="1">
              <a:buFont typeface="Arial"/>
              <a:buChar char="•"/>
            </a:pPr>
            <a:r>
              <a:rPr lang="en-US" sz="1800" dirty="0">
                <a:ea typeface="+mn-lt"/>
                <a:cs typeface="+mn-lt"/>
              </a:rPr>
              <a:t>[POST message] with request body containing details.</a:t>
            </a:r>
          </a:p>
          <a:p>
            <a:pPr lvl="1">
              <a:buFont typeface="Arial"/>
              <a:buChar char="•"/>
            </a:pPr>
            <a:r>
              <a:rPr lang="en-US" sz="1800">
                <a:ea typeface="+mn-lt"/>
                <a:cs typeface="+mn-lt"/>
              </a:rPr>
              <a:t>setSecurityConfig(api_token, user_id, name, description, locations[], notification_type, message_language, notification_details, </a:t>
            </a:r>
            <a:r>
              <a:rPr lang="en-US" sz="1800" err="1">
                <a:ea typeface="+mn-lt"/>
                <a:cs typeface="+mn-lt"/>
              </a:rPr>
              <a:t>message_contents</a:t>
            </a:r>
            <a:r>
              <a:rPr lang="en-US" sz="1800" dirty="0">
                <a:ea typeface="+mn-lt"/>
                <a:cs typeface="+mn-lt"/>
              </a:rPr>
              <a:t>)</a:t>
            </a:r>
          </a:p>
          <a:p>
            <a:pPr lvl="1">
              <a:buFont typeface="Arial"/>
              <a:buChar char="•"/>
            </a:pPr>
            <a:r>
              <a:rPr lang="en-US" sz="1800" b="1">
                <a:ea typeface="+mn-lt"/>
                <a:cs typeface="+mn-lt"/>
              </a:rPr>
              <a:t>Parameters</a:t>
            </a:r>
            <a:r>
              <a:rPr lang="en-US" sz="1800">
                <a:ea typeface="+mn-lt"/>
                <a:cs typeface="+mn-lt"/>
              </a:rPr>
              <a:t>:</a:t>
            </a:r>
            <a:br>
              <a:rPr lang="en-US" sz="1800" dirty="0">
                <a:ea typeface="+mn-lt"/>
                <a:cs typeface="+mn-lt"/>
              </a:rPr>
            </a:br>
            <a:r>
              <a:rPr lang="en-US" sz="1800">
                <a:ea typeface="+mn-lt"/>
                <a:cs typeface="+mn-lt"/>
              </a:rPr>
              <a:t>api_token (alphanumeric): This is a token given / set in user's device when user registers with the app and logs in first time.</a:t>
            </a:r>
            <a:br>
              <a:rPr lang="en-US" sz="1800" dirty="0">
                <a:ea typeface="+mn-lt"/>
                <a:cs typeface="+mn-lt"/>
              </a:rPr>
            </a:br>
            <a:r>
              <a:rPr lang="en-US" sz="1800">
                <a:ea typeface="+mn-lt"/>
                <a:cs typeface="+mn-lt"/>
              </a:rPr>
              <a:t>User_id (string): This is the user id of the client / user</a:t>
            </a:r>
            <a:br>
              <a:rPr lang="en-US" dirty="0">
                <a:ea typeface="+mn-lt"/>
                <a:cs typeface="+mn-lt"/>
              </a:rPr>
            </a:br>
            <a:r>
              <a:rPr lang="en-US" sz="1800">
                <a:ea typeface="+mn-lt"/>
                <a:cs typeface="+mn-lt"/>
              </a:rPr>
              <a:t>name(string): Name of security configuration.</a:t>
            </a:r>
            <a:br>
              <a:rPr lang="en-US" sz="1800" dirty="0">
                <a:ea typeface="+mn-lt"/>
                <a:cs typeface="+mn-lt"/>
              </a:rPr>
            </a:br>
            <a:r>
              <a:rPr lang="en-US" sz="1800">
                <a:ea typeface="+mn-lt"/>
                <a:cs typeface="+mn-lt"/>
              </a:rPr>
              <a:t>description (string): Optional description of security configuration.</a:t>
            </a:r>
            <a:br>
              <a:rPr lang="en-US" sz="1800" dirty="0">
                <a:ea typeface="+mn-lt"/>
                <a:cs typeface="+mn-lt"/>
              </a:rPr>
            </a:br>
            <a:r>
              <a:rPr lang="en-US" sz="1800">
                <a:ea typeface="+mn-lt"/>
                <a:cs typeface="+mn-lt"/>
              </a:rPr>
              <a:t>locations (string[]): list of locations which is allowed by user.</a:t>
            </a:r>
            <a:br>
              <a:rPr lang="en-US" sz="1800" dirty="0">
                <a:ea typeface="+mn-lt"/>
                <a:cs typeface="+mn-lt"/>
              </a:rPr>
            </a:br>
            <a:r>
              <a:rPr lang="en-US" sz="1800" err="1">
                <a:ea typeface="+mn-lt"/>
                <a:cs typeface="+mn-lt"/>
              </a:rPr>
              <a:t>notification_type</a:t>
            </a:r>
            <a:r>
              <a:rPr lang="en-US" sz="1800">
                <a:ea typeface="+mn-lt"/>
                <a:cs typeface="+mn-lt"/>
              </a:rPr>
              <a:t> (string): Type of notification , e.g., Mail, WhatsApp, Text Message, etc.</a:t>
            </a:r>
            <a:br>
              <a:rPr lang="en-US" sz="1800" dirty="0">
                <a:ea typeface="+mn-lt"/>
                <a:cs typeface="+mn-lt"/>
              </a:rPr>
            </a:br>
            <a:r>
              <a:rPr lang="en-US" sz="1800" err="1">
                <a:ea typeface="+mn-lt"/>
                <a:cs typeface="+mn-lt"/>
              </a:rPr>
              <a:t>message_language</a:t>
            </a:r>
            <a:r>
              <a:rPr lang="en-US" sz="1800">
                <a:ea typeface="+mn-lt"/>
                <a:cs typeface="+mn-lt"/>
              </a:rPr>
              <a:t> (string): For example English, Hindi, (Any local language), etc.</a:t>
            </a:r>
            <a:br>
              <a:rPr lang="en-US" sz="1800" dirty="0">
                <a:ea typeface="+mn-lt"/>
                <a:cs typeface="+mn-lt"/>
              </a:rPr>
            </a:br>
            <a:r>
              <a:rPr lang="en-US" sz="1800" err="1">
                <a:ea typeface="+mn-lt"/>
                <a:cs typeface="+mn-lt"/>
              </a:rPr>
              <a:t>notification_details</a:t>
            </a:r>
            <a:r>
              <a:rPr lang="en-US" sz="1800">
                <a:ea typeface="+mn-lt"/>
                <a:cs typeface="+mn-lt"/>
              </a:rPr>
              <a:t> (string): How many reciepients, retry till stop message or time limit, frequency, escalation, etc. </a:t>
            </a:r>
            <a:br>
              <a:rPr lang="en-US" sz="1800" dirty="0">
                <a:ea typeface="+mn-lt"/>
                <a:cs typeface="+mn-lt"/>
              </a:rPr>
            </a:br>
            <a:r>
              <a:rPr lang="en-US" sz="1800" err="1">
                <a:ea typeface="+mn-lt"/>
                <a:cs typeface="+mn-lt"/>
              </a:rPr>
              <a:t>message_contents</a:t>
            </a:r>
            <a:r>
              <a:rPr lang="en-US" sz="1800">
                <a:ea typeface="+mn-lt"/>
                <a:cs typeface="+mn-lt"/>
              </a:rPr>
              <a:t> (string): Preffered</a:t>
            </a:r>
            <a:r>
              <a:rPr lang="en-US" sz="1800" dirty="0">
                <a:ea typeface="+mn-lt"/>
                <a:cs typeface="+mn-lt"/>
              </a:rPr>
              <a:t> message needs to be sent.</a:t>
            </a:r>
            <a:endParaRPr lang="en-US" sz="1800">
              <a:cs typeface="Calibri"/>
            </a:endParaRPr>
          </a:p>
          <a:p>
            <a:pPr lvl="1">
              <a:buFont typeface="Arial"/>
              <a:buChar char="•"/>
            </a:pPr>
            <a:r>
              <a:rPr lang="en-US" sz="1800" b="1" dirty="0">
                <a:ea typeface="+mn-lt"/>
                <a:cs typeface="+mn-lt"/>
              </a:rPr>
              <a:t>Returns: (string)</a:t>
            </a:r>
            <a:br>
              <a:rPr lang="en-US" dirty="0">
                <a:ea typeface="+mn-lt"/>
                <a:cs typeface="+mn-lt"/>
              </a:rPr>
            </a:br>
            <a:r>
              <a:rPr lang="en-US" sz="1800" dirty="0">
                <a:ea typeface="+mn-lt"/>
                <a:cs typeface="+mn-lt"/>
              </a:rPr>
              <a:t>A successful registration will return HTTP 201 (request successful) and a message to the user with all the notification details.</a:t>
            </a:r>
            <a:endParaRPr lang="en-US" sz="1800" dirty="0">
              <a:cs typeface="Calibri"/>
            </a:endParaRPr>
          </a:p>
          <a:p>
            <a:pPr lvl="1">
              <a:buFont typeface="Arial"/>
              <a:buChar char="•"/>
            </a:pPr>
            <a:endParaRPr lang="en-US" sz="1800" dirty="0">
              <a:cs typeface="Calibri"/>
            </a:endParaRPr>
          </a:p>
        </p:txBody>
      </p:sp>
    </p:spTree>
    <p:extLst>
      <p:ext uri="{BB962C8B-B14F-4D97-AF65-F5344CB8AC3E}">
        <p14:creationId xmlns:p14="http://schemas.microsoft.com/office/powerpoint/2010/main" val="371187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3B561-3B75-44E4-99A3-89507D89BE77}"/>
              </a:ext>
            </a:extLst>
          </p:cNvPr>
          <p:cNvSpPr>
            <a:spLocks noGrp="1"/>
          </p:cNvSpPr>
          <p:nvPr>
            <p:ph type="title"/>
          </p:nvPr>
        </p:nvSpPr>
        <p:spPr>
          <a:xfrm>
            <a:off x="43069" y="62218"/>
            <a:ext cx="10297887" cy="653487"/>
          </a:xfrm>
        </p:spPr>
        <p:txBody>
          <a:bodyPr>
            <a:normAutofit fontScale="90000"/>
          </a:bodyPr>
          <a:lstStyle/>
          <a:p>
            <a:r>
              <a:rPr lang="en-US" b="1">
                <a:ea typeface="+mj-lt"/>
                <a:cs typeface="+mj-lt"/>
              </a:rPr>
              <a:t>High Level Design</a:t>
            </a:r>
            <a:endParaRPr lang="en-US"/>
          </a:p>
        </p:txBody>
      </p:sp>
      <p:sp>
        <p:nvSpPr>
          <p:cNvPr id="3" name="Content Placeholder 2">
            <a:extLst>
              <a:ext uri="{FF2B5EF4-FFF2-40B4-BE49-F238E27FC236}">
                <a16:creationId xmlns:a16="http://schemas.microsoft.com/office/drawing/2014/main" id="{B4EFEB64-F2E7-44D2-8209-44C7831901E6}"/>
              </a:ext>
            </a:extLst>
          </p:cNvPr>
          <p:cNvSpPr>
            <a:spLocks noGrp="1"/>
          </p:cNvSpPr>
          <p:nvPr>
            <p:ph idx="1"/>
          </p:nvPr>
        </p:nvSpPr>
        <p:spPr>
          <a:xfrm>
            <a:off x="147193" y="765452"/>
            <a:ext cx="11040762" cy="5326830"/>
          </a:xfrm>
        </p:spPr>
        <p:txBody>
          <a:bodyPr vert="horz" lIns="91440" tIns="45720" rIns="91440" bIns="45720" rtlCol="0" anchor="t">
            <a:normAutofit/>
          </a:bodyPr>
          <a:lstStyle/>
          <a:p>
            <a:pPr>
              <a:buFont typeface="Arial"/>
              <a:buChar char="•"/>
            </a:pPr>
            <a:r>
              <a:rPr lang="en-US" dirty="0">
                <a:ea typeface="+mn-lt"/>
                <a:cs typeface="+mn-lt"/>
              </a:rPr>
              <a:t>At a high-level we would need the following components:</a:t>
            </a:r>
          </a:p>
          <a:p>
            <a:pPr>
              <a:buFont typeface="Arial"/>
              <a:buChar char="•"/>
            </a:pPr>
            <a:r>
              <a:rPr lang="en-US" sz="1800" b="1" dirty="0">
                <a:ea typeface="+mn-lt"/>
                <a:cs typeface="+mn-lt"/>
              </a:rPr>
              <a:t>Processing Queue:</a:t>
            </a:r>
            <a:r>
              <a:rPr lang="en-US" sz="1800" dirty="0">
                <a:ea typeface="+mn-lt"/>
                <a:cs typeface="+mn-lt"/>
              </a:rPr>
              <a:t> Each </a:t>
            </a:r>
            <a:r>
              <a:rPr lang="en-US" sz="1800" dirty="0" err="1">
                <a:ea typeface="+mn-lt"/>
                <a:cs typeface="+mn-lt"/>
              </a:rPr>
              <a:t>gps</a:t>
            </a:r>
            <a:r>
              <a:rPr lang="en-US" sz="1800" dirty="0">
                <a:ea typeface="+mn-lt"/>
                <a:cs typeface="+mn-lt"/>
              </a:rPr>
              <a:t> / sensor data will be pushed to a processing queue to be de-queued and immediately processed by stream processing system.</a:t>
            </a:r>
            <a:r>
              <a:rPr lang="en-US" sz="1400" dirty="0">
                <a:ea typeface="+mn-lt"/>
                <a:cs typeface="+mn-lt"/>
              </a:rPr>
              <a:t> [ Message Format from the Vehicle :-  { Car-ID , Longitude , Latitude } ]</a:t>
            </a:r>
            <a:endParaRPr lang="en-US" sz="1400" dirty="0">
              <a:cs typeface="Calibri"/>
            </a:endParaRPr>
          </a:p>
          <a:p>
            <a:pPr>
              <a:buFont typeface="Arial"/>
              <a:buChar char="•"/>
            </a:pPr>
            <a:r>
              <a:rPr lang="en-US" sz="1800" b="1" dirty="0">
                <a:ea typeface="+mn-lt"/>
                <a:cs typeface="+mn-lt"/>
              </a:rPr>
              <a:t>Metadata DB:</a:t>
            </a:r>
            <a:r>
              <a:rPr lang="en-US" sz="1800" dirty="0">
                <a:ea typeface="+mn-lt"/>
                <a:cs typeface="+mn-lt"/>
              </a:rPr>
              <a:t> The database would save user specific rules and other details for notification service to work.</a:t>
            </a:r>
            <a:endParaRPr lang="en-US" dirty="0">
              <a:ea typeface="+mn-lt"/>
              <a:cs typeface="+mn-lt"/>
            </a:endParaRPr>
          </a:p>
          <a:p>
            <a:pPr>
              <a:buFont typeface="Arial"/>
              <a:buChar char="•"/>
            </a:pPr>
            <a:r>
              <a:rPr lang="en-US" sz="1800" b="1" dirty="0">
                <a:ea typeface="+mn-lt"/>
                <a:cs typeface="+mn-lt"/>
              </a:rPr>
              <a:t>Cache:</a:t>
            </a:r>
            <a:r>
              <a:rPr lang="en-US" sz="1800" dirty="0">
                <a:ea typeface="+mn-lt"/>
                <a:cs typeface="+mn-lt"/>
              </a:rPr>
              <a:t> The cache would have latest user specific rules loaded from DB to support the stream processor</a:t>
            </a:r>
          </a:p>
          <a:p>
            <a:pPr>
              <a:buFont typeface="Arial"/>
              <a:buChar char="•"/>
            </a:pPr>
            <a:r>
              <a:rPr lang="en-US" sz="1800" b="1" dirty="0">
                <a:cs typeface="Calibri"/>
              </a:rPr>
              <a:t>Stream processor:</a:t>
            </a:r>
            <a:r>
              <a:rPr lang="en-US" sz="1800" dirty="0">
                <a:cs typeface="Calibri"/>
              </a:rPr>
              <a:t> We need high speed stream processing system for reading and processing data in milliseconds time interval.</a:t>
            </a:r>
          </a:p>
          <a:p>
            <a:pPr>
              <a:buFont typeface="Arial"/>
              <a:buChar char="•"/>
            </a:pPr>
            <a:r>
              <a:rPr lang="en-US" sz="1800" b="1" dirty="0">
                <a:cs typeface="Calibri"/>
              </a:rPr>
              <a:t>Batch Processor:</a:t>
            </a:r>
            <a:r>
              <a:rPr lang="en-US" sz="1800" dirty="0">
                <a:cs typeface="Calibri"/>
              </a:rPr>
              <a:t> We also need batch processing system to analyze the stream of events for reporting etc.</a:t>
            </a:r>
          </a:p>
          <a:p>
            <a:pPr>
              <a:buFont typeface="Arial"/>
              <a:buChar char="•"/>
            </a:pPr>
            <a:r>
              <a:rPr lang="en-US" sz="1800" b="1" dirty="0">
                <a:cs typeface="Calibri"/>
              </a:rPr>
              <a:t>Load Balancer:</a:t>
            </a:r>
            <a:r>
              <a:rPr lang="en-US" sz="1800" dirty="0">
                <a:cs typeface="Calibri"/>
              </a:rPr>
              <a:t> We need Load Balancers as we would have a scaled up version of our services for high availability.</a:t>
            </a:r>
          </a:p>
          <a:p>
            <a:pPr>
              <a:buFont typeface="Arial"/>
              <a:buChar char="•"/>
            </a:pPr>
            <a:r>
              <a:rPr lang="en-US" sz="1800" b="1">
                <a:cs typeface="Calibri"/>
              </a:rPr>
              <a:t>Secure Network:</a:t>
            </a:r>
            <a:r>
              <a:rPr lang="en-US" sz="1800">
                <a:cs typeface="Calibri"/>
              </a:rPr>
              <a:t> We would need a secure network such as VPC. If we are planning to deploy over multiple Regions with two different VPCs we can have inter VPC communication with VPC peering (No Overlay network).</a:t>
            </a:r>
            <a:br>
              <a:rPr lang="en-US" sz="1800" dirty="0">
                <a:cs typeface="Calibri"/>
              </a:rPr>
            </a:br>
            <a:r>
              <a:rPr lang="en-US" sz="1800">
                <a:cs typeface="Calibri"/>
              </a:rPr>
              <a:t>We can have many AZs (In the same region) under one VPC with highspeed </a:t>
            </a:r>
            <a:r>
              <a:rPr lang="en-US" sz="1800">
                <a:ea typeface="+mn-lt"/>
                <a:cs typeface="+mn-lt"/>
              </a:rPr>
              <a:t>communication </a:t>
            </a:r>
            <a:r>
              <a:rPr lang="en-US" sz="1800">
                <a:cs typeface="Calibri"/>
              </a:rPr>
              <a:t>lines.</a:t>
            </a:r>
          </a:p>
        </p:txBody>
      </p:sp>
    </p:spTree>
    <p:extLst>
      <p:ext uri="{BB962C8B-B14F-4D97-AF65-F5344CB8AC3E}">
        <p14:creationId xmlns:p14="http://schemas.microsoft.com/office/powerpoint/2010/main" val="450448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3B561-3B75-44E4-99A3-89507D89BE77}"/>
              </a:ext>
            </a:extLst>
          </p:cNvPr>
          <p:cNvSpPr>
            <a:spLocks noGrp="1"/>
          </p:cNvSpPr>
          <p:nvPr>
            <p:ph type="title"/>
          </p:nvPr>
        </p:nvSpPr>
        <p:spPr>
          <a:xfrm>
            <a:off x="62000" y="52752"/>
            <a:ext cx="10297887" cy="653487"/>
          </a:xfrm>
        </p:spPr>
        <p:txBody>
          <a:bodyPr>
            <a:normAutofit fontScale="90000"/>
          </a:bodyPr>
          <a:lstStyle/>
          <a:p>
            <a:r>
              <a:rPr lang="en-US" b="1" dirty="0">
                <a:ea typeface="+mj-lt"/>
                <a:cs typeface="+mj-lt"/>
              </a:rPr>
              <a:t>Database Schema</a:t>
            </a:r>
            <a:endParaRPr lang="en-US" dirty="0"/>
          </a:p>
        </p:txBody>
      </p:sp>
      <p:sp>
        <p:nvSpPr>
          <p:cNvPr id="3" name="Content Placeholder 2">
            <a:extLst>
              <a:ext uri="{FF2B5EF4-FFF2-40B4-BE49-F238E27FC236}">
                <a16:creationId xmlns:a16="http://schemas.microsoft.com/office/drawing/2014/main" id="{B4EFEB64-F2E7-44D2-8209-44C7831901E6}"/>
              </a:ext>
            </a:extLst>
          </p:cNvPr>
          <p:cNvSpPr>
            <a:spLocks noGrp="1"/>
          </p:cNvSpPr>
          <p:nvPr>
            <p:ph idx="1"/>
          </p:nvPr>
        </p:nvSpPr>
        <p:spPr>
          <a:xfrm>
            <a:off x="151926" y="651862"/>
            <a:ext cx="11883221" cy="5478283"/>
          </a:xfrm>
        </p:spPr>
        <p:txBody>
          <a:bodyPr vert="horz" lIns="91440" tIns="45720" rIns="91440" bIns="45720" rtlCol="0" anchor="t">
            <a:normAutofit/>
          </a:bodyPr>
          <a:lstStyle/>
          <a:p>
            <a:pPr>
              <a:buFont typeface="Arial"/>
              <a:buChar char="•"/>
            </a:pPr>
            <a:r>
              <a:rPr lang="en-US" b="1" dirty="0">
                <a:ea typeface="+mn-lt"/>
                <a:cs typeface="+mn-lt"/>
              </a:rPr>
              <a:t>Notification rules metadata storage - MySQL / MongoDB</a:t>
            </a:r>
            <a:endParaRPr lang="en-US" dirty="0" err="1"/>
          </a:p>
          <a:p>
            <a:pPr>
              <a:buFont typeface="Arial"/>
              <a:buChar char="•"/>
            </a:pPr>
            <a:endParaRPr lang="en-US">
              <a:ea typeface="+mn-lt"/>
              <a:cs typeface="+mn-lt"/>
            </a:endParaRPr>
          </a:p>
        </p:txBody>
      </p:sp>
      <p:graphicFrame>
        <p:nvGraphicFramePr>
          <p:cNvPr id="5" name="Table 5">
            <a:extLst>
              <a:ext uri="{FF2B5EF4-FFF2-40B4-BE49-F238E27FC236}">
                <a16:creationId xmlns:a16="http://schemas.microsoft.com/office/drawing/2014/main" id="{9BBF53E5-6C27-47ED-B178-FCDA93F5C344}"/>
              </a:ext>
            </a:extLst>
          </p:cNvPr>
          <p:cNvGraphicFramePr>
            <a:graphicFrameLocks noGrp="1"/>
          </p:cNvGraphicFramePr>
          <p:nvPr>
            <p:extLst>
              <p:ext uri="{D42A27DB-BD31-4B8C-83A1-F6EECF244321}">
                <p14:modId xmlns:p14="http://schemas.microsoft.com/office/powerpoint/2010/main" val="2633400837"/>
              </p:ext>
            </p:extLst>
          </p:nvPr>
        </p:nvGraphicFramePr>
        <p:xfrm>
          <a:off x="326571" y="1159565"/>
          <a:ext cx="11491087" cy="4820263"/>
        </p:xfrm>
        <a:graphic>
          <a:graphicData uri="http://schemas.openxmlformats.org/drawingml/2006/table">
            <a:tbl>
              <a:tblPr firstRow="1" bandRow="1">
                <a:tableStyleId>{5C22544A-7EE6-4342-B048-85BDC9FD1C3A}</a:tableStyleId>
              </a:tblPr>
              <a:tblGrid>
                <a:gridCol w="4150863">
                  <a:extLst>
                    <a:ext uri="{9D8B030D-6E8A-4147-A177-3AD203B41FA5}">
                      <a16:colId xmlns:a16="http://schemas.microsoft.com/office/drawing/2014/main" val="3549014007"/>
                    </a:ext>
                  </a:extLst>
                </a:gridCol>
                <a:gridCol w="3670112">
                  <a:extLst>
                    <a:ext uri="{9D8B030D-6E8A-4147-A177-3AD203B41FA5}">
                      <a16:colId xmlns:a16="http://schemas.microsoft.com/office/drawing/2014/main" val="2633051569"/>
                    </a:ext>
                  </a:extLst>
                </a:gridCol>
                <a:gridCol w="3670112">
                  <a:extLst>
                    <a:ext uri="{9D8B030D-6E8A-4147-A177-3AD203B41FA5}">
                      <a16:colId xmlns:a16="http://schemas.microsoft.com/office/drawing/2014/main" val="2222082559"/>
                    </a:ext>
                  </a:extLst>
                </a:gridCol>
              </a:tblGrid>
              <a:tr h="369167">
                <a:tc>
                  <a:txBody>
                    <a:bodyPr/>
                    <a:lstStyle/>
                    <a:p>
                      <a:pPr lvl="0">
                        <a:buNone/>
                      </a:pPr>
                      <a:r>
                        <a:rPr lang="en-US" sz="1800" b="1" i="0" u="none" strike="noStrike" noProof="0" dirty="0">
                          <a:solidFill>
                            <a:schemeClr val="tx1"/>
                          </a:solidFill>
                          <a:latin typeface="Calibri"/>
                        </a:rPr>
                        <a:t>Notification Rule Table</a:t>
                      </a:r>
                      <a:endParaRPr lang="en-US" dirty="0">
                        <a:solidFill>
                          <a:schemeClr val="tx1"/>
                        </a:solidFill>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lgn="l">
                        <a:lnSpc>
                          <a:spcPct val="100000"/>
                        </a:lnSpc>
                        <a:spcBef>
                          <a:spcPts val="0"/>
                        </a:spcBef>
                        <a:spcAft>
                          <a:spcPts val="0"/>
                        </a:spcAft>
                        <a:buNone/>
                      </a:pPr>
                      <a:r>
                        <a:rPr lang="en-US" sz="1800" b="1" i="0" u="none" strike="noStrike" noProof="0" dirty="0">
                          <a:solidFill>
                            <a:schemeClr val="tx1"/>
                          </a:solidFill>
                          <a:latin typeface="Calibri"/>
                        </a:rPr>
                        <a:t>Notification Tracker</a:t>
                      </a:r>
                      <a:endParaRPr lang="en-US" sz="1800" b="0" i="0" u="none" strike="noStrike" noProof="0" dirty="0">
                        <a:solidFill>
                          <a:schemeClr val="tx1"/>
                        </a:solidFill>
                        <a:latin typeface="Calibri"/>
                      </a:endParaRPr>
                    </a:p>
                  </a:txBody>
                  <a:tcP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lgn="l">
                        <a:lnSpc>
                          <a:spcPct val="100000"/>
                        </a:lnSpc>
                        <a:spcBef>
                          <a:spcPts val="0"/>
                        </a:spcBef>
                        <a:spcAft>
                          <a:spcPts val="0"/>
                        </a:spcAft>
                        <a:buNone/>
                      </a:pPr>
                      <a:r>
                        <a:rPr lang="en-US" sz="1800" b="1" i="0" u="none" strike="noStrike" noProof="0" dirty="0">
                          <a:solidFill>
                            <a:schemeClr val="tx1"/>
                          </a:solidFill>
                          <a:latin typeface="Calibri"/>
                        </a:rPr>
                        <a:t>User</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780914367"/>
                  </a:ext>
                </a:extLst>
              </a:tr>
              <a:tr h="350236">
                <a:tc>
                  <a:txBody>
                    <a:bodyPr/>
                    <a:lstStyle/>
                    <a:p>
                      <a:pPr marL="285750" marR="0" lvl="0" indent="-285750" algn="l">
                        <a:lnSpc>
                          <a:spcPct val="90000"/>
                        </a:lnSpc>
                        <a:spcBef>
                          <a:spcPts val="1000"/>
                        </a:spcBef>
                        <a:spcAft>
                          <a:spcPts val="0"/>
                        </a:spcAft>
                        <a:buClr>
                          <a:srgbClr val="000000"/>
                        </a:buClr>
                        <a:buFont typeface="Arial,Sans-Serif"/>
                        <a:buChar char="•"/>
                      </a:pPr>
                      <a:r>
                        <a:rPr lang="en-US" sz="1800" b="1" i="0" u="none" strike="noStrike" noProof="0" dirty="0">
                          <a:latin typeface="Calibri"/>
                        </a:rPr>
                        <a:t>User Id</a:t>
                      </a:r>
                    </a:p>
                    <a:p>
                      <a:pPr marL="285750" marR="0" lvl="0" indent="-285750" algn="l">
                        <a:lnSpc>
                          <a:spcPct val="90000"/>
                        </a:lnSpc>
                        <a:spcBef>
                          <a:spcPts val="1000"/>
                        </a:spcBef>
                        <a:spcAft>
                          <a:spcPts val="0"/>
                        </a:spcAft>
                        <a:buClr>
                          <a:srgbClr val="000000"/>
                        </a:buClr>
                        <a:buFont typeface="Arial,Sans-Serif"/>
                        <a:buChar char="•"/>
                      </a:pPr>
                      <a:r>
                        <a:rPr lang="en-US" sz="1800" b="1" i="0" u="none" strike="noStrike" noProof="0" dirty="0">
                          <a:latin typeface="Calibri"/>
                        </a:rPr>
                        <a:t>Rule Id</a:t>
                      </a:r>
                    </a:p>
                    <a:p>
                      <a:pPr marL="285750" marR="0" lvl="0" indent="-285750" algn="l">
                        <a:lnSpc>
                          <a:spcPct val="90000"/>
                        </a:lnSpc>
                        <a:spcBef>
                          <a:spcPts val="1000"/>
                        </a:spcBef>
                        <a:spcAft>
                          <a:spcPts val="0"/>
                        </a:spcAft>
                        <a:buClr>
                          <a:srgbClr val="000000"/>
                        </a:buClr>
                        <a:buFont typeface="Arial,Sans-Serif"/>
                        <a:buChar char="•"/>
                      </a:pPr>
                      <a:r>
                        <a:rPr lang="en-US" sz="1800" b="1" i="0" u="none" strike="noStrike" noProof="0" dirty="0">
                          <a:latin typeface="Calibri"/>
                        </a:rPr>
                        <a:t>Car / Vehicle Id</a:t>
                      </a:r>
                    </a:p>
                    <a:p>
                      <a:pPr marL="285750" marR="0" lvl="0" indent="-285750" algn="l">
                        <a:lnSpc>
                          <a:spcPct val="90000"/>
                        </a:lnSpc>
                        <a:spcBef>
                          <a:spcPts val="1000"/>
                        </a:spcBef>
                        <a:spcAft>
                          <a:spcPts val="0"/>
                        </a:spcAft>
                        <a:buClr>
                          <a:srgbClr val="000000"/>
                        </a:buClr>
                        <a:buFont typeface="Arial,Sans-Serif"/>
                        <a:buChar char="•"/>
                      </a:pPr>
                      <a:r>
                        <a:rPr lang="en-US" sz="1800" b="0" i="0" u="none" strike="noStrike" noProof="0" dirty="0">
                          <a:latin typeface="Calibri"/>
                        </a:rPr>
                        <a:t>Name</a:t>
                      </a:r>
                    </a:p>
                    <a:p>
                      <a:pPr marL="285750" marR="0" lvl="0" indent="-285750" algn="l">
                        <a:lnSpc>
                          <a:spcPct val="90000"/>
                        </a:lnSpc>
                        <a:spcBef>
                          <a:spcPts val="1000"/>
                        </a:spcBef>
                        <a:spcAft>
                          <a:spcPts val="0"/>
                        </a:spcAft>
                        <a:buClr>
                          <a:srgbClr val="000000"/>
                        </a:buClr>
                        <a:buFont typeface="Arial,Sans-Serif"/>
                        <a:buChar char="•"/>
                      </a:pPr>
                      <a:r>
                        <a:rPr lang="en-US" sz="1800" b="0" i="0" u="none" strike="noStrike" noProof="0" dirty="0">
                          <a:latin typeface="Calibri"/>
                        </a:rPr>
                        <a:t>Description</a:t>
                      </a:r>
                    </a:p>
                    <a:p>
                      <a:pPr marL="285750" marR="0" lvl="0" indent="-285750" algn="l">
                        <a:lnSpc>
                          <a:spcPct val="90000"/>
                        </a:lnSpc>
                        <a:spcBef>
                          <a:spcPts val="1000"/>
                        </a:spcBef>
                        <a:spcAft>
                          <a:spcPts val="0"/>
                        </a:spcAft>
                        <a:buClr>
                          <a:srgbClr val="000000"/>
                        </a:buClr>
                        <a:buFont typeface="Arial,Sans-Serif"/>
                        <a:buChar char="•"/>
                      </a:pPr>
                      <a:r>
                        <a:rPr lang="en-US" sz="1800" b="0" i="0" u="none" strike="noStrike" noProof="0" dirty="0">
                          <a:latin typeface="Calibri"/>
                        </a:rPr>
                        <a:t>Recipients</a:t>
                      </a:r>
                    </a:p>
                    <a:p>
                      <a:pPr marL="285750" marR="0" lvl="0" indent="-285750" algn="l">
                        <a:lnSpc>
                          <a:spcPct val="90000"/>
                        </a:lnSpc>
                        <a:spcBef>
                          <a:spcPts val="1000"/>
                        </a:spcBef>
                        <a:spcAft>
                          <a:spcPts val="0"/>
                        </a:spcAft>
                        <a:buClr>
                          <a:srgbClr val="000000"/>
                        </a:buClr>
                        <a:buFont typeface="Arial,Sans-Serif"/>
                        <a:buChar char="•"/>
                      </a:pPr>
                      <a:r>
                        <a:rPr lang="en-US" sz="1800" b="0" i="0" u="none" strike="noStrike" noProof="0" dirty="0">
                          <a:latin typeface="Calibri"/>
                        </a:rPr>
                        <a:t>Message Language</a:t>
                      </a:r>
                    </a:p>
                    <a:p>
                      <a:pPr marL="285750" marR="0" lvl="0" indent="-285750" algn="l">
                        <a:lnSpc>
                          <a:spcPct val="90000"/>
                        </a:lnSpc>
                        <a:spcBef>
                          <a:spcPts val="1000"/>
                        </a:spcBef>
                        <a:spcAft>
                          <a:spcPts val="0"/>
                        </a:spcAft>
                        <a:buClr>
                          <a:srgbClr val="000000"/>
                        </a:buClr>
                        <a:buFont typeface="Arial,Sans-Serif"/>
                        <a:buChar char="•"/>
                      </a:pPr>
                      <a:r>
                        <a:rPr lang="en-US" sz="1800" b="0" i="0" u="none" strike="noStrike" noProof="0" dirty="0">
                          <a:latin typeface="Calibri"/>
                        </a:rPr>
                        <a:t>Message Text</a:t>
                      </a:r>
                    </a:p>
                    <a:p>
                      <a:pPr marL="285750" marR="0" lvl="0" indent="-285750" algn="l">
                        <a:lnSpc>
                          <a:spcPct val="90000"/>
                        </a:lnSpc>
                        <a:spcBef>
                          <a:spcPts val="1000"/>
                        </a:spcBef>
                        <a:spcAft>
                          <a:spcPts val="0"/>
                        </a:spcAft>
                        <a:buClr>
                          <a:srgbClr val="000000"/>
                        </a:buClr>
                        <a:buFont typeface="Arial,Sans-Serif"/>
                        <a:buChar char="•"/>
                      </a:pPr>
                      <a:r>
                        <a:rPr lang="en-US" sz="1800" b="0" i="0" u="none" strike="noStrike" noProof="0" dirty="0">
                          <a:latin typeface="Calibri"/>
                        </a:rPr>
                        <a:t>frequency</a:t>
                      </a:r>
                    </a:p>
                    <a:p>
                      <a:pPr marL="285750" marR="0" lvl="0" indent="-285750" algn="l">
                        <a:lnSpc>
                          <a:spcPct val="90000"/>
                        </a:lnSpc>
                        <a:spcBef>
                          <a:spcPts val="1000"/>
                        </a:spcBef>
                        <a:spcAft>
                          <a:spcPts val="0"/>
                        </a:spcAft>
                        <a:buClr>
                          <a:srgbClr val="000000"/>
                        </a:buClr>
                        <a:buFont typeface="Arial,Sans-Serif"/>
                        <a:buChar char="•"/>
                      </a:pPr>
                      <a:r>
                        <a:rPr lang="en-US" sz="1800" b="0" i="0" u="none" strike="noStrike" noProof="0" dirty="0">
                          <a:latin typeface="Calibri"/>
                        </a:rPr>
                        <a:t>Escalation matrix</a:t>
                      </a:r>
                    </a:p>
                    <a:p>
                      <a:pPr marL="285750" marR="0" lvl="0" indent="-285750" algn="l">
                        <a:lnSpc>
                          <a:spcPct val="90000"/>
                        </a:lnSpc>
                        <a:spcBef>
                          <a:spcPts val="1000"/>
                        </a:spcBef>
                        <a:spcAft>
                          <a:spcPts val="0"/>
                        </a:spcAft>
                        <a:buClr>
                          <a:srgbClr val="000000"/>
                        </a:buClr>
                        <a:buFont typeface="Arial,Sans-Serif"/>
                        <a:buChar char="•"/>
                      </a:pPr>
                      <a:r>
                        <a:rPr lang="en-US" sz="1800" b="0" i="0" u="none" strike="noStrike" noProof="0" dirty="0">
                          <a:latin typeface="Calibri"/>
                        </a:rPr>
                        <a:t>Notification Stop criteria</a:t>
                      </a:r>
                    </a:p>
                    <a:p>
                      <a:pPr marL="285750" marR="0" lvl="0" indent="-285750" algn="l">
                        <a:lnSpc>
                          <a:spcPct val="90000"/>
                        </a:lnSpc>
                        <a:spcBef>
                          <a:spcPts val="1000"/>
                        </a:spcBef>
                        <a:spcAft>
                          <a:spcPts val="0"/>
                        </a:spcAft>
                        <a:buClr>
                          <a:srgbClr val="000000"/>
                        </a:buClr>
                        <a:buFont typeface="Arial,Sans-Serif"/>
                        <a:buChar char="•"/>
                      </a:pPr>
                      <a:r>
                        <a:rPr lang="en-US" sz="1800" b="0" i="0" u="none" strike="noStrike" noProof="0" dirty="0">
                          <a:latin typeface="Calibri"/>
                        </a:rPr>
                        <a:t>Location</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marL="285750" marR="0" lvl="0" indent="-285750" algn="l">
                        <a:lnSpc>
                          <a:spcPct val="90000"/>
                        </a:lnSpc>
                        <a:spcBef>
                          <a:spcPts val="1000"/>
                        </a:spcBef>
                        <a:spcAft>
                          <a:spcPts val="0"/>
                        </a:spcAft>
                        <a:buClr>
                          <a:srgbClr val="000000"/>
                        </a:buClr>
                        <a:buFont typeface="Arial,Sans-Serif"/>
                        <a:buChar char="•"/>
                      </a:pPr>
                      <a:r>
                        <a:rPr lang="en-US" sz="1800" b="1" i="0" u="none" strike="noStrike" noProof="0">
                          <a:latin typeface="Calibri"/>
                        </a:rPr>
                        <a:t>Rule Id</a:t>
                      </a:r>
                      <a:endParaRPr lang="en-US" sz="1800" b="0" i="0" u="none" strike="noStrike" noProof="0" dirty="0">
                        <a:latin typeface="Calibri"/>
                      </a:endParaRPr>
                    </a:p>
                    <a:p>
                      <a:pPr marL="285750" marR="0" lvl="0" indent="-285750" algn="l">
                        <a:lnSpc>
                          <a:spcPct val="90000"/>
                        </a:lnSpc>
                        <a:spcBef>
                          <a:spcPts val="1000"/>
                        </a:spcBef>
                        <a:spcAft>
                          <a:spcPts val="0"/>
                        </a:spcAft>
                        <a:buClr>
                          <a:srgbClr val="000000"/>
                        </a:buClr>
                        <a:buFont typeface="Arial,Sans-Serif"/>
                        <a:buChar char="•"/>
                      </a:pPr>
                      <a:r>
                        <a:rPr lang="en-US" sz="1800" b="1" i="0" u="none" strike="noStrike" noProof="0">
                          <a:latin typeface="Calibri"/>
                        </a:rPr>
                        <a:t>Notification Id</a:t>
                      </a:r>
                      <a:endParaRPr lang="en-US" sz="1800" b="1" i="0" u="none" strike="noStrike" noProof="0" dirty="0">
                        <a:latin typeface="Calibri"/>
                      </a:endParaRPr>
                    </a:p>
                    <a:p>
                      <a:pPr marL="285750" marR="0" lvl="0" indent="-285750" algn="l">
                        <a:lnSpc>
                          <a:spcPct val="90000"/>
                        </a:lnSpc>
                        <a:spcBef>
                          <a:spcPts val="1000"/>
                        </a:spcBef>
                        <a:spcAft>
                          <a:spcPts val="0"/>
                        </a:spcAft>
                        <a:buClr>
                          <a:srgbClr val="000000"/>
                        </a:buClr>
                        <a:buFont typeface="Arial,Sans-Serif"/>
                        <a:buChar char="•"/>
                      </a:pPr>
                      <a:r>
                        <a:rPr lang="en-US" sz="1800" b="0" i="0" u="none" strike="noStrike" noProof="0" dirty="0">
                          <a:latin typeface="Calibri"/>
                        </a:rPr>
                        <a:t>Notification sent time</a:t>
                      </a:r>
                    </a:p>
                    <a:p>
                      <a:pPr marL="285750" marR="0" lvl="0" indent="-285750" algn="l">
                        <a:lnSpc>
                          <a:spcPct val="90000"/>
                        </a:lnSpc>
                        <a:spcBef>
                          <a:spcPts val="1000"/>
                        </a:spcBef>
                        <a:spcAft>
                          <a:spcPts val="0"/>
                        </a:spcAft>
                        <a:buClr>
                          <a:srgbClr val="000000"/>
                        </a:buClr>
                        <a:buFont typeface="Arial,Sans-Serif"/>
                        <a:buChar char="•"/>
                      </a:pPr>
                      <a:r>
                        <a:rPr lang="en-US" sz="1800" b="0" i="0" u="none" strike="noStrike" noProof="0" dirty="0">
                          <a:latin typeface="Calibri"/>
                        </a:rPr>
                        <a:t>Notification acknowledgement time</a:t>
                      </a:r>
                    </a:p>
                    <a:p>
                      <a:pPr marL="285750" marR="0" lvl="0" indent="-285750" algn="l">
                        <a:lnSpc>
                          <a:spcPct val="90000"/>
                        </a:lnSpc>
                        <a:spcBef>
                          <a:spcPts val="1000"/>
                        </a:spcBef>
                        <a:spcAft>
                          <a:spcPts val="0"/>
                        </a:spcAft>
                        <a:buClr>
                          <a:srgbClr val="000000"/>
                        </a:buClr>
                        <a:buFont typeface="Arial,Sans-Serif"/>
                        <a:buChar char="•"/>
                      </a:pPr>
                      <a:r>
                        <a:rPr lang="en-US" sz="1800" b="0" i="0" u="none" strike="noStrike" noProof="0" dirty="0">
                          <a:latin typeface="Calibri"/>
                        </a:rPr>
                        <a:t>Notification acknowledge by recipient</a:t>
                      </a:r>
                    </a:p>
                    <a:p>
                      <a:pPr marL="285750" marR="0" lvl="0" indent="-285750" algn="l">
                        <a:lnSpc>
                          <a:spcPct val="90000"/>
                        </a:lnSpc>
                        <a:spcBef>
                          <a:spcPts val="1000"/>
                        </a:spcBef>
                        <a:spcAft>
                          <a:spcPts val="0"/>
                        </a:spcAft>
                        <a:buClr>
                          <a:srgbClr val="000000"/>
                        </a:buClr>
                        <a:buFont typeface="Arial,Sans-Serif"/>
                        <a:buChar char="•"/>
                      </a:pPr>
                      <a:r>
                        <a:rPr lang="en-US" sz="1800" b="0" i="0" u="none" strike="noStrike" noProof="0" dirty="0">
                          <a:latin typeface="Calibri"/>
                        </a:rPr>
                        <a:t>Number of retries</a:t>
                      </a:r>
                    </a:p>
                    <a:p>
                      <a:pPr marL="0" marR="0" lvl="0" indent="0" algn="l">
                        <a:lnSpc>
                          <a:spcPct val="90000"/>
                        </a:lnSpc>
                        <a:spcBef>
                          <a:spcPts val="1000"/>
                        </a:spcBef>
                        <a:spcAft>
                          <a:spcPts val="0"/>
                        </a:spcAft>
                        <a:buClr>
                          <a:srgbClr val="000000"/>
                        </a:buClr>
                        <a:buNone/>
                      </a:pPr>
                      <a:endParaRPr lang="en-US" sz="1800" b="0" i="0" u="none" strike="noStrike" noProof="0" dirty="0">
                        <a:latin typeface="Calibri"/>
                      </a:endParaRPr>
                    </a:p>
                  </a:txBody>
                  <a:tcP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solidFill>
                      <a:schemeClr val="bg1"/>
                    </a:solidFill>
                  </a:tcPr>
                </a:tc>
                <a:tc>
                  <a:txBody>
                    <a:bodyPr/>
                    <a:lstStyle/>
                    <a:p>
                      <a:pPr marL="285750" lvl="0" indent="-285750" algn="l">
                        <a:lnSpc>
                          <a:spcPct val="90000"/>
                        </a:lnSpc>
                        <a:spcBef>
                          <a:spcPts val="1000"/>
                        </a:spcBef>
                        <a:spcAft>
                          <a:spcPts val="0"/>
                        </a:spcAft>
                        <a:buFont typeface="Arial"/>
                        <a:buChar char="•"/>
                      </a:pPr>
                      <a:r>
                        <a:rPr lang="en-US" sz="1800" b="1" i="0" u="none" strike="noStrike" noProof="0" dirty="0"/>
                        <a:t>User</a:t>
                      </a:r>
                      <a:r>
                        <a:rPr lang="en-US" sz="1800" b="1" i="0" u="none" strike="noStrike" noProof="0"/>
                        <a:t> Id</a:t>
                      </a:r>
                      <a:endParaRPr lang="en-US" sz="1800" b="1" i="0" u="none" strike="noStrike" noProof="0" dirty="0">
                        <a:latin typeface="Calibri"/>
                      </a:endParaRPr>
                    </a:p>
                    <a:p>
                      <a:pPr marL="285750" lvl="0" indent="-285750" algn="l">
                        <a:lnSpc>
                          <a:spcPct val="90000"/>
                        </a:lnSpc>
                        <a:spcBef>
                          <a:spcPts val="1000"/>
                        </a:spcBef>
                        <a:spcAft>
                          <a:spcPts val="0"/>
                        </a:spcAft>
                        <a:buFont typeface="Arial"/>
                        <a:buChar char="•"/>
                      </a:pPr>
                      <a:r>
                        <a:rPr lang="en-US" sz="1800" b="0" i="0" u="none" strike="noStrike" noProof="0" dirty="0"/>
                        <a:t>Name</a:t>
                      </a:r>
                      <a:endParaRPr lang="en-US" sz="1800" b="0" i="0" u="none" strike="noStrike" noProof="0" dirty="0">
                        <a:latin typeface="Calibri"/>
                      </a:endParaRPr>
                    </a:p>
                    <a:p>
                      <a:pPr marL="285750" lvl="0" indent="-285750" algn="l">
                        <a:lnSpc>
                          <a:spcPct val="90000"/>
                        </a:lnSpc>
                        <a:spcBef>
                          <a:spcPts val="1000"/>
                        </a:spcBef>
                        <a:spcAft>
                          <a:spcPts val="0"/>
                        </a:spcAft>
                        <a:buFont typeface="Arial"/>
                        <a:buChar char="•"/>
                      </a:pPr>
                      <a:r>
                        <a:rPr lang="en-US" sz="1800" b="0" i="0" u="none" strike="noStrike" noProof="0" dirty="0"/>
                        <a:t>Email</a:t>
                      </a:r>
                      <a:endParaRPr lang="en-US" sz="1800" b="0" i="0" u="none" strike="noStrike" noProof="0" dirty="0">
                        <a:latin typeface="Calibri"/>
                      </a:endParaRPr>
                    </a:p>
                    <a:p>
                      <a:pPr marL="285750" lvl="0" indent="-285750" algn="l">
                        <a:lnSpc>
                          <a:spcPct val="90000"/>
                        </a:lnSpc>
                        <a:spcBef>
                          <a:spcPts val="1000"/>
                        </a:spcBef>
                        <a:spcAft>
                          <a:spcPts val="0"/>
                        </a:spcAft>
                        <a:buFont typeface="Arial"/>
                        <a:buChar char="•"/>
                      </a:pPr>
                      <a:r>
                        <a:rPr lang="en-US" sz="1800" b="0" i="0" u="none" strike="noStrike" noProof="0" dirty="0"/>
                        <a:t>Address</a:t>
                      </a:r>
                      <a:endParaRPr lang="en-US" sz="1800" b="0" i="0" u="none" strike="noStrike" noProof="0" dirty="0">
                        <a:latin typeface="Calibri"/>
                      </a:endParaRPr>
                    </a:p>
                    <a:p>
                      <a:pPr marL="285750" lvl="0" indent="-285750" algn="l">
                        <a:lnSpc>
                          <a:spcPct val="90000"/>
                        </a:lnSpc>
                        <a:spcBef>
                          <a:spcPts val="1000"/>
                        </a:spcBef>
                        <a:spcAft>
                          <a:spcPts val="0"/>
                        </a:spcAft>
                        <a:buFont typeface="Arial"/>
                        <a:buChar char="•"/>
                      </a:pPr>
                      <a:r>
                        <a:rPr lang="en-US" sz="1800" b="0" i="0" u="none" strike="noStrike" noProof="0" dirty="0"/>
                        <a:t>Age</a:t>
                      </a:r>
                      <a:endParaRPr lang="en-US" sz="1800" b="0" i="0" u="none" strike="noStrike" noProof="0" dirty="0">
                        <a:latin typeface="Calibri"/>
                      </a:endParaRPr>
                    </a:p>
                    <a:p>
                      <a:pPr marL="285750" lvl="0" indent="-285750" algn="l">
                        <a:lnSpc>
                          <a:spcPct val="90000"/>
                        </a:lnSpc>
                        <a:spcBef>
                          <a:spcPts val="1000"/>
                        </a:spcBef>
                        <a:spcAft>
                          <a:spcPts val="0"/>
                        </a:spcAft>
                        <a:buFont typeface="Arial"/>
                        <a:buChar char="•"/>
                      </a:pPr>
                      <a:r>
                        <a:rPr lang="en-US" sz="1800" b="0" i="0" u="none" strike="noStrike" noProof="0" dirty="0"/>
                        <a:t>registration details, etc.</a:t>
                      </a:r>
                      <a:endParaRPr lang="en-US" sz="1800" b="0" i="0" u="none" strike="noStrike" noProof="0" dirty="0">
                        <a:latin typeface="Calibri"/>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4286776899"/>
                  </a:ext>
                </a:extLst>
              </a:tr>
            </a:tbl>
          </a:graphicData>
        </a:graphic>
      </p:graphicFrame>
    </p:spTree>
    <p:extLst>
      <p:ext uri="{BB962C8B-B14F-4D97-AF65-F5344CB8AC3E}">
        <p14:creationId xmlns:p14="http://schemas.microsoft.com/office/powerpoint/2010/main" val="2031767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3B561-3B75-44E4-99A3-89507D89BE77}"/>
              </a:ext>
            </a:extLst>
          </p:cNvPr>
          <p:cNvSpPr>
            <a:spLocks noGrp="1"/>
          </p:cNvSpPr>
          <p:nvPr>
            <p:ph type="title"/>
          </p:nvPr>
        </p:nvSpPr>
        <p:spPr>
          <a:xfrm>
            <a:off x="71467" y="62218"/>
            <a:ext cx="10515600" cy="549365"/>
          </a:xfrm>
        </p:spPr>
        <p:txBody>
          <a:bodyPr>
            <a:normAutofit fontScale="90000"/>
          </a:bodyPr>
          <a:lstStyle/>
          <a:p>
            <a:r>
              <a:rPr lang="en-US">
                <a:cs typeface="Calibri Light"/>
              </a:rPr>
              <a:t>System Architecture Overview</a:t>
            </a:r>
            <a:endParaRPr lang="en-US" dirty="0">
              <a:cs typeface="Calibri Light"/>
            </a:endParaRPr>
          </a:p>
        </p:txBody>
      </p:sp>
      <p:pic>
        <p:nvPicPr>
          <p:cNvPr id="5" name="Picture 6">
            <a:extLst>
              <a:ext uri="{FF2B5EF4-FFF2-40B4-BE49-F238E27FC236}">
                <a16:creationId xmlns:a16="http://schemas.microsoft.com/office/drawing/2014/main" id="{6E8976B5-EEC5-4833-AAF6-CD30D14964AA}"/>
              </a:ext>
            </a:extLst>
          </p:cNvPr>
          <p:cNvPicPr>
            <a:picLocks noGrp="1" noChangeAspect="1"/>
          </p:cNvPicPr>
          <p:nvPr>
            <p:ph idx="1"/>
          </p:nvPr>
        </p:nvPicPr>
        <p:blipFill>
          <a:blip r:embed="rId2"/>
          <a:stretch>
            <a:fillRect/>
          </a:stretch>
        </p:blipFill>
        <p:spPr>
          <a:xfrm>
            <a:off x="581467" y="677476"/>
            <a:ext cx="10967279" cy="5684837"/>
          </a:xfrm>
        </p:spPr>
      </p:pic>
    </p:spTree>
    <p:extLst>
      <p:ext uri="{BB962C8B-B14F-4D97-AF65-F5344CB8AC3E}">
        <p14:creationId xmlns:p14="http://schemas.microsoft.com/office/powerpoint/2010/main" val="1473526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788E2-A89D-4844-B081-401F2F44032B}"/>
              </a:ext>
            </a:extLst>
          </p:cNvPr>
          <p:cNvSpPr>
            <a:spLocks noGrp="1"/>
          </p:cNvSpPr>
          <p:nvPr>
            <p:ph type="title"/>
          </p:nvPr>
        </p:nvSpPr>
        <p:spPr>
          <a:xfrm>
            <a:off x="109330" y="100082"/>
            <a:ext cx="10515600" cy="492570"/>
          </a:xfrm>
        </p:spPr>
        <p:txBody>
          <a:bodyPr>
            <a:normAutofit fontScale="90000"/>
          </a:bodyPr>
          <a:lstStyle/>
          <a:p>
            <a:r>
              <a:rPr lang="en-US">
                <a:ea typeface="+mj-lt"/>
                <a:cs typeface="+mj-lt"/>
              </a:rPr>
              <a:t>System Architecture Overview - AWS</a:t>
            </a:r>
            <a:endParaRPr lang="en-US"/>
          </a:p>
        </p:txBody>
      </p:sp>
      <p:pic>
        <p:nvPicPr>
          <p:cNvPr id="6" name="Picture 6" descr="Graphical user interface, application&#10;&#10;Description automatically generated">
            <a:extLst>
              <a:ext uri="{FF2B5EF4-FFF2-40B4-BE49-F238E27FC236}">
                <a16:creationId xmlns:a16="http://schemas.microsoft.com/office/drawing/2014/main" id="{4B98693A-861B-432A-9081-884AF7E00FF3}"/>
              </a:ext>
            </a:extLst>
          </p:cNvPr>
          <p:cNvPicPr>
            <a:picLocks noGrp="1" noChangeAspect="1"/>
          </p:cNvPicPr>
          <p:nvPr>
            <p:ph idx="1"/>
          </p:nvPr>
        </p:nvPicPr>
        <p:blipFill>
          <a:blip r:embed="rId2"/>
          <a:stretch>
            <a:fillRect/>
          </a:stretch>
        </p:blipFill>
        <p:spPr>
          <a:xfrm>
            <a:off x="157972" y="662030"/>
            <a:ext cx="11546540" cy="5787810"/>
          </a:xfrm>
        </p:spPr>
      </p:pic>
    </p:spTree>
    <p:extLst>
      <p:ext uri="{BB962C8B-B14F-4D97-AF65-F5344CB8AC3E}">
        <p14:creationId xmlns:p14="http://schemas.microsoft.com/office/powerpoint/2010/main" val="41635136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System Design Document  For RMCH Unit</vt:lpstr>
      <vt:lpstr>Overview</vt:lpstr>
      <vt:lpstr>Requirements and Goals of the System</vt:lpstr>
      <vt:lpstr>Assumptions</vt:lpstr>
      <vt:lpstr>System APIs</vt:lpstr>
      <vt:lpstr>High Level Design</vt:lpstr>
      <vt:lpstr>Database Schema</vt:lpstr>
      <vt:lpstr>System Architecture Overview</vt:lpstr>
      <vt:lpstr>System Architecture Overview - AWS</vt:lpstr>
      <vt:lpstr>Client side flow</vt:lpstr>
      <vt:lpstr>Client side flow</vt:lpstr>
      <vt:lpstr>Server side flow</vt:lpstr>
      <vt:lpstr>Network Security</vt:lpstr>
      <vt:lpstr>Security Implementation over network</vt:lpstr>
      <vt:lpstr>Operational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1967</cp:revision>
  <dcterms:created xsi:type="dcterms:W3CDTF">2021-02-07T07:34:48Z</dcterms:created>
  <dcterms:modified xsi:type="dcterms:W3CDTF">2021-02-15T14:36:54Z</dcterms:modified>
</cp:coreProperties>
</file>