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7" r:id="rId4"/>
    <p:sldId id="259" r:id="rId5"/>
    <p:sldId id="266" r:id="rId6"/>
    <p:sldId id="267" r:id="rId7"/>
    <p:sldId id="268" r:id="rId8"/>
    <p:sldId id="282" r:id="rId9"/>
    <p:sldId id="280" r:id="rId10"/>
    <p:sldId id="269" r:id="rId11"/>
    <p:sldId id="270" r:id="rId12"/>
    <p:sldId id="271" r:id="rId13"/>
    <p:sldId id="272" r:id="rId14"/>
    <p:sldId id="278" r:id="rId15"/>
    <p:sldId id="283" r:id="rId16"/>
    <p:sldId id="284" r:id="rId17"/>
    <p:sldId id="285" r:id="rId18"/>
    <p:sldId id="286" r:id="rId19"/>
    <p:sldId id="277" r:id="rId20"/>
    <p:sldId id="273" r:id="rId21"/>
    <p:sldId id="281" r:id="rId22"/>
    <p:sldId id="275" r:id="rId23"/>
    <p:sldId id="276" r:id="rId24"/>
    <p:sldId id="261" r:id="rId25"/>
    <p:sldId id="263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n" initials="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72" d="100"/>
          <a:sy n="72" d="100"/>
        </p:scale>
        <p:origin x="130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AA09-9BD8-4051-9386-601D99B9B81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E001-E183-4AA9-8D3F-E21E4659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DE001-E183-4AA9-8D3F-E21E46592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mailto:debasis.babun@gmail.co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/>
          <p:cNvSpPr/>
          <p:nvPr/>
        </p:nvSpPr>
        <p:spPr bwMode="auto"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sp>
        <p:nvSpPr>
          <p:cNvPr id="26" name="Shadow"/>
          <p:cNvSpPr/>
          <p:nvPr/>
        </p:nvSpPr>
        <p:spPr>
          <a:xfrm>
            <a:off x="0" y="4437112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32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21" name="IAAS Logo" descr="C:\Users\breiteue\Dropbox\IAAS-CloudTechnology3_Title.png" hidden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53" y="1826652"/>
            <a:ext cx="6100699" cy="1210152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710952"/>
            <a:ext cx="7772400" cy="3294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noProof="0" dirty="0" smtClean="0"/>
              <a:t>Goal-driven Context-sensitive</a:t>
            </a:r>
            <a:br>
              <a:rPr lang="en-US" noProof="0" dirty="0" smtClean="0"/>
            </a:br>
            <a:r>
              <a:rPr lang="en-US" noProof="0" dirty="0" smtClean="0"/>
              <a:t>Production Processes:</a:t>
            </a:r>
            <a:br>
              <a:rPr lang="en-US" noProof="0" dirty="0" smtClean="0"/>
            </a:br>
            <a:r>
              <a:rPr lang="en-US" noProof="0" dirty="0" smtClean="0"/>
              <a:t>A Case Study using BPMN</a:t>
            </a:r>
            <a:endParaRPr lang="en-US" noProof="0" dirty="0"/>
          </a:p>
        </p:txBody>
      </p:sp>
      <p:grpSp>
        <p:nvGrpSpPr>
          <p:cNvPr id="48" name="Logo"/>
          <p:cNvGrpSpPr/>
          <p:nvPr/>
        </p:nvGrpSpPr>
        <p:grpSpPr>
          <a:xfrm>
            <a:off x="4067944" y="4144842"/>
            <a:ext cx="2928163" cy="628899"/>
            <a:chOff x="2267744" y="1756325"/>
            <a:chExt cx="5706164" cy="1225547"/>
          </a:xfrm>
        </p:grpSpPr>
        <p:pic>
          <p:nvPicPr>
            <p:cNvPr id="49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uppieren 4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52" name="Abgerundetes Rechteck 5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uppieren 5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4" name="Abgerundetes Rechteck 6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Abgerundetes Rechteck 6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4" name="Abgerundetes Rechteck 5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Gleichschenkliges Dreieck 5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8" name="Gruppieren 5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2" name="Abgerundetes Rechteck 6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Abgerundetes Rechteck 6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9" name="Halbbogen 5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Halbbogen 5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/>
            <p:cNvSpPr txBox="1"/>
            <p:nvPr userDrawn="1"/>
          </p:nvSpPr>
          <p:spPr>
            <a:xfrm>
              <a:off x="4367123" y="1903820"/>
              <a:ext cx="3606785" cy="817869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  <p:sp>
        <p:nvSpPr>
          <p:cNvPr id="25" name="Author"/>
          <p:cNvSpPr txBox="1">
            <a:spLocks noChangeArrowheads="1"/>
          </p:cNvSpPr>
          <p:nvPr userDrawn="1"/>
        </p:nvSpPr>
        <p:spPr bwMode="auto">
          <a:xfrm>
            <a:off x="2730534" y="4953630"/>
            <a:ext cx="3682931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 smtClean="0">
                <a:solidFill>
                  <a:srgbClr val="000000"/>
                </a:solidFill>
                <a:latin typeface="Calibri" pitchFamily="34" charset="0"/>
              </a:rPr>
              <a:t>Debasis Kar</a:t>
            </a:r>
          </a:p>
          <a:p>
            <a:pPr algn="ctr">
              <a:defRPr/>
            </a:pPr>
            <a:r>
              <a:rPr lang="en-US" sz="1400" noProof="0" dirty="0" smtClean="0">
                <a:solidFill>
                  <a:srgbClr val="000000"/>
                </a:solidFill>
                <a:latin typeface="Calibri" pitchFamily="34" charset="0"/>
                <a:hlinkClick r:id="rId4"/>
              </a:rPr>
              <a:t>debasis.babun@gmail.com</a:t>
            </a:r>
            <a:endParaRPr lang="en-US" sz="1400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400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800" i="1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800" i="1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800" i="1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sz="1800" i="1" noProof="0" dirty="0" smtClean="0">
                <a:solidFill>
                  <a:srgbClr val="000000"/>
                </a:solidFill>
                <a:latin typeface="Calibri" pitchFamily="34" charset="0"/>
              </a:rPr>
              <a:t>Supervisor: M.Sc. C. Timurhan Sungur</a:t>
            </a:r>
            <a:endParaRPr lang="en-US" sz="1800" i="1" noProof="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80" y="5652120"/>
            <a:ext cx="2890024" cy="7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111E-6 3.7037E-7 L 0.0033 0.3027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 erste Folie anim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323528" y="854089"/>
            <a:ext cx="8809714" cy="45719"/>
            <a:chOff x="323528" y="854089"/>
            <a:chExt cx="8809714" cy="45719"/>
          </a:xfrm>
        </p:grpSpPr>
        <p:cxnSp>
          <p:nvCxnSpPr>
            <p:cNvPr id="21" name="Trennlinie"/>
            <p:cNvCxnSpPr/>
            <p:nvPr userDrawn="1"/>
          </p:nvCxnSpPr>
          <p:spPr>
            <a:xfrm>
              <a:off x="323528" y="874665"/>
              <a:ext cx="856310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nsparent Deck"/>
            <p:cNvSpPr/>
            <p:nvPr userDrawn="1"/>
          </p:nvSpPr>
          <p:spPr bwMode="auto">
            <a:xfrm>
              <a:off x="3635896" y="854089"/>
              <a:ext cx="5497346" cy="4571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63" y="182588"/>
            <a:ext cx="8369663" cy="6096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063" y="990600"/>
            <a:ext cx="8369663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4" name="Flussdiagramm: Verzögerung 3"/>
          <p:cNvSpPr/>
          <p:nvPr/>
        </p:nvSpPr>
        <p:spPr bwMode="auto">
          <a:xfrm>
            <a:off x="-17499" y="794"/>
            <a:ext cx="440683" cy="6876000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77666" y="1829295"/>
            <a:ext cx="253498" cy="1888167"/>
            <a:chOff x="80673" y="2271026"/>
            <a:chExt cx="253498" cy="1888167"/>
          </a:xfrm>
        </p:grpSpPr>
        <p:grpSp>
          <p:nvGrpSpPr>
            <p:cNvPr id="5" name="Gruppieren 4"/>
            <p:cNvGrpSpPr/>
            <p:nvPr userDrawn="1"/>
          </p:nvGrpSpPr>
          <p:grpSpPr>
            <a:xfrm rot="16200000">
              <a:off x="-89855" y="3735167"/>
              <a:ext cx="594554" cy="253498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6" name="Abgerundetes Rechteck 5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19" name="Abgerundetes Rechteck 18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8" name="Abgerundetes Rechteck 7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6" name="Abgerundetes Rechteck 15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17" name="Abgerundetes Rechteck 16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Halbbogen 12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Halbbogen 13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0" name="Textfeld 19"/>
            <p:cNvSpPr txBox="1"/>
            <p:nvPr userDrawn="1"/>
          </p:nvSpPr>
          <p:spPr>
            <a:xfrm rot="16200000">
              <a:off x="-467307" y="2844592"/>
              <a:ext cx="1329389" cy="182257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1700" dirty="0">
                <a:solidFill>
                  <a:schemeClr val="bg1"/>
                </a:solidFill>
                <a:effectLst>
                  <a:glow rad="38100">
                    <a:schemeClr val="bg1">
                      <a:alpha val="14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  <p:sp>
        <p:nvSpPr>
          <p:cNvPr id="25" name="Author"/>
          <p:cNvSpPr txBox="1">
            <a:spLocks noChangeArrowheads="1"/>
          </p:cNvSpPr>
          <p:nvPr/>
        </p:nvSpPr>
        <p:spPr bwMode="auto">
          <a:xfrm>
            <a:off x="454893" y="6560259"/>
            <a:ext cx="21098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</a:t>
            </a: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Debasis Kar – Universität Stuttgart</a:t>
            </a: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6" name="Nummer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63" y="182588"/>
            <a:ext cx="8369663" cy="6096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063" y="990600"/>
            <a:ext cx="8369663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ohn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222" y="182588"/>
            <a:ext cx="8712968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-4238" y="857288"/>
            <a:ext cx="856310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3230273" y="836712"/>
            <a:ext cx="5497346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27871" y="990600"/>
            <a:ext cx="8681436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en-US" noProof="0" dirty="0"/>
          </a:p>
        </p:txBody>
      </p:sp>
      <p:sp>
        <p:nvSpPr>
          <p:cNvPr id="9" name="Author"/>
          <p:cNvSpPr txBox="1">
            <a:spLocks noChangeArrowheads="1"/>
          </p:cNvSpPr>
          <p:nvPr/>
        </p:nvSpPr>
        <p:spPr bwMode="auto">
          <a:xfrm>
            <a:off x="147980" y="6550054"/>
            <a:ext cx="2109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</a:t>
            </a: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Debasis Kar – Universität Stuttgart</a:t>
            </a:r>
          </a:p>
          <a:p>
            <a:pPr>
              <a:defRPr/>
            </a:pP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5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159" y="182588"/>
            <a:ext cx="8369663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animi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22313" y="2571744"/>
            <a:ext cx="77724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  <a:effectLst>
                  <a:reflection blurRad="6350" stA="21000" endPos="45500" dir="5400000" sy="-100000" algn="bl" rotWithShape="0"/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>
                <a:solidFill>
                  <a:schemeClr val="bg1"/>
                </a:solidFill>
              </a:rPr>
              <a:pPr lvl="0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7" name="Logo"/>
          <p:cNvGrpSpPr/>
          <p:nvPr/>
        </p:nvGrpSpPr>
        <p:grpSpPr>
          <a:xfrm>
            <a:off x="4067944" y="5589240"/>
            <a:ext cx="3227830" cy="691789"/>
            <a:chOff x="2267744" y="1756325"/>
            <a:chExt cx="5718301" cy="1225547"/>
          </a:xfrm>
        </p:grpSpPr>
        <p:pic>
          <p:nvPicPr>
            <p:cNvPr id="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pieren 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2" name="Abgerundetes Rechteck 1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Abgerundetes Rechteck 1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2" name="Abgerundetes Rechteck 2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" name="Halbbogen 1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Halbbogen 1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Textfeld 10"/>
            <p:cNvSpPr txBox="1"/>
            <p:nvPr userDrawn="1"/>
          </p:nvSpPr>
          <p:spPr>
            <a:xfrm>
              <a:off x="4379260" y="1882504"/>
              <a:ext cx="3606785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22313" y="2571744"/>
            <a:ext cx="77724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  <a:effectLst>
                  <a:reflection blurRad="6350" stA="21000" endPos="45500" dir="5400000" sy="-100000" algn="bl" rotWithShape="0"/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>
                <a:solidFill>
                  <a:schemeClr val="bg1"/>
                </a:solidFill>
              </a:rPr>
              <a:pPr lvl="0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7" name="Logo"/>
          <p:cNvGrpSpPr/>
          <p:nvPr/>
        </p:nvGrpSpPr>
        <p:grpSpPr>
          <a:xfrm>
            <a:off x="4211960" y="5733256"/>
            <a:ext cx="3227830" cy="691789"/>
            <a:chOff x="2267744" y="1756325"/>
            <a:chExt cx="5718301" cy="1225547"/>
          </a:xfrm>
        </p:grpSpPr>
        <p:pic>
          <p:nvPicPr>
            <p:cNvPr id="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pieren 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2" name="Abgerundetes Rechteck 1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Abgerundetes Rechteck 1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2" name="Abgerundetes Rechteck 2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" name="Halbbogen 1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Halbbogen 1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Textfeld 10"/>
            <p:cNvSpPr txBox="1"/>
            <p:nvPr userDrawn="1"/>
          </p:nvSpPr>
          <p:spPr>
            <a:xfrm>
              <a:off x="4379260" y="1882504"/>
              <a:ext cx="3606785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6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erzögerung 5"/>
          <p:cNvSpPr/>
          <p:nvPr userDrawn="1"/>
        </p:nvSpPr>
        <p:spPr bwMode="auto">
          <a:xfrm>
            <a:off x="-17499" y="794"/>
            <a:ext cx="440683" cy="6876000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cxnSp>
        <p:nvCxnSpPr>
          <p:cNvPr id="11" name="Trennlinie"/>
          <p:cNvCxnSpPr/>
          <p:nvPr/>
        </p:nvCxnSpPr>
        <p:spPr>
          <a:xfrm>
            <a:off x="323528" y="874665"/>
            <a:ext cx="856310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 hidden="1"/>
          <p:cNvSpPr/>
          <p:nvPr/>
        </p:nvSpPr>
        <p:spPr>
          <a:xfrm>
            <a:off x="-69524" y="-98538"/>
            <a:ext cx="551200" cy="713581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538662" name="Author"/>
          <p:cNvSpPr txBox="1">
            <a:spLocks noChangeArrowheads="1"/>
          </p:cNvSpPr>
          <p:nvPr/>
        </p:nvSpPr>
        <p:spPr bwMode="auto">
          <a:xfrm>
            <a:off x="454893" y="6560259"/>
            <a:ext cx="2109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Debasis Kar – Universität Stuttgart</a:t>
            </a:r>
          </a:p>
          <a:p>
            <a:pPr>
              <a:defRPr/>
            </a:pP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9" name="Old Left Space" descr="C:\Users\breiteue\Dropbox\IAAS-CloudTechnology3_Slice.jpg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247873" y="3222120"/>
            <a:ext cx="6858000" cy="4137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nsparent Deck"/>
          <p:cNvSpPr/>
          <p:nvPr/>
        </p:nvSpPr>
        <p:spPr bwMode="auto">
          <a:xfrm>
            <a:off x="3635896" y="854089"/>
            <a:ext cx="5497346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3" name="Nummer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grpSp>
        <p:nvGrpSpPr>
          <p:cNvPr id="38" name="Gruppieren 37"/>
          <p:cNvGrpSpPr/>
          <p:nvPr/>
        </p:nvGrpSpPr>
        <p:grpSpPr>
          <a:xfrm rot="16200000">
            <a:off x="-64269" y="3251822"/>
            <a:ext cx="594554" cy="253498"/>
            <a:chOff x="884734" y="1329521"/>
            <a:chExt cx="8373477" cy="3927165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63000">
                <a:schemeClr val="tx2">
                  <a:lumMod val="0"/>
                  <a:lumOff val="1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  <a:effectLst>
            <a:glow rad="38100">
              <a:schemeClr val="bg1">
                <a:alpha val="26000"/>
              </a:schemeClr>
            </a:glow>
          </a:effectLst>
        </p:grpSpPr>
        <p:sp>
          <p:nvSpPr>
            <p:cNvPr id="40" name="Abgerundetes Rechteck 39"/>
            <p:cNvSpPr/>
            <p:nvPr/>
          </p:nvSpPr>
          <p:spPr>
            <a:xfrm>
              <a:off x="5386948" y="1628800"/>
              <a:ext cx="288032" cy="3312368"/>
            </a:xfrm>
            <a:prstGeom prst="roundRect">
              <a:avLst>
                <a:gd name="adj" fmla="val 325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884734" y="1329521"/>
              <a:ext cx="1419606" cy="3927165"/>
              <a:chOff x="884734" y="1329521"/>
              <a:chExt cx="1419606" cy="3927165"/>
            </a:xfrm>
            <a:grpFill/>
          </p:grpSpPr>
          <p:sp>
            <p:nvSpPr>
              <p:cNvPr id="52" name="Abgerundetes Rechteck 51"/>
              <p:cNvSpPr/>
              <p:nvPr/>
            </p:nvSpPr>
            <p:spPr>
              <a:xfrm>
                <a:off x="884734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 rot="2142121">
                <a:off x="2016308" y="1329521"/>
                <a:ext cx="288032" cy="3927165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42" name="Abgerundetes Rechteck 41"/>
            <p:cNvSpPr/>
            <p:nvPr/>
          </p:nvSpPr>
          <p:spPr>
            <a:xfrm rot="5400000">
              <a:off x="3731952" y="1044789"/>
              <a:ext cx="196730" cy="4408763"/>
            </a:xfrm>
            <a:prstGeom prst="roundRect">
              <a:avLst>
                <a:gd name="adj" fmla="val 325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3" name="Gleichschenkliges Dreieck 42"/>
            <p:cNvSpPr/>
            <p:nvPr/>
          </p:nvSpPr>
          <p:spPr>
            <a:xfrm rot="5400000">
              <a:off x="5723612" y="2962986"/>
              <a:ext cx="875718" cy="58665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286424" y="2940306"/>
              <a:ext cx="575056" cy="575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6461650" y="2931912"/>
              <a:ext cx="632562" cy="632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/>
            <p:cNvGrpSpPr/>
            <p:nvPr/>
          </p:nvGrpSpPr>
          <p:grpSpPr>
            <a:xfrm>
              <a:off x="3120514" y="1329521"/>
              <a:ext cx="1419606" cy="3927165"/>
              <a:chOff x="884734" y="1329521"/>
              <a:chExt cx="1419606" cy="3927165"/>
            </a:xfrm>
            <a:grpFill/>
          </p:grpSpPr>
          <p:sp>
            <p:nvSpPr>
              <p:cNvPr id="50" name="Abgerundetes Rechteck 49"/>
              <p:cNvSpPr/>
              <p:nvPr/>
            </p:nvSpPr>
            <p:spPr>
              <a:xfrm>
                <a:off x="884734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 rot="2142121">
                <a:off x="2016308" y="1329521"/>
                <a:ext cx="288032" cy="3927165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47" name="Halbbogen 46"/>
            <p:cNvSpPr/>
            <p:nvPr/>
          </p:nvSpPr>
          <p:spPr>
            <a:xfrm>
              <a:off x="6648211" y="1628744"/>
              <a:ext cx="2610000" cy="2320026"/>
            </a:xfrm>
            <a:prstGeom prst="blockArc">
              <a:avLst>
                <a:gd name="adj1" fmla="val 10800000"/>
                <a:gd name="adj2" fmla="val 16205339"/>
                <a:gd name="adj3" fmla="val 113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8" name="Halbbogen 47"/>
            <p:cNvSpPr/>
            <p:nvPr/>
          </p:nvSpPr>
          <p:spPr>
            <a:xfrm flipH="1" flipV="1">
              <a:off x="4379249" y="2598221"/>
              <a:ext cx="2534680" cy="2343226"/>
            </a:xfrm>
            <a:prstGeom prst="blockArc">
              <a:avLst>
                <a:gd name="adj1" fmla="val 10800000"/>
                <a:gd name="adj2" fmla="val 16398920"/>
                <a:gd name="adj3" fmla="val 113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648827" y="2776166"/>
              <a:ext cx="262800" cy="1011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</p:grpSp>
      <p:sp>
        <p:nvSpPr>
          <p:cNvPr id="39" name="Textfeld 38"/>
          <p:cNvSpPr txBox="1"/>
          <p:nvPr/>
        </p:nvSpPr>
        <p:spPr>
          <a:xfrm rot="16200000">
            <a:off x="-467307" y="2812318"/>
            <a:ext cx="1329389" cy="182257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endParaRPr lang="de-DE" sz="1700" dirty="0">
              <a:solidFill>
                <a:schemeClr val="bg1"/>
              </a:solidFill>
              <a:effectLst>
                <a:glow rad="38100">
                  <a:schemeClr val="bg1">
                    <a:alpha val="14000"/>
                  </a:schemeClr>
                </a:glow>
              </a:effectLst>
              <a:latin typeface="Century Gothic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noProof="0" dirty="0" smtClean="0">
          <a:solidFill>
            <a:schemeClr val="tx2">
              <a:lumMod val="50000"/>
            </a:schemeClr>
          </a:solidFill>
          <a:effectLst>
            <a:reflection blurRad="6350" stA="8000" endPos="45500" dir="5400000" sy="-100000" algn="bl" rotWithShape="0"/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5000"/>
        <a:buFont typeface="Wingdings" pitchFamily="2" charset="2"/>
        <a:buChar char="n"/>
        <a:defRPr lang="en-US" sz="2800" noProof="0" dirty="0" smtClean="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+mn-cs"/>
        </a:defRPr>
      </a:lvl1pPr>
      <a:lvl2pPr marL="806450" indent="-354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5000"/>
        <a:buFont typeface="Wingdings" pitchFamily="2" charset="2"/>
        <a:buChar char="n"/>
        <a:defRPr lang="en-US" sz="24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2pPr>
      <a:lvl3pPr marL="1166813" indent="-274638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0000"/>
        <a:buFont typeface="Wingdings" pitchFamily="2" charset="2"/>
        <a:buChar char="n"/>
        <a:tabLst/>
        <a:defRPr lang="en-US" sz="20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3pPr>
      <a:lvl4pPr marL="1612900" indent="-268288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60000"/>
        <a:buFont typeface="Wingdings" pitchFamily="2" charset="2"/>
        <a:buChar char="n"/>
        <a:defRPr lang="en-US" sz="16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55000"/>
        <a:buFont typeface="Wingdings" pitchFamily="2" charset="2"/>
        <a:buChar char="n"/>
        <a:defRPr lang="en-US" sz="12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Goal-driven Context-sensitive</a:t>
            </a:r>
            <a:br>
              <a:rPr lang="en-US" dirty="0"/>
            </a:br>
            <a:r>
              <a:rPr lang="en-US" dirty="0"/>
              <a:t>Production Processes:</a:t>
            </a:r>
            <a:br>
              <a:rPr lang="en-US" dirty="0"/>
            </a:br>
            <a:r>
              <a:rPr lang="en-US" dirty="0"/>
              <a:t>A Case Study using BPMN</a:t>
            </a:r>
          </a:p>
        </p:txBody>
      </p:sp>
    </p:spTree>
    <p:extLst>
      <p:ext uri="{BB962C8B-B14F-4D97-AF65-F5344CB8AC3E}">
        <p14:creationId xmlns:p14="http://schemas.microsoft.com/office/powerpoint/2010/main" val="2326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71" y="908720"/>
            <a:ext cx="4791489" cy="57141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188640"/>
            <a:ext cx="8496944" cy="504056"/>
          </a:xfrm>
        </p:spPr>
        <p:txBody>
          <a:bodyPr/>
          <a:lstStyle/>
          <a:p>
            <a:r>
              <a:rPr lang="en-GB" dirty="0" smtClean="0"/>
              <a:t>Architecture of CAPP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04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CES Realization using BPMN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848872" cy="5214130"/>
          </a:xfrm>
        </p:spPr>
      </p:pic>
    </p:spTree>
    <p:extLst>
      <p:ext uri="{BB962C8B-B14F-4D97-AF65-F5344CB8AC3E}">
        <p14:creationId xmlns:p14="http://schemas.microsoft.com/office/powerpoint/2010/main" val="22777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Message-based </a:t>
            </a:r>
            <a:r>
              <a:rPr lang="en-GB" dirty="0" smtClean="0"/>
              <a:t>Integration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15" y="1056212"/>
            <a:ext cx="1819581" cy="1989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935"/>
            <a:ext cx="3584436" cy="1335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83" y="908720"/>
            <a:ext cx="4979905" cy="2751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975" y="2852935"/>
            <a:ext cx="5335613" cy="38963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919" y="3405457"/>
            <a:ext cx="1450193" cy="27928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9971" y="3404696"/>
            <a:ext cx="4747327" cy="28746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826" y="3404696"/>
            <a:ext cx="3283454" cy="27928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6136" y="1801950"/>
            <a:ext cx="2749893" cy="12670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600" y="4188063"/>
            <a:ext cx="2408844" cy="21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8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Application </a:t>
            </a:r>
            <a:r>
              <a:rPr lang="en-GB" dirty="0" smtClean="0"/>
              <a:t>Scenario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972120"/>
            <a:ext cx="5708310" cy="54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9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Activiti Designer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3" y="980728"/>
            <a:ext cx="8369663" cy="5543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411760" y="1772816"/>
            <a:ext cx="1008112" cy="86409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31640" y="3528839"/>
            <a:ext cx="1417905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7544" y="4077072"/>
            <a:ext cx="936104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20272" y="2924944"/>
            <a:ext cx="1933454" cy="504057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2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4062" y="1056215"/>
            <a:ext cx="836966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&lt;?xml version="1.0" encoding="UTF-8" standalone="yes"?&gt;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CESDefinition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="http://www.uni-stuttgart.de/iaas/cmp/v0.1/" xmlns:ns2="http://www.uni-stuttgart.de/iaas/ipsm/v0.2/" xmlns:ns3="http://docs.oasis-open.org/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tosca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/ns/2011/12"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isEventDriven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="false"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isCommandAction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="true"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="http://www.uni-stuttgart.de/iaas/cmp/v0.1/"&gt;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&lt;Intention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PackAndPalletize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&lt;ns2:SubIntentions&gt;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&lt;ns2:SubIntentionRelations&gt;http://www.uni-stuttgart.de/iaas/cmp/weight-based&lt;/ns2:SubIntentionRelations&gt;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&lt;ns2:SubIntention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highAutomation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&lt;ns2:SubIntention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highThroughput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&lt;/ns2:SubIntentions&gt;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&lt;/Intention&gt;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RequiredContexts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shockDetectorStatus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unitsOrdered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availableWorkers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infraredSensorStatus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RequiredContexts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InputData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operatorName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value="Wolfgang"/&gt;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supervisorName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value="Frank"/&gt;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orderID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value="DE37464358BY"/&gt;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qualityCheck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value="passed"/&gt;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machinistName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value="Erick"/&gt;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InputData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OutputVariable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finalStatus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OutputVariable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OptimizationRequired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&gt;true&lt;/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OptimizationRequired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DomainKnowHowRepositoryType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&gt;xml&lt;/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DomainKnowHowRepositoryType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&gt;F:\Dropbox\GitLab Repository\domain-know-how\ProcessRepository.xml&lt;/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CESDefinition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XML Excerpt of CES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4060" y="1927486"/>
            <a:ext cx="6724243" cy="121348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35596" y="5235902"/>
            <a:ext cx="1417905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41545" y="4119778"/>
            <a:ext cx="936104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4060" y="3170380"/>
            <a:ext cx="5140068" cy="9787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99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0260" y="995846"/>
            <a:ext cx="836966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processType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="http://www.omg.org/spec/BPMN/2.0/" id="PMX001" name="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ManualPacking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="http://www.activiti.org/"&gt;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&lt;Documentation&gt;This is a dummy Manual Model.&lt;/Documentation&gt;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&gt;F:\\Dropbox\\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GitLab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Repository\\domain-know-how\\PMX001.bpmn&lt;/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&gt;POPT01&lt;/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&lt;Weight&gt;0.20&lt;/Weight&gt;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PackAndPalletize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="http://www.uni-stuttgart.de/iaas/cmp/v1/packaging"&gt;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&lt;Documentation&gt;The primary goal/intention is to seal and sort the packets as per the business rule.&lt;/Documentation&gt;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highHRUtilization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="http://www.uni-stuttgart.de/iaas/cmp/v1/packaging"&gt;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&lt;Documentation&gt;Work must be done in such a way that no employees sit idle in the premises of company.&lt;/Documentation&gt;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InitialContexts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&lt;Context name="CON1"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="http://www.uni-stuttgart.de/iaas/cmp/v1/packaging"&gt;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&lt;Documentation&gt;It depicts a business situation where demand is pretty low and available workers are more.&lt;/Documentation&gt;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definitionLanguage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="http://www.w3.org/TR/xpath"&gt;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&lt;Expression&gt;//Context[@name='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availableWorkers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']/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SenseValue&amp;gt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;=10]/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/text() | //Context[@name='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unitsOrdered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']/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SenseValue&amp;lt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;=1000]/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/text()&lt;/Expression&gt;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&lt;/Context&gt;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InitialContexts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XML Excerpt of Process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59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Execution Sequence of Sub-components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17" y="980728"/>
            <a:ext cx="7732353" cy="55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35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</a:t>
            </a:r>
            <a:r>
              <a:rPr lang="en-GB" smtClean="0"/>
              <a:t>: CES Meta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1" y="1628800"/>
            <a:ext cx="805328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43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0" y="1602485"/>
            <a:ext cx="8176977" cy="4994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Query </a:t>
            </a:r>
            <a:r>
              <a:rPr lang="en-GB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2708920"/>
            <a:ext cx="8211525" cy="223224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47664" y="5417740"/>
            <a:ext cx="1512168" cy="31551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825143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Query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Manager prepares context query and pushes the query to the for the underlying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sensor based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context middleware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84063" y="1556792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924944"/>
            <a:ext cx="2760642" cy="7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0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80728"/>
            <a:ext cx="4896544" cy="36622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899592" y="4941168"/>
            <a:ext cx="7488832" cy="13280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Ref" pitchFamily="34" charset="0"/>
              </a:rPr>
              <a:t>Forthcoming Industrial Revolution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dirty="0">
              <a:solidFill>
                <a:schemeClr val="tx1"/>
              </a:solidFill>
              <a:latin typeface="Verdana Ref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rPr>
              <a:t>Industrie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rPr>
              <a:t> 4.0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rPr>
              <a:t> (Germany) / Industrial Internet (USA)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39553" y="5349989"/>
            <a:ext cx="8208911" cy="901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1681"/>
          <a:stretch/>
        </p:blipFill>
        <p:spPr>
          <a:xfrm>
            <a:off x="584063" y="1628800"/>
            <a:ext cx="8236409" cy="2722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Context </a:t>
            </a:r>
            <a:r>
              <a:rPr lang="en-GB" dirty="0" smtClean="0"/>
              <a:t>Analyzer and Intention Analyzer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4063" y="3717032"/>
            <a:ext cx="8236409" cy="6819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9553" y="5349987"/>
            <a:ext cx="5184575" cy="901307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27584" y="4005064"/>
            <a:ext cx="864096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825143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Context Analyzer fetches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the available process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definition inside process repository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to nominate the suitable definitions valid for the received contexts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84063" y="1556792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9552" y="4509120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Intention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Analyzer analyzes the received process definitions by filtering them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with required main-intention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(goals) defined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for the specific business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scenario.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84063" y="5240769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1331640" y="5926053"/>
            <a:ext cx="864096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1830716"/>
            <a:ext cx="1604267" cy="762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862" y="5870153"/>
            <a:ext cx="1604267" cy="7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31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3" y="4615924"/>
            <a:ext cx="8236409" cy="819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63" y="1946650"/>
            <a:ext cx="8236409" cy="113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Process </a:t>
            </a:r>
            <a:r>
              <a:rPr lang="en-GB" dirty="0" smtClean="0"/>
              <a:t>Selector and Process Optimizer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9553" y="2459009"/>
            <a:ext cx="4464496" cy="6819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9327" y="4581129"/>
            <a:ext cx="8251145" cy="72008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27584" y="2897683"/>
            <a:ext cx="720080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041167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Selector filters the received process definitions from Intention Analyzer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with a predefined selection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strategy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(if no strategy -&gt; random strategy).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84063" y="1772816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9552" y="3501008"/>
            <a:ext cx="84141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 Optimizer looks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for the process descriptor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of any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defined optimization model for the process, deploys, and executes the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optimization model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with the required process engine instance..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84063" y="4509120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827584" y="4917941"/>
            <a:ext cx="864096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63" y="5661248"/>
            <a:ext cx="8236409" cy="8001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>
            <a:off x="581450" y="5517232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576694" y="6120368"/>
            <a:ext cx="3203217" cy="34097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496" y="2427434"/>
            <a:ext cx="1262240" cy="7460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491" y="5599391"/>
            <a:ext cx="1376249" cy="7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9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632518"/>
            <a:ext cx="8414173" cy="1820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4538"/>
          <a:stretch/>
        </p:blipFill>
        <p:spPr>
          <a:xfrm>
            <a:off x="539552" y="3212976"/>
            <a:ext cx="8414173" cy="1269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2134007"/>
            <a:ext cx="8367351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</a:t>
            </a:r>
            <a:r>
              <a:rPr lang="en-GB" dirty="0" smtClean="0"/>
              <a:t> Process Dispatcher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68113" y="2100083"/>
            <a:ext cx="5228024" cy="60883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520" y="6255055"/>
            <a:ext cx="3699440" cy="19828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36982" y="2261825"/>
            <a:ext cx="936104" cy="24845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980728"/>
            <a:ext cx="84141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Process Dispatcher deploys the main business process chosen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an underlying process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engine. This sub-component is also responsible for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executing the complementary business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processes.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84063" y="1988840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581450" y="3140968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539552" y="4509120"/>
            <a:ext cx="8208912" cy="11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467" y="2162663"/>
            <a:ext cx="1408823" cy="7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46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69"/>
          <a:stretch/>
        </p:blipFill>
        <p:spPr>
          <a:xfrm>
            <a:off x="578836" y="1484784"/>
            <a:ext cx="8313644" cy="419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Process </a:t>
            </a:r>
            <a:r>
              <a:rPr lang="en-GB" dirty="0" smtClean="0"/>
              <a:t>Output and Final Status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78837" y="2682725"/>
            <a:ext cx="7305531" cy="124609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59832" y="3252552"/>
            <a:ext cx="936104" cy="24845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1411" y="4630495"/>
            <a:ext cx="4596653" cy="10496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42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&amp; Comparison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61335"/>
              </p:ext>
            </p:extLst>
          </p:nvPr>
        </p:nvGraphicFramePr>
        <p:xfrm>
          <a:off x="755576" y="1196752"/>
          <a:ext cx="8093744" cy="5181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46284"/>
                <a:gridCol w="957910"/>
                <a:gridCol w="957910"/>
                <a:gridCol w="957910"/>
                <a:gridCol w="957910"/>
                <a:gridCol w="957910"/>
                <a:gridCol w="957910"/>
              </a:tblGrid>
              <a:tr h="36012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R1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R2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R3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R4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R5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R6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Ad-hoc Sub-processes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 panose="05050102010706020507" pitchFamily="18" charset="2"/>
                        </a:rPr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~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~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Adams et al.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Andrikopoulos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Bucchiarone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Hallerbach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Hirmer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Marconi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Pfeffer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Reichert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 der Aalst et</a:t>
                      </a:r>
                      <a:r>
                        <a:rPr lang="en-GB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Wieland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Wolf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Sungur et al. (CES)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Outlook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4063" y="836712"/>
            <a:ext cx="8369663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ealized CAPP based CES construct using BPMN.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xtended Activiti BPMN tool for incorporating CES entity.</a:t>
            </a:r>
            <a:endParaRPr lang="en-US" dirty="0"/>
          </a:p>
          <a:p>
            <a:pPr lvl="1"/>
            <a:r>
              <a:rPr lang="en-GB" dirty="0"/>
              <a:t>i</a:t>
            </a:r>
            <a:r>
              <a:rPr lang="en-GB" dirty="0" smtClean="0"/>
              <a:t>ntegrated business objectives with the production context.</a:t>
            </a:r>
            <a:endParaRPr lang="en-GB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roposed architecture for realizing CAPP based systems.</a:t>
            </a:r>
          </a:p>
          <a:p>
            <a:pPr lvl="1"/>
            <a:r>
              <a:rPr lang="en-GB" dirty="0" smtClean="0"/>
              <a:t>implemented a real-world scenario using CES construct.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resented the mechanism such that CES remain process language agnostic.</a:t>
            </a:r>
          </a:p>
          <a:p>
            <a:pPr marL="0" indent="0">
              <a:buNone/>
            </a:pPr>
            <a:r>
              <a:rPr lang="en-GB" dirty="0" smtClean="0"/>
              <a:t>We will like to</a:t>
            </a:r>
            <a:endParaRPr lang="en-US" dirty="0" smtClean="0"/>
          </a:p>
          <a:p>
            <a:pPr lvl="1"/>
            <a:r>
              <a:rPr lang="en-US" dirty="0" smtClean="0"/>
              <a:t>realize CES based on CAPP approach using WS-BPEL.</a:t>
            </a:r>
          </a:p>
          <a:p>
            <a:pPr lvl="1"/>
            <a:r>
              <a:rPr lang="en-GB" dirty="0" smtClean="0"/>
              <a:t>integrate dynamic process optimization schemes.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evelop GUI </a:t>
            </a:r>
            <a:r>
              <a:rPr lang="en-GB" dirty="0"/>
              <a:t>t</a:t>
            </a:r>
            <a:r>
              <a:rPr lang="en-GB" dirty="0" smtClean="0"/>
              <a:t>ool for Process Repository modelling.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atch goals recursively inside Intention Analyzer.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912879" y="2954000"/>
            <a:ext cx="3712029" cy="13280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spc="50" normalizeH="0" baseline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Ref" pitchFamily="34" charset="0"/>
              </a:rPr>
              <a:t>Thank</a:t>
            </a:r>
            <a:r>
              <a:rPr kumimoji="0" lang="en-GB" sz="3600" b="1" i="0" u="none" strike="noStrike" spc="50" normalizeH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Ref" pitchFamily="34" charset="0"/>
              </a:rPr>
              <a:t> You for Your Attention!</a:t>
            </a:r>
            <a:endParaRPr kumimoji="0" lang="en-US" sz="3600" b="1" i="0" u="none" strike="noStrike" spc="50" normalizeH="0" baseline="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4062" y="1052736"/>
            <a:ext cx="8369663" cy="5562600"/>
          </a:xfrm>
          <a:prstGeom prst="rect">
            <a:avLst/>
          </a:prstGeom>
        </p:spPr>
        <p:txBody>
          <a:bodyPr/>
          <a:lstStyle/>
          <a:p>
            <a:r>
              <a:rPr lang="en-GB" sz="2400" dirty="0" smtClean="0"/>
              <a:t>Background</a:t>
            </a:r>
            <a:endParaRPr lang="en-US" sz="2400" dirty="0" smtClean="0"/>
          </a:p>
          <a:p>
            <a:r>
              <a:rPr lang="en-US" sz="2400" dirty="0" smtClean="0"/>
              <a:t>Problem Statement</a:t>
            </a:r>
          </a:p>
          <a:p>
            <a:r>
              <a:rPr lang="en-GB" sz="2400" dirty="0" smtClean="0"/>
              <a:t>Requirements</a:t>
            </a:r>
            <a:endParaRPr lang="en-US" sz="2400" dirty="0"/>
          </a:p>
          <a:p>
            <a:r>
              <a:rPr lang="en-GB" sz="2400" dirty="0" smtClean="0"/>
              <a:t>Case Study : CES Realization using BPMN</a:t>
            </a:r>
            <a:endParaRPr lang="en-US" sz="2400" dirty="0" smtClean="0"/>
          </a:p>
          <a:p>
            <a:r>
              <a:rPr lang="en-US" sz="2400" dirty="0" smtClean="0"/>
              <a:t>Existing Approaches &amp; Comparison</a:t>
            </a:r>
          </a:p>
          <a:p>
            <a:r>
              <a:rPr lang="en-US" sz="2400" dirty="0" smtClean="0"/>
              <a:t>Summary &amp; Outlook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2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i="1" dirty="0" smtClean="0"/>
              <a:t>Internet of Things (IoT) </a:t>
            </a:r>
            <a:r>
              <a:rPr lang="en-US" sz="2400" dirty="0" smtClean="0"/>
              <a:t>- Interconnection </a:t>
            </a:r>
            <a:r>
              <a:rPr lang="en-US" sz="2400" dirty="0"/>
              <a:t>of </a:t>
            </a:r>
            <a:r>
              <a:rPr lang="en-US" sz="2400" dirty="0" smtClean="0"/>
              <a:t>everyday </a:t>
            </a:r>
            <a:r>
              <a:rPr lang="en-US" sz="2400" dirty="0"/>
              <a:t>objects with ubiquitous intelligence such that they can sense </a:t>
            </a:r>
            <a:r>
              <a:rPr lang="en-US" sz="2400" dirty="0" smtClean="0"/>
              <a:t>and actuate upon it </a:t>
            </a:r>
            <a:r>
              <a:rPr lang="en-US" sz="2400" dirty="0"/>
              <a:t>if </a:t>
            </a:r>
            <a:r>
              <a:rPr lang="en-US" sz="2400" dirty="0" smtClean="0"/>
              <a:t>required</a:t>
            </a:r>
            <a:endParaRPr lang="en-US" sz="2400" dirty="0"/>
          </a:p>
          <a:p>
            <a:r>
              <a:rPr lang="en-GB" sz="2400" i="1" dirty="0" smtClean="0"/>
              <a:t>Cyber-Physical Systems (CPS) </a:t>
            </a:r>
            <a:r>
              <a:rPr lang="en-US" sz="2400" dirty="0" smtClean="0"/>
              <a:t>- Integrated </a:t>
            </a:r>
            <a:r>
              <a:rPr lang="en-US" sz="2400" dirty="0"/>
              <a:t>embedded computers and physical processes where physical processes affect computations and vice </a:t>
            </a:r>
            <a:r>
              <a:rPr lang="en-US" sz="2400" dirty="0" smtClean="0"/>
              <a:t>versa</a:t>
            </a:r>
            <a:endParaRPr lang="en-US" sz="2400" dirty="0"/>
          </a:p>
          <a:p>
            <a:r>
              <a:rPr lang="en-US" sz="2400" i="1" dirty="0"/>
              <a:t>Context-sensitive </a:t>
            </a:r>
            <a:r>
              <a:rPr lang="en-US" sz="2400" i="1" dirty="0" smtClean="0"/>
              <a:t>Process - </a:t>
            </a:r>
            <a:r>
              <a:rPr lang="en-US" sz="2400" dirty="0" smtClean="0"/>
              <a:t>Processing </a:t>
            </a:r>
            <a:r>
              <a:rPr lang="en-US" sz="2400" dirty="0"/>
              <a:t>unit that performs processing depending on the available </a:t>
            </a:r>
            <a:r>
              <a:rPr lang="en-US" sz="2400" dirty="0" smtClean="0"/>
              <a:t>context, i.e., characteristic of an entity or situation</a:t>
            </a:r>
          </a:p>
          <a:p>
            <a:pPr lvl="1"/>
            <a:r>
              <a:rPr lang="en-US" sz="2000" dirty="0" smtClean="0"/>
              <a:t>Context Attribute describes a context, e.g</a:t>
            </a:r>
            <a:r>
              <a:rPr lang="en-US" sz="2000" dirty="0"/>
              <a:t>., &lt;sensor-name, sensed-value</a:t>
            </a:r>
            <a:r>
              <a:rPr lang="en-US" sz="2000" dirty="0" smtClean="0"/>
              <a:t>&gt;</a:t>
            </a:r>
          </a:p>
          <a:p>
            <a:r>
              <a:rPr lang="en-GB" sz="2400" i="1" dirty="0" smtClean="0"/>
              <a:t>Smart Factory 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ontext-sensitive </a:t>
            </a:r>
            <a:r>
              <a:rPr lang="en-US" sz="2400" dirty="0"/>
              <a:t>production environment that can </a:t>
            </a:r>
            <a:r>
              <a:rPr lang="en-US" sz="2400" dirty="0" smtClean="0"/>
              <a:t>react to changes in </a:t>
            </a:r>
            <a:r>
              <a:rPr lang="en-US" sz="2400" dirty="0"/>
              <a:t>real-time using </a:t>
            </a:r>
            <a:r>
              <a:rPr lang="en-US" sz="2400" dirty="0" smtClean="0"/>
              <a:t>IoT and CPS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916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95669"/>
              </p:ext>
            </p:extLst>
          </p:nvPr>
        </p:nvGraphicFramePr>
        <p:xfrm>
          <a:off x="584200" y="1308368"/>
          <a:ext cx="8369628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84814"/>
                <a:gridCol w="41848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Customer Wants?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2921" marR="92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Manufacturer Wants?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2921" marR="929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Highly Individualized Products</a:t>
                      </a:r>
                      <a:endParaRPr lang="en-US" dirty="0"/>
                    </a:p>
                  </a:txBody>
                  <a:tcPr marL="92921" marR="92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Simple Supply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Chain</a:t>
                      </a:r>
                      <a:endParaRPr lang="en-US" dirty="0"/>
                    </a:p>
                  </a:txBody>
                  <a:tcPr marL="92921" marR="929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Competitive Price</a:t>
                      </a:r>
                      <a:endParaRPr lang="en-US" dirty="0"/>
                    </a:p>
                  </a:txBody>
                  <a:tcPr marL="92921" marR="92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High Profit and Efficiency</a:t>
                      </a:r>
                      <a:endParaRPr lang="en-US" dirty="0"/>
                    </a:p>
                  </a:txBody>
                  <a:tcPr marL="92921" marR="92921"/>
                </a:tc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 bwMode="auto">
          <a:xfrm>
            <a:off x="4139952" y="1874560"/>
            <a:ext cx="1152128" cy="288032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584063" y="2708920"/>
            <a:ext cx="8236410" cy="3672408"/>
          </a:xfrm>
          <a:prstGeom prst="rect">
            <a:avLst/>
          </a:prstGeom>
        </p:spPr>
        <p:txBody>
          <a:bodyPr/>
          <a:lstStyle>
            <a:lvl1pPr marL="3556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  <a:defRPr lang="en-US" sz="28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806450" indent="-354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  <a:defRPr lang="en-US" sz="24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66813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0000"/>
              <a:buFont typeface="Wingdings" pitchFamily="2" charset="2"/>
              <a:buChar char="n"/>
              <a:tabLst/>
              <a:defRPr lang="en-US" sz="20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12900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60000"/>
              <a:buFont typeface="Wingdings" pitchFamily="2" charset="2"/>
              <a:buChar char="n"/>
              <a:defRPr lang="en-US" sz="16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55000"/>
              <a:buFont typeface="Wingdings" pitchFamily="2" charset="2"/>
              <a:buChar char="n"/>
              <a:defRPr lang="en-US" sz="12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How next-generation manufacturers can </a:t>
            </a:r>
          </a:p>
          <a:p>
            <a:pPr lvl="1"/>
            <a:r>
              <a:rPr lang="en-US" sz="3200" dirty="0" smtClean="0"/>
              <a:t>adapt to manufacturing intelligence?</a:t>
            </a:r>
          </a:p>
          <a:p>
            <a:pPr lvl="1"/>
            <a:r>
              <a:rPr lang="en-US" sz="3200" dirty="0" smtClean="0"/>
              <a:t>integrate technologies like IoT, CPS, etc.?</a:t>
            </a:r>
          </a:p>
          <a:p>
            <a:pPr lvl="1"/>
            <a:r>
              <a:rPr lang="en-GB" sz="3200" kern="0" dirty="0" smtClean="0"/>
              <a:t>establish a balance among </a:t>
            </a:r>
            <a:r>
              <a:rPr lang="en-GB" sz="3200" i="1" kern="0" dirty="0" smtClean="0"/>
              <a:t>changeability, cost, time, and quality?</a:t>
            </a:r>
          </a:p>
          <a:p>
            <a:endParaRPr lang="en-US" sz="3200" i="1" kern="0" dirty="0"/>
          </a:p>
        </p:txBody>
      </p:sp>
    </p:spTree>
    <p:extLst>
      <p:ext uri="{BB962C8B-B14F-4D97-AF65-F5344CB8AC3E}">
        <p14:creationId xmlns:p14="http://schemas.microsoft.com/office/powerpoint/2010/main" val="37018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Incorporated Process Modeling (R1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Goal-driven </a:t>
            </a:r>
            <a:r>
              <a:rPr lang="en-US" dirty="0"/>
              <a:t>Production Process Execution (R2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Context-sensitive </a:t>
            </a:r>
            <a:r>
              <a:rPr lang="en-US" dirty="0"/>
              <a:t>Production Process Execution (R3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Optimizable </a:t>
            </a:r>
            <a:r>
              <a:rPr lang="en-US" dirty="0"/>
              <a:t>Production Processes (R4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Prioritization </a:t>
            </a:r>
            <a:r>
              <a:rPr lang="en-US" dirty="0"/>
              <a:t>of Goals (R5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Resilience </a:t>
            </a:r>
            <a:r>
              <a:rPr lang="en-US" dirty="0"/>
              <a:t>to Minor Changes (R6)</a:t>
            </a:r>
          </a:p>
        </p:txBody>
      </p:sp>
    </p:spTree>
    <p:extLst>
      <p:ext uri="{BB962C8B-B14F-4D97-AF65-F5344CB8AC3E}">
        <p14:creationId xmlns:p14="http://schemas.microsoft.com/office/powerpoint/2010/main" val="21449307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63" y="182588"/>
            <a:ext cx="8559937" cy="609600"/>
          </a:xfrm>
        </p:spPr>
        <p:txBody>
          <a:bodyPr/>
          <a:lstStyle/>
          <a:p>
            <a:r>
              <a:rPr lang="en-GB" dirty="0" smtClean="0"/>
              <a:t>Context-sensitive Adaptive Production Processes (CAPP)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CAPP </a:t>
            </a:r>
            <a:endParaRPr lang="en-US" dirty="0"/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acilitates intelligent </a:t>
            </a:r>
            <a:r>
              <a:rPr lang="en-US" sz="2800" dirty="0"/>
              <a:t>production processes.</a:t>
            </a:r>
          </a:p>
          <a:p>
            <a:pPr lvl="2"/>
            <a:r>
              <a:rPr lang="en-US" sz="2400" dirty="0"/>
              <a:t>Adapt to the changing business objectives </a:t>
            </a:r>
          </a:p>
          <a:p>
            <a:pPr lvl="2"/>
            <a:r>
              <a:rPr lang="en-US" sz="2400" dirty="0"/>
              <a:t>Flexible to the changing production environment. </a:t>
            </a:r>
          </a:p>
          <a:p>
            <a:pPr lvl="1"/>
            <a:r>
              <a:rPr lang="en-US" sz="2800" dirty="0"/>
              <a:t>l</a:t>
            </a:r>
            <a:r>
              <a:rPr lang="en-US" sz="2800" dirty="0" smtClean="0"/>
              <a:t>eads to innovative modeling </a:t>
            </a:r>
            <a:r>
              <a:rPr lang="en-US" sz="2800" dirty="0"/>
              <a:t>of production</a:t>
            </a:r>
            <a:br>
              <a:rPr lang="en-US" sz="2800" dirty="0"/>
            </a:br>
            <a:r>
              <a:rPr lang="en-US" sz="2800" dirty="0"/>
              <a:t>activities and its know-how.</a:t>
            </a:r>
          </a:p>
          <a:p>
            <a:pPr lvl="2"/>
            <a:r>
              <a:rPr lang="en-US" sz="2400" dirty="0"/>
              <a:t>Context-sensitive Execution Step (CES), a logical sub-process type construct, that encompasses multiple alternative processes executed in runtime.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41" y="5067274"/>
            <a:ext cx="1852706" cy="14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2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02" y="908720"/>
            <a:ext cx="5256584" cy="57141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Semantics of a 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32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among CES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9" y="1052736"/>
            <a:ext cx="851572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460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AS_Master2_Lectures">
  <a:themeElements>
    <a:clrScheme name="IAAS 2.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Default Design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IAAS_Master2_Lectures</Template>
  <TotalTime>29</TotalTime>
  <Words>1246</Words>
  <Application>Microsoft Office PowerPoint</Application>
  <PresentationFormat>On-screen Show (4:3)</PresentationFormat>
  <Paragraphs>239</Paragraphs>
  <Slides>25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Candara</vt:lpstr>
      <vt:lpstr>Century Gothic</vt:lpstr>
      <vt:lpstr>Courier New</vt:lpstr>
      <vt:lpstr>Symbol</vt:lpstr>
      <vt:lpstr>Times New Roman</vt:lpstr>
      <vt:lpstr>URWPalladioL-Roma</vt:lpstr>
      <vt:lpstr>Verdana Ref</vt:lpstr>
      <vt:lpstr>Wingdings</vt:lpstr>
      <vt:lpstr>IAAS_Master2_Lectures</vt:lpstr>
      <vt:lpstr>Goal-driven Context-sensitive Production Processes: A Case Study using BPMN</vt:lpstr>
      <vt:lpstr>Motivation</vt:lpstr>
      <vt:lpstr>Outline</vt:lpstr>
      <vt:lpstr>Background</vt:lpstr>
      <vt:lpstr>Problem Statement</vt:lpstr>
      <vt:lpstr>Requirements</vt:lpstr>
      <vt:lpstr>Context-sensitive Adaptive Production Processes (CAPP)</vt:lpstr>
      <vt:lpstr>Execution Semantics of a CES</vt:lpstr>
      <vt:lpstr>Relation among CES Attributes</vt:lpstr>
      <vt:lpstr>Architecture of CAPP Runtime</vt:lpstr>
      <vt:lpstr>Case Study : CES Realization using BPMN</vt:lpstr>
      <vt:lpstr>Case Study : Message-based Integration</vt:lpstr>
      <vt:lpstr>Case Study : Application Scenario</vt:lpstr>
      <vt:lpstr>Custom Activiti Designer</vt:lpstr>
      <vt:lpstr>Case Study : XML Excerpt of CES Definition</vt:lpstr>
      <vt:lpstr>Case Study : XML Excerpt of Process Repository</vt:lpstr>
      <vt:lpstr>Case Study : Execution Sequence of Sub-components</vt:lpstr>
      <vt:lpstr>Case Study : CES Meta Model</vt:lpstr>
      <vt:lpstr>Case Study : Query Manager</vt:lpstr>
      <vt:lpstr>Case Study : Context Analyzer and Intention Analyzer</vt:lpstr>
      <vt:lpstr>Case Study : Process Selector and Process Optimizer</vt:lpstr>
      <vt:lpstr>Case Study :  Process Dispatcher</vt:lpstr>
      <vt:lpstr>Case Study : Process Output and Final Status</vt:lpstr>
      <vt:lpstr>Existing Approaches &amp; Comparison</vt:lpstr>
      <vt:lpstr>Summary and 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wettinjs</dc:creator>
  <cp:lastModifiedBy>Debasis Kar</cp:lastModifiedBy>
  <cp:revision>242</cp:revision>
  <dcterms:created xsi:type="dcterms:W3CDTF">2013-07-24T06:14:18Z</dcterms:created>
  <dcterms:modified xsi:type="dcterms:W3CDTF">2016-03-23T07:20:35Z</dcterms:modified>
</cp:coreProperties>
</file>