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heme/theme2.xml" ContentType="application/vnd.openxmlformats-officedocument.them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notesSlides/notesSlide1.xml" ContentType="application/vnd.openxmlformats-officedocument.presentationml.notesSlide+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sldIdLst>
    <p:sldId id="256" r:id="rId2"/>
    <p:sldId id="257" r:id="rId3"/>
    <p:sldId id="258" r:id="rId4"/>
    <p:sldId id="260" r:id="rId5"/>
    <p:sldId id="262" r:id="rId6"/>
    <p:sldId id="263" r:id="rId7"/>
    <p:sldId id="264" r:id="rId8"/>
    <p:sldId id="265" r:id="rId9"/>
    <p:sldId id="266" r:id="rId10"/>
    <p:sldId id="277" r:id="rId11"/>
    <p:sldId id="267" r:id="rId12"/>
    <p:sldId id="268" r:id="rId13"/>
    <p:sldId id="270" r:id="rId14"/>
    <p:sldId id="271" r:id="rId15"/>
    <p:sldId id="274" r:id="rId16"/>
    <p:sldId id="272" r:id="rId17"/>
    <p:sldId id="275" r:id="rId18"/>
    <p:sldId id="276" r:id="rId19"/>
    <p:sldId id="27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1FA8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22"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FFE50C-FA76-4FAD-A5B9-729F98817520}" type="doc">
      <dgm:prSet loTypeId="urn:microsoft.com/office/officeart/2005/8/layout/cycle6" loCatId="cycle" qsTypeId="urn:microsoft.com/office/officeart/2005/8/quickstyle/simple4" qsCatId="simple" csTypeId="urn:microsoft.com/office/officeart/2005/8/colors/colorful1" csCatId="colorful" phldr="1"/>
      <dgm:spPr/>
      <dgm:t>
        <a:bodyPr/>
        <a:lstStyle/>
        <a:p>
          <a:endParaRPr lang="en-US"/>
        </a:p>
      </dgm:t>
    </dgm:pt>
    <dgm:pt modelId="{AB1C14F5-43C2-435F-8D53-6C7E94ED4D9F}">
      <dgm:prSet phldrT="[Text]"/>
      <dgm:spPr/>
      <dgm:t>
        <a:bodyPr/>
        <a:lstStyle/>
        <a:p>
          <a:r>
            <a:rPr lang="en-US" dirty="0" smtClean="0"/>
            <a:t>GUI Designing</a:t>
          </a:r>
          <a:endParaRPr lang="en-US" dirty="0"/>
        </a:p>
      </dgm:t>
    </dgm:pt>
    <dgm:pt modelId="{41976998-070D-4BE4-BEB9-6E65A1C0B94C}" type="parTrans" cxnId="{3C290F6A-E8CF-4129-ABAF-7CCA6744DBB5}">
      <dgm:prSet/>
      <dgm:spPr/>
      <dgm:t>
        <a:bodyPr/>
        <a:lstStyle/>
        <a:p>
          <a:endParaRPr lang="en-US"/>
        </a:p>
      </dgm:t>
    </dgm:pt>
    <dgm:pt modelId="{804286AC-B9C9-4314-B2DD-818E346C5E7D}" type="sibTrans" cxnId="{3C290F6A-E8CF-4129-ABAF-7CCA6744DBB5}">
      <dgm:prSet/>
      <dgm:spPr/>
      <dgm:t>
        <a:bodyPr/>
        <a:lstStyle/>
        <a:p>
          <a:endParaRPr lang="en-US"/>
        </a:p>
      </dgm:t>
    </dgm:pt>
    <dgm:pt modelId="{A33B2D5D-F445-4140-981C-726C0505FE11}">
      <dgm:prSet phldrT="[Text]"/>
      <dgm:spPr/>
      <dgm:t>
        <a:bodyPr/>
        <a:lstStyle/>
        <a:p>
          <a:r>
            <a:rPr lang="en-US" dirty="0" smtClean="0"/>
            <a:t>LSB Steganography</a:t>
          </a:r>
          <a:endParaRPr lang="en-US" dirty="0"/>
        </a:p>
      </dgm:t>
    </dgm:pt>
    <dgm:pt modelId="{EF08FAA1-F451-4445-BFD4-98F4BF5C1030}" type="parTrans" cxnId="{D8D7A6F7-E959-4311-9FAC-0AAEEEA9CECD}">
      <dgm:prSet/>
      <dgm:spPr/>
      <dgm:t>
        <a:bodyPr/>
        <a:lstStyle/>
        <a:p>
          <a:endParaRPr lang="en-US"/>
        </a:p>
      </dgm:t>
    </dgm:pt>
    <dgm:pt modelId="{9989577B-0C0C-48FA-BF60-C4232B72767E}" type="sibTrans" cxnId="{D8D7A6F7-E959-4311-9FAC-0AAEEEA9CECD}">
      <dgm:prSet/>
      <dgm:spPr/>
      <dgm:t>
        <a:bodyPr/>
        <a:lstStyle/>
        <a:p>
          <a:endParaRPr lang="en-US"/>
        </a:p>
      </dgm:t>
    </dgm:pt>
    <dgm:pt modelId="{531DEB88-1434-4813-A5BD-20FFBD48654F}">
      <dgm:prSet phldrT="[Text]"/>
      <dgm:spPr/>
      <dgm:t>
        <a:bodyPr/>
        <a:lstStyle/>
        <a:p>
          <a:r>
            <a:rPr lang="en-US" dirty="0" smtClean="0"/>
            <a:t>Unit Testing</a:t>
          </a:r>
          <a:endParaRPr lang="en-US" dirty="0"/>
        </a:p>
      </dgm:t>
    </dgm:pt>
    <dgm:pt modelId="{3F85B153-C2AE-4BDB-A04F-A0E5E5908A04}" type="parTrans" cxnId="{0F70E7E7-4118-4D8C-B874-0B51FD377B04}">
      <dgm:prSet/>
      <dgm:spPr/>
      <dgm:t>
        <a:bodyPr/>
        <a:lstStyle/>
        <a:p>
          <a:endParaRPr lang="en-US"/>
        </a:p>
      </dgm:t>
    </dgm:pt>
    <dgm:pt modelId="{F0F42C31-7542-4FFA-A33B-6F5D74FB9CD6}" type="sibTrans" cxnId="{0F70E7E7-4118-4D8C-B874-0B51FD377B04}">
      <dgm:prSet/>
      <dgm:spPr/>
      <dgm:t>
        <a:bodyPr/>
        <a:lstStyle/>
        <a:p>
          <a:endParaRPr lang="en-US"/>
        </a:p>
      </dgm:t>
    </dgm:pt>
    <dgm:pt modelId="{E317AC4D-D706-4672-B2C1-BB2F277CC1E4}">
      <dgm:prSet phldrT="[Text]"/>
      <dgm:spPr/>
      <dgm:t>
        <a:bodyPr/>
        <a:lstStyle/>
        <a:p>
          <a:r>
            <a:rPr lang="en-US" dirty="0" smtClean="0"/>
            <a:t>Email Application</a:t>
          </a:r>
          <a:endParaRPr lang="en-US" dirty="0"/>
        </a:p>
      </dgm:t>
    </dgm:pt>
    <dgm:pt modelId="{B98BAD6D-D060-4A5F-B28C-85DEF3723E04}" type="parTrans" cxnId="{D9D7257B-1112-4AD2-A4B4-9D2944D947A4}">
      <dgm:prSet/>
      <dgm:spPr/>
      <dgm:t>
        <a:bodyPr/>
        <a:lstStyle/>
        <a:p>
          <a:endParaRPr lang="en-US"/>
        </a:p>
      </dgm:t>
    </dgm:pt>
    <dgm:pt modelId="{5B331946-AAD3-4866-ACD8-AA1150B759D6}" type="sibTrans" cxnId="{D9D7257B-1112-4AD2-A4B4-9D2944D947A4}">
      <dgm:prSet/>
      <dgm:spPr/>
      <dgm:t>
        <a:bodyPr/>
        <a:lstStyle/>
        <a:p>
          <a:endParaRPr lang="en-US"/>
        </a:p>
      </dgm:t>
    </dgm:pt>
    <dgm:pt modelId="{EAC3099C-913E-4BB7-93BB-07D0B5F830B7}">
      <dgm:prSet phldrT="[Text]"/>
      <dgm:spPr/>
      <dgm:t>
        <a:bodyPr/>
        <a:lstStyle/>
        <a:p>
          <a:r>
            <a:rPr lang="en-US" dirty="0" smtClean="0"/>
            <a:t>UI Review</a:t>
          </a:r>
          <a:endParaRPr lang="en-US" dirty="0"/>
        </a:p>
      </dgm:t>
    </dgm:pt>
    <dgm:pt modelId="{07456CD2-9F4A-4B30-AB2B-EF2F5F9B4DD0}" type="parTrans" cxnId="{41A56D9A-0B76-4F0D-9D2B-38477FF7BA80}">
      <dgm:prSet/>
      <dgm:spPr/>
      <dgm:t>
        <a:bodyPr/>
        <a:lstStyle/>
        <a:p>
          <a:endParaRPr lang="en-US"/>
        </a:p>
      </dgm:t>
    </dgm:pt>
    <dgm:pt modelId="{BF396B13-748A-425A-B6F2-FA178C571BDE}" type="sibTrans" cxnId="{41A56D9A-0B76-4F0D-9D2B-38477FF7BA80}">
      <dgm:prSet/>
      <dgm:spPr/>
      <dgm:t>
        <a:bodyPr/>
        <a:lstStyle/>
        <a:p>
          <a:endParaRPr lang="en-US"/>
        </a:p>
      </dgm:t>
    </dgm:pt>
    <dgm:pt modelId="{8C400E45-31AA-470D-BA51-4020AB31E45B}">
      <dgm:prSet phldrT="[Text]"/>
      <dgm:spPr/>
      <dgm:t>
        <a:bodyPr/>
        <a:lstStyle/>
        <a:p>
          <a:r>
            <a:rPr lang="en-US" dirty="0" smtClean="0"/>
            <a:t>Password Steganography Application</a:t>
          </a:r>
          <a:endParaRPr lang="en-US" dirty="0"/>
        </a:p>
      </dgm:t>
    </dgm:pt>
    <dgm:pt modelId="{307D9B60-E1EF-4C84-99C3-0C1711E78B0D}" type="parTrans" cxnId="{ACBD545D-0EC2-467A-B4C4-5ACD5673F569}">
      <dgm:prSet/>
      <dgm:spPr/>
      <dgm:t>
        <a:bodyPr/>
        <a:lstStyle/>
        <a:p>
          <a:endParaRPr lang="en-US"/>
        </a:p>
      </dgm:t>
    </dgm:pt>
    <dgm:pt modelId="{039248C6-300C-46C9-AD94-F8ED09A44A02}" type="sibTrans" cxnId="{ACBD545D-0EC2-467A-B4C4-5ACD5673F569}">
      <dgm:prSet/>
      <dgm:spPr/>
      <dgm:t>
        <a:bodyPr/>
        <a:lstStyle/>
        <a:p>
          <a:endParaRPr lang="en-US"/>
        </a:p>
      </dgm:t>
    </dgm:pt>
    <dgm:pt modelId="{FC37296F-5E23-45BF-AFDA-2D622B901EC5}">
      <dgm:prSet phldrT="[Text]"/>
      <dgm:spPr/>
      <dgm:t>
        <a:bodyPr/>
        <a:lstStyle/>
        <a:p>
          <a:r>
            <a:rPr lang="en-US" dirty="0" smtClean="0"/>
            <a:t>System Testing &amp; Build</a:t>
          </a:r>
          <a:endParaRPr lang="en-US" dirty="0"/>
        </a:p>
      </dgm:t>
    </dgm:pt>
    <dgm:pt modelId="{23F06FD0-9652-4EFD-9A7B-1C8C58C2B6FB}" type="parTrans" cxnId="{B75FCA00-904A-4E94-A3B1-4807A9BA39F7}">
      <dgm:prSet/>
      <dgm:spPr/>
      <dgm:t>
        <a:bodyPr/>
        <a:lstStyle/>
        <a:p>
          <a:endParaRPr lang="en-US"/>
        </a:p>
      </dgm:t>
    </dgm:pt>
    <dgm:pt modelId="{201787DA-FB75-4593-AE75-11C5841C9B7C}" type="sibTrans" cxnId="{B75FCA00-904A-4E94-A3B1-4807A9BA39F7}">
      <dgm:prSet/>
      <dgm:spPr/>
      <dgm:t>
        <a:bodyPr/>
        <a:lstStyle/>
        <a:p>
          <a:endParaRPr lang="en-US"/>
        </a:p>
      </dgm:t>
    </dgm:pt>
    <dgm:pt modelId="{EC249400-6BD4-4949-90F0-92189585BB48}" type="pres">
      <dgm:prSet presAssocID="{86FFE50C-FA76-4FAD-A5B9-729F98817520}" presName="cycle" presStyleCnt="0">
        <dgm:presLayoutVars>
          <dgm:dir/>
          <dgm:resizeHandles val="exact"/>
        </dgm:presLayoutVars>
      </dgm:prSet>
      <dgm:spPr/>
      <dgm:t>
        <a:bodyPr/>
        <a:lstStyle/>
        <a:p>
          <a:endParaRPr lang="en-US"/>
        </a:p>
      </dgm:t>
    </dgm:pt>
    <dgm:pt modelId="{AE2B1FA1-63EF-469D-9CDA-991BFC59411D}" type="pres">
      <dgm:prSet presAssocID="{AB1C14F5-43C2-435F-8D53-6C7E94ED4D9F}" presName="node" presStyleLbl="node1" presStyleIdx="0" presStyleCnt="7" custRadScaleRad="100019" custRadScaleInc="-3931">
        <dgm:presLayoutVars>
          <dgm:bulletEnabled val="1"/>
        </dgm:presLayoutVars>
      </dgm:prSet>
      <dgm:spPr/>
      <dgm:t>
        <a:bodyPr/>
        <a:lstStyle/>
        <a:p>
          <a:endParaRPr lang="en-US"/>
        </a:p>
      </dgm:t>
    </dgm:pt>
    <dgm:pt modelId="{9FB62DD0-09E2-4B62-9823-918AED902B79}" type="pres">
      <dgm:prSet presAssocID="{AB1C14F5-43C2-435F-8D53-6C7E94ED4D9F}" presName="spNode" presStyleCnt="0"/>
      <dgm:spPr/>
      <dgm:t>
        <a:bodyPr/>
        <a:lstStyle/>
        <a:p>
          <a:endParaRPr lang="en-US"/>
        </a:p>
      </dgm:t>
    </dgm:pt>
    <dgm:pt modelId="{9AA90F5E-F7E5-4FFC-B058-66ACCF588EEF}" type="pres">
      <dgm:prSet presAssocID="{804286AC-B9C9-4314-B2DD-818E346C5E7D}" presName="sibTrans" presStyleLbl="sibTrans1D1" presStyleIdx="0" presStyleCnt="7"/>
      <dgm:spPr/>
      <dgm:t>
        <a:bodyPr/>
        <a:lstStyle/>
        <a:p>
          <a:endParaRPr lang="en-US"/>
        </a:p>
      </dgm:t>
    </dgm:pt>
    <dgm:pt modelId="{EE960D09-37A7-432C-9334-7D85C208C83E}" type="pres">
      <dgm:prSet presAssocID="{A33B2D5D-F445-4140-981C-726C0505FE11}" presName="node" presStyleLbl="node1" presStyleIdx="1" presStyleCnt="7">
        <dgm:presLayoutVars>
          <dgm:bulletEnabled val="1"/>
        </dgm:presLayoutVars>
      </dgm:prSet>
      <dgm:spPr/>
      <dgm:t>
        <a:bodyPr/>
        <a:lstStyle/>
        <a:p>
          <a:endParaRPr lang="en-US"/>
        </a:p>
      </dgm:t>
    </dgm:pt>
    <dgm:pt modelId="{FAE28BD5-9048-450D-9496-E38B01595641}" type="pres">
      <dgm:prSet presAssocID="{A33B2D5D-F445-4140-981C-726C0505FE11}" presName="spNode" presStyleCnt="0"/>
      <dgm:spPr/>
      <dgm:t>
        <a:bodyPr/>
        <a:lstStyle/>
        <a:p>
          <a:endParaRPr lang="en-US"/>
        </a:p>
      </dgm:t>
    </dgm:pt>
    <dgm:pt modelId="{564988A5-52B6-4137-B5D6-17851EFCC5B2}" type="pres">
      <dgm:prSet presAssocID="{9989577B-0C0C-48FA-BF60-C4232B72767E}" presName="sibTrans" presStyleLbl="sibTrans1D1" presStyleIdx="1" presStyleCnt="7"/>
      <dgm:spPr/>
      <dgm:t>
        <a:bodyPr/>
        <a:lstStyle/>
        <a:p>
          <a:endParaRPr lang="en-US"/>
        </a:p>
      </dgm:t>
    </dgm:pt>
    <dgm:pt modelId="{61A5D843-91D8-47C9-897F-09489C2AF0F5}" type="pres">
      <dgm:prSet presAssocID="{531DEB88-1434-4813-A5BD-20FFBD48654F}" presName="node" presStyleLbl="node1" presStyleIdx="2" presStyleCnt="7">
        <dgm:presLayoutVars>
          <dgm:bulletEnabled val="1"/>
        </dgm:presLayoutVars>
      </dgm:prSet>
      <dgm:spPr/>
      <dgm:t>
        <a:bodyPr/>
        <a:lstStyle/>
        <a:p>
          <a:endParaRPr lang="en-US"/>
        </a:p>
      </dgm:t>
    </dgm:pt>
    <dgm:pt modelId="{6E928699-C1F4-451F-9A71-96D8AFA40933}" type="pres">
      <dgm:prSet presAssocID="{531DEB88-1434-4813-A5BD-20FFBD48654F}" presName="spNode" presStyleCnt="0"/>
      <dgm:spPr/>
      <dgm:t>
        <a:bodyPr/>
        <a:lstStyle/>
        <a:p>
          <a:endParaRPr lang="en-US"/>
        </a:p>
      </dgm:t>
    </dgm:pt>
    <dgm:pt modelId="{B731A51C-03FC-4AE9-892E-EBE286910C42}" type="pres">
      <dgm:prSet presAssocID="{F0F42C31-7542-4FFA-A33B-6F5D74FB9CD6}" presName="sibTrans" presStyleLbl="sibTrans1D1" presStyleIdx="2" presStyleCnt="7"/>
      <dgm:spPr/>
      <dgm:t>
        <a:bodyPr/>
        <a:lstStyle/>
        <a:p>
          <a:endParaRPr lang="en-US"/>
        </a:p>
      </dgm:t>
    </dgm:pt>
    <dgm:pt modelId="{F7A74DD5-B0A5-4F23-85F2-A2A4799B337A}" type="pres">
      <dgm:prSet presAssocID="{E317AC4D-D706-4672-B2C1-BB2F277CC1E4}" presName="node" presStyleLbl="node1" presStyleIdx="3" presStyleCnt="7">
        <dgm:presLayoutVars>
          <dgm:bulletEnabled val="1"/>
        </dgm:presLayoutVars>
      </dgm:prSet>
      <dgm:spPr/>
      <dgm:t>
        <a:bodyPr/>
        <a:lstStyle/>
        <a:p>
          <a:endParaRPr lang="en-US"/>
        </a:p>
      </dgm:t>
    </dgm:pt>
    <dgm:pt modelId="{91A5CAB2-AF9B-4137-A215-D7424E63C712}" type="pres">
      <dgm:prSet presAssocID="{E317AC4D-D706-4672-B2C1-BB2F277CC1E4}" presName="spNode" presStyleCnt="0"/>
      <dgm:spPr/>
      <dgm:t>
        <a:bodyPr/>
        <a:lstStyle/>
        <a:p>
          <a:endParaRPr lang="en-US"/>
        </a:p>
      </dgm:t>
    </dgm:pt>
    <dgm:pt modelId="{46CE95AC-39D6-452D-AC46-883FD18A2C32}" type="pres">
      <dgm:prSet presAssocID="{5B331946-AAD3-4866-ACD8-AA1150B759D6}" presName="sibTrans" presStyleLbl="sibTrans1D1" presStyleIdx="3" presStyleCnt="7"/>
      <dgm:spPr/>
      <dgm:t>
        <a:bodyPr/>
        <a:lstStyle/>
        <a:p>
          <a:endParaRPr lang="en-US"/>
        </a:p>
      </dgm:t>
    </dgm:pt>
    <dgm:pt modelId="{62F67E5C-494C-4D9C-AFF6-8149E5AA3A27}" type="pres">
      <dgm:prSet presAssocID="{EAC3099C-913E-4BB7-93BB-07D0B5F830B7}" presName="node" presStyleLbl="node1" presStyleIdx="4" presStyleCnt="7">
        <dgm:presLayoutVars>
          <dgm:bulletEnabled val="1"/>
        </dgm:presLayoutVars>
      </dgm:prSet>
      <dgm:spPr/>
      <dgm:t>
        <a:bodyPr/>
        <a:lstStyle/>
        <a:p>
          <a:endParaRPr lang="en-US"/>
        </a:p>
      </dgm:t>
    </dgm:pt>
    <dgm:pt modelId="{82CFE0DD-6CF4-43A7-88D2-B904073EE1A6}" type="pres">
      <dgm:prSet presAssocID="{EAC3099C-913E-4BB7-93BB-07D0B5F830B7}" presName="spNode" presStyleCnt="0"/>
      <dgm:spPr/>
      <dgm:t>
        <a:bodyPr/>
        <a:lstStyle/>
        <a:p>
          <a:endParaRPr lang="en-US"/>
        </a:p>
      </dgm:t>
    </dgm:pt>
    <dgm:pt modelId="{2CD22DA7-1FB9-4419-96F0-8266FB9850BD}" type="pres">
      <dgm:prSet presAssocID="{BF396B13-748A-425A-B6F2-FA178C571BDE}" presName="sibTrans" presStyleLbl="sibTrans1D1" presStyleIdx="4" presStyleCnt="7"/>
      <dgm:spPr/>
      <dgm:t>
        <a:bodyPr/>
        <a:lstStyle/>
        <a:p>
          <a:endParaRPr lang="en-US"/>
        </a:p>
      </dgm:t>
    </dgm:pt>
    <dgm:pt modelId="{181FE1B9-612A-42D0-9050-DEC0A90FE71A}" type="pres">
      <dgm:prSet presAssocID="{8C400E45-31AA-470D-BA51-4020AB31E45B}" presName="node" presStyleLbl="node1" presStyleIdx="5" presStyleCnt="7">
        <dgm:presLayoutVars>
          <dgm:bulletEnabled val="1"/>
        </dgm:presLayoutVars>
      </dgm:prSet>
      <dgm:spPr/>
      <dgm:t>
        <a:bodyPr/>
        <a:lstStyle/>
        <a:p>
          <a:endParaRPr lang="en-US"/>
        </a:p>
      </dgm:t>
    </dgm:pt>
    <dgm:pt modelId="{A942A5C2-D053-4813-89F8-E2558B3BF6B1}" type="pres">
      <dgm:prSet presAssocID="{8C400E45-31AA-470D-BA51-4020AB31E45B}" presName="spNode" presStyleCnt="0"/>
      <dgm:spPr/>
      <dgm:t>
        <a:bodyPr/>
        <a:lstStyle/>
        <a:p>
          <a:endParaRPr lang="en-US"/>
        </a:p>
      </dgm:t>
    </dgm:pt>
    <dgm:pt modelId="{5E5A48D9-DA40-420A-9782-063E0953485A}" type="pres">
      <dgm:prSet presAssocID="{039248C6-300C-46C9-AD94-F8ED09A44A02}" presName="sibTrans" presStyleLbl="sibTrans1D1" presStyleIdx="5" presStyleCnt="7"/>
      <dgm:spPr/>
      <dgm:t>
        <a:bodyPr/>
        <a:lstStyle/>
        <a:p>
          <a:endParaRPr lang="en-US"/>
        </a:p>
      </dgm:t>
    </dgm:pt>
    <dgm:pt modelId="{0C2CDC17-74D6-45E6-8ED1-7F5034D37106}" type="pres">
      <dgm:prSet presAssocID="{FC37296F-5E23-45BF-AFDA-2D622B901EC5}" presName="node" presStyleLbl="node1" presStyleIdx="6" presStyleCnt="7">
        <dgm:presLayoutVars>
          <dgm:bulletEnabled val="1"/>
        </dgm:presLayoutVars>
      </dgm:prSet>
      <dgm:spPr/>
      <dgm:t>
        <a:bodyPr/>
        <a:lstStyle/>
        <a:p>
          <a:endParaRPr lang="en-US"/>
        </a:p>
      </dgm:t>
    </dgm:pt>
    <dgm:pt modelId="{849C597F-21D8-4934-813D-356500577CDB}" type="pres">
      <dgm:prSet presAssocID="{FC37296F-5E23-45BF-AFDA-2D622B901EC5}" presName="spNode" presStyleCnt="0"/>
      <dgm:spPr/>
      <dgm:t>
        <a:bodyPr/>
        <a:lstStyle/>
        <a:p>
          <a:endParaRPr lang="en-US"/>
        </a:p>
      </dgm:t>
    </dgm:pt>
    <dgm:pt modelId="{3FF9D88B-731A-4FE7-8DE9-DB4E0BE85F7C}" type="pres">
      <dgm:prSet presAssocID="{201787DA-FB75-4593-AE75-11C5841C9B7C}" presName="sibTrans" presStyleLbl="sibTrans1D1" presStyleIdx="6" presStyleCnt="7"/>
      <dgm:spPr/>
      <dgm:t>
        <a:bodyPr/>
        <a:lstStyle/>
        <a:p>
          <a:endParaRPr lang="en-US"/>
        </a:p>
      </dgm:t>
    </dgm:pt>
  </dgm:ptLst>
  <dgm:cxnLst>
    <dgm:cxn modelId="{79CF72F0-B4BC-4597-A056-B76DE6E5BE7D}" type="presOf" srcId="{8C400E45-31AA-470D-BA51-4020AB31E45B}" destId="{181FE1B9-612A-42D0-9050-DEC0A90FE71A}" srcOrd="0" destOrd="0" presId="urn:microsoft.com/office/officeart/2005/8/layout/cycle6"/>
    <dgm:cxn modelId="{1CE18E31-58C4-48EB-8B16-E898441D178B}" type="presOf" srcId="{9989577B-0C0C-48FA-BF60-C4232B72767E}" destId="{564988A5-52B6-4137-B5D6-17851EFCC5B2}" srcOrd="0" destOrd="0" presId="urn:microsoft.com/office/officeart/2005/8/layout/cycle6"/>
    <dgm:cxn modelId="{D673740A-8DA8-4773-BE42-EF19719C4780}" type="presOf" srcId="{FC37296F-5E23-45BF-AFDA-2D622B901EC5}" destId="{0C2CDC17-74D6-45E6-8ED1-7F5034D37106}" srcOrd="0" destOrd="0" presId="urn:microsoft.com/office/officeart/2005/8/layout/cycle6"/>
    <dgm:cxn modelId="{0F70E7E7-4118-4D8C-B874-0B51FD377B04}" srcId="{86FFE50C-FA76-4FAD-A5B9-729F98817520}" destId="{531DEB88-1434-4813-A5BD-20FFBD48654F}" srcOrd="2" destOrd="0" parTransId="{3F85B153-C2AE-4BDB-A04F-A0E5E5908A04}" sibTransId="{F0F42C31-7542-4FFA-A33B-6F5D74FB9CD6}"/>
    <dgm:cxn modelId="{ED49DE4B-E8DA-4DB8-8C52-32D91883D9D1}" type="presOf" srcId="{804286AC-B9C9-4314-B2DD-818E346C5E7D}" destId="{9AA90F5E-F7E5-4FFC-B058-66ACCF588EEF}" srcOrd="0" destOrd="0" presId="urn:microsoft.com/office/officeart/2005/8/layout/cycle6"/>
    <dgm:cxn modelId="{944D1328-E914-4DFB-86D5-8B5389505973}" type="presOf" srcId="{A33B2D5D-F445-4140-981C-726C0505FE11}" destId="{EE960D09-37A7-432C-9334-7D85C208C83E}" srcOrd="0" destOrd="0" presId="urn:microsoft.com/office/officeart/2005/8/layout/cycle6"/>
    <dgm:cxn modelId="{41A56D9A-0B76-4F0D-9D2B-38477FF7BA80}" srcId="{86FFE50C-FA76-4FAD-A5B9-729F98817520}" destId="{EAC3099C-913E-4BB7-93BB-07D0B5F830B7}" srcOrd="4" destOrd="0" parTransId="{07456CD2-9F4A-4B30-AB2B-EF2F5F9B4DD0}" sibTransId="{BF396B13-748A-425A-B6F2-FA178C571BDE}"/>
    <dgm:cxn modelId="{020E1633-FB2E-4C7E-B928-00DC08A3809F}" type="presOf" srcId="{86FFE50C-FA76-4FAD-A5B9-729F98817520}" destId="{EC249400-6BD4-4949-90F0-92189585BB48}" srcOrd="0" destOrd="0" presId="urn:microsoft.com/office/officeart/2005/8/layout/cycle6"/>
    <dgm:cxn modelId="{A7E9D04B-0FE8-44F2-A447-0B4837C19FA3}" type="presOf" srcId="{EAC3099C-913E-4BB7-93BB-07D0B5F830B7}" destId="{62F67E5C-494C-4D9C-AFF6-8149E5AA3A27}" srcOrd="0" destOrd="0" presId="urn:microsoft.com/office/officeart/2005/8/layout/cycle6"/>
    <dgm:cxn modelId="{3C290F6A-E8CF-4129-ABAF-7CCA6744DBB5}" srcId="{86FFE50C-FA76-4FAD-A5B9-729F98817520}" destId="{AB1C14F5-43C2-435F-8D53-6C7E94ED4D9F}" srcOrd="0" destOrd="0" parTransId="{41976998-070D-4BE4-BEB9-6E65A1C0B94C}" sibTransId="{804286AC-B9C9-4314-B2DD-818E346C5E7D}"/>
    <dgm:cxn modelId="{0FB258A2-1A0D-46EC-AD86-6390FB7C784F}" type="presOf" srcId="{5B331946-AAD3-4866-ACD8-AA1150B759D6}" destId="{46CE95AC-39D6-452D-AC46-883FD18A2C32}" srcOrd="0" destOrd="0" presId="urn:microsoft.com/office/officeart/2005/8/layout/cycle6"/>
    <dgm:cxn modelId="{F954056B-4A27-4F0E-9472-AD35FF744FA1}" type="presOf" srcId="{BF396B13-748A-425A-B6F2-FA178C571BDE}" destId="{2CD22DA7-1FB9-4419-96F0-8266FB9850BD}" srcOrd="0" destOrd="0" presId="urn:microsoft.com/office/officeart/2005/8/layout/cycle6"/>
    <dgm:cxn modelId="{D9D7257B-1112-4AD2-A4B4-9D2944D947A4}" srcId="{86FFE50C-FA76-4FAD-A5B9-729F98817520}" destId="{E317AC4D-D706-4672-B2C1-BB2F277CC1E4}" srcOrd="3" destOrd="0" parTransId="{B98BAD6D-D060-4A5F-B28C-85DEF3723E04}" sibTransId="{5B331946-AAD3-4866-ACD8-AA1150B759D6}"/>
    <dgm:cxn modelId="{D8D7A6F7-E959-4311-9FAC-0AAEEEA9CECD}" srcId="{86FFE50C-FA76-4FAD-A5B9-729F98817520}" destId="{A33B2D5D-F445-4140-981C-726C0505FE11}" srcOrd="1" destOrd="0" parTransId="{EF08FAA1-F451-4445-BFD4-98F4BF5C1030}" sibTransId="{9989577B-0C0C-48FA-BF60-C4232B72767E}"/>
    <dgm:cxn modelId="{CEE2FAEE-2BA6-485F-8BA4-E63C452CACD7}" type="presOf" srcId="{531DEB88-1434-4813-A5BD-20FFBD48654F}" destId="{61A5D843-91D8-47C9-897F-09489C2AF0F5}" srcOrd="0" destOrd="0" presId="urn:microsoft.com/office/officeart/2005/8/layout/cycle6"/>
    <dgm:cxn modelId="{0988F625-A908-486F-A252-9065347DA86F}" type="presOf" srcId="{F0F42C31-7542-4FFA-A33B-6F5D74FB9CD6}" destId="{B731A51C-03FC-4AE9-892E-EBE286910C42}" srcOrd="0" destOrd="0" presId="urn:microsoft.com/office/officeart/2005/8/layout/cycle6"/>
    <dgm:cxn modelId="{9219E763-49DC-4167-A373-9767C7995E80}" type="presOf" srcId="{AB1C14F5-43C2-435F-8D53-6C7E94ED4D9F}" destId="{AE2B1FA1-63EF-469D-9CDA-991BFC59411D}" srcOrd="0" destOrd="0" presId="urn:microsoft.com/office/officeart/2005/8/layout/cycle6"/>
    <dgm:cxn modelId="{ACBD545D-0EC2-467A-B4C4-5ACD5673F569}" srcId="{86FFE50C-FA76-4FAD-A5B9-729F98817520}" destId="{8C400E45-31AA-470D-BA51-4020AB31E45B}" srcOrd="5" destOrd="0" parTransId="{307D9B60-E1EF-4C84-99C3-0C1711E78B0D}" sibTransId="{039248C6-300C-46C9-AD94-F8ED09A44A02}"/>
    <dgm:cxn modelId="{7EBA2A2B-2C7A-4A57-AAA3-EE8CDEE54589}" type="presOf" srcId="{039248C6-300C-46C9-AD94-F8ED09A44A02}" destId="{5E5A48D9-DA40-420A-9782-063E0953485A}" srcOrd="0" destOrd="0" presId="urn:microsoft.com/office/officeart/2005/8/layout/cycle6"/>
    <dgm:cxn modelId="{B75FCA00-904A-4E94-A3B1-4807A9BA39F7}" srcId="{86FFE50C-FA76-4FAD-A5B9-729F98817520}" destId="{FC37296F-5E23-45BF-AFDA-2D622B901EC5}" srcOrd="6" destOrd="0" parTransId="{23F06FD0-9652-4EFD-9A7B-1C8C58C2B6FB}" sibTransId="{201787DA-FB75-4593-AE75-11C5841C9B7C}"/>
    <dgm:cxn modelId="{6C186409-C842-4EED-9DCB-B2078375DEEB}" type="presOf" srcId="{E317AC4D-D706-4672-B2C1-BB2F277CC1E4}" destId="{F7A74DD5-B0A5-4F23-85F2-A2A4799B337A}" srcOrd="0" destOrd="0" presId="urn:microsoft.com/office/officeart/2005/8/layout/cycle6"/>
    <dgm:cxn modelId="{2D1B55FD-61BF-4E99-8401-D3A8516AA008}" type="presOf" srcId="{201787DA-FB75-4593-AE75-11C5841C9B7C}" destId="{3FF9D88B-731A-4FE7-8DE9-DB4E0BE85F7C}" srcOrd="0" destOrd="0" presId="urn:microsoft.com/office/officeart/2005/8/layout/cycle6"/>
    <dgm:cxn modelId="{16D42AD0-D07E-4FB7-AD07-CAA68D6F2208}" type="presParOf" srcId="{EC249400-6BD4-4949-90F0-92189585BB48}" destId="{AE2B1FA1-63EF-469D-9CDA-991BFC59411D}" srcOrd="0" destOrd="0" presId="urn:microsoft.com/office/officeart/2005/8/layout/cycle6"/>
    <dgm:cxn modelId="{00EB10FA-AE0A-4CFF-822D-CE726967DDFF}" type="presParOf" srcId="{EC249400-6BD4-4949-90F0-92189585BB48}" destId="{9FB62DD0-09E2-4B62-9823-918AED902B79}" srcOrd="1" destOrd="0" presId="urn:microsoft.com/office/officeart/2005/8/layout/cycle6"/>
    <dgm:cxn modelId="{69CCEBE2-F137-4E53-AEFD-2F5984D944B2}" type="presParOf" srcId="{EC249400-6BD4-4949-90F0-92189585BB48}" destId="{9AA90F5E-F7E5-4FFC-B058-66ACCF588EEF}" srcOrd="2" destOrd="0" presId="urn:microsoft.com/office/officeart/2005/8/layout/cycle6"/>
    <dgm:cxn modelId="{766D6269-E754-4E2E-8DA8-7976C02341A9}" type="presParOf" srcId="{EC249400-6BD4-4949-90F0-92189585BB48}" destId="{EE960D09-37A7-432C-9334-7D85C208C83E}" srcOrd="3" destOrd="0" presId="urn:microsoft.com/office/officeart/2005/8/layout/cycle6"/>
    <dgm:cxn modelId="{427DC6F8-6767-493A-9991-884F110C91DE}" type="presParOf" srcId="{EC249400-6BD4-4949-90F0-92189585BB48}" destId="{FAE28BD5-9048-450D-9496-E38B01595641}" srcOrd="4" destOrd="0" presId="urn:microsoft.com/office/officeart/2005/8/layout/cycle6"/>
    <dgm:cxn modelId="{3D87AAC0-388E-42B4-BD03-88BA6A630A2B}" type="presParOf" srcId="{EC249400-6BD4-4949-90F0-92189585BB48}" destId="{564988A5-52B6-4137-B5D6-17851EFCC5B2}" srcOrd="5" destOrd="0" presId="urn:microsoft.com/office/officeart/2005/8/layout/cycle6"/>
    <dgm:cxn modelId="{021B4C62-BFEB-4918-BAD9-ACF9DCCD7789}" type="presParOf" srcId="{EC249400-6BD4-4949-90F0-92189585BB48}" destId="{61A5D843-91D8-47C9-897F-09489C2AF0F5}" srcOrd="6" destOrd="0" presId="urn:microsoft.com/office/officeart/2005/8/layout/cycle6"/>
    <dgm:cxn modelId="{D840FCB2-86FA-4ACE-A53E-F89C974F01F7}" type="presParOf" srcId="{EC249400-6BD4-4949-90F0-92189585BB48}" destId="{6E928699-C1F4-451F-9A71-96D8AFA40933}" srcOrd="7" destOrd="0" presId="urn:microsoft.com/office/officeart/2005/8/layout/cycle6"/>
    <dgm:cxn modelId="{CAEFB4A1-C2F6-4C25-B8EA-8CC4B9AA5AC4}" type="presParOf" srcId="{EC249400-6BD4-4949-90F0-92189585BB48}" destId="{B731A51C-03FC-4AE9-892E-EBE286910C42}" srcOrd="8" destOrd="0" presId="urn:microsoft.com/office/officeart/2005/8/layout/cycle6"/>
    <dgm:cxn modelId="{68B71B9A-FB0B-4097-8C0A-43408F9378BD}" type="presParOf" srcId="{EC249400-6BD4-4949-90F0-92189585BB48}" destId="{F7A74DD5-B0A5-4F23-85F2-A2A4799B337A}" srcOrd="9" destOrd="0" presId="urn:microsoft.com/office/officeart/2005/8/layout/cycle6"/>
    <dgm:cxn modelId="{2628E982-EF96-4677-BFA3-6E79C34F75BE}" type="presParOf" srcId="{EC249400-6BD4-4949-90F0-92189585BB48}" destId="{91A5CAB2-AF9B-4137-A215-D7424E63C712}" srcOrd="10" destOrd="0" presId="urn:microsoft.com/office/officeart/2005/8/layout/cycle6"/>
    <dgm:cxn modelId="{5E46F3A9-ABF6-4225-8F04-9C83847CC42A}" type="presParOf" srcId="{EC249400-6BD4-4949-90F0-92189585BB48}" destId="{46CE95AC-39D6-452D-AC46-883FD18A2C32}" srcOrd="11" destOrd="0" presId="urn:microsoft.com/office/officeart/2005/8/layout/cycle6"/>
    <dgm:cxn modelId="{891853FB-3CE9-470C-8905-8A60EBC44998}" type="presParOf" srcId="{EC249400-6BD4-4949-90F0-92189585BB48}" destId="{62F67E5C-494C-4D9C-AFF6-8149E5AA3A27}" srcOrd="12" destOrd="0" presId="urn:microsoft.com/office/officeart/2005/8/layout/cycle6"/>
    <dgm:cxn modelId="{49455643-E1F9-468E-A28A-61BEAC4F8837}" type="presParOf" srcId="{EC249400-6BD4-4949-90F0-92189585BB48}" destId="{82CFE0DD-6CF4-43A7-88D2-B904073EE1A6}" srcOrd="13" destOrd="0" presId="urn:microsoft.com/office/officeart/2005/8/layout/cycle6"/>
    <dgm:cxn modelId="{5675CEB9-DA34-41FB-BABB-E3801E1CC593}" type="presParOf" srcId="{EC249400-6BD4-4949-90F0-92189585BB48}" destId="{2CD22DA7-1FB9-4419-96F0-8266FB9850BD}" srcOrd="14" destOrd="0" presId="urn:microsoft.com/office/officeart/2005/8/layout/cycle6"/>
    <dgm:cxn modelId="{B651A6A8-E91A-4B45-B60D-E1BF44CA0E77}" type="presParOf" srcId="{EC249400-6BD4-4949-90F0-92189585BB48}" destId="{181FE1B9-612A-42D0-9050-DEC0A90FE71A}" srcOrd="15" destOrd="0" presId="urn:microsoft.com/office/officeart/2005/8/layout/cycle6"/>
    <dgm:cxn modelId="{96DADD67-96F8-4FD5-AA78-93018968B1B2}" type="presParOf" srcId="{EC249400-6BD4-4949-90F0-92189585BB48}" destId="{A942A5C2-D053-4813-89F8-E2558B3BF6B1}" srcOrd="16" destOrd="0" presId="urn:microsoft.com/office/officeart/2005/8/layout/cycle6"/>
    <dgm:cxn modelId="{F1CD13F9-4C7D-4633-8168-73143D1E75F0}" type="presParOf" srcId="{EC249400-6BD4-4949-90F0-92189585BB48}" destId="{5E5A48D9-DA40-420A-9782-063E0953485A}" srcOrd="17" destOrd="0" presId="urn:microsoft.com/office/officeart/2005/8/layout/cycle6"/>
    <dgm:cxn modelId="{BA7830B2-19F8-490C-91AD-0A4110487D6A}" type="presParOf" srcId="{EC249400-6BD4-4949-90F0-92189585BB48}" destId="{0C2CDC17-74D6-45E6-8ED1-7F5034D37106}" srcOrd="18" destOrd="0" presId="urn:microsoft.com/office/officeart/2005/8/layout/cycle6"/>
    <dgm:cxn modelId="{B747B63F-A5C0-4119-BCCE-2847AAC88EF2}" type="presParOf" srcId="{EC249400-6BD4-4949-90F0-92189585BB48}" destId="{849C597F-21D8-4934-813D-356500577CDB}" srcOrd="19" destOrd="0" presId="urn:microsoft.com/office/officeart/2005/8/layout/cycle6"/>
    <dgm:cxn modelId="{E530A6D4-ADA5-4B2A-96BB-CFF3DFE7D01A}" type="presParOf" srcId="{EC249400-6BD4-4949-90F0-92189585BB48}" destId="{3FF9D88B-731A-4FE7-8DE9-DB4E0BE85F7C}" srcOrd="20" destOrd="0" presId="urn:microsoft.com/office/officeart/2005/8/layout/cycle6"/>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2B1FA1-63EF-469D-9CDA-991BFC59411D}">
      <dsp:nvSpPr>
        <dsp:cNvPr id="0" name=""/>
        <dsp:cNvSpPr/>
      </dsp:nvSpPr>
      <dsp:spPr>
        <a:xfrm>
          <a:off x="3316188" y="1248"/>
          <a:ext cx="1384324" cy="899811"/>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GUI Designing</a:t>
          </a:r>
          <a:endParaRPr lang="en-US" sz="1500" kern="1200" dirty="0"/>
        </a:p>
      </dsp:txBody>
      <dsp:txXfrm>
        <a:off x="3360113" y="45173"/>
        <a:ext cx="1296474" cy="811961"/>
      </dsp:txXfrm>
    </dsp:sp>
    <dsp:sp modelId="{9AA90F5E-F7E5-4FFC-B058-66ACCF588EEF}">
      <dsp:nvSpPr>
        <dsp:cNvPr id="0" name=""/>
        <dsp:cNvSpPr/>
      </dsp:nvSpPr>
      <dsp:spPr>
        <a:xfrm>
          <a:off x="1466101" y="450683"/>
          <a:ext cx="5142924" cy="5142924"/>
        </a:xfrm>
        <a:custGeom>
          <a:avLst/>
          <a:gdLst/>
          <a:ahLst/>
          <a:cxnLst/>
          <a:rect l="0" t="0" r="0" b="0"/>
          <a:pathLst>
            <a:path>
              <a:moveTo>
                <a:pt x="3243933" y="89487"/>
              </a:moveTo>
              <a:arcTo wR="2571462" hR="2571462" stAng="17109592" swAng="1300017"/>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E960D09-37A7-432C-9334-7D85C208C83E}">
      <dsp:nvSpPr>
        <dsp:cNvPr id="0" name=""/>
        <dsp:cNvSpPr/>
      </dsp:nvSpPr>
      <dsp:spPr>
        <a:xfrm>
          <a:off x="5356887" y="969741"/>
          <a:ext cx="1384324" cy="899811"/>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LSB Steganography</a:t>
          </a:r>
          <a:endParaRPr lang="en-US" sz="1500" kern="1200" dirty="0"/>
        </a:p>
      </dsp:txBody>
      <dsp:txXfrm>
        <a:off x="5400812" y="1013666"/>
        <a:ext cx="1296474" cy="811961"/>
      </dsp:txXfrm>
    </dsp:sp>
    <dsp:sp modelId="{564988A5-52B6-4137-B5D6-17851EFCC5B2}">
      <dsp:nvSpPr>
        <dsp:cNvPr id="0" name=""/>
        <dsp:cNvSpPr/>
      </dsp:nvSpPr>
      <dsp:spPr>
        <a:xfrm>
          <a:off x="1467137" y="451465"/>
          <a:ext cx="5142924" cy="5142924"/>
        </a:xfrm>
        <a:custGeom>
          <a:avLst/>
          <a:gdLst/>
          <a:ahLst/>
          <a:cxnLst/>
          <a:rect l="0" t="0" r="0" b="0"/>
          <a:pathLst>
            <a:path>
              <a:moveTo>
                <a:pt x="4875573" y="1429756"/>
              </a:moveTo>
              <a:arcTo wR="2571462" hR="2571462" stAng="20018473" swAng="1727655"/>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1A5D843-91D8-47C9-897F-09489C2AF0F5}">
      <dsp:nvSpPr>
        <dsp:cNvPr id="0" name=""/>
        <dsp:cNvSpPr/>
      </dsp:nvSpPr>
      <dsp:spPr>
        <a:xfrm>
          <a:off x="5853428" y="3145226"/>
          <a:ext cx="1384324" cy="899811"/>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Unit Testing</a:t>
          </a:r>
          <a:endParaRPr lang="en-US" sz="1500" kern="1200" dirty="0"/>
        </a:p>
      </dsp:txBody>
      <dsp:txXfrm>
        <a:off x="5897353" y="3189151"/>
        <a:ext cx="1296474" cy="811961"/>
      </dsp:txXfrm>
    </dsp:sp>
    <dsp:sp modelId="{B731A51C-03FC-4AE9-892E-EBE286910C42}">
      <dsp:nvSpPr>
        <dsp:cNvPr id="0" name=""/>
        <dsp:cNvSpPr/>
      </dsp:nvSpPr>
      <dsp:spPr>
        <a:xfrm>
          <a:off x="1467137" y="451465"/>
          <a:ext cx="5142924" cy="5142924"/>
        </a:xfrm>
        <a:custGeom>
          <a:avLst/>
          <a:gdLst/>
          <a:ahLst/>
          <a:cxnLst/>
          <a:rect l="0" t="0" r="0" b="0"/>
          <a:pathLst>
            <a:path>
              <a:moveTo>
                <a:pt x="4926944" y="3603025"/>
              </a:moveTo>
              <a:arcTo wR="2571462" hR="2571462" stAng="1419036" swAng="1360344"/>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7A74DD5-B0A5-4F23-85F2-A2A4799B337A}">
      <dsp:nvSpPr>
        <dsp:cNvPr id="0" name=""/>
        <dsp:cNvSpPr/>
      </dsp:nvSpPr>
      <dsp:spPr>
        <a:xfrm>
          <a:off x="4462153" y="4889829"/>
          <a:ext cx="1384324" cy="899811"/>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Email Application</a:t>
          </a:r>
          <a:endParaRPr lang="en-US" sz="1500" kern="1200" dirty="0"/>
        </a:p>
      </dsp:txBody>
      <dsp:txXfrm>
        <a:off x="4506078" y="4933754"/>
        <a:ext cx="1296474" cy="811961"/>
      </dsp:txXfrm>
    </dsp:sp>
    <dsp:sp modelId="{46CE95AC-39D6-452D-AC46-883FD18A2C32}">
      <dsp:nvSpPr>
        <dsp:cNvPr id="0" name=""/>
        <dsp:cNvSpPr/>
      </dsp:nvSpPr>
      <dsp:spPr>
        <a:xfrm>
          <a:off x="1467137" y="451465"/>
          <a:ext cx="5142924" cy="5142924"/>
        </a:xfrm>
        <a:custGeom>
          <a:avLst/>
          <a:gdLst/>
          <a:ahLst/>
          <a:cxnLst/>
          <a:rect l="0" t="0" r="0" b="0"/>
          <a:pathLst>
            <a:path>
              <a:moveTo>
                <a:pt x="2986658" y="5109184"/>
              </a:moveTo>
              <a:arcTo wR="2571462" hR="2571462" stAng="4842491" swAng="1115018"/>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2F67E5C-494C-4D9C-AFF6-8149E5AA3A27}">
      <dsp:nvSpPr>
        <dsp:cNvPr id="0" name=""/>
        <dsp:cNvSpPr/>
      </dsp:nvSpPr>
      <dsp:spPr>
        <a:xfrm>
          <a:off x="2230721" y="4889829"/>
          <a:ext cx="1384324" cy="899811"/>
        </a:xfrm>
        <a:prstGeom prst="roundRect">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UI Review</a:t>
          </a:r>
          <a:endParaRPr lang="en-US" sz="1500" kern="1200" dirty="0"/>
        </a:p>
      </dsp:txBody>
      <dsp:txXfrm>
        <a:off x="2274646" y="4933754"/>
        <a:ext cx="1296474" cy="811961"/>
      </dsp:txXfrm>
    </dsp:sp>
    <dsp:sp modelId="{2CD22DA7-1FB9-4419-96F0-8266FB9850BD}">
      <dsp:nvSpPr>
        <dsp:cNvPr id="0" name=""/>
        <dsp:cNvSpPr/>
      </dsp:nvSpPr>
      <dsp:spPr>
        <a:xfrm>
          <a:off x="1467137" y="451465"/>
          <a:ext cx="5142924" cy="5142924"/>
        </a:xfrm>
        <a:custGeom>
          <a:avLst/>
          <a:gdLst/>
          <a:ahLst/>
          <a:cxnLst/>
          <a:rect l="0" t="0" r="0" b="0"/>
          <a:pathLst>
            <a:path>
              <a:moveTo>
                <a:pt x="795630" y="4431258"/>
              </a:moveTo>
              <a:arcTo wR="2571462" hR="2571462" stAng="8020620" swAng="1360344"/>
            </a:path>
          </a:pathLst>
        </a:custGeom>
        <a:noFill/>
        <a:ln w="9525" cap="flat"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81FE1B9-612A-42D0-9050-DEC0A90FE71A}">
      <dsp:nvSpPr>
        <dsp:cNvPr id="0" name=""/>
        <dsp:cNvSpPr/>
      </dsp:nvSpPr>
      <dsp:spPr>
        <a:xfrm>
          <a:off x="839447" y="3145226"/>
          <a:ext cx="1384324" cy="899811"/>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Password Steganography Application</a:t>
          </a:r>
          <a:endParaRPr lang="en-US" sz="1500" kern="1200" dirty="0"/>
        </a:p>
      </dsp:txBody>
      <dsp:txXfrm>
        <a:off x="883372" y="3189151"/>
        <a:ext cx="1296474" cy="811961"/>
      </dsp:txXfrm>
    </dsp:sp>
    <dsp:sp modelId="{5E5A48D9-DA40-420A-9782-063E0953485A}">
      <dsp:nvSpPr>
        <dsp:cNvPr id="0" name=""/>
        <dsp:cNvSpPr/>
      </dsp:nvSpPr>
      <dsp:spPr>
        <a:xfrm>
          <a:off x="1467137" y="451465"/>
          <a:ext cx="5142924" cy="5142924"/>
        </a:xfrm>
        <a:custGeom>
          <a:avLst/>
          <a:gdLst/>
          <a:ahLst/>
          <a:cxnLst/>
          <a:rect l="0" t="0" r="0" b="0"/>
          <a:pathLst>
            <a:path>
              <a:moveTo>
                <a:pt x="2322" y="2680734"/>
              </a:moveTo>
              <a:arcTo wR="2571462" hR="2571462" stAng="10653872" swAng="1727655"/>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C2CDC17-74D6-45E6-8ED1-7F5034D37106}">
      <dsp:nvSpPr>
        <dsp:cNvPr id="0" name=""/>
        <dsp:cNvSpPr/>
      </dsp:nvSpPr>
      <dsp:spPr>
        <a:xfrm>
          <a:off x="1335987" y="969741"/>
          <a:ext cx="1384324" cy="899811"/>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System Testing &amp; Build</a:t>
          </a:r>
          <a:endParaRPr lang="en-US" sz="1500" kern="1200" dirty="0"/>
        </a:p>
      </dsp:txBody>
      <dsp:txXfrm>
        <a:off x="1379912" y="1013666"/>
        <a:ext cx="1296474" cy="811961"/>
      </dsp:txXfrm>
    </dsp:sp>
    <dsp:sp modelId="{3FF9D88B-731A-4FE7-8DE9-DB4E0BE85F7C}">
      <dsp:nvSpPr>
        <dsp:cNvPr id="0" name=""/>
        <dsp:cNvSpPr/>
      </dsp:nvSpPr>
      <dsp:spPr>
        <a:xfrm>
          <a:off x="1468240" y="450632"/>
          <a:ext cx="5142924" cy="5142924"/>
        </a:xfrm>
        <a:custGeom>
          <a:avLst/>
          <a:gdLst/>
          <a:ahLst/>
          <a:cxnLst/>
          <a:rect l="0" t="0" r="0" b="0"/>
          <a:pathLst>
            <a:path>
              <a:moveTo>
                <a:pt x="1029571" y="513553"/>
              </a:moveTo>
              <a:arcTo wR="2571462" hR="2571462" stAng="13989454" swAng="1217694"/>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E8AA53-3358-4E89-8349-BAEF1C2AFE87}" type="datetimeFigureOut">
              <a:rPr lang="en-US" smtClean="0"/>
              <a:t>5/22/2013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FCC6C9-DF3B-491A-88BA-5EE70299C19A}" type="slidenum">
              <a:rPr lang="en-US" smtClean="0"/>
              <a:t>‹#›</a:t>
            </a:fld>
            <a:endParaRPr lang="en-US"/>
          </a:p>
        </p:txBody>
      </p:sp>
    </p:spTree>
    <p:extLst>
      <p:ext uri="{BB962C8B-B14F-4D97-AF65-F5344CB8AC3E}">
        <p14:creationId xmlns:p14="http://schemas.microsoft.com/office/powerpoint/2010/main" val="172140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ea typeface="Calibri" pitchFamily="34" charset="0"/>
                <a:cs typeface="Times New Roman" pitchFamily="18" charset="0"/>
              </a:rPr>
              <a:t> </a:t>
            </a:r>
          </a:p>
        </p:txBody>
      </p:sp>
      <p:sp>
        <p:nvSpPr>
          <p:cNvPr id="307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D1AEF94-044F-40C4-9192-5A801441E61A}" type="slidenum">
              <a:rPr lang="en-US" smtClean="0"/>
              <a:pPr/>
              <a:t>17</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Master" Target="../slideMasters/slideMaster1.xml"/><Relationship Id="rId5" Type="http://schemas.openxmlformats.org/officeDocument/2006/relationships/tags" Target="../tags/tag10.xml"/><Relationship Id="rId4" Type="http://schemas.openxmlformats.org/officeDocument/2006/relationships/tags" Target="../tags/tag9.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slideMaster" Target="../slideMasters/slideMaster1.xml"/><Relationship Id="rId5" Type="http://schemas.openxmlformats.org/officeDocument/2006/relationships/tags" Target="../tags/tag58.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Master" Target="../slideMasters/slideMaster1.xml"/><Relationship Id="rId5" Type="http://schemas.openxmlformats.org/officeDocument/2006/relationships/tags" Target="../tags/tag15.xml"/><Relationship Id="rId4" Type="http://schemas.openxmlformats.org/officeDocument/2006/relationships/tags" Target="../tags/tag14.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slideMaster" Target="../slideMasters/slideMaster1.xml"/><Relationship Id="rId5" Type="http://schemas.openxmlformats.org/officeDocument/2006/relationships/tags" Target="../tags/tag20.xml"/><Relationship Id="rId4" Type="http://schemas.openxmlformats.org/officeDocument/2006/relationships/tags" Target="../tags/tag19.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slideMaster" Target="../slideMasters/slideMaster1.xml"/><Relationship Id="rId4" Type="http://schemas.openxmlformats.org/officeDocument/2006/relationships/tags" Target="../tags/tag38.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4.xml"/><Relationship Id="rId7" Type="http://schemas.openxmlformats.org/officeDocument/2006/relationships/slideMaster" Target="../slideMasters/slideMaster1.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0.xml"/><Relationship Id="rId7"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custDataLst>
              <p:tags r:id="rId3"/>
            </p:custDataLst>
          </p:nvPr>
        </p:nvSpPr>
        <p:spPr/>
        <p:txBody>
          <a:bodyPr/>
          <a:lstStyle/>
          <a:p>
            <a:fld id="{2E3674BE-D6D3-43E7-978A-D7286117A029}" type="datetimeFigureOut">
              <a:rPr lang="en-US" smtClean="0"/>
              <a:t>5/22/2013</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0B8C5A90-50F5-49FD-9374-85E2B9EECED6}" type="slidenum">
              <a:rPr lang="en-US" smtClean="0"/>
              <a:t>‹#›</a:t>
            </a:fld>
            <a:endParaRPr lang="en-US"/>
          </a:p>
        </p:txBody>
      </p:sp>
    </p:spTree>
    <p:extLst>
      <p:ext uri="{BB962C8B-B14F-4D97-AF65-F5344CB8AC3E}">
        <p14:creationId xmlns:p14="http://schemas.microsoft.com/office/powerpoint/2010/main" val="3971843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smtClean="0"/>
              <a:t>Click to edit Master title style</a:t>
            </a:r>
            <a:endParaRPr lang="en-US"/>
          </a:p>
        </p:txBody>
      </p:sp>
      <p:sp>
        <p:nvSpPr>
          <p:cNvPr id="3" name="Vertical Text Placeholder 2"/>
          <p:cNvSpPr>
            <a:spLocks noGrp="1"/>
          </p:cNvSpPr>
          <p:nvPr>
            <p:ph type="body" orient="vert" idx="1"/>
            <p:custDataLst>
              <p:tags r:id="rId2"/>
            </p:custDataLst>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custDataLst>
              <p:tags r:id="rId3"/>
            </p:custDataLst>
          </p:nvPr>
        </p:nvSpPr>
        <p:spPr/>
        <p:txBody>
          <a:bodyPr/>
          <a:lstStyle/>
          <a:p>
            <a:fld id="{2E3674BE-D6D3-43E7-978A-D7286117A029}" type="datetimeFigureOut">
              <a:rPr lang="en-US" smtClean="0"/>
              <a:t>5/22/2013</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0B8C5A90-50F5-49FD-9374-85E2B9EECED6}" type="slidenum">
              <a:rPr lang="en-US" smtClean="0"/>
              <a:t>‹#›</a:t>
            </a:fld>
            <a:endParaRPr lang="en-US"/>
          </a:p>
        </p:txBody>
      </p:sp>
    </p:spTree>
    <p:extLst>
      <p:ext uri="{BB962C8B-B14F-4D97-AF65-F5344CB8AC3E}">
        <p14:creationId xmlns:p14="http://schemas.microsoft.com/office/powerpoint/2010/main" val="2113774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custDataLst>
              <p:tags r:id="rId2"/>
            </p:custDataLst>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custDataLst>
              <p:tags r:id="rId3"/>
            </p:custDataLst>
          </p:nvPr>
        </p:nvSpPr>
        <p:spPr/>
        <p:txBody>
          <a:bodyPr/>
          <a:lstStyle/>
          <a:p>
            <a:fld id="{2E3674BE-D6D3-43E7-978A-D7286117A029}" type="datetimeFigureOut">
              <a:rPr lang="en-US" smtClean="0"/>
              <a:t>5/22/2013</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0B8C5A90-50F5-49FD-9374-85E2B9EECED6}" type="slidenum">
              <a:rPr lang="en-US" smtClean="0"/>
              <a:t>‹#›</a:t>
            </a:fld>
            <a:endParaRPr lang="en-US"/>
          </a:p>
        </p:txBody>
      </p:sp>
    </p:spTree>
    <p:extLst>
      <p:ext uri="{BB962C8B-B14F-4D97-AF65-F5344CB8AC3E}">
        <p14:creationId xmlns:p14="http://schemas.microsoft.com/office/powerpoint/2010/main" val="1012781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smtClean="0"/>
              <a:t>Click to edit Master title style</a:t>
            </a:r>
            <a:endParaRPr lang="en-US"/>
          </a:p>
        </p:txBody>
      </p:sp>
      <p:sp>
        <p:nvSpPr>
          <p:cNvPr id="3" name="Content Placeholder 2"/>
          <p:cNvSpPr>
            <a:spLocks noGrp="1"/>
          </p:cNvSpPr>
          <p:nvPr>
            <p:ph idx="1"/>
            <p:custDataLst>
              <p:tags r:id="rId2"/>
            </p:custDataLst>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custDataLst>
              <p:tags r:id="rId3"/>
            </p:custDataLst>
          </p:nvPr>
        </p:nvSpPr>
        <p:spPr/>
        <p:txBody>
          <a:bodyPr/>
          <a:lstStyle/>
          <a:p>
            <a:fld id="{2E3674BE-D6D3-43E7-978A-D7286117A029}" type="datetimeFigureOut">
              <a:rPr lang="en-US" smtClean="0"/>
              <a:t>5/22/2013</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0B8C5A90-50F5-49FD-9374-85E2B9EECED6}" type="slidenum">
              <a:rPr lang="en-US" smtClean="0"/>
              <a:t>‹#›</a:t>
            </a:fld>
            <a:endParaRPr lang="en-US"/>
          </a:p>
        </p:txBody>
      </p:sp>
    </p:spTree>
    <p:extLst>
      <p:ext uri="{BB962C8B-B14F-4D97-AF65-F5344CB8AC3E}">
        <p14:creationId xmlns:p14="http://schemas.microsoft.com/office/powerpoint/2010/main" val="62839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custDataLst>
              <p:tags r:id="rId2"/>
            </p:custDataLst>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custDataLst>
              <p:tags r:id="rId3"/>
            </p:custDataLst>
          </p:nvPr>
        </p:nvSpPr>
        <p:spPr/>
        <p:txBody>
          <a:bodyPr/>
          <a:lstStyle/>
          <a:p>
            <a:fld id="{2E3674BE-D6D3-43E7-978A-D7286117A029}" type="datetimeFigureOut">
              <a:rPr lang="en-US" smtClean="0"/>
              <a:t>5/22/2013</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0B8C5A90-50F5-49FD-9374-85E2B9EECED6}" type="slidenum">
              <a:rPr lang="en-US" smtClean="0"/>
              <a:t>‹#›</a:t>
            </a:fld>
            <a:endParaRPr lang="en-US"/>
          </a:p>
        </p:txBody>
      </p:sp>
    </p:spTree>
    <p:extLst>
      <p:ext uri="{BB962C8B-B14F-4D97-AF65-F5344CB8AC3E}">
        <p14:creationId xmlns:p14="http://schemas.microsoft.com/office/powerpoint/2010/main" val="383005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smtClean="0"/>
              <a:t>Click to edit Master title style</a:t>
            </a:r>
            <a:endParaRPr lang="en-US"/>
          </a:p>
        </p:txBody>
      </p:sp>
      <p:sp>
        <p:nvSpPr>
          <p:cNvPr id="3" name="Content Placeholder 2"/>
          <p:cNvSpPr>
            <a:spLocks noGrp="1"/>
          </p:cNvSpPr>
          <p:nvPr>
            <p:ph sz="half" idx="1"/>
            <p:custDataLst>
              <p:tags r:id="rId2"/>
            </p:custDataLst>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custDataLst>
              <p:tags r:id="rId3"/>
            </p:custDataLst>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custDataLst>
              <p:tags r:id="rId4"/>
            </p:custDataLst>
          </p:nvPr>
        </p:nvSpPr>
        <p:spPr/>
        <p:txBody>
          <a:bodyPr/>
          <a:lstStyle/>
          <a:p>
            <a:fld id="{2E3674BE-D6D3-43E7-978A-D7286117A029}" type="datetimeFigureOut">
              <a:rPr lang="en-US" smtClean="0"/>
              <a:t>5/22/2013</a:t>
            </a:fld>
            <a:endParaRPr lang="en-US"/>
          </a:p>
        </p:txBody>
      </p:sp>
      <p:sp>
        <p:nvSpPr>
          <p:cNvPr id="6" name="Footer Placeholder 5"/>
          <p:cNvSpPr>
            <a:spLocks noGrp="1"/>
          </p:cNvSpPr>
          <p:nvPr>
            <p:ph type="ftr" sz="quarter" idx="11"/>
            <p:custDataLst>
              <p:tags r:id="rId5"/>
            </p:custDataLst>
          </p:nvPr>
        </p:nvSpPr>
        <p:spPr/>
        <p:txBody>
          <a:bodyPr/>
          <a:lstStyle/>
          <a:p>
            <a:endParaRPr lang="en-US"/>
          </a:p>
        </p:txBody>
      </p:sp>
      <p:sp>
        <p:nvSpPr>
          <p:cNvPr id="7" name="Slide Number Placeholder 6"/>
          <p:cNvSpPr>
            <a:spLocks noGrp="1"/>
          </p:cNvSpPr>
          <p:nvPr>
            <p:ph type="sldNum" sz="quarter" idx="12"/>
            <p:custDataLst>
              <p:tags r:id="rId6"/>
            </p:custDataLst>
          </p:nvPr>
        </p:nvSpPr>
        <p:spPr/>
        <p:txBody>
          <a:bodyPr/>
          <a:lstStyle/>
          <a:p>
            <a:fld id="{0B8C5A90-50F5-49FD-9374-85E2B9EECED6}" type="slidenum">
              <a:rPr lang="en-US" smtClean="0"/>
              <a:t>‹#›</a:t>
            </a:fld>
            <a:endParaRPr lang="en-US"/>
          </a:p>
        </p:txBody>
      </p:sp>
    </p:spTree>
    <p:extLst>
      <p:ext uri="{BB962C8B-B14F-4D97-AF65-F5344CB8AC3E}">
        <p14:creationId xmlns:p14="http://schemas.microsoft.com/office/powerpoint/2010/main" val="3402991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custDataLst>
              <p:tags r:id="rId2"/>
            </p:custDataLst>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custDataLst>
              <p:tags r:id="rId3"/>
            </p:custDataLst>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custDataLst>
              <p:tags r:id="rId4"/>
            </p:custDataLst>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custDataLst>
              <p:tags r:id="rId5"/>
            </p:custDataLst>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custDataLst>
              <p:tags r:id="rId6"/>
            </p:custDataLst>
          </p:nvPr>
        </p:nvSpPr>
        <p:spPr/>
        <p:txBody>
          <a:bodyPr/>
          <a:lstStyle/>
          <a:p>
            <a:fld id="{2E3674BE-D6D3-43E7-978A-D7286117A029}" type="datetimeFigureOut">
              <a:rPr lang="en-US" smtClean="0"/>
              <a:t>5/22/2013</a:t>
            </a:fld>
            <a:endParaRPr lang="en-US"/>
          </a:p>
        </p:txBody>
      </p:sp>
      <p:sp>
        <p:nvSpPr>
          <p:cNvPr id="8" name="Footer Placeholder 7"/>
          <p:cNvSpPr>
            <a:spLocks noGrp="1"/>
          </p:cNvSpPr>
          <p:nvPr>
            <p:ph type="ftr" sz="quarter" idx="11"/>
            <p:custDataLst>
              <p:tags r:id="rId7"/>
            </p:custDataLst>
          </p:nvPr>
        </p:nvSpPr>
        <p:spPr/>
        <p:txBody>
          <a:bodyPr/>
          <a:lstStyle/>
          <a:p>
            <a:endParaRPr lang="en-US"/>
          </a:p>
        </p:txBody>
      </p:sp>
      <p:sp>
        <p:nvSpPr>
          <p:cNvPr id="9" name="Slide Number Placeholder 8"/>
          <p:cNvSpPr>
            <a:spLocks noGrp="1"/>
          </p:cNvSpPr>
          <p:nvPr>
            <p:ph type="sldNum" sz="quarter" idx="12"/>
            <p:custDataLst>
              <p:tags r:id="rId8"/>
            </p:custDataLst>
          </p:nvPr>
        </p:nvSpPr>
        <p:spPr/>
        <p:txBody>
          <a:bodyPr/>
          <a:lstStyle/>
          <a:p>
            <a:fld id="{0B8C5A90-50F5-49FD-9374-85E2B9EECED6}" type="slidenum">
              <a:rPr lang="en-US" smtClean="0"/>
              <a:t>‹#›</a:t>
            </a:fld>
            <a:endParaRPr lang="en-US"/>
          </a:p>
        </p:txBody>
      </p:sp>
    </p:spTree>
    <p:extLst>
      <p:ext uri="{BB962C8B-B14F-4D97-AF65-F5344CB8AC3E}">
        <p14:creationId xmlns:p14="http://schemas.microsoft.com/office/powerpoint/2010/main" val="4271496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smtClean="0"/>
              <a:t>Click to edit Master title style</a:t>
            </a:r>
            <a:endParaRPr lang="en-US"/>
          </a:p>
        </p:txBody>
      </p:sp>
      <p:sp>
        <p:nvSpPr>
          <p:cNvPr id="3" name="Date Placeholder 2"/>
          <p:cNvSpPr>
            <a:spLocks noGrp="1"/>
          </p:cNvSpPr>
          <p:nvPr>
            <p:ph type="dt" sz="half" idx="10"/>
            <p:custDataLst>
              <p:tags r:id="rId2"/>
            </p:custDataLst>
          </p:nvPr>
        </p:nvSpPr>
        <p:spPr/>
        <p:txBody>
          <a:bodyPr/>
          <a:lstStyle/>
          <a:p>
            <a:fld id="{2E3674BE-D6D3-43E7-978A-D7286117A029}" type="datetimeFigureOut">
              <a:rPr lang="en-US" smtClean="0"/>
              <a:t>5/22/2013</a:t>
            </a:fld>
            <a:endParaRPr lang="en-US"/>
          </a:p>
        </p:txBody>
      </p:sp>
      <p:sp>
        <p:nvSpPr>
          <p:cNvPr id="4" name="Footer Placeholder 3"/>
          <p:cNvSpPr>
            <a:spLocks noGrp="1"/>
          </p:cNvSpPr>
          <p:nvPr>
            <p:ph type="ftr" sz="quarter" idx="11"/>
            <p:custDataLst>
              <p:tags r:id="rId3"/>
            </p:custDataLst>
          </p:nvPr>
        </p:nvSpPr>
        <p:spPr/>
        <p:txBody>
          <a:bodyPr/>
          <a:lstStyle/>
          <a:p>
            <a:endParaRPr lang="en-US"/>
          </a:p>
        </p:txBody>
      </p:sp>
      <p:sp>
        <p:nvSpPr>
          <p:cNvPr id="5" name="Slide Number Placeholder 4"/>
          <p:cNvSpPr>
            <a:spLocks noGrp="1"/>
          </p:cNvSpPr>
          <p:nvPr>
            <p:ph type="sldNum" sz="quarter" idx="12"/>
            <p:custDataLst>
              <p:tags r:id="rId4"/>
            </p:custDataLst>
          </p:nvPr>
        </p:nvSpPr>
        <p:spPr/>
        <p:txBody>
          <a:bodyPr/>
          <a:lstStyle/>
          <a:p>
            <a:fld id="{0B8C5A90-50F5-49FD-9374-85E2B9EECED6}" type="slidenum">
              <a:rPr lang="en-US" smtClean="0"/>
              <a:t>‹#›</a:t>
            </a:fld>
            <a:endParaRPr lang="en-US"/>
          </a:p>
        </p:txBody>
      </p:sp>
    </p:spTree>
    <p:extLst>
      <p:ext uri="{BB962C8B-B14F-4D97-AF65-F5344CB8AC3E}">
        <p14:creationId xmlns:p14="http://schemas.microsoft.com/office/powerpoint/2010/main" val="4249382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custDataLst>
              <p:tags r:id="rId1"/>
            </p:custDataLst>
          </p:nvPr>
        </p:nvSpPr>
        <p:spPr/>
        <p:txBody>
          <a:bodyPr/>
          <a:lstStyle/>
          <a:p>
            <a:fld id="{2E3674BE-D6D3-43E7-978A-D7286117A029}" type="datetimeFigureOut">
              <a:rPr lang="en-US" smtClean="0"/>
              <a:t>5/22/2013</a:t>
            </a:fld>
            <a:endParaRPr lang="en-US"/>
          </a:p>
        </p:txBody>
      </p:sp>
      <p:sp>
        <p:nvSpPr>
          <p:cNvPr id="3" name="Footer Placeholder 2"/>
          <p:cNvSpPr>
            <a:spLocks noGrp="1"/>
          </p:cNvSpPr>
          <p:nvPr>
            <p:ph type="ftr" sz="quarter" idx="11"/>
            <p:custDataLst>
              <p:tags r:id="rId2"/>
            </p:custDataLst>
          </p:nvPr>
        </p:nvSpPr>
        <p:spPr/>
        <p:txBody>
          <a:bodyPr/>
          <a:lstStyle/>
          <a:p>
            <a:endParaRPr lang="en-US"/>
          </a:p>
        </p:txBody>
      </p:sp>
      <p:sp>
        <p:nvSpPr>
          <p:cNvPr id="4" name="Slide Number Placeholder 3"/>
          <p:cNvSpPr>
            <a:spLocks noGrp="1"/>
          </p:cNvSpPr>
          <p:nvPr>
            <p:ph type="sldNum" sz="quarter" idx="12"/>
            <p:custDataLst>
              <p:tags r:id="rId3"/>
            </p:custDataLst>
          </p:nvPr>
        </p:nvSpPr>
        <p:spPr/>
        <p:txBody>
          <a:bodyPr/>
          <a:lstStyle/>
          <a:p>
            <a:fld id="{0B8C5A90-50F5-49FD-9374-85E2B9EECED6}" type="slidenum">
              <a:rPr lang="en-US" smtClean="0"/>
              <a:t>‹#›</a:t>
            </a:fld>
            <a:endParaRPr lang="en-US"/>
          </a:p>
        </p:txBody>
      </p:sp>
    </p:spTree>
    <p:extLst>
      <p:ext uri="{BB962C8B-B14F-4D97-AF65-F5344CB8AC3E}">
        <p14:creationId xmlns:p14="http://schemas.microsoft.com/office/powerpoint/2010/main" val="3922263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custDataLst>
              <p:tags r:id="rId2"/>
            </p:custDataLst>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custDataLst>
              <p:tags r:id="rId3"/>
            </p:custDataLst>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custDataLst>
              <p:tags r:id="rId4"/>
            </p:custDataLst>
          </p:nvPr>
        </p:nvSpPr>
        <p:spPr/>
        <p:txBody>
          <a:bodyPr/>
          <a:lstStyle/>
          <a:p>
            <a:fld id="{2E3674BE-D6D3-43E7-978A-D7286117A029}" type="datetimeFigureOut">
              <a:rPr lang="en-US" smtClean="0"/>
              <a:t>5/22/2013</a:t>
            </a:fld>
            <a:endParaRPr lang="en-US"/>
          </a:p>
        </p:txBody>
      </p:sp>
      <p:sp>
        <p:nvSpPr>
          <p:cNvPr id="6" name="Footer Placeholder 5"/>
          <p:cNvSpPr>
            <a:spLocks noGrp="1"/>
          </p:cNvSpPr>
          <p:nvPr>
            <p:ph type="ftr" sz="quarter" idx="11"/>
            <p:custDataLst>
              <p:tags r:id="rId5"/>
            </p:custDataLst>
          </p:nvPr>
        </p:nvSpPr>
        <p:spPr/>
        <p:txBody>
          <a:bodyPr/>
          <a:lstStyle/>
          <a:p>
            <a:endParaRPr lang="en-US"/>
          </a:p>
        </p:txBody>
      </p:sp>
      <p:sp>
        <p:nvSpPr>
          <p:cNvPr id="7" name="Slide Number Placeholder 6"/>
          <p:cNvSpPr>
            <a:spLocks noGrp="1"/>
          </p:cNvSpPr>
          <p:nvPr>
            <p:ph type="sldNum" sz="quarter" idx="12"/>
            <p:custDataLst>
              <p:tags r:id="rId6"/>
            </p:custDataLst>
          </p:nvPr>
        </p:nvSpPr>
        <p:spPr/>
        <p:txBody>
          <a:bodyPr/>
          <a:lstStyle/>
          <a:p>
            <a:fld id="{0B8C5A90-50F5-49FD-9374-85E2B9EECED6}" type="slidenum">
              <a:rPr lang="en-US" smtClean="0"/>
              <a:t>‹#›</a:t>
            </a:fld>
            <a:endParaRPr lang="en-US"/>
          </a:p>
        </p:txBody>
      </p:sp>
    </p:spTree>
    <p:extLst>
      <p:ext uri="{BB962C8B-B14F-4D97-AF65-F5344CB8AC3E}">
        <p14:creationId xmlns:p14="http://schemas.microsoft.com/office/powerpoint/2010/main" val="2305379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custDataLst>
              <p:tags r:id="rId2"/>
            </p:custDataLst>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custDataLst>
              <p:tags r:id="rId3"/>
            </p:custDataLst>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custDataLst>
              <p:tags r:id="rId4"/>
            </p:custDataLst>
          </p:nvPr>
        </p:nvSpPr>
        <p:spPr/>
        <p:txBody>
          <a:bodyPr/>
          <a:lstStyle/>
          <a:p>
            <a:fld id="{2E3674BE-D6D3-43E7-978A-D7286117A029}" type="datetimeFigureOut">
              <a:rPr lang="en-US" smtClean="0"/>
              <a:t>5/22/2013</a:t>
            </a:fld>
            <a:endParaRPr lang="en-US"/>
          </a:p>
        </p:txBody>
      </p:sp>
      <p:sp>
        <p:nvSpPr>
          <p:cNvPr id="6" name="Footer Placeholder 5"/>
          <p:cNvSpPr>
            <a:spLocks noGrp="1"/>
          </p:cNvSpPr>
          <p:nvPr>
            <p:ph type="ftr" sz="quarter" idx="11"/>
            <p:custDataLst>
              <p:tags r:id="rId5"/>
            </p:custDataLst>
          </p:nvPr>
        </p:nvSpPr>
        <p:spPr/>
        <p:txBody>
          <a:bodyPr/>
          <a:lstStyle/>
          <a:p>
            <a:endParaRPr lang="en-US"/>
          </a:p>
        </p:txBody>
      </p:sp>
      <p:sp>
        <p:nvSpPr>
          <p:cNvPr id="7" name="Slide Number Placeholder 6"/>
          <p:cNvSpPr>
            <a:spLocks noGrp="1"/>
          </p:cNvSpPr>
          <p:nvPr>
            <p:ph type="sldNum" sz="quarter" idx="12"/>
            <p:custDataLst>
              <p:tags r:id="rId6"/>
            </p:custDataLst>
          </p:nvPr>
        </p:nvSpPr>
        <p:spPr/>
        <p:txBody>
          <a:bodyPr/>
          <a:lstStyle/>
          <a:p>
            <a:fld id="{0B8C5A90-50F5-49FD-9374-85E2B9EECED6}" type="slidenum">
              <a:rPr lang="en-US" smtClean="0"/>
              <a:t>‹#›</a:t>
            </a:fld>
            <a:endParaRPr lang="en-US"/>
          </a:p>
        </p:txBody>
      </p:sp>
    </p:spTree>
    <p:extLst>
      <p:ext uri="{BB962C8B-B14F-4D97-AF65-F5344CB8AC3E}">
        <p14:creationId xmlns:p14="http://schemas.microsoft.com/office/powerpoint/2010/main" val="2732018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3"/>
            </p:custDataLst>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custDataLst>
              <p:tags r:id="rId14"/>
            </p:custDataLst>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custDataLst>
              <p:tags r:id="rId15"/>
            </p:custDataLst>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3674BE-D6D3-43E7-978A-D7286117A029}" type="datetimeFigureOut">
              <a:rPr lang="en-US" smtClean="0"/>
              <a:t>5/22/2013</a:t>
            </a:fld>
            <a:endParaRPr lang="en-US"/>
          </a:p>
        </p:txBody>
      </p:sp>
      <p:sp>
        <p:nvSpPr>
          <p:cNvPr id="5" name="Footer Placeholder 4"/>
          <p:cNvSpPr>
            <a:spLocks noGrp="1"/>
          </p:cNvSpPr>
          <p:nvPr>
            <p:ph type="ftr" sz="quarter" idx="3"/>
            <p:custDataLst>
              <p:tags r:id="rId16"/>
            </p:custDataLst>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custDataLst>
              <p:tags r:id="rId17"/>
            </p:custDataLst>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8C5A90-50F5-49FD-9374-85E2B9EECED6}" type="slidenum">
              <a:rPr lang="en-US" smtClean="0"/>
              <a:t>‹#›</a:t>
            </a:fld>
            <a:endParaRPr lang="en-US"/>
          </a:p>
        </p:txBody>
      </p:sp>
    </p:spTree>
    <p:extLst>
      <p:ext uri="{BB962C8B-B14F-4D97-AF65-F5344CB8AC3E}">
        <p14:creationId xmlns:p14="http://schemas.microsoft.com/office/powerpoint/2010/main" val="41759221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66.xml"/><Relationship Id="rId7" Type="http://schemas.openxmlformats.org/officeDocument/2006/relationships/tags" Target="../tags/tag70.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9"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tags" Target="../tags/tag96.xm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 Id="rId5" Type="http://schemas.openxmlformats.org/officeDocument/2006/relationships/image" Target="../media/image5.jpg"/><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tags" Target="../tags/tag102.xml"/><Relationship Id="rId5" Type="http://schemas.openxmlformats.org/officeDocument/2006/relationships/image" Target="../media/image6.jpg"/><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tags" Target="../tags/tag105.xml"/><Relationship Id="rId5" Type="http://schemas.openxmlformats.org/officeDocument/2006/relationships/image" Target="../media/image7.jpg"/><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9.xml"/><Relationship Id="rId1" Type="http://schemas.openxmlformats.org/officeDocument/2006/relationships/tags" Target="../tags/tag108.xml"/><Relationship Id="rId4" Type="http://schemas.openxmlformats.org/officeDocument/2006/relationships/image" Target="../media/image8.jpg"/></Relationships>
</file>

<file path=ppt/slides/_rels/slide1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tags" Target="../tags/tag112.xml"/><Relationship Id="rId7" Type="http://schemas.openxmlformats.org/officeDocument/2006/relationships/diagramQuickStyle" Target="../diagrams/quickStyle1.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slideLayout" Target="../slideLayouts/slideLayout6.xml"/><Relationship Id="rId9" Type="http://schemas.microsoft.com/office/2007/relationships/diagramDrawing" Target="../diagrams/drawing1.xml"/></Relationships>
</file>

<file path=ppt/slides/_rels/slide16.xml.rels><?xml version="1.0" encoding="UTF-8" standalone="yes"?>
<Relationships xmlns="http://schemas.openxmlformats.org/package/2006/relationships"><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tags" Target="../tags/tag113.xml"/><Relationship Id="rId5" Type="http://schemas.openxmlformats.org/officeDocument/2006/relationships/image" Target="../media/image9.png"/><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tags" Target="../tags/tag116.xml"/><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tags" Target="../tags/tag119.xml"/><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image" Target="../media/image2.JPG"/><Relationship Id="rId5" Type="http://schemas.openxmlformats.org/officeDocument/2006/relationships/slideLayout" Target="../slideLayouts/slideLayout2.xml"/><Relationship Id="rId4" Type="http://schemas.openxmlformats.org/officeDocument/2006/relationships/tags" Target="../tags/tag77.xml"/></Relationships>
</file>

<file path=ppt/slides/_rels/slide4.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 Id="rId5" Type="http://schemas.openxmlformats.org/officeDocument/2006/relationships/image" Target="../media/image3.jpg"/><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tags" Target="../tags/tag87.xml"/><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tags" Target="../tags/tag90.xml"/><Relationship Id="rId5" Type="http://schemas.openxmlformats.org/officeDocument/2006/relationships/image" Target="../media/image4.JPG"/><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tags" Target="../tags/tag93.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32000">
              <a:srgbClr val="92D050"/>
            </a:gs>
            <a:gs pos="76000">
              <a:schemeClr val="bg1">
                <a:tint val="90000"/>
                <a:shade val="9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152400" y="152400"/>
            <a:ext cx="8839200" cy="1219200"/>
          </a:xfrm>
        </p:spPr>
        <p:txBody>
          <a:bodyPr/>
          <a:lstStyle/>
          <a:p>
            <a:r>
              <a:rPr lang="en-US" sz="3600" b="1" dirty="0"/>
              <a:t>Image Steganography For Cyber Security</a:t>
            </a:r>
            <a:br>
              <a:rPr lang="en-US" sz="3600" b="1" dirty="0"/>
            </a:br>
            <a:r>
              <a:rPr lang="en-US" sz="3600" b="1" dirty="0"/>
              <a:t>Using C# &amp; .NET Framework</a:t>
            </a:r>
            <a:endParaRPr lang="en-US" sz="3600" b="1" dirty="0">
              <a:latin typeface="Chiller" pitchFamily="82" charset="0"/>
            </a:endParaRPr>
          </a:p>
        </p:txBody>
      </p:sp>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24250" y="2338387"/>
            <a:ext cx="2095500" cy="2181225"/>
          </a:xfrm>
          <a:prstGeom prst="rect">
            <a:avLst/>
          </a:prstGeom>
          <a:ln>
            <a:noFill/>
          </a:ln>
          <a:effectLst>
            <a:softEdge rad="635000"/>
          </a:effectLst>
        </p:spPr>
      </p:pic>
      <p:sp>
        <p:nvSpPr>
          <p:cNvPr id="3" name="Subtitle 2"/>
          <p:cNvSpPr>
            <a:spLocks noGrp="1"/>
          </p:cNvSpPr>
          <p:nvPr>
            <p:ph type="subTitle" idx="1"/>
            <p:custDataLst>
              <p:tags r:id="rId3"/>
            </p:custDataLst>
          </p:nvPr>
        </p:nvSpPr>
        <p:spPr>
          <a:xfrm>
            <a:off x="1287517" y="1652587"/>
            <a:ext cx="6477000" cy="1371600"/>
          </a:xfrm>
        </p:spPr>
        <p:txBody>
          <a:bodyPr>
            <a:normAutofit fontScale="70000" lnSpcReduction="20000"/>
          </a:bodyPr>
          <a:lstStyle/>
          <a:p>
            <a:r>
              <a:rPr lang="en-US" b="1" dirty="0" smtClean="0">
                <a:solidFill>
                  <a:srgbClr val="FF0000"/>
                </a:solidFill>
                <a:latin typeface="Adobe Garamond Pro Bold" pitchFamily="18" charset="0"/>
              </a:rPr>
              <a:t>By</a:t>
            </a:r>
          </a:p>
          <a:p>
            <a:r>
              <a:rPr lang="en-US" b="1" dirty="0" smtClean="0">
                <a:solidFill>
                  <a:schemeClr val="tx1"/>
                </a:solidFill>
                <a:latin typeface="+mn-lt"/>
              </a:rPr>
              <a:t>Debasis  Kar (10908166)</a:t>
            </a:r>
          </a:p>
          <a:p>
            <a:r>
              <a:rPr lang="en-US" b="1" dirty="0" smtClean="0">
                <a:solidFill>
                  <a:schemeClr val="tx1"/>
                </a:solidFill>
                <a:latin typeface="+mn-lt"/>
              </a:rPr>
              <a:t>Roopali Sahoo (10901410)</a:t>
            </a:r>
          </a:p>
          <a:p>
            <a:r>
              <a:rPr lang="en-US" b="1" dirty="0" smtClean="0">
                <a:solidFill>
                  <a:schemeClr val="tx1"/>
                </a:solidFill>
                <a:latin typeface="+mn-lt"/>
              </a:rPr>
              <a:t>Abhishek Kapoor</a:t>
            </a:r>
            <a:r>
              <a:rPr lang="en-US" b="1" dirty="0">
                <a:solidFill>
                  <a:schemeClr val="tx1"/>
                </a:solidFill>
                <a:latin typeface="+mn-lt"/>
              </a:rPr>
              <a:t> </a:t>
            </a:r>
            <a:r>
              <a:rPr lang="en-US" b="1" dirty="0" smtClean="0">
                <a:solidFill>
                  <a:schemeClr val="tx1"/>
                </a:solidFill>
                <a:latin typeface="+mn-lt"/>
              </a:rPr>
              <a:t>(10900073)</a:t>
            </a:r>
          </a:p>
          <a:p>
            <a:endParaRPr lang="en-US" b="1" dirty="0" smtClean="0">
              <a:solidFill>
                <a:schemeClr val="tx1"/>
              </a:solidFill>
              <a:latin typeface="+mn-lt"/>
            </a:endParaRPr>
          </a:p>
          <a:p>
            <a:endParaRPr lang="en-US" b="1" dirty="0">
              <a:solidFill>
                <a:schemeClr val="tx1"/>
              </a:solidFill>
            </a:endParaRPr>
          </a:p>
        </p:txBody>
      </p:sp>
      <p:sp>
        <p:nvSpPr>
          <p:cNvPr id="4" name="Subtitle 2"/>
          <p:cNvSpPr txBox="1">
            <a:spLocks/>
          </p:cNvSpPr>
          <p:nvPr>
            <p:custDataLst>
              <p:tags r:id="rId4"/>
            </p:custDataLst>
          </p:nvPr>
        </p:nvSpPr>
        <p:spPr>
          <a:xfrm>
            <a:off x="1376855" y="5450928"/>
            <a:ext cx="65532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r>
              <a:rPr lang="en-US" b="1" dirty="0" smtClean="0">
                <a:solidFill>
                  <a:srgbClr val="C00000"/>
                </a:solidFill>
              </a:rPr>
              <a:t>CAPSTONE PROJECT-II (Jan-Apr, 2013)</a:t>
            </a:r>
            <a:endParaRPr lang="en-US" b="1" dirty="0">
              <a:solidFill>
                <a:srgbClr val="C00000"/>
              </a:solidFill>
            </a:endParaRPr>
          </a:p>
        </p:txBody>
      </p:sp>
      <p:sp>
        <p:nvSpPr>
          <p:cNvPr id="5" name="Rectangle 4"/>
          <p:cNvSpPr/>
          <p:nvPr>
            <p:custDataLst>
              <p:tags r:id="rId5"/>
            </p:custDataLst>
          </p:nvPr>
        </p:nvSpPr>
        <p:spPr>
          <a:xfrm>
            <a:off x="68317" y="6096000"/>
            <a:ext cx="8915400" cy="584775"/>
          </a:xfrm>
          <a:prstGeom prst="rect">
            <a:avLst/>
          </a:prstGeom>
        </p:spPr>
        <p:txBody>
          <a:bodyPr wrap="square">
            <a:spAutoFit/>
          </a:bodyPr>
          <a:lstStyle/>
          <a:p>
            <a:pPr algn="ctr"/>
            <a:r>
              <a:rPr lang="en-US" sz="3200" b="1" dirty="0" smtClean="0">
                <a:solidFill>
                  <a:srgbClr val="C00000"/>
                </a:solidFill>
              </a:rPr>
              <a:t>Lovely </a:t>
            </a:r>
            <a:r>
              <a:rPr lang="en-US" sz="3200" b="1" dirty="0">
                <a:solidFill>
                  <a:srgbClr val="C00000"/>
                </a:solidFill>
              </a:rPr>
              <a:t>Professional University, </a:t>
            </a:r>
            <a:r>
              <a:rPr lang="en-US" sz="3200" b="1" dirty="0" smtClean="0">
                <a:solidFill>
                  <a:srgbClr val="C00000"/>
                </a:solidFill>
              </a:rPr>
              <a:t>Punjab</a:t>
            </a:r>
            <a:r>
              <a:rPr lang="en-US" sz="3200" b="1" dirty="0">
                <a:solidFill>
                  <a:srgbClr val="C00000"/>
                </a:solidFill>
              </a:rPr>
              <a:t>, India</a:t>
            </a:r>
          </a:p>
        </p:txBody>
      </p:sp>
      <p:sp>
        <p:nvSpPr>
          <p:cNvPr id="6" name="Rectangle 5"/>
          <p:cNvSpPr/>
          <p:nvPr>
            <p:custDataLst>
              <p:tags r:id="rId6"/>
            </p:custDataLst>
          </p:nvPr>
        </p:nvSpPr>
        <p:spPr>
          <a:xfrm>
            <a:off x="2286000" y="4267200"/>
            <a:ext cx="4572000" cy="1015663"/>
          </a:xfrm>
          <a:prstGeom prst="rect">
            <a:avLst/>
          </a:prstGeom>
        </p:spPr>
        <p:txBody>
          <a:bodyPr>
            <a:spAutoFit/>
          </a:bodyPr>
          <a:lstStyle/>
          <a:p>
            <a:pPr algn="ctr"/>
            <a:r>
              <a:rPr lang="en-US" sz="2000" dirty="0"/>
              <a:t>Under The Guidance Of</a:t>
            </a:r>
          </a:p>
          <a:p>
            <a:pPr algn="ctr"/>
            <a:r>
              <a:rPr lang="en-US" sz="2000" b="1" dirty="0" err="1"/>
              <a:t>Er</a:t>
            </a:r>
            <a:r>
              <a:rPr lang="en-US" sz="2000" b="1" dirty="0"/>
              <a:t>. </a:t>
            </a:r>
            <a:r>
              <a:rPr lang="en-US" sz="2000" b="1" dirty="0" err="1"/>
              <a:t>Sawal</a:t>
            </a:r>
            <a:r>
              <a:rPr lang="en-US" sz="2000" b="1" dirty="0"/>
              <a:t> </a:t>
            </a:r>
            <a:r>
              <a:rPr lang="en-US" sz="2000" b="1" dirty="0" err="1"/>
              <a:t>Tandon</a:t>
            </a:r>
            <a:endParaRPr lang="en-US" sz="2000" b="1" dirty="0"/>
          </a:p>
          <a:p>
            <a:pPr algn="ctr"/>
            <a:r>
              <a:rPr lang="en-US" sz="2000" b="1" dirty="0"/>
              <a:t>Assistant Professor, CSE</a:t>
            </a:r>
          </a:p>
        </p:txBody>
      </p:sp>
      <p:sp>
        <p:nvSpPr>
          <p:cNvPr id="7" name="Rectangle 6"/>
          <p:cNvSpPr/>
          <p:nvPr>
            <p:custDataLst>
              <p:tags r:id="rId7"/>
            </p:custDataLst>
          </p:nvPr>
        </p:nvSpPr>
        <p:spPr>
          <a:xfrm>
            <a:off x="2551447" y="3805535"/>
            <a:ext cx="4041106" cy="461665"/>
          </a:xfrm>
          <a:prstGeom prst="rect">
            <a:avLst/>
          </a:prstGeom>
        </p:spPr>
        <p:txBody>
          <a:bodyPr wrap="none">
            <a:spAutoFit/>
          </a:bodyPr>
          <a:lstStyle/>
          <a:p>
            <a:pPr algn="ctr"/>
            <a:r>
              <a:rPr lang="en-US" sz="2400" b="1" dirty="0">
                <a:solidFill>
                  <a:srgbClr val="002060"/>
                </a:solidFill>
                <a:effectLst>
                  <a:outerShdw blurRad="38100" dist="38100" dir="2700000" algn="tl">
                    <a:srgbClr val="000000">
                      <a:alpha val="43137"/>
                    </a:srgbClr>
                  </a:outerShdw>
                </a:effectLst>
              </a:rPr>
              <a:t>Project Group Number: </a:t>
            </a:r>
            <a:r>
              <a:rPr lang="en-US" sz="2400" b="1" dirty="0" smtClean="0">
                <a:solidFill>
                  <a:srgbClr val="002060"/>
                </a:solidFill>
                <a:effectLst>
                  <a:outerShdw blurRad="38100" dist="38100" dir="2700000" algn="tl">
                    <a:srgbClr val="000000">
                      <a:alpha val="43137"/>
                    </a:srgbClr>
                  </a:outerShdw>
                </a:effectLst>
              </a:rPr>
              <a:t>KG005</a:t>
            </a:r>
            <a:endParaRPr lang="en-US" sz="2400" b="1" dirty="0">
              <a:solidFill>
                <a:srgbClr val="002060"/>
              </a:solidFill>
              <a:effectLst>
                <a:outerShdw blurRad="38100" dist="38100" dir="2700000" algn="tl">
                  <a:srgbClr val="000000">
                    <a:alpha val="43137"/>
                  </a:srgbClr>
                </a:outerShdw>
              </a:effectLst>
            </a:endParaRPr>
          </a:p>
        </p:txBody>
      </p:sp>
    </p:spTree>
    <p:custDataLst>
      <p:tags r:id="rId1"/>
    </p:custDataLst>
    <p:extLst>
      <p:ext uri="{BB962C8B-B14F-4D97-AF65-F5344CB8AC3E}">
        <p14:creationId xmlns:p14="http://schemas.microsoft.com/office/powerpoint/2010/main" val="17111588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228600" y="1"/>
            <a:ext cx="8915400" cy="762000"/>
          </a:xfrm>
        </p:spPr>
        <p:txBody>
          <a:bodyPr/>
          <a:lstStyle/>
          <a:p>
            <a:r>
              <a:rPr lang="en-US" b="1" dirty="0" smtClean="0"/>
              <a:t>Technical Details-I</a:t>
            </a:r>
            <a:endParaRPr lang="en-US" b="1" dirty="0"/>
          </a:p>
        </p:txBody>
      </p:sp>
      <p:sp>
        <p:nvSpPr>
          <p:cNvPr id="3" name="Rectangle 2"/>
          <p:cNvSpPr/>
          <p:nvPr>
            <p:custDataLst>
              <p:tags r:id="rId3"/>
            </p:custDataLst>
          </p:nvPr>
        </p:nvSpPr>
        <p:spPr>
          <a:xfrm>
            <a:off x="228600" y="685800"/>
            <a:ext cx="8686800" cy="6555641"/>
          </a:xfrm>
          <a:prstGeom prst="rect">
            <a:avLst/>
          </a:prstGeom>
        </p:spPr>
        <p:txBody>
          <a:bodyPr wrap="square">
            <a:spAutoFit/>
          </a:bodyPr>
          <a:lstStyle/>
          <a:p>
            <a:r>
              <a:rPr lang="en-US" sz="2000" b="1" dirty="0" smtClean="0"/>
              <a:t>Used Namespaces:</a:t>
            </a:r>
            <a:endParaRPr lang="en-US" sz="2000" b="1" dirty="0"/>
          </a:p>
          <a:p>
            <a:pPr marL="800100" lvl="1" indent="-342900">
              <a:buFont typeface="Wingdings" pitchFamily="2" charset="2"/>
              <a:buChar char="v"/>
            </a:pPr>
            <a:r>
              <a:rPr lang="en-US" sz="2000" dirty="0" smtClean="0"/>
              <a:t>System.IO</a:t>
            </a:r>
            <a:endParaRPr lang="en-US" sz="2000" dirty="0"/>
          </a:p>
          <a:p>
            <a:pPr marL="800100" lvl="1" indent="-342900">
              <a:buFont typeface="Wingdings" pitchFamily="2" charset="2"/>
              <a:buChar char="v"/>
            </a:pPr>
            <a:r>
              <a:rPr lang="en-US" sz="2000" dirty="0" err="1" smtClean="0"/>
              <a:t>System.Text</a:t>
            </a:r>
            <a:endParaRPr lang="en-US" sz="2000" dirty="0"/>
          </a:p>
          <a:p>
            <a:pPr marL="800100" lvl="1" indent="-342900">
              <a:buFont typeface="Wingdings" pitchFamily="2" charset="2"/>
              <a:buChar char="v"/>
            </a:pPr>
            <a:r>
              <a:rPr lang="en-US" sz="2000" dirty="0" err="1" smtClean="0"/>
              <a:t>System.Drawing</a:t>
            </a:r>
            <a:endParaRPr lang="en-US" sz="2000" dirty="0"/>
          </a:p>
          <a:p>
            <a:pPr marL="800100" lvl="1" indent="-342900">
              <a:buFont typeface="Wingdings" pitchFamily="2" charset="2"/>
              <a:buChar char="v"/>
            </a:pPr>
            <a:r>
              <a:rPr lang="en-US" sz="2000" dirty="0" err="1" smtClean="0"/>
              <a:t>System.Drawing.Imaging</a:t>
            </a:r>
            <a:endParaRPr lang="en-US" sz="2000" dirty="0"/>
          </a:p>
          <a:p>
            <a:pPr marL="800100" lvl="1" indent="-342900">
              <a:buFont typeface="Wingdings" pitchFamily="2" charset="2"/>
              <a:buChar char="v"/>
            </a:pPr>
            <a:r>
              <a:rPr lang="en-US" sz="2000" dirty="0" err="1" smtClean="0"/>
              <a:t>System.Security.Cryptography</a:t>
            </a:r>
            <a:endParaRPr lang="en-US" sz="2000" b="1" dirty="0" smtClean="0"/>
          </a:p>
          <a:p>
            <a:r>
              <a:rPr lang="en-US" sz="2000" b="1" dirty="0" smtClean="0"/>
              <a:t>Used Classes:</a:t>
            </a:r>
          </a:p>
          <a:p>
            <a:pPr marL="800100" lvl="1" indent="-342900">
              <a:buFont typeface="Symbol"/>
              <a:buChar char="Å"/>
            </a:pPr>
            <a:r>
              <a:rPr lang="en-US" sz="2000" dirty="0" smtClean="0"/>
              <a:t>Image</a:t>
            </a:r>
          </a:p>
          <a:p>
            <a:pPr marL="800100" lvl="1" indent="-342900">
              <a:buFont typeface="Symbol"/>
              <a:buChar char="Å"/>
            </a:pPr>
            <a:r>
              <a:rPr lang="en-US" sz="2000" dirty="0" smtClean="0"/>
              <a:t>Bitmap</a:t>
            </a:r>
          </a:p>
          <a:p>
            <a:pPr marL="800100" lvl="1" indent="-342900">
              <a:buFont typeface="Symbol"/>
              <a:buChar char="Å"/>
            </a:pPr>
            <a:r>
              <a:rPr lang="en-US" sz="2000" dirty="0" smtClean="0"/>
              <a:t>Rectangle</a:t>
            </a:r>
          </a:p>
          <a:p>
            <a:pPr marL="800100" lvl="1" indent="-342900">
              <a:buFont typeface="Symbol"/>
              <a:buChar char="Å"/>
            </a:pPr>
            <a:r>
              <a:rPr lang="en-US" sz="2000" dirty="0" err="1" smtClean="0"/>
              <a:t>FileInfo</a:t>
            </a:r>
            <a:endParaRPr lang="en-US" sz="2000" dirty="0" smtClean="0"/>
          </a:p>
          <a:p>
            <a:r>
              <a:rPr lang="en-US" sz="2000" b="1" dirty="0" smtClean="0"/>
              <a:t>Hardware </a:t>
            </a:r>
            <a:r>
              <a:rPr lang="en-US" sz="2000" b="1" dirty="0"/>
              <a:t>Requirements</a:t>
            </a:r>
          </a:p>
          <a:p>
            <a:pPr lvl="1"/>
            <a:r>
              <a:rPr lang="en-US" sz="2000" dirty="0">
                <a:sym typeface="Symbol"/>
              </a:rPr>
              <a:t></a:t>
            </a:r>
            <a:r>
              <a:rPr lang="en-US" sz="2000" dirty="0"/>
              <a:t> Processor: Pentium-III (or) Higher</a:t>
            </a:r>
          </a:p>
          <a:p>
            <a:pPr lvl="1"/>
            <a:r>
              <a:rPr lang="en-US" sz="2000" dirty="0">
                <a:sym typeface="Symbol"/>
              </a:rPr>
              <a:t></a:t>
            </a:r>
            <a:r>
              <a:rPr lang="en-US" sz="2000" dirty="0"/>
              <a:t> Ram: 64MB (or) Higher</a:t>
            </a:r>
          </a:p>
          <a:p>
            <a:pPr lvl="1"/>
            <a:r>
              <a:rPr lang="en-US" sz="2000" dirty="0">
                <a:sym typeface="Symbol"/>
              </a:rPr>
              <a:t></a:t>
            </a:r>
            <a:r>
              <a:rPr lang="en-US" sz="2000" dirty="0"/>
              <a:t> Cache: 512MB</a:t>
            </a:r>
          </a:p>
          <a:p>
            <a:pPr lvl="1"/>
            <a:r>
              <a:rPr lang="en-US" sz="2000" dirty="0">
                <a:sym typeface="Symbol"/>
              </a:rPr>
              <a:t></a:t>
            </a:r>
            <a:r>
              <a:rPr lang="en-US" sz="2000" dirty="0"/>
              <a:t> Hard disk: 10GB</a:t>
            </a:r>
          </a:p>
          <a:p>
            <a:r>
              <a:rPr lang="en-US" sz="2000" b="1" dirty="0" smtClean="0"/>
              <a:t>Software </a:t>
            </a:r>
            <a:r>
              <a:rPr lang="en-US" sz="2000" b="1" dirty="0"/>
              <a:t>Requirements</a:t>
            </a:r>
          </a:p>
          <a:p>
            <a:pPr lvl="1"/>
            <a:r>
              <a:rPr lang="en-US" sz="2000" dirty="0">
                <a:sym typeface="Symbol"/>
              </a:rPr>
              <a:t></a:t>
            </a:r>
            <a:r>
              <a:rPr lang="en-US" sz="2000" dirty="0"/>
              <a:t> Operating System: Windows NT/2000/XP/Vista/7/8</a:t>
            </a:r>
          </a:p>
          <a:p>
            <a:pPr lvl="1"/>
            <a:r>
              <a:rPr lang="en-US" sz="2000" dirty="0">
                <a:sym typeface="Symbol"/>
              </a:rPr>
              <a:t></a:t>
            </a:r>
            <a:r>
              <a:rPr lang="en-US" sz="2000" dirty="0"/>
              <a:t> Languages: Visual C#</a:t>
            </a:r>
          </a:p>
          <a:p>
            <a:pPr lvl="1"/>
            <a:r>
              <a:rPr lang="en-US" sz="2000" dirty="0">
                <a:sym typeface="Symbol"/>
              </a:rPr>
              <a:t></a:t>
            </a:r>
            <a:r>
              <a:rPr lang="en-US" sz="2000" dirty="0"/>
              <a:t> Framework: Microsoft .NET 3.0 (minimum)</a:t>
            </a:r>
          </a:p>
          <a:p>
            <a:endParaRPr lang="en-US" sz="2000" dirty="0" smtClean="0"/>
          </a:p>
        </p:txBody>
      </p:sp>
    </p:spTree>
    <p:custDataLst>
      <p:tags r:id="rId1"/>
    </p:custDataLst>
    <p:extLst>
      <p:ext uri="{BB962C8B-B14F-4D97-AF65-F5344CB8AC3E}">
        <p14:creationId xmlns:p14="http://schemas.microsoft.com/office/powerpoint/2010/main" val="9617889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381000" y="34159"/>
            <a:ext cx="8686800" cy="698937"/>
          </a:xfrm>
        </p:spPr>
        <p:txBody>
          <a:bodyPr>
            <a:normAutofit fontScale="90000"/>
          </a:bodyPr>
          <a:lstStyle/>
          <a:p>
            <a:r>
              <a:rPr lang="en-US" sz="4000" b="1" dirty="0" smtClean="0"/>
              <a:t>UML Diagrams : CLASS Diagram</a:t>
            </a:r>
            <a:endParaRPr lang="en-US" sz="4000" b="1" dirty="0"/>
          </a:p>
        </p:txBody>
      </p:sp>
      <p:pic>
        <p:nvPicPr>
          <p:cNvPr id="4" name="Picture 3"/>
          <p:cNvPicPr/>
          <p:nvPr>
            <p:custDataLst>
              <p:tags r:id="rId3"/>
            </p:custDataLst>
          </p:nvPr>
        </p:nvPicPr>
        <p:blipFill rotWithShape="1">
          <a:blip r:embed="rId5">
            <a:extLst>
              <a:ext uri="{28A0092B-C50C-407E-A947-70E740481C1C}">
                <a14:useLocalDpi xmlns:a14="http://schemas.microsoft.com/office/drawing/2010/main" val="0"/>
              </a:ext>
            </a:extLst>
          </a:blip>
          <a:srcRect l="15575" t="5089" r="21726" b="26393"/>
          <a:stretch/>
        </p:blipFill>
        <p:spPr>
          <a:xfrm>
            <a:off x="286656" y="751114"/>
            <a:ext cx="8704943" cy="5878285"/>
          </a:xfrm>
          <a:prstGeom prst="rect">
            <a:avLst/>
          </a:prstGeom>
        </p:spPr>
      </p:pic>
    </p:spTree>
    <p:custDataLst>
      <p:tags r:id="rId1"/>
    </p:custDataLst>
    <p:extLst>
      <p:ext uri="{BB962C8B-B14F-4D97-AF65-F5344CB8AC3E}">
        <p14:creationId xmlns:p14="http://schemas.microsoft.com/office/powerpoint/2010/main" val="36310650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381000" y="34159"/>
            <a:ext cx="8686800" cy="698937"/>
          </a:xfrm>
        </p:spPr>
        <p:txBody>
          <a:bodyPr>
            <a:normAutofit fontScale="90000"/>
          </a:bodyPr>
          <a:lstStyle/>
          <a:p>
            <a:r>
              <a:rPr lang="en-US" sz="4000" b="1" dirty="0" smtClean="0"/>
              <a:t>UML Diagrams : Use Case Diagram</a:t>
            </a:r>
            <a:endParaRPr lang="en-US" sz="4000" b="1" dirty="0"/>
          </a:p>
        </p:txBody>
      </p:sp>
      <p:pic>
        <p:nvPicPr>
          <p:cNvPr id="5" name="Picture 4"/>
          <p:cNvPicPr/>
          <p:nvPr>
            <p:custDataLst>
              <p:tags r:id="rId3"/>
            </p:custDataLst>
          </p:nvPr>
        </p:nvPicPr>
        <p:blipFill rotWithShape="1">
          <a:blip r:embed="rId5">
            <a:extLst>
              <a:ext uri="{28A0092B-C50C-407E-A947-70E740481C1C}">
                <a14:useLocalDpi xmlns:a14="http://schemas.microsoft.com/office/drawing/2010/main" val="0"/>
              </a:ext>
            </a:extLst>
          </a:blip>
          <a:srcRect l="2032" t="7197" r="30666" b="9295"/>
          <a:stretch/>
        </p:blipFill>
        <p:spPr>
          <a:xfrm>
            <a:off x="834571" y="685800"/>
            <a:ext cx="7620000" cy="6172200"/>
          </a:xfrm>
          <a:prstGeom prst="rect">
            <a:avLst/>
          </a:prstGeom>
        </p:spPr>
      </p:pic>
    </p:spTree>
    <p:custDataLst>
      <p:tags r:id="rId1"/>
    </p:custDataLst>
    <p:extLst>
      <p:ext uri="{BB962C8B-B14F-4D97-AF65-F5344CB8AC3E}">
        <p14:creationId xmlns:p14="http://schemas.microsoft.com/office/powerpoint/2010/main" val="28120323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114300" y="-13137"/>
            <a:ext cx="8915400" cy="698937"/>
          </a:xfrm>
        </p:spPr>
        <p:txBody>
          <a:bodyPr>
            <a:normAutofit fontScale="90000"/>
          </a:bodyPr>
          <a:lstStyle/>
          <a:p>
            <a:r>
              <a:rPr lang="en-US" sz="4000" b="1" dirty="0" smtClean="0"/>
              <a:t>UML Diagrams : Activity Diagram</a:t>
            </a:r>
            <a:endParaRPr lang="en-US" sz="4000" b="1" dirty="0"/>
          </a:p>
        </p:txBody>
      </p:sp>
      <p:pic>
        <p:nvPicPr>
          <p:cNvPr id="5" name="Picture 4"/>
          <p:cNvPicPr/>
          <p:nvPr>
            <p:custDataLst>
              <p:tags r:id="rId3"/>
            </p:custDataLst>
          </p:nvPr>
        </p:nvPicPr>
        <p:blipFill rotWithShape="1">
          <a:blip r:embed="rId5">
            <a:extLst>
              <a:ext uri="{28A0092B-C50C-407E-A947-70E740481C1C}">
                <a14:useLocalDpi xmlns:a14="http://schemas.microsoft.com/office/drawing/2010/main" val="0"/>
              </a:ext>
            </a:extLst>
          </a:blip>
          <a:srcRect l="10309" t="3008" r="29774" b="4699"/>
          <a:stretch/>
        </p:blipFill>
        <p:spPr>
          <a:xfrm>
            <a:off x="228600" y="685800"/>
            <a:ext cx="8686800" cy="6172200"/>
          </a:xfrm>
          <a:prstGeom prst="rect">
            <a:avLst/>
          </a:prstGeom>
        </p:spPr>
      </p:pic>
      <p:sp>
        <p:nvSpPr>
          <p:cNvPr id="3" name="Rectangle 2"/>
          <p:cNvSpPr/>
          <p:nvPr/>
        </p:nvSpPr>
        <p:spPr>
          <a:xfrm>
            <a:off x="152400" y="457200"/>
            <a:ext cx="1143000" cy="685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3618099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152400" y="139263"/>
            <a:ext cx="8915400" cy="851337"/>
          </a:xfrm>
        </p:spPr>
        <p:txBody>
          <a:bodyPr>
            <a:normAutofit fontScale="90000"/>
          </a:bodyPr>
          <a:lstStyle/>
          <a:p>
            <a:r>
              <a:rPr lang="en-US" sz="4000" b="1" dirty="0" smtClean="0"/>
              <a:t>Preliminary DFD (Level-II) : Without Any </a:t>
            </a:r>
            <a:r>
              <a:rPr lang="en-US" sz="4000" b="1" dirty="0" err="1" smtClean="0"/>
              <a:t>DataSource</a:t>
            </a:r>
            <a:endParaRPr lang="en-US" sz="4000" b="1" dirty="0"/>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t="60741"/>
          <a:stretch/>
        </p:blipFill>
        <p:spPr>
          <a:xfrm>
            <a:off x="152400" y="990600"/>
            <a:ext cx="8760588" cy="5410200"/>
          </a:xfrm>
          <a:prstGeom prst="rect">
            <a:avLst/>
          </a:prstGeom>
        </p:spPr>
      </p:pic>
    </p:spTree>
    <p:custDataLst>
      <p:tags r:id="rId1"/>
    </p:custDataLst>
    <p:extLst>
      <p:ext uri="{BB962C8B-B14F-4D97-AF65-F5344CB8AC3E}">
        <p14:creationId xmlns:p14="http://schemas.microsoft.com/office/powerpoint/2010/main" val="2571165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Diagram 27"/>
          <p:cNvGraphicFramePr/>
          <p:nvPr>
            <p:custDataLst>
              <p:tags r:id="rId2"/>
            </p:custDataLst>
            <p:extLst>
              <p:ext uri="{D42A27DB-BD31-4B8C-83A1-F6EECF244321}">
                <p14:modId xmlns:p14="http://schemas.microsoft.com/office/powerpoint/2010/main" val="1339203346"/>
              </p:ext>
            </p:extLst>
          </p:nvPr>
        </p:nvGraphicFramePr>
        <p:xfrm>
          <a:off x="838200" y="838200"/>
          <a:ext cx="8077200" cy="57912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8" name="Rectangle 2"/>
          <p:cNvSpPr>
            <a:spLocks noGrp="1" noChangeArrowheads="1"/>
          </p:cNvSpPr>
          <p:nvPr>
            <p:ph type="title"/>
            <p:custDataLst>
              <p:tags r:id="rId3"/>
            </p:custDataLst>
          </p:nvPr>
        </p:nvSpPr>
        <p:spPr>
          <a:xfrm>
            <a:off x="381000" y="152400"/>
            <a:ext cx="8229600" cy="533400"/>
          </a:xfrm>
        </p:spPr>
        <p:txBody>
          <a:bodyPr>
            <a:normAutofit fontScale="90000"/>
          </a:bodyPr>
          <a:lstStyle/>
          <a:p>
            <a:pPr algn="ctr" eaLnBrk="1" fontAlgn="auto" hangingPunct="1">
              <a:spcAft>
                <a:spcPts val="0"/>
              </a:spcAft>
              <a:defRPr/>
            </a:pPr>
            <a:r>
              <a:rPr lang="en-US" sz="6000" dirty="0" smtClean="0"/>
              <a:t>   Roles In Project</a:t>
            </a:r>
          </a:p>
        </p:txBody>
      </p:sp>
      <p:graphicFrame>
        <p:nvGraphicFramePr>
          <p:cNvPr id="2" name="Table 1"/>
          <p:cNvGraphicFramePr>
            <a:graphicFrameLocks noGrp="1"/>
          </p:cNvGraphicFramePr>
          <p:nvPr>
            <p:extLst>
              <p:ext uri="{D42A27DB-BD31-4B8C-83A1-F6EECF244321}">
                <p14:modId xmlns:p14="http://schemas.microsoft.com/office/powerpoint/2010/main" val="3721383883"/>
              </p:ext>
            </p:extLst>
          </p:nvPr>
        </p:nvGraphicFramePr>
        <p:xfrm>
          <a:off x="3657600" y="2133600"/>
          <a:ext cx="2484620" cy="3474720"/>
        </p:xfrm>
        <a:graphic>
          <a:graphicData uri="http://schemas.openxmlformats.org/drawingml/2006/table">
            <a:tbl>
              <a:tblPr firstRow="1" bandRow="1">
                <a:tableStyleId>{5C22544A-7EE6-4342-B048-85BDC9FD1C3A}</a:tableStyleId>
              </a:tblPr>
              <a:tblGrid>
                <a:gridCol w="1242310"/>
                <a:gridCol w="1242310"/>
              </a:tblGrid>
              <a:tr h="685800">
                <a:tc>
                  <a:txBody>
                    <a:bodyPr/>
                    <a:lstStyle/>
                    <a:p>
                      <a:pPr algn="ctr"/>
                      <a:r>
                        <a:rPr lang="en-US" sz="2000" b="1" dirty="0" smtClean="0">
                          <a:solidFill>
                            <a:schemeClr val="tx1"/>
                          </a:solidFill>
                        </a:rPr>
                        <a:t>Debasis Kar</a:t>
                      </a:r>
                      <a:endParaRPr lang="en-US" sz="2000" b="1" dirty="0">
                        <a:solidFill>
                          <a:schemeClr val="tx1"/>
                        </a:solidFill>
                      </a:endParaRPr>
                    </a:p>
                  </a:txBody>
                  <a:tcPr anchor="ctr">
                    <a:solidFill>
                      <a:schemeClr val="accent1">
                        <a:lumMod val="40000"/>
                        <a:lumOff val="60000"/>
                      </a:schemeClr>
                    </a:solidFill>
                  </a:tcPr>
                </a:tc>
                <a:tc>
                  <a:txBody>
                    <a:bodyPr/>
                    <a:lstStyle/>
                    <a:p>
                      <a:pPr algn="ctr"/>
                      <a:r>
                        <a:rPr lang="en-US" b="0" dirty="0" smtClean="0">
                          <a:solidFill>
                            <a:schemeClr val="tx1"/>
                          </a:solidFill>
                        </a:rPr>
                        <a:t>Password Stegan</a:t>
                      </a:r>
                      <a:r>
                        <a:rPr lang="en-US" b="0" baseline="0" dirty="0" smtClean="0">
                          <a:solidFill>
                            <a:schemeClr val="tx1"/>
                          </a:solidFill>
                        </a:rPr>
                        <a:t> &amp;</a:t>
                      </a:r>
                    </a:p>
                    <a:p>
                      <a:pPr algn="ctr"/>
                      <a:r>
                        <a:rPr lang="en-US" b="0" baseline="0" dirty="0" smtClean="0">
                          <a:solidFill>
                            <a:schemeClr val="tx1"/>
                          </a:solidFill>
                        </a:rPr>
                        <a:t>LSB Stegan</a:t>
                      </a:r>
                      <a:endParaRPr lang="en-US" b="0" dirty="0">
                        <a:solidFill>
                          <a:schemeClr val="tx1"/>
                        </a:solidFill>
                      </a:endParaRPr>
                    </a:p>
                  </a:txBody>
                  <a:tcPr anchor="ctr">
                    <a:solidFill>
                      <a:schemeClr val="accent1">
                        <a:lumMod val="40000"/>
                        <a:lumOff val="60000"/>
                      </a:schemeClr>
                    </a:solidFill>
                  </a:tcPr>
                </a:tc>
              </a:tr>
              <a:tr h="1097280">
                <a:tc>
                  <a:txBody>
                    <a:bodyPr/>
                    <a:lstStyle/>
                    <a:p>
                      <a:pPr algn="ctr"/>
                      <a:r>
                        <a:rPr lang="en-US" sz="2000" b="1" dirty="0" smtClean="0">
                          <a:solidFill>
                            <a:schemeClr val="tx1"/>
                          </a:solidFill>
                        </a:rPr>
                        <a:t>Abhishek Kapoor</a:t>
                      </a:r>
                      <a:endParaRPr lang="en-US" sz="2000" b="1" dirty="0">
                        <a:solidFill>
                          <a:schemeClr val="tx1"/>
                        </a:solidFill>
                      </a:endParaRPr>
                    </a:p>
                  </a:txBody>
                  <a:tcPr anchor="ctr"/>
                </a:tc>
                <a:tc>
                  <a:txBody>
                    <a:bodyPr/>
                    <a:lstStyle/>
                    <a:p>
                      <a:pPr algn="ctr"/>
                      <a:r>
                        <a:rPr lang="en-US" b="0" baseline="0" dirty="0" smtClean="0">
                          <a:solidFill>
                            <a:schemeClr val="tx1"/>
                          </a:solidFill>
                        </a:rPr>
                        <a:t>LSB Stegan &amp; System Integration</a:t>
                      </a:r>
                      <a:endParaRPr lang="en-US" b="0" dirty="0" smtClean="0">
                        <a:solidFill>
                          <a:schemeClr val="tx1"/>
                        </a:solidFill>
                      </a:endParaRPr>
                    </a:p>
                  </a:txBody>
                  <a:tcPr anchor="ctr"/>
                </a:tc>
              </a:tr>
              <a:tr h="1280160">
                <a:tc>
                  <a:txBody>
                    <a:bodyPr/>
                    <a:lstStyle/>
                    <a:p>
                      <a:pPr algn="ctr"/>
                      <a:r>
                        <a:rPr lang="en-US" sz="2000" b="1" dirty="0" smtClean="0">
                          <a:solidFill>
                            <a:schemeClr val="tx1"/>
                          </a:solidFill>
                        </a:rPr>
                        <a:t>Roopali</a:t>
                      </a:r>
                      <a:r>
                        <a:rPr lang="en-US" sz="2000" b="1" baseline="0" dirty="0" smtClean="0">
                          <a:solidFill>
                            <a:schemeClr val="tx1"/>
                          </a:solidFill>
                        </a:rPr>
                        <a:t> Sahoo</a:t>
                      </a:r>
                      <a:endParaRPr lang="en-US" sz="2000" b="1" dirty="0">
                        <a:solidFill>
                          <a:schemeClr val="tx1"/>
                        </a:solidFill>
                      </a:endParaRPr>
                    </a:p>
                  </a:txBody>
                  <a:tcPr anchor="ctr"/>
                </a:tc>
                <a:tc>
                  <a:txBody>
                    <a:bodyPr/>
                    <a:lstStyle/>
                    <a:p>
                      <a:pPr algn="ctr"/>
                      <a:r>
                        <a:rPr lang="en-US" b="0" dirty="0" smtClean="0">
                          <a:solidFill>
                            <a:schemeClr val="tx1"/>
                          </a:solidFill>
                        </a:rPr>
                        <a:t>GUI</a:t>
                      </a:r>
                      <a:r>
                        <a:rPr lang="en-US" b="0" baseline="0" dirty="0" smtClean="0">
                          <a:solidFill>
                            <a:schemeClr val="tx1"/>
                          </a:solidFill>
                        </a:rPr>
                        <a:t> Design, Email Application &amp; Testing</a:t>
                      </a:r>
                      <a:endParaRPr lang="en-US" b="0" dirty="0">
                        <a:solidFill>
                          <a:schemeClr val="tx1"/>
                        </a:solidFill>
                      </a:endParaRPr>
                    </a:p>
                  </a:txBody>
                  <a:tcPr anchor="ctr"/>
                </a:tc>
              </a:tr>
            </a:tbl>
          </a:graphicData>
        </a:graphic>
      </p:graphicFrame>
    </p:spTree>
    <p:custDataLst>
      <p:tags r:id="rId1"/>
    </p:custDataLst>
    <p:extLst>
      <p:ext uri="{BB962C8B-B14F-4D97-AF65-F5344CB8AC3E}">
        <p14:creationId xmlns:p14="http://schemas.microsoft.com/office/powerpoint/2010/main" val="3535244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152400" y="34159"/>
            <a:ext cx="8915400" cy="698937"/>
          </a:xfrm>
        </p:spPr>
        <p:txBody>
          <a:bodyPr>
            <a:normAutofit fontScale="90000"/>
          </a:bodyPr>
          <a:lstStyle/>
          <a:p>
            <a:r>
              <a:rPr lang="en-US" sz="4000" b="1" dirty="0" smtClean="0"/>
              <a:t>Project Planning</a:t>
            </a:r>
            <a:endParaRPr lang="en-US" sz="4000" b="1" dirty="0"/>
          </a:p>
        </p:txBody>
      </p:sp>
      <p:pic>
        <p:nvPicPr>
          <p:cNvPr id="5" name="Picture 4"/>
          <p:cNvPicPr/>
          <p:nvPr>
            <p:custDataLst>
              <p:tags r:id="rId3"/>
            </p:custDataLst>
          </p:nvPr>
        </p:nvPicPr>
        <p:blipFill>
          <a:blip r:embed="rId5"/>
          <a:stretch>
            <a:fillRect/>
          </a:stretch>
        </p:blipFill>
        <p:spPr>
          <a:xfrm>
            <a:off x="0" y="685800"/>
            <a:ext cx="9144000" cy="6172200"/>
          </a:xfrm>
          <a:prstGeom prst="rect">
            <a:avLst/>
          </a:prstGeom>
        </p:spPr>
      </p:pic>
    </p:spTree>
    <p:custDataLst>
      <p:tags r:id="rId1"/>
    </p:custDataLst>
    <p:extLst>
      <p:ext uri="{BB962C8B-B14F-4D97-AF65-F5344CB8AC3E}">
        <p14:creationId xmlns:p14="http://schemas.microsoft.com/office/powerpoint/2010/main" val="10304749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57200" y="0"/>
            <a:ext cx="8229600" cy="838200"/>
          </a:xfrm>
        </p:spPr>
        <p:txBody>
          <a:bodyPr/>
          <a:lstStyle/>
          <a:p>
            <a:pPr algn="ctr" eaLnBrk="1" fontAlgn="auto" hangingPunct="1">
              <a:spcAft>
                <a:spcPts val="0"/>
              </a:spcAft>
              <a:defRPr/>
            </a:pPr>
            <a:r>
              <a:rPr lang="en-US" dirty="0" smtClean="0">
                <a:solidFill>
                  <a:schemeClr val="tx2">
                    <a:satMod val="130000"/>
                  </a:schemeClr>
                </a:solidFill>
              </a:rPr>
              <a:t>Limitations &amp; Future Scope</a:t>
            </a:r>
          </a:p>
        </p:txBody>
      </p:sp>
      <p:sp>
        <p:nvSpPr>
          <p:cNvPr id="21506" name="Content Placeholder 3"/>
          <p:cNvSpPr>
            <a:spLocks noGrp="1" noChangeArrowheads="1"/>
          </p:cNvSpPr>
          <p:nvPr>
            <p:ph idx="1"/>
            <p:custDataLst>
              <p:tags r:id="rId3"/>
            </p:custDataLst>
          </p:nvPr>
        </p:nvSpPr>
        <p:spPr>
          <a:xfrm>
            <a:off x="228600" y="762000"/>
            <a:ext cx="8763000" cy="6247864"/>
          </a:xfrm>
        </p:spPr>
        <p:txBody>
          <a:bodyPr wrap="square" anchor="ctr">
            <a:spAutoFit/>
          </a:bodyPr>
          <a:lstStyle/>
          <a:p>
            <a:pPr>
              <a:buFont typeface="Wingdings" pitchFamily="2" charset="2"/>
              <a:buChar char="q"/>
            </a:pPr>
            <a:r>
              <a:rPr lang="en-US" sz="2000" dirty="0">
                <a:solidFill>
                  <a:schemeClr val="tx1"/>
                </a:solidFill>
                <a:ea typeface="Calibri" pitchFamily="34" charset="0"/>
                <a:cs typeface="Times New Roman" pitchFamily="18" charset="0"/>
              </a:rPr>
              <a:t>To make it pure steganography application including features such as:</a:t>
            </a:r>
          </a:p>
          <a:p>
            <a:pPr lvl="1">
              <a:buFont typeface="Wingdings" pitchFamily="2" charset="2"/>
              <a:buChar char="Ø"/>
            </a:pPr>
            <a:r>
              <a:rPr lang="en-US" sz="2000" b="1" dirty="0" smtClean="0">
                <a:solidFill>
                  <a:schemeClr val="tx1"/>
                </a:solidFill>
                <a:ea typeface="Calibri" pitchFamily="34" charset="0"/>
                <a:cs typeface="Times New Roman" pitchFamily="18" charset="0"/>
              </a:rPr>
              <a:t>Chat </a:t>
            </a:r>
            <a:r>
              <a:rPr lang="en-US" sz="2000" b="1" dirty="0">
                <a:solidFill>
                  <a:schemeClr val="tx1"/>
                </a:solidFill>
                <a:ea typeface="Calibri" pitchFamily="34" charset="0"/>
                <a:cs typeface="Times New Roman" pitchFamily="18" charset="0"/>
              </a:rPr>
              <a:t>Applications</a:t>
            </a:r>
          </a:p>
          <a:p>
            <a:pPr lvl="1">
              <a:buFont typeface="Wingdings" pitchFamily="2" charset="2"/>
              <a:buChar char="Ø"/>
            </a:pPr>
            <a:r>
              <a:rPr lang="en-US" sz="2000" b="1" dirty="0" smtClean="0">
                <a:solidFill>
                  <a:schemeClr val="tx1"/>
                </a:solidFill>
                <a:ea typeface="Calibri" pitchFamily="34" charset="0"/>
                <a:cs typeface="Times New Roman" pitchFamily="18" charset="0"/>
              </a:rPr>
              <a:t>Banking </a:t>
            </a:r>
            <a:r>
              <a:rPr lang="en-US" sz="2000" b="1" dirty="0">
                <a:solidFill>
                  <a:schemeClr val="tx1"/>
                </a:solidFill>
                <a:ea typeface="Calibri" pitchFamily="34" charset="0"/>
                <a:cs typeface="Times New Roman" pitchFamily="18" charset="0"/>
              </a:rPr>
              <a:t>Applications For Safer Data Traffic</a:t>
            </a:r>
          </a:p>
          <a:p>
            <a:pPr lvl="1">
              <a:buFont typeface="Wingdings" pitchFamily="2" charset="2"/>
              <a:buChar char="Ø"/>
            </a:pPr>
            <a:r>
              <a:rPr lang="en-US" sz="2000" b="1" dirty="0" smtClean="0">
                <a:solidFill>
                  <a:schemeClr val="tx1"/>
                </a:solidFill>
                <a:ea typeface="Calibri" pitchFamily="34" charset="0"/>
                <a:cs typeface="Times New Roman" pitchFamily="18" charset="0"/>
              </a:rPr>
              <a:t>Group </a:t>
            </a:r>
            <a:r>
              <a:rPr lang="en-US" sz="2000" b="1" dirty="0">
                <a:solidFill>
                  <a:schemeClr val="tx1"/>
                </a:solidFill>
                <a:ea typeface="Calibri" pitchFamily="34" charset="0"/>
                <a:cs typeface="Times New Roman" pitchFamily="18" charset="0"/>
              </a:rPr>
              <a:t>Messaging </a:t>
            </a:r>
            <a:r>
              <a:rPr lang="en-US" sz="2000" b="1" dirty="0" smtClean="0">
                <a:solidFill>
                  <a:schemeClr val="tx1"/>
                </a:solidFill>
                <a:ea typeface="Calibri" pitchFamily="34" charset="0"/>
                <a:cs typeface="Times New Roman" pitchFamily="18" charset="0"/>
              </a:rPr>
              <a:t>Simulation</a:t>
            </a:r>
          </a:p>
          <a:p>
            <a:pPr lvl="0">
              <a:buFont typeface="Wingdings" pitchFamily="2" charset="2"/>
              <a:buChar char="q"/>
            </a:pPr>
            <a:r>
              <a:rPr lang="en-US" sz="2000" dirty="0"/>
              <a:t>Users can only send the Stegano Images to Gmail addresses only. </a:t>
            </a:r>
            <a:endParaRPr lang="en-US" sz="2000" dirty="0" smtClean="0"/>
          </a:p>
          <a:p>
            <a:pPr lvl="0">
              <a:buFont typeface="Wingdings" pitchFamily="2" charset="2"/>
              <a:buChar char="q"/>
            </a:pPr>
            <a:r>
              <a:rPr lang="en-US" sz="2000" dirty="0" smtClean="0"/>
              <a:t>The </a:t>
            </a:r>
            <a:r>
              <a:rPr lang="en-US" sz="2000" dirty="0"/>
              <a:t>file size increases by the factor of 2 or 3 after the process of steganography due to manipulation in its bit level. It can be reduced in future to a optimum acceptable level for better flexibility and portability.</a:t>
            </a:r>
            <a:endParaRPr lang="en-US" sz="2000" b="1" dirty="0"/>
          </a:p>
          <a:p>
            <a:pPr lvl="0">
              <a:buFont typeface="Wingdings" pitchFamily="2" charset="2"/>
              <a:buChar char="q"/>
            </a:pPr>
            <a:r>
              <a:rPr lang="en-US" sz="2000" dirty="0"/>
              <a:t>The IMAP application is designed over an 3</a:t>
            </a:r>
            <a:r>
              <a:rPr lang="en-US" sz="2000" baseline="30000" dirty="0"/>
              <a:t>RD </a:t>
            </a:r>
            <a:r>
              <a:rPr lang="en-US" sz="2000" dirty="0"/>
              <a:t>party DLL for which the application responds slowly at times. It can be sorted out by introducing some native code.</a:t>
            </a:r>
            <a:endParaRPr lang="en-US" sz="2000" b="1" dirty="0"/>
          </a:p>
          <a:p>
            <a:pPr lvl="0">
              <a:buFont typeface="Wingdings" pitchFamily="2" charset="2"/>
              <a:buChar char="q"/>
            </a:pPr>
            <a:r>
              <a:rPr lang="en-US" sz="2000" dirty="0"/>
              <a:t>The LSB algorithm used in the project can be successfully implemented in other platforms such as Android, Windows Phone, iPhone applications to develop steganography based security systems or messaging systems.</a:t>
            </a:r>
            <a:endParaRPr lang="en-US" sz="2000" b="1" dirty="0"/>
          </a:p>
          <a:p>
            <a:pPr lvl="0">
              <a:buFont typeface="Wingdings" pitchFamily="2" charset="2"/>
              <a:buChar char="q"/>
            </a:pPr>
            <a:r>
              <a:rPr lang="en-US" sz="2000" dirty="0"/>
              <a:t>Users can only use Gmail, Hotmail or Yahoo mail servers for sending emails.</a:t>
            </a:r>
            <a:endParaRPr lang="en-US" sz="2000" b="1" dirty="0"/>
          </a:p>
          <a:p>
            <a:pPr lvl="0">
              <a:buFont typeface="Wingdings" pitchFamily="2" charset="2"/>
              <a:buChar char="q"/>
            </a:pPr>
            <a:r>
              <a:rPr lang="en-US" sz="2000" dirty="0" smtClean="0"/>
              <a:t>This </a:t>
            </a:r>
            <a:r>
              <a:rPr lang="en-US" sz="2000" dirty="0"/>
              <a:t>project can be ported into other languages such as Java and Python with very few changes.</a:t>
            </a:r>
            <a:endParaRPr lang="en-US" sz="2000" b="1" dirty="0"/>
          </a:p>
          <a:p>
            <a:pPr marL="57150" indent="0">
              <a:buNone/>
            </a:pPr>
            <a:endParaRPr lang="en-US" sz="2000" b="1" dirty="0" smtClean="0">
              <a:solidFill>
                <a:schemeClr val="tx1"/>
              </a:solidFill>
              <a:ea typeface="Calibri" pitchFamily="34" charset="0"/>
              <a:cs typeface="Times New Roman" pitchFamily="18" charset="0"/>
            </a:endParaRPr>
          </a:p>
        </p:txBody>
      </p:sp>
    </p:spTree>
    <p:custDataLst>
      <p:tags r:id="rId1"/>
    </p:custDataLst>
    <p:extLst>
      <p:ext uri="{BB962C8B-B14F-4D97-AF65-F5344CB8AC3E}">
        <p14:creationId xmlns:p14="http://schemas.microsoft.com/office/powerpoint/2010/main" val="39891623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57200" y="-5255"/>
            <a:ext cx="8229600" cy="838200"/>
          </a:xfrm>
        </p:spPr>
        <p:txBody>
          <a:bodyPr/>
          <a:lstStyle/>
          <a:p>
            <a:pPr algn="ctr" eaLnBrk="1" fontAlgn="auto" hangingPunct="1">
              <a:spcAft>
                <a:spcPts val="0"/>
              </a:spcAft>
              <a:defRPr/>
            </a:pPr>
            <a:r>
              <a:rPr lang="en-US" dirty="0" smtClean="0">
                <a:solidFill>
                  <a:schemeClr val="tx2">
                    <a:satMod val="130000"/>
                  </a:schemeClr>
                </a:solidFill>
              </a:rPr>
              <a:t>References</a:t>
            </a:r>
          </a:p>
        </p:txBody>
      </p:sp>
      <p:sp>
        <p:nvSpPr>
          <p:cNvPr id="22530" name="Content Placeholder 5"/>
          <p:cNvSpPr>
            <a:spLocks noGrp="1"/>
          </p:cNvSpPr>
          <p:nvPr>
            <p:ph idx="1"/>
            <p:custDataLst>
              <p:tags r:id="rId3"/>
            </p:custDataLst>
          </p:nvPr>
        </p:nvSpPr>
        <p:spPr>
          <a:xfrm>
            <a:off x="228600" y="762000"/>
            <a:ext cx="8686800" cy="5867400"/>
          </a:xfrm>
        </p:spPr>
        <p:txBody>
          <a:bodyPr>
            <a:normAutofit lnSpcReduction="10000"/>
          </a:bodyPr>
          <a:lstStyle/>
          <a:p>
            <a:pPr marL="0" indent="0" algn="just">
              <a:buNone/>
            </a:pPr>
            <a:r>
              <a:rPr lang="en-US" sz="2600" b="1" u="sng" dirty="0" smtClean="0">
                <a:solidFill>
                  <a:schemeClr val="tx1"/>
                </a:solidFill>
                <a:latin typeface="+mn-lt"/>
              </a:rPr>
              <a:t>Journals:</a:t>
            </a:r>
          </a:p>
          <a:p>
            <a:pPr marL="514350" indent="-514350" algn="just">
              <a:buFont typeface="+mj-lt"/>
              <a:buAutoNum type="romanUcPeriod"/>
            </a:pPr>
            <a:r>
              <a:rPr lang="en-US" sz="2000" dirty="0" smtClean="0">
                <a:solidFill>
                  <a:schemeClr val="tx1"/>
                </a:solidFill>
                <a:latin typeface="+mn-lt"/>
              </a:rPr>
              <a:t>Steganography </a:t>
            </a:r>
            <a:r>
              <a:rPr lang="en-US" sz="2000" dirty="0">
                <a:solidFill>
                  <a:schemeClr val="tx1"/>
                </a:solidFill>
                <a:latin typeface="+mn-lt"/>
              </a:rPr>
              <a:t>Algorithm To Hide Secret Message Inside An Image, </a:t>
            </a:r>
            <a:r>
              <a:rPr lang="en-US" sz="2000" dirty="0" err="1" smtClean="0">
                <a:solidFill>
                  <a:schemeClr val="tx1"/>
                </a:solidFill>
                <a:latin typeface="+mn-lt"/>
              </a:rPr>
              <a:t>Rosziati</a:t>
            </a:r>
            <a:r>
              <a:rPr lang="en-US" sz="2000" dirty="0" smtClean="0">
                <a:solidFill>
                  <a:schemeClr val="tx1"/>
                </a:solidFill>
                <a:latin typeface="+mn-lt"/>
              </a:rPr>
              <a:t> Ibrahim </a:t>
            </a:r>
            <a:r>
              <a:rPr lang="en-US" sz="2000" dirty="0">
                <a:solidFill>
                  <a:schemeClr val="tx1"/>
                </a:solidFill>
                <a:latin typeface="+mn-lt"/>
              </a:rPr>
              <a:t>And </a:t>
            </a:r>
            <a:r>
              <a:rPr lang="en-US" sz="2000" dirty="0" err="1">
                <a:solidFill>
                  <a:schemeClr val="tx1"/>
                </a:solidFill>
                <a:latin typeface="+mn-lt"/>
              </a:rPr>
              <a:t>Teoh</a:t>
            </a:r>
            <a:r>
              <a:rPr lang="en-US" sz="2000" dirty="0">
                <a:solidFill>
                  <a:schemeClr val="tx1"/>
                </a:solidFill>
                <a:latin typeface="+mn-lt"/>
              </a:rPr>
              <a:t> Suk </a:t>
            </a:r>
            <a:r>
              <a:rPr lang="en-US" sz="2000" dirty="0" err="1">
                <a:solidFill>
                  <a:schemeClr val="tx1"/>
                </a:solidFill>
                <a:latin typeface="+mn-lt"/>
              </a:rPr>
              <a:t>Kuan</a:t>
            </a:r>
            <a:r>
              <a:rPr lang="en-US" sz="2000" dirty="0">
                <a:solidFill>
                  <a:schemeClr val="tx1"/>
                </a:solidFill>
                <a:latin typeface="+mn-lt"/>
              </a:rPr>
              <a:t> , Faculty Of Computer Science And </a:t>
            </a:r>
            <a:r>
              <a:rPr lang="en-US" sz="2000" dirty="0" smtClean="0">
                <a:solidFill>
                  <a:schemeClr val="tx1"/>
                </a:solidFill>
                <a:latin typeface="+mn-lt"/>
              </a:rPr>
              <a:t>Information Technology</a:t>
            </a:r>
            <a:r>
              <a:rPr lang="en-US" sz="2000" dirty="0">
                <a:solidFill>
                  <a:schemeClr val="tx1"/>
                </a:solidFill>
                <a:latin typeface="+mn-lt"/>
              </a:rPr>
              <a:t>, University </a:t>
            </a:r>
            <a:r>
              <a:rPr lang="en-US" sz="2000" dirty="0" err="1">
                <a:solidFill>
                  <a:schemeClr val="tx1"/>
                </a:solidFill>
                <a:latin typeface="+mn-lt"/>
              </a:rPr>
              <a:t>Tun</a:t>
            </a:r>
            <a:r>
              <a:rPr lang="en-US" sz="2000" dirty="0">
                <a:solidFill>
                  <a:schemeClr val="tx1"/>
                </a:solidFill>
                <a:latin typeface="+mn-lt"/>
              </a:rPr>
              <a:t> Hussein </a:t>
            </a:r>
            <a:r>
              <a:rPr lang="en-US" sz="2000" dirty="0" err="1">
                <a:solidFill>
                  <a:schemeClr val="tx1"/>
                </a:solidFill>
                <a:latin typeface="+mn-lt"/>
              </a:rPr>
              <a:t>Onn</a:t>
            </a:r>
            <a:r>
              <a:rPr lang="en-US" sz="2000" dirty="0">
                <a:solidFill>
                  <a:schemeClr val="tx1"/>
                </a:solidFill>
                <a:latin typeface="+mn-lt"/>
              </a:rPr>
              <a:t> Malaysia (UTHM), Malaysia.</a:t>
            </a:r>
          </a:p>
          <a:p>
            <a:pPr marL="514350" indent="-514350" algn="just">
              <a:buFont typeface="+mj-lt"/>
              <a:buAutoNum type="romanUcPeriod"/>
            </a:pPr>
            <a:r>
              <a:rPr lang="en-US" sz="2000" dirty="0" smtClean="0">
                <a:solidFill>
                  <a:schemeClr val="tx1"/>
                </a:solidFill>
                <a:latin typeface="+mn-lt"/>
              </a:rPr>
              <a:t>Current </a:t>
            </a:r>
            <a:r>
              <a:rPr lang="en-US" sz="2000" dirty="0">
                <a:solidFill>
                  <a:schemeClr val="tx1"/>
                </a:solidFill>
                <a:latin typeface="+mn-lt"/>
              </a:rPr>
              <a:t>Steganography Approaches: A Survey Sara </a:t>
            </a:r>
            <a:r>
              <a:rPr lang="en-US" sz="2000" dirty="0" err="1">
                <a:solidFill>
                  <a:schemeClr val="tx1"/>
                </a:solidFill>
                <a:latin typeface="+mn-lt"/>
              </a:rPr>
              <a:t>Natanj</a:t>
            </a:r>
            <a:r>
              <a:rPr lang="en-US" sz="2000" dirty="0">
                <a:solidFill>
                  <a:schemeClr val="tx1"/>
                </a:solidFill>
                <a:latin typeface="+mn-lt"/>
              </a:rPr>
              <a:t>, </a:t>
            </a:r>
            <a:r>
              <a:rPr lang="en-US" sz="2000" dirty="0" err="1">
                <a:solidFill>
                  <a:schemeClr val="tx1"/>
                </a:solidFill>
                <a:latin typeface="+mn-lt"/>
              </a:rPr>
              <a:t>Taghizadeh</a:t>
            </a:r>
            <a:r>
              <a:rPr lang="en-US" sz="2000" dirty="0">
                <a:solidFill>
                  <a:schemeClr val="tx1"/>
                </a:solidFill>
                <a:latin typeface="+mn-lt"/>
              </a:rPr>
              <a:t>, </a:t>
            </a:r>
            <a:r>
              <a:rPr lang="en-US" sz="2000" dirty="0" smtClean="0">
                <a:solidFill>
                  <a:schemeClr val="tx1"/>
                </a:solidFill>
                <a:latin typeface="+mn-lt"/>
              </a:rPr>
              <a:t>Department Of </a:t>
            </a:r>
            <a:r>
              <a:rPr lang="en-US" sz="2000" dirty="0">
                <a:solidFill>
                  <a:schemeClr val="tx1"/>
                </a:solidFill>
                <a:latin typeface="+mn-lt"/>
              </a:rPr>
              <a:t>Industrial Engineering, </a:t>
            </a:r>
            <a:r>
              <a:rPr lang="en-US" sz="2000" dirty="0" err="1">
                <a:solidFill>
                  <a:schemeClr val="tx1"/>
                </a:solidFill>
                <a:latin typeface="+mn-lt"/>
              </a:rPr>
              <a:t>Kahje</a:t>
            </a:r>
            <a:r>
              <a:rPr lang="en-US" sz="2000" dirty="0">
                <a:solidFill>
                  <a:schemeClr val="tx1"/>
                </a:solidFill>
                <a:latin typeface="+mn-lt"/>
              </a:rPr>
              <a:t>-Nassir University Of Technology, Tehran, </a:t>
            </a:r>
            <a:r>
              <a:rPr lang="en-US" sz="2000" dirty="0" smtClean="0">
                <a:solidFill>
                  <a:schemeClr val="tx1"/>
                </a:solidFill>
                <a:latin typeface="+mn-lt"/>
              </a:rPr>
              <a:t>Iran.</a:t>
            </a:r>
          </a:p>
          <a:p>
            <a:pPr marL="514350" indent="-514350" algn="just">
              <a:buFont typeface="+mj-lt"/>
              <a:buAutoNum type="romanUcPeriod"/>
            </a:pPr>
            <a:r>
              <a:rPr lang="en-US" sz="2000" dirty="0" smtClean="0">
                <a:solidFill>
                  <a:schemeClr val="tx1"/>
                </a:solidFill>
                <a:latin typeface="+mn-lt"/>
              </a:rPr>
              <a:t>An </a:t>
            </a:r>
            <a:r>
              <a:rPr lang="en-US" sz="2000" dirty="0">
                <a:solidFill>
                  <a:schemeClr val="tx1"/>
                </a:solidFill>
                <a:latin typeface="+mn-lt"/>
              </a:rPr>
              <a:t>Overview Of Image Steganography, T. </a:t>
            </a:r>
            <a:r>
              <a:rPr lang="en-US" sz="2000" dirty="0" err="1">
                <a:solidFill>
                  <a:schemeClr val="tx1"/>
                </a:solidFill>
                <a:latin typeface="+mn-lt"/>
              </a:rPr>
              <a:t>Morkel</a:t>
            </a:r>
            <a:r>
              <a:rPr lang="en-US" sz="2000" dirty="0">
                <a:solidFill>
                  <a:schemeClr val="tx1"/>
                </a:solidFill>
                <a:latin typeface="+mn-lt"/>
              </a:rPr>
              <a:t>, J.H.P. </a:t>
            </a:r>
            <a:r>
              <a:rPr lang="en-US" sz="2000" dirty="0" err="1">
                <a:solidFill>
                  <a:schemeClr val="tx1"/>
                </a:solidFill>
                <a:latin typeface="+mn-lt"/>
              </a:rPr>
              <a:t>Eloff</a:t>
            </a:r>
            <a:r>
              <a:rPr lang="en-US" sz="2000" dirty="0">
                <a:solidFill>
                  <a:schemeClr val="tx1"/>
                </a:solidFill>
                <a:latin typeface="+mn-lt"/>
              </a:rPr>
              <a:t>, M.S. </a:t>
            </a:r>
            <a:r>
              <a:rPr lang="en-US" sz="2000" dirty="0" smtClean="0">
                <a:solidFill>
                  <a:schemeClr val="tx1"/>
                </a:solidFill>
                <a:latin typeface="+mn-lt"/>
              </a:rPr>
              <a:t>Olivier, Information </a:t>
            </a:r>
            <a:r>
              <a:rPr lang="en-US" sz="2000" dirty="0">
                <a:solidFill>
                  <a:schemeClr val="tx1"/>
                </a:solidFill>
                <a:latin typeface="+mn-lt"/>
              </a:rPr>
              <a:t>And Computer Security Architecture (ICSA) Research </a:t>
            </a:r>
            <a:r>
              <a:rPr lang="en-US" sz="2000" dirty="0" smtClean="0">
                <a:solidFill>
                  <a:schemeClr val="tx1"/>
                </a:solidFill>
                <a:latin typeface="+mn-lt"/>
              </a:rPr>
              <a:t>Group, Department </a:t>
            </a:r>
            <a:r>
              <a:rPr lang="en-US" sz="2000" dirty="0">
                <a:solidFill>
                  <a:schemeClr val="tx1"/>
                </a:solidFill>
                <a:latin typeface="+mn-lt"/>
              </a:rPr>
              <a:t>Of Computer Science, University Of Pretoria, Pretoria, South Africa</a:t>
            </a:r>
            <a:r>
              <a:rPr lang="en-US" sz="2000" dirty="0" smtClean="0">
                <a:solidFill>
                  <a:schemeClr val="tx1"/>
                </a:solidFill>
                <a:latin typeface="+mn-lt"/>
              </a:rPr>
              <a:t>.</a:t>
            </a:r>
          </a:p>
          <a:p>
            <a:pPr marL="0" indent="0" algn="just">
              <a:buNone/>
            </a:pPr>
            <a:endParaRPr lang="en-US" sz="2600" b="1" u="sng" dirty="0" smtClean="0">
              <a:solidFill>
                <a:schemeClr val="tx1"/>
              </a:solidFill>
              <a:latin typeface="+mn-lt"/>
            </a:endParaRPr>
          </a:p>
          <a:p>
            <a:pPr marL="0" indent="0" algn="just">
              <a:buNone/>
            </a:pPr>
            <a:r>
              <a:rPr lang="en-US" sz="2600" b="1" u="sng" dirty="0" smtClean="0">
                <a:solidFill>
                  <a:schemeClr val="tx1"/>
                </a:solidFill>
                <a:latin typeface="+mn-lt"/>
              </a:rPr>
              <a:t>Books:</a:t>
            </a:r>
            <a:endParaRPr lang="en-US" sz="2600" b="1" u="sng" dirty="0">
              <a:solidFill>
                <a:schemeClr val="tx1"/>
              </a:solidFill>
              <a:latin typeface="+mn-lt"/>
            </a:endParaRPr>
          </a:p>
          <a:p>
            <a:pPr marL="514350" indent="-514350" algn="just">
              <a:buFont typeface="+mj-lt"/>
              <a:buAutoNum type="romanUcPeriod"/>
            </a:pPr>
            <a:r>
              <a:rPr lang="en-US" sz="2000" dirty="0" smtClean="0">
                <a:solidFill>
                  <a:schemeClr val="tx1"/>
                </a:solidFill>
                <a:latin typeface="+mn-lt"/>
              </a:rPr>
              <a:t>CLR </a:t>
            </a:r>
            <a:r>
              <a:rPr lang="en-US" sz="2000" dirty="0">
                <a:solidFill>
                  <a:schemeClr val="tx1"/>
                </a:solidFill>
                <a:latin typeface="+mn-lt"/>
              </a:rPr>
              <a:t>via C# by Jeffrey Richter, Tata McGraw Hill Publications.</a:t>
            </a:r>
          </a:p>
          <a:p>
            <a:pPr marL="514350" indent="-514350" algn="just">
              <a:buFont typeface="+mj-lt"/>
              <a:buAutoNum type="romanUcPeriod"/>
            </a:pPr>
            <a:r>
              <a:rPr lang="en-US" sz="2000" dirty="0" smtClean="0">
                <a:solidFill>
                  <a:schemeClr val="tx1"/>
                </a:solidFill>
                <a:latin typeface="+mn-lt"/>
              </a:rPr>
              <a:t>Professional </a:t>
            </a:r>
            <a:r>
              <a:rPr lang="en-US" sz="2000" dirty="0">
                <a:solidFill>
                  <a:schemeClr val="tx1"/>
                </a:solidFill>
                <a:latin typeface="+mn-lt"/>
              </a:rPr>
              <a:t>.NET 4.0 Framework by Joe Duffy, </a:t>
            </a:r>
            <a:r>
              <a:rPr lang="en-US" sz="2000" dirty="0" smtClean="0">
                <a:solidFill>
                  <a:schemeClr val="tx1"/>
                </a:solidFill>
                <a:latin typeface="+mn-lt"/>
              </a:rPr>
              <a:t>PHI.</a:t>
            </a:r>
          </a:p>
          <a:p>
            <a:pPr marL="514350" indent="-514350" algn="just">
              <a:buFont typeface="+mj-lt"/>
              <a:buAutoNum type="romanUcPeriod"/>
            </a:pPr>
            <a:r>
              <a:rPr lang="en-US" sz="2000" dirty="0" smtClean="0">
                <a:solidFill>
                  <a:schemeClr val="tx1"/>
                </a:solidFill>
                <a:latin typeface="+mn-lt"/>
              </a:rPr>
              <a:t>C</a:t>
            </a:r>
            <a:r>
              <a:rPr lang="en-US" sz="2000" dirty="0">
                <a:solidFill>
                  <a:schemeClr val="tx1"/>
                </a:solidFill>
                <a:latin typeface="+mn-lt"/>
              </a:rPr>
              <a:t># in Depth by Jon Skeet, 4th Edition, PHI.</a:t>
            </a:r>
          </a:p>
          <a:p>
            <a:pPr marL="514350" indent="-514350" algn="just">
              <a:buFont typeface="+mj-lt"/>
              <a:buAutoNum type="romanUcPeriod"/>
            </a:pPr>
            <a:r>
              <a:rPr lang="en-US" sz="2000" dirty="0" err="1" smtClean="0">
                <a:solidFill>
                  <a:schemeClr val="tx1"/>
                </a:solidFill>
                <a:latin typeface="+mn-lt"/>
              </a:rPr>
              <a:t>Wrox</a:t>
            </a:r>
            <a:r>
              <a:rPr lang="en-US" sz="2000" dirty="0" smtClean="0">
                <a:solidFill>
                  <a:schemeClr val="tx1"/>
                </a:solidFill>
                <a:latin typeface="+mn-lt"/>
              </a:rPr>
              <a:t> </a:t>
            </a:r>
            <a:r>
              <a:rPr lang="en-US" sz="2000" dirty="0">
                <a:solidFill>
                  <a:schemeClr val="tx1"/>
                </a:solidFill>
                <a:latin typeface="+mn-lt"/>
              </a:rPr>
              <a:t>Press Beginning C# 3.0-An Introduction To Object Oriented Programming</a:t>
            </a:r>
            <a:r>
              <a:rPr lang="en-US" sz="2000" dirty="0" smtClean="0">
                <a:solidFill>
                  <a:schemeClr val="tx1"/>
                </a:solidFill>
                <a:latin typeface="+mn-lt"/>
              </a:rPr>
              <a:t>.</a:t>
            </a:r>
            <a:endParaRPr lang="en-US" sz="2000" dirty="0">
              <a:solidFill>
                <a:schemeClr val="tx1"/>
              </a:solidFill>
              <a:latin typeface="+mn-lt"/>
            </a:endParaRPr>
          </a:p>
        </p:txBody>
      </p:sp>
    </p:spTree>
    <p:custDataLst>
      <p:tags r:id="rId1"/>
    </p:custDataLst>
    <p:extLst>
      <p:ext uri="{BB962C8B-B14F-4D97-AF65-F5344CB8AC3E}">
        <p14:creationId xmlns:p14="http://schemas.microsoft.com/office/powerpoint/2010/main" val="19434890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3200"/>
            <a:ext cx="8229600" cy="1143000"/>
          </a:xfrm>
        </p:spPr>
        <p:txBody>
          <a:bodyPr>
            <a:noAutofit/>
          </a:bodyPr>
          <a:lstStyle/>
          <a:p>
            <a:r>
              <a:rPr lang="en-US" sz="16600" b="1" dirty="0" smtClean="0"/>
              <a:t>THANK YOU</a:t>
            </a:r>
            <a:endParaRPr lang="en-US" sz="16600" b="1" dirty="0"/>
          </a:p>
        </p:txBody>
      </p:sp>
    </p:spTree>
    <p:extLst>
      <p:ext uri="{BB962C8B-B14F-4D97-AF65-F5344CB8AC3E}">
        <p14:creationId xmlns:p14="http://schemas.microsoft.com/office/powerpoint/2010/main" val="28581219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57200" y="76200"/>
            <a:ext cx="8229600" cy="685800"/>
          </a:xfrm>
        </p:spPr>
        <p:txBody>
          <a:bodyPr>
            <a:normAutofit fontScale="90000"/>
          </a:bodyPr>
          <a:lstStyle/>
          <a:p>
            <a:r>
              <a:rPr lang="en-US" b="1" dirty="0" smtClean="0"/>
              <a:t>Project Overview</a:t>
            </a:r>
            <a:endParaRPr lang="en-US" b="1" dirty="0"/>
          </a:p>
        </p:txBody>
      </p:sp>
      <p:sp>
        <p:nvSpPr>
          <p:cNvPr id="3" name="Content Placeholder 2"/>
          <p:cNvSpPr>
            <a:spLocks noGrp="1"/>
          </p:cNvSpPr>
          <p:nvPr>
            <p:ph idx="1"/>
            <p:custDataLst>
              <p:tags r:id="rId3"/>
            </p:custDataLst>
          </p:nvPr>
        </p:nvSpPr>
        <p:spPr>
          <a:xfrm>
            <a:off x="152400" y="877614"/>
            <a:ext cx="8686800" cy="5943600"/>
          </a:xfrm>
        </p:spPr>
        <p:txBody>
          <a:bodyPr>
            <a:normAutofit/>
          </a:bodyPr>
          <a:lstStyle/>
          <a:p>
            <a:pPr algn="just">
              <a:buFont typeface="Wingdings" pitchFamily="2" charset="2"/>
              <a:buChar char="q"/>
            </a:pPr>
            <a:r>
              <a:rPr lang="en-US" sz="2300" dirty="0">
                <a:solidFill>
                  <a:schemeClr val="tx1"/>
                </a:solidFill>
                <a:latin typeface="Cambria" pitchFamily="18" charset="0"/>
              </a:rPr>
              <a:t>Steganography with Image is a desktop application.  </a:t>
            </a:r>
            <a:endParaRPr lang="en-US" sz="2300" dirty="0" smtClean="0">
              <a:solidFill>
                <a:schemeClr val="tx1"/>
              </a:solidFill>
              <a:latin typeface="Cambria" pitchFamily="18" charset="0"/>
            </a:endParaRPr>
          </a:p>
          <a:p>
            <a:pPr algn="just">
              <a:buFont typeface="Wingdings" pitchFamily="2" charset="2"/>
              <a:buChar char="q"/>
            </a:pPr>
            <a:r>
              <a:rPr lang="en-US" sz="2300" dirty="0" smtClean="0">
                <a:solidFill>
                  <a:schemeClr val="tx1"/>
                </a:solidFill>
                <a:latin typeface="Cambria" pitchFamily="18" charset="0"/>
              </a:rPr>
              <a:t>The </a:t>
            </a:r>
            <a:r>
              <a:rPr lang="en-US" sz="2300" dirty="0">
                <a:solidFill>
                  <a:schemeClr val="tx1"/>
                </a:solidFill>
                <a:latin typeface="Cambria" pitchFamily="18" charset="0"/>
              </a:rPr>
              <a:t>purpose of this application is to provide the security for the confidential information.  This application does not allow the hackers to view the data, can view only image file when it is being passed over the internet. </a:t>
            </a:r>
            <a:endParaRPr lang="en-US" sz="2300" dirty="0" smtClean="0">
              <a:solidFill>
                <a:schemeClr val="tx1"/>
              </a:solidFill>
              <a:latin typeface="Cambria" pitchFamily="18" charset="0"/>
            </a:endParaRPr>
          </a:p>
          <a:p>
            <a:pPr algn="just">
              <a:buFont typeface="Wingdings" pitchFamily="2" charset="2"/>
              <a:buChar char="q"/>
            </a:pPr>
            <a:r>
              <a:rPr lang="en-US" sz="2300" dirty="0" smtClean="0">
                <a:solidFill>
                  <a:schemeClr val="tx1"/>
                </a:solidFill>
                <a:latin typeface="Cambria" pitchFamily="18" charset="0"/>
              </a:rPr>
              <a:t>At </a:t>
            </a:r>
            <a:r>
              <a:rPr lang="en-US" sz="2300" dirty="0">
                <a:solidFill>
                  <a:schemeClr val="tx1"/>
                </a:solidFill>
                <a:latin typeface="Cambria" pitchFamily="18" charset="0"/>
              </a:rPr>
              <a:t>the recipient side the original information i.e., plain text will be extracted from the image by performing decryption operations.</a:t>
            </a:r>
          </a:p>
          <a:p>
            <a:pPr algn="just">
              <a:buFont typeface="Wingdings" pitchFamily="2" charset="2"/>
              <a:buChar char="q"/>
            </a:pPr>
            <a:r>
              <a:rPr lang="en-US" sz="2300" dirty="0" smtClean="0">
                <a:solidFill>
                  <a:schemeClr val="tx1"/>
                </a:solidFill>
                <a:latin typeface="Cambria" pitchFamily="18" charset="0"/>
              </a:rPr>
              <a:t>This </a:t>
            </a:r>
            <a:r>
              <a:rPr lang="en-US" sz="2300" dirty="0">
                <a:solidFill>
                  <a:schemeClr val="tx1"/>
                </a:solidFill>
                <a:latin typeface="Cambria" pitchFamily="18" charset="0"/>
              </a:rPr>
              <a:t>application </a:t>
            </a:r>
            <a:r>
              <a:rPr lang="en-US" sz="2300" dirty="0" smtClean="0">
                <a:solidFill>
                  <a:schemeClr val="tx1"/>
                </a:solidFill>
                <a:latin typeface="Cambria" pitchFamily="18" charset="0"/>
              </a:rPr>
              <a:t>uses C#.</a:t>
            </a:r>
            <a:r>
              <a:rPr lang="en-US" sz="2300" dirty="0">
                <a:solidFill>
                  <a:schemeClr val="tx1"/>
                </a:solidFill>
                <a:latin typeface="Cambria" pitchFamily="18" charset="0"/>
              </a:rPr>
              <a:t>NET to develop GUI and perform encryption and decryption </a:t>
            </a:r>
            <a:r>
              <a:rPr lang="en-US" sz="2300" dirty="0" smtClean="0">
                <a:solidFill>
                  <a:schemeClr val="tx1"/>
                </a:solidFill>
                <a:latin typeface="Cambria" pitchFamily="18" charset="0"/>
              </a:rPr>
              <a:t>operations.</a:t>
            </a:r>
          </a:p>
          <a:p>
            <a:pPr algn="just">
              <a:buFont typeface="Wingdings" pitchFamily="2" charset="2"/>
              <a:buChar char="q"/>
            </a:pPr>
            <a:r>
              <a:rPr lang="en-US" sz="2300" dirty="0" smtClean="0">
                <a:solidFill>
                  <a:schemeClr val="tx1"/>
                </a:solidFill>
                <a:latin typeface="Cambria" pitchFamily="18" charset="0"/>
              </a:rPr>
              <a:t>One can </a:t>
            </a:r>
            <a:r>
              <a:rPr lang="en-US" sz="2300" dirty="0">
                <a:solidFill>
                  <a:schemeClr val="tx1"/>
                </a:solidFill>
                <a:latin typeface="Cambria" pitchFamily="18" charset="0"/>
              </a:rPr>
              <a:t>make it pure steganography application including features such </a:t>
            </a:r>
            <a:r>
              <a:rPr lang="en-US" sz="2300" dirty="0" smtClean="0">
                <a:solidFill>
                  <a:schemeClr val="tx1"/>
                </a:solidFill>
                <a:latin typeface="Cambria" pitchFamily="18" charset="0"/>
              </a:rPr>
              <a:t>as for cyber security:</a:t>
            </a:r>
            <a:endParaRPr lang="en-US" sz="2300" dirty="0">
              <a:solidFill>
                <a:schemeClr val="tx1"/>
              </a:solidFill>
              <a:latin typeface="Cambria" pitchFamily="18" charset="0"/>
            </a:endParaRPr>
          </a:p>
          <a:p>
            <a:pPr lvl="1" algn="just"/>
            <a:r>
              <a:rPr lang="en-US" sz="2400" b="1" dirty="0">
                <a:solidFill>
                  <a:schemeClr val="tx1"/>
                </a:solidFill>
                <a:latin typeface="+mn-lt"/>
              </a:rPr>
              <a:t>E-Mail Application</a:t>
            </a:r>
          </a:p>
          <a:p>
            <a:pPr lvl="1" algn="just"/>
            <a:r>
              <a:rPr lang="en-US" sz="2400" b="1" dirty="0">
                <a:solidFill>
                  <a:schemeClr val="tx1"/>
                </a:solidFill>
                <a:latin typeface="+mn-lt"/>
              </a:rPr>
              <a:t>E-Mail Client Service</a:t>
            </a:r>
          </a:p>
          <a:p>
            <a:pPr lvl="1" algn="just"/>
            <a:r>
              <a:rPr lang="en-US" sz="2400" b="1" dirty="0" smtClean="0">
                <a:solidFill>
                  <a:schemeClr val="tx1"/>
                </a:solidFill>
                <a:latin typeface="+mn-lt"/>
              </a:rPr>
              <a:t>Messaging Simulation With Password</a:t>
            </a:r>
          </a:p>
          <a:p>
            <a:pPr lvl="1" algn="just"/>
            <a:endParaRPr lang="en-US" sz="2400" dirty="0">
              <a:solidFill>
                <a:schemeClr val="tx1"/>
              </a:solidFill>
              <a:latin typeface="+mn-lt"/>
            </a:endParaRPr>
          </a:p>
          <a:p>
            <a:pPr algn="just">
              <a:buFont typeface="Wingdings" pitchFamily="2" charset="2"/>
              <a:buChar char="q"/>
            </a:pPr>
            <a:endParaRPr lang="en-US" dirty="0">
              <a:solidFill>
                <a:schemeClr val="tx1"/>
              </a:solidFill>
              <a:latin typeface="+mn-lt"/>
            </a:endParaRPr>
          </a:p>
        </p:txBody>
      </p:sp>
    </p:spTree>
    <p:custDataLst>
      <p:tags r:id="rId1"/>
    </p:custDataLst>
    <p:extLst>
      <p:ext uri="{BB962C8B-B14F-4D97-AF65-F5344CB8AC3E}">
        <p14:creationId xmlns:p14="http://schemas.microsoft.com/office/powerpoint/2010/main" val="16765910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57200" y="76200"/>
            <a:ext cx="8229600" cy="685800"/>
          </a:xfrm>
        </p:spPr>
        <p:txBody>
          <a:bodyPr>
            <a:normAutofit fontScale="90000"/>
          </a:bodyPr>
          <a:lstStyle/>
          <a:p>
            <a:r>
              <a:rPr lang="en-US" b="1" dirty="0" smtClean="0"/>
              <a:t>Steganography</a:t>
            </a:r>
            <a:endParaRPr lang="en-US" b="1" dirty="0"/>
          </a:p>
        </p:txBody>
      </p:sp>
      <p:sp>
        <p:nvSpPr>
          <p:cNvPr id="3" name="Content Placeholder 2"/>
          <p:cNvSpPr>
            <a:spLocks noGrp="1"/>
          </p:cNvSpPr>
          <p:nvPr>
            <p:ph idx="1"/>
            <p:custDataLst>
              <p:tags r:id="rId3"/>
            </p:custDataLst>
          </p:nvPr>
        </p:nvSpPr>
        <p:spPr>
          <a:xfrm>
            <a:off x="228600" y="685800"/>
            <a:ext cx="8686800" cy="5943600"/>
          </a:xfrm>
        </p:spPr>
        <p:txBody>
          <a:bodyPr>
            <a:normAutofit/>
          </a:bodyPr>
          <a:lstStyle/>
          <a:p>
            <a:pPr algn="just">
              <a:buFont typeface="Wingdings" pitchFamily="2" charset="2"/>
              <a:buChar char="q"/>
            </a:pPr>
            <a:r>
              <a:rPr lang="en-US" sz="2000" dirty="0" smtClean="0">
                <a:solidFill>
                  <a:schemeClr val="tx1"/>
                </a:solidFill>
                <a:latin typeface="+mn-lt"/>
              </a:rPr>
              <a:t>Steganography </a:t>
            </a:r>
            <a:r>
              <a:rPr lang="en-US" sz="2000" dirty="0">
                <a:solidFill>
                  <a:schemeClr val="tx1"/>
                </a:solidFill>
                <a:latin typeface="+mn-lt"/>
              </a:rPr>
              <a:t>comes from the Greek “</a:t>
            </a:r>
            <a:r>
              <a:rPr lang="en-US" sz="2000" dirty="0" err="1">
                <a:solidFill>
                  <a:schemeClr val="tx1"/>
                </a:solidFill>
                <a:latin typeface="+mn-lt"/>
              </a:rPr>
              <a:t>Steganos</a:t>
            </a:r>
            <a:r>
              <a:rPr lang="en-US" sz="2000" dirty="0">
                <a:solidFill>
                  <a:schemeClr val="tx1"/>
                </a:solidFill>
                <a:latin typeface="+mn-lt"/>
              </a:rPr>
              <a:t>”, which mean “Covered” and “</a:t>
            </a:r>
            <a:r>
              <a:rPr lang="en-US" sz="2000" dirty="0" err="1">
                <a:solidFill>
                  <a:schemeClr val="tx1"/>
                </a:solidFill>
                <a:latin typeface="+mn-lt"/>
              </a:rPr>
              <a:t>Graphy</a:t>
            </a:r>
            <a:r>
              <a:rPr lang="en-US" sz="2000" dirty="0">
                <a:solidFill>
                  <a:schemeClr val="tx1"/>
                </a:solidFill>
                <a:latin typeface="+mn-lt"/>
              </a:rPr>
              <a:t>” mean “Writing or Drawing”. Therefore, steganography mean, literally, “Covered Writing”. </a:t>
            </a:r>
            <a:endParaRPr lang="en-US" sz="2000" dirty="0" smtClean="0">
              <a:solidFill>
                <a:schemeClr val="tx1"/>
              </a:solidFill>
              <a:latin typeface="+mn-lt"/>
            </a:endParaRPr>
          </a:p>
          <a:p>
            <a:pPr algn="just">
              <a:buFont typeface="Wingdings" pitchFamily="2" charset="2"/>
              <a:buChar char="q"/>
            </a:pPr>
            <a:r>
              <a:rPr lang="en-US" sz="2000" dirty="0" smtClean="0">
                <a:solidFill>
                  <a:schemeClr val="tx1"/>
                </a:solidFill>
                <a:latin typeface="+mn-lt"/>
              </a:rPr>
              <a:t>It </a:t>
            </a:r>
            <a:r>
              <a:rPr lang="en-US" sz="2000" dirty="0">
                <a:solidFill>
                  <a:schemeClr val="tx1"/>
                </a:solidFill>
                <a:latin typeface="+mn-lt"/>
              </a:rPr>
              <a:t>is the art and science of hiding information such its presence cannot be detected and a communication is happening. The main goal of this projects it to communicate securely in a completely undetectable manner and to avoid drawing suspicion to the transmission of a </a:t>
            </a:r>
            <a:r>
              <a:rPr lang="en-US" sz="2000" dirty="0" smtClean="0">
                <a:solidFill>
                  <a:schemeClr val="tx1"/>
                </a:solidFill>
                <a:latin typeface="+mn-lt"/>
              </a:rPr>
              <a:t>secret </a:t>
            </a:r>
            <a:r>
              <a:rPr lang="en-US" sz="2000" dirty="0">
                <a:solidFill>
                  <a:schemeClr val="tx1"/>
                </a:solidFill>
                <a:latin typeface="+mn-lt"/>
              </a:rPr>
              <a:t>data. </a:t>
            </a:r>
            <a:endParaRPr lang="en-US" sz="2000" dirty="0" smtClean="0">
              <a:solidFill>
                <a:schemeClr val="tx1"/>
              </a:solidFill>
              <a:latin typeface="+mn-lt"/>
            </a:endParaRPr>
          </a:p>
          <a:p>
            <a:pPr algn="just">
              <a:buFont typeface="Wingdings" pitchFamily="2" charset="2"/>
              <a:buChar char="q"/>
            </a:pPr>
            <a:r>
              <a:rPr lang="en-US" sz="2000" dirty="0" smtClean="0">
                <a:solidFill>
                  <a:schemeClr val="tx1"/>
                </a:solidFill>
                <a:latin typeface="+mn-lt"/>
              </a:rPr>
              <a:t>The </a:t>
            </a:r>
            <a:r>
              <a:rPr lang="en-US" sz="2000" dirty="0">
                <a:solidFill>
                  <a:schemeClr val="tx1"/>
                </a:solidFill>
                <a:latin typeface="+mn-lt"/>
              </a:rPr>
              <a:t>basic model of steganography consists of Carrier and Message. Carrier is also known as cover-object, which the message is embedded and serves to hide the presence of the </a:t>
            </a:r>
            <a:r>
              <a:rPr lang="en-US" sz="2000" dirty="0" smtClean="0">
                <a:solidFill>
                  <a:schemeClr val="tx1"/>
                </a:solidFill>
                <a:latin typeface="+mn-lt"/>
              </a:rPr>
              <a:t>message.</a:t>
            </a:r>
          </a:p>
          <a:p>
            <a:pPr marL="0" indent="0" algn="just">
              <a:buNone/>
            </a:pPr>
            <a:endParaRPr lang="en-US" dirty="0">
              <a:solidFill>
                <a:schemeClr val="tx1"/>
              </a:solidFill>
              <a:latin typeface="+mn-lt"/>
            </a:endParaRPr>
          </a:p>
        </p:txBody>
      </p:sp>
      <p:pic>
        <p:nvPicPr>
          <p:cNvPr id="4" name="Picture 3"/>
          <p:cNvPicPr/>
          <p:nvPr>
            <p:custDataLst>
              <p:tags r:id="rId4"/>
            </p:custDataLst>
          </p:nvPr>
        </p:nvPicPr>
        <p:blipFill>
          <a:blip r:embed="rId6">
            <a:extLst>
              <a:ext uri="{28A0092B-C50C-407E-A947-70E740481C1C}">
                <a14:useLocalDpi xmlns:a14="http://schemas.microsoft.com/office/drawing/2010/main" val="0"/>
              </a:ext>
            </a:extLst>
          </a:blip>
          <a:stretch>
            <a:fillRect/>
          </a:stretch>
        </p:blipFill>
        <p:spPr>
          <a:xfrm>
            <a:off x="304800" y="4027714"/>
            <a:ext cx="8534400" cy="2667000"/>
          </a:xfrm>
          <a:prstGeom prst="rect">
            <a:avLst/>
          </a:prstGeom>
        </p:spPr>
      </p:pic>
    </p:spTree>
    <p:custDataLst>
      <p:tags r:id="rId1"/>
    </p:custDataLst>
    <p:extLst>
      <p:ext uri="{BB962C8B-B14F-4D97-AF65-F5344CB8AC3E}">
        <p14:creationId xmlns:p14="http://schemas.microsoft.com/office/powerpoint/2010/main" val="29042941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57200" y="76200"/>
            <a:ext cx="8229600" cy="685800"/>
          </a:xfrm>
        </p:spPr>
        <p:txBody>
          <a:bodyPr>
            <a:normAutofit fontScale="90000"/>
          </a:bodyPr>
          <a:lstStyle/>
          <a:p>
            <a:r>
              <a:rPr lang="en-US" sz="4000" b="1" dirty="0" smtClean="0"/>
              <a:t>Steganography </a:t>
            </a:r>
            <a:r>
              <a:rPr lang="en-US" sz="4000" b="1" dirty="0" err="1" smtClean="0"/>
              <a:t>vs</a:t>
            </a:r>
            <a:r>
              <a:rPr lang="en-US" sz="4000" b="1" dirty="0" smtClean="0"/>
              <a:t> Cryptography</a:t>
            </a:r>
            <a:endParaRPr lang="en-US" sz="4000" b="1" dirty="0"/>
          </a:p>
        </p:txBody>
      </p:sp>
      <p:sp>
        <p:nvSpPr>
          <p:cNvPr id="3" name="Content Placeholder 2"/>
          <p:cNvSpPr>
            <a:spLocks noGrp="1"/>
          </p:cNvSpPr>
          <p:nvPr>
            <p:ph idx="1"/>
            <p:custDataLst>
              <p:tags r:id="rId3"/>
            </p:custDataLst>
          </p:nvPr>
        </p:nvSpPr>
        <p:spPr>
          <a:xfrm>
            <a:off x="228600" y="914400"/>
            <a:ext cx="8686800" cy="5943600"/>
          </a:xfrm>
        </p:spPr>
        <p:txBody>
          <a:bodyPr>
            <a:noAutofit/>
          </a:bodyPr>
          <a:lstStyle/>
          <a:p>
            <a:pPr algn="just">
              <a:buFont typeface="Wingdings" pitchFamily="2" charset="2"/>
              <a:buChar char="q"/>
            </a:pPr>
            <a:r>
              <a:rPr lang="en-US" sz="2000" dirty="0" smtClean="0">
                <a:solidFill>
                  <a:schemeClr val="tx1"/>
                </a:solidFill>
              </a:rPr>
              <a:t>Cryptography </a:t>
            </a:r>
            <a:r>
              <a:rPr lang="en-US" sz="2000" dirty="0">
                <a:solidFill>
                  <a:schemeClr val="tx1"/>
                </a:solidFill>
              </a:rPr>
              <a:t>hides the contents of a secrete message from a malicious people, whereas steganography even conceal the existence of the message. </a:t>
            </a:r>
          </a:p>
          <a:p>
            <a:pPr algn="just">
              <a:buFont typeface="Wingdings" pitchFamily="2" charset="2"/>
              <a:buChar char="q"/>
            </a:pPr>
            <a:r>
              <a:rPr lang="en-US" sz="2000" dirty="0" smtClean="0">
                <a:solidFill>
                  <a:schemeClr val="tx1"/>
                </a:solidFill>
              </a:rPr>
              <a:t>In </a:t>
            </a:r>
            <a:r>
              <a:rPr lang="en-US" sz="2000" dirty="0">
                <a:solidFill>
                  <a:schemeClr val="tx1"/>
                </a:solidFill>
              </a:rPr>
              <a:t>cryptography, the system is broken when the attacker can read the secret message. Breaking a steganography system need the attacker to detect that steganography has been used.</a:t>
            </a:r>
          </a:p>
          <a:p>
            <a:pPr algn="just">
              <a:buFont typeface="Wingdings" pitchFamily="2" charset="2"/>
              <a:buChar char="q"/>
            </a:pPr>
            <a:r>
              <a:rPr lang="en-US" sz="2000" dirty="0" smtClean="0">
                <a:solidFill>
                  <a:schemeClr val="tx1"/>
                </a:solidFill>
              </a:rPr>
              <a:t>It </a:t>
            </a:r>
            <a:r>
              <a:rPr lang="en-US" sz="2000" dirty="0">
                <a:solidFill>
                  <a:schemeClr val="tx1"/>
                </a:solidFill>
              </a:rPr>
              <a:t>is possible to combine the techniques by encrypting message using cryptography and then hiding the encrypted message using steganography. The resulting </a:t>
            </a:r>
            <a:r>
              <a:rPr lang="en-US" sz="2000" dirty="0" smtClean="0">
                <a:solidFill>
                  <a:schemeClr val="tx1"/>
                </a:solidFill>
              </a:rPr>
              <a:t>Stego-image </a:t>
            </a:r>
            <a:r>
              <a:rPr lang="en-US" sz="2000" dirty="0">
                <a:solidFill>
                  <a:schemeClr val="tx1"/>
                </a:solidFill>
              </a:rPr>
              <a:t>can be transmitted without revealing that secret information is being exchanged</a:t>
            </a:r>
            <a:r>
              <a:rPr lang="en-US" sz="2000" dirty="0" smtClean="0">
                <a:solidFill>
                  <a:schemeClr val="tx1"/>
                </a:solidFill>
              </a:rPr>
              <a:t>.</a:t>
            </a:r>
          </a:p>
          <a:p>
            <a:pPr marL="0" indent="0" algn="just">
              <a:buNone/>
            </a:pPr>
            <a:endParaRPr lang="en-US" sz="2000" dirty="0">
              <a:solidFill>
                <a:schemeClr val="tx1"/>
              </a:solidFill>
            </a:endParaRPr>
          </a:p>
          <a:p>
            <a:pPr marL="0" indent="0" algn="just">
              <a:buNone/>
            </a:pPr>
            <a:r>
              <a:rPr lang="en-US" sz="2000" dirty="0"/>
              <a:t>There are several suitable carriers below to be the cover-object:</a:t>
            </a:r>
          </a:p>
          <a:p>
            <a:pPr lvl="1" algn="just">
              <a:buFont typeface="Wingdings" pitchFamily="2" charset="2"/>
              <a:buChar char="v"/>
            </a:pPr>
            <a:r>
              <a:rPr lang="en-US" sz="2000" dirty="0"/>
              <a:t>Network protocols such as TCP, IP and UDP</a:t>
            </a:r>
          </a:p>
          <a:p>
            <a:pPr lvl="1" algn="just">
              <a:buFont typeface="Wingdings" pitchFamily="2" charset="2"/>
              <a:buChar char="v"/>
            </a:pPr>
            <a:r>
              <a:rPr lang="en-US" sz="2000" dirty="0"/>
              <a:t>Digital audio formats such as wav, midi, mp3.</a:t>
            </a:r>
          </a:p>
          <a:p>
            <a:pPr lvl="1" algn="just">
              <a:buFont typeface="Wingdings" pitchFamily="2" charset="2"/>
              <a:buChar char="v"/>
            </a:pPr>
            <a:r>
              <a:rPr lang="en-US" sz="2000" dirty="0"/>
              <a:t>Digital video formats such as </a:t>
            </a:r>
            <a:r>
              <a:rPr lang="en-US" sz="2000" dirty="0" err="1"/>
              <a:t>avi</a:t>
            </a:r>
            <a:r>
              <a:rPr lang="en-US" sz="2000" dirty="0"/>
              <a:t>, mpeg and </a:t>
            </a:r>
            <a:r>
              <a:rPr lang="en-US" sz="2000" dirty="0" err="1"/>
              <a:t>mkv</a:t>
            </a:r>
            <a:endParaRPr lang="en-US" sz="2000" dirty="0"/>
          </a:p>
          <a:p>
            <a:pPr lvl="1" algn="just">
              <a:buFont typeface="Wingdings" pitchFamily="2" charset="2"/>
              <a:buChar char="v"/>
            </a:pPr>
            <a:r>
              <a:rPr lang="en-US" sz="2000" dirty="0"/>
              <a:t>Text such as null characters, just alike Morse code including html and java</a:t>
            </a:r>
          </a:p>
          <a:p>
            <a:pPr lvl="1" algn="just">
              <a:buFont typeface="Wingdings" pitchFamily="2" charset="2"/>
              <a:buChar char="v"/>
            </a:pPr>
            <a:r>
              <a:rPr lang="en-US" sz="2000" b="1" i="1" dirty="0">
                <a:solidFill>
                  <a:srgbClr val="00B050"/>
                </a:solidFill>
              </a:rPr>
              <a:t>Images file such as BMP, GIF and JPEG, where they can be both color and gray-scale.</a:t>
            </a:r>
          </a:p>
          <a:p>
            <a:pPr algn="just">
              <a:buFont typeface="Wingdings" pitchFamily="2" charset="2"/>
              <a:buChar char="q"/>
            </a:pPr>
            <a:endParaRPr lang="en-US" sz="2000" dirty="0">
              <a:solidFill>
                <a:schemeClr val="tx1"/>
              </a:solidFill>
            </a:endParaRPr>
          </a:p>
        </p:txBody>
      </p:sp>
    </p:spTree>
    <p:custDataLst>
      <p:tags r:id="rId1"/>
    </p:custDataLst>
    <p:extLst>
      <p:ext uri="{BB962C8B-B14F-4D97-AF65-F5344CB8AC3E}">
        <p14:creationId xmlns:p14="http://schemas.microsoft.com/office/powerpoint/2010/main" val="17519554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57200" y="76200"/>
            <a:ext cx="8229600" cy="685800"/>
          </a:xfrm>
        </p:spPr>
        <p:txBody>
          <a:bodyPr>
            <a:noAutofit/>
          </a:bodyPr>
          <a:lstStyle/>
          <a:p>
            <a:r>
              <a:rPr lang="en-US" sz="5400" b="1" dirty="0" smtClean="0">
                <a:solidFill>
                  <a:srgbClr val="7030A0"/>
                </a:solidFill>
              </a:rPr>
              <a:t>Image Steganography</a:t>
            </a:r>
            <a:endParaRPr lang="en-US" sz="5400" b="1" dirty="0">
              <a:solidFill>
                <a:srgbClr val="7030A0"/>
              </a:solidFill>
            </a:endParaRPr>
          </a:p>
        </p:txBody>
      </p:sp>
      <p:sp>
        <p:nvSpPr>
          <p:cNvPr id="3" name="Content Placeholder 2"/>
          <p:cNvSpPr>
            <a:spLocks noGrp="1"/>
          </p:cNvSpPr>
          <p:nvPr>
            <p:ph idx="1"/>
            <p:custDataLst>
              <p:tags r:id="rId3"/>
            </p:custDataLst>
          </p:nvPr>
        </p:nvSpPr>
        <p:spPr>
          <a:xfrm>
            <a:off x="152400" y="762000"/>
            <a:ext cx="8686800" cy="5943600"/>
          </a:xfrm>
        </p:spPr>
        <p:txBody>
          <a:bodyPr>
            <a:noAutofit/>
          </a:bodyPr>
          <a:lstStyle/>
          <a:p>
            <a:pPr marL="0" indent="0" algn="just">
              <a:buNone/>
            </a:pPr>
            <a:r>
              <a:rPr lang="en-US" sz="3600" dirty="0" smtClean="0">
                <a:solidFill>
                  <a:schemeClr val="tx1"/>
                </a:solidFill>
                <a:latin typeface="+mn-lt"/>
              </a:rPr>
              <a:t>Image </a:t>
            </a:r>
            <a:r>
              <a:rPr lang="en-US" sz="3600" dirty="0">
                <a:solidFill>
                  <a:schemeClr val="tx1"/>
                </a:solidFill>
                <a:latin typeface="+mn-lt"/>
              </a:rPr>
              <a:t>steganography techniques can be divided into two groups: </a:t>
            </a:r>
            <a:endParaRPr lang="en-US" sz="3600" dirty="0" smtClean="0">
              <a:solidFill>
                <a:schemeClr val="tx1"/>
              </a:solidFill>
              <a:latin typeface="+mn-lt"/>
            </a:endParaRPr>
          </a:p>
          <a:p>
            <a:pPr lvl="1" algn="just">
              <a:buFont typeface="Wingdings" pitchFamily="2" charset="2"/>
              <a:buChar char="v"/>
            </a:pPr>
            <a:r>
              <a:rPr lang="en-US" b="1" dirty="0" smtClean="0">
                <a:solidFill>
                  <a:schemeClr val="tx1"/>
                </a:solidFill>
                <a:latin typeface="+mn-lt"/>
              </a:rPr>
              <a:t>Image </a:t>
            </a:r>
            <a:r>
              <a:rPr lang="en-US" b="1" dirty="0">
                <a:solidFill>
                  <a:schemeClr val="tx1"/>
                </a:solidFill>
                <a:latin typeface="+mn-lt"/>
              </a:rPr>
              <a:t>D</a:t>
            </a:r>
            <a:r>
              <a:rPr lang="en-US" b="1" dirty="0" smtClean="0">
                <a:solidFill>
                  <a:schemeClr val="tx1"/>
                </a:solidFill>
                <a:latin typeface="+mn-lt"/>
              </a:rPr>
              <a:t>omain</a:t>
            </a:r>
            <a:r>
              <a:rPr lang="en-US" dirty="0" smtClean="0">
                <a:solidFill>
                  <a:schemeClr val="tx1"/>
                </a:solidFill>
                <a:latin typeface="+mn-lt"/>
              </a:rPr>
              <a:t> </a:t>
            </a:r>
            <a:r>
              <a:rPr lang="en-US" dirty="0">
                <a:solidFill>
                  <a:schemeClr val="tx1"/>
                </a:solidFill>
                <a:latin typeface="+mn-lt"/>
              </a:rPr>
              <a:t>techniques encompass bit-wise methods that apply bit insertion and noise manipulation. The image formats that are most suitable for image domain steganography are lossless and the techniques are typically dependent on the image format</a:t>
            </a:r>
            <a:r>
              <a:rPr lang="en-US" dirty="0" smtClean="0">
                <a:solidFill>
                  <a:schemeClr val="tx1"/>
                </a:solidFill>
                <a:latin typeface="+mn-lt"/>
              </a:rPr>
              <a:t>.</a:t>
            </a:r>
            <a:endParaRPr lang="en-US" dirty="0">
              <a:solidFill>
                <a:schemeClr val="tx1"/>
              </a:solidFill>
              <a:latin typeface="+mn-lt"/>
            </a:endParaRPr>
          </a:p>
          <a:p>
            <a:pPr lvl="1" algn="just">
              <a:buFont typeface="Wingdings" pitchFamily="2" charset="2"/>
              <a:buChar char="v"/>
            </a:pPr>
            <a:r>
              <a:rPr lang="en-US" b="1" dirty="0">
                <a:solidFill>
                  <a:schemeClr val="tx1"/>
                </a:solidFill>
                <a:latin typeface="+mn-lt"/>
              </a:rPr>
              <a:t>Transform </a:t>
            </a:r>
            <a:r>
              <a:rPr lang="en-US" b="1" dirty="0" smtClean="0">
                <a:solidFill>
                  <a:schemeClr val="tx1"/>
                </a:solidFill>
                <a:latin typeface="+mn-lt"/>
              </a:rPr>
              <a:t>Domain</a:t>
            </a:r>
            <a:r>
              <a:rPr lang="en-US" dirty="0" smtClean="0">
                <a:solidFill>
                  <a:schemeClr val="tx1"/>
                </a:solidFill>
                <a:latin typeface="+mn-lt"/>
              </a:rPr>
              <a:t> </a:t>
            </a:r>
            <a:r>
              <a:rPr lang="en-US" dirty="0">
                <a:solidFill>
                  <a:schemeClr val="tx1"/>
                </a:solidFill>
                <a:latin typeface="+mn-lt"/>
              </a:rPr>
              <a:t>involves the manipulation of algorithms and image transforms. </a:t>
            </a:r>
            <a:r>
              <a:rPr lang="en-US" dirty="0" smtClean="0">
                <a:solidFill>
                  <a:schemeClr val="tx1"/>
                </a:solidFill>
                <a:latin typeface="+mn-lt"/>
              </a:rPr>
              <a:t>These </a:t>
            </a:r>
            <a:r>
              <a:rPr lang="en-US" dirty="0">
                <a:solidFill>
                  <a:schemeClr val="tx1"/>
                </a:solidFill>
                <a:latin typeface="+mn-lt"/>
              </a:rPr>
              <a:t>methods are independent of the image format and the embedded message may survive conversion between </a:t>
            </a:r>
            <a:r>
              <a:rPr lang="en-US" dirty="0" err="1">
                <a:solidFill>
                  <a:schemeClr val="tx1"/>
                </a:solidFill>
                <a:latin typeface="+mn-lt"/>
              </a:rPr>
              <a:t>lossy</a:t>
            </a:r>
            <a:r>
              <a:rPr lang="en-US" dirty="0">
                <a:solidFill>
                  <a:schemeClr val="tx1"/>
                </a:solidFill>
                <a:latin typeface="+mn-lt"/>
              </a:rPr>
              <a:t> and lossless compression</a:t>
            </a:r>
          </a:p>
        </p:txBody>
      </p:sp>
    </p:spTree>
    <p:custDataLst>
      <p:tags r:id="rId1"/>
    </p:custDataLst>
    <p:extLst>
      <p:ext uri="{BB962C8B-B14F-4D97-AF65-F5344CB8AC3E}">
        <p14:creationId xmlns:p14="http://schemas.microsoft.com/office/powerpoint/2010/main" val="10715312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533400" y="0"/>
            <a:ext cx="8229600" cy="685800"/>
          </a:xfrm>
        </p:spPr>
        <p:txBody>
          <a:bodyPr>
            <a:normAutofit fontScale="90000"/>
          </a:bodyPr>
          <a:lstStyle/>
          <a:p>
            <a:r>
              <a:rPr lang="en-US" sz="4000" b="1" dirty="0" smtClean="0"/>
              <a:t>Image Steganography</a:t>
            </a:r>
            <a:endParaRPr lang="en-US" sz="4000" b="1" dirty="0"/>
          </a:p>
        </p:txBody>
      </p:sp>
      <p:pic>
        <p:nvPicPr>
          <p:cNvPr id="5" name="Picture 4"/>
          <p:cNvPicPr/>
          <p:nvPr>
            <p:custDataLst>
              <p:tags r:id="rId3"/>
            </p:custDataLst>
          </p:nvPr>
        </p:nvPicPr>
        <p:blipFill>
          <a:blip r:embed="rId5">
            <a:extLst>
              <a:ext uri="{28A0092B-C50C-407E-A947-70E740481C1C}">
                <a14:useLocalDpi xmlns:a14="http://schemas.microsoft.com/office/drawing/2010/main" val="0"/>
              </a:ext>
            </a:extLst>
          </a:blip>
          <a:stretch>
            <a:fillRect/>
          </a:stretch>
        </p:blipFill>
        <p:spPr>
          <a:xfrm>
            <a:off x="381000" y="685800"/>
            <a:ext cx="8534400" cy="6019800"/>
          </a:xfrm>
          <a:prstGeom prst="rect">
            <a:avLst/>
          </a:prstGeom>
        </p:spPr>
      </p:pic>
    </p:spTree>
    <p:custDataLst>
      <p:tags r:id="rId1"/>
    </p:custDataLst>
    <p:extLst>
      <p:ext uri="{BB962C8B-B14F-4D97-AF65-F5344CB8AC3E}">
        <p14:creationId xmlns:p14="http://schemas.microsoft.com/office/powerpoint/2010/main" val="9689036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57200" y="76200"/>
            <a:ext cx="8229600" cy="685800"/>
          </a:xfrm>
        </p:spPr>
        <p:txBody>
          <a:bodyPr>
            <a:normAutofit fontScale="90000"/>
          </a:bodyPr>
          <a:lstStyle/>
          <a:p>
            <a:r>
              <a:rPr lang="en-US" sz="4000" b="1" dirty="0" smtClean="0"/>
              <a:t>Least Substitution Method</a:t>
            </a:r>
            <a:endParaRPr lang="en-US" sz="4000" b="1" dirty="0"/>
          </a:p>
        </p:txBody>
      </p:sp>
      <p:sp>
        <p:nvSpPr>
          <p:cNvPr id="3" name="Content Placeholder 2"/>
          <p:cNvSpPr>
            <a:spLocks noGrp="1"/>
          </p:cNvSpPr>
          <p:nvPr>
            <p:ph idx="1"/>
            <p:custDataLst>
              <p:tags r:id="rId3"/>
            </p:custDataLst>
          </p:nvPr>
        </p:nvSpPr>
        <p:spPr>
          <a:xfrm>
            <a:off x="152400" y="762000"/>
            <a:ext cx="8839200" cy="5943600"/>
          </a:xfrm>
        </p:spPr>
        <p:txBody>
          <a:bodyPr>
            <a:normAutofit fontScale="62500" lnSpcReduction="20000"/>
          </a:bodyPr>
          <a:lstStyle/>
          <a:p>
            <a:pPr lvl="0" algn="just">
              <a:buFont typeface="Wingdings" pitchFamily="2" charset="2"/>
              <a:buChar char="q"/>
            </a:pPr>
            <a:r>
              <a:rPr lang="en-US" dirty="0">
                <a:solidFill>
                  <a:schemeClr val="tx1"/>
                </a:solidFill>
                <a:latin typeface="+mn-lt"/>
              </a:rPr>
              <a:t>Least significant bit (LSB) insertion is a common, simple approach to embedding information in a cover image. The least significant bit (in other words, the 8</a:t>
            </a:r>
            <a:r>
              <a:rPr lang="en-US" baseline="30000" dirty="0">
                <a:solidFill>
                  <a:schemeClr val="tx1"/>
                </a:solidFill>
                <a:latin typeface="+mn-lt"/>
              </a:rPr>
              <a:t>TH</a:t>
            </a:r>
            <a:r>
              <a:rPr lang="en-US" dirty="0">
                <a:solidFill>
                  <a:schemeClr val="tx1"/>
                </a:solidFill>
                <a:latin typeface="+mn-lt"/>
              </a:rPr>
              <a:t> bit) of some or all of the bytes inside an image is changed to a bit of the secret message. </a:t>
            </a:r>
          </a:p>
          <a:p>
            <a:pPr lvl="0" algn="just">
              <a:buFont typeface="Wingdings" pitchFamily="2" charset="2"/>
              <a:buChar char="q"/>
            </a:pPr>
            <a:r>
              <a:rPr lang="en-US" dirty="0">
                <a:solidFill>
                  <a:schemeClr val="tx1"/>
                </a:solidFill>
                <a:latin typeface="+mn-lt"/>
              </a:rPr>
              <a:t>When using a 24-bit image, a bit of each of the R, G and B color components can be used, since they are each represented by a byte. </a:t>
            </a:r>
            <a:endParaRPr lang="en-US" dirty="0" smtClean="0">
              <a:solidFill>
                <a:schemeClr val="tx1"/>
              </a:solidFill>
              <a:latin typeface="+mn-lt"/>
            </a:endParaRPr>
          </a:p>
          <a:p>
            <a:pPr marL="0" lvl="0" indent="0" algn="just">
              <a:buNone/>
            </a:pPr>
            <a:r>
              <a:rPr lang="en-US" b="1" dirty="0" smtClean="0">
                <a:solidFill>
                  <a:schemeClr val="tx1"/>
                </a:solidFill>
                <a:latin typeface="+mn-lt"/>
              </a:rPr>
              <a:t>For </a:t>
            </a:r>
            <a:r>
              <a:rPr lang="en-US" b="1" dirty="0">
                <a:solidFill>
                  <a:schemeClr val="tx1"/>
                </a:solidFill>
                <a:latin typeface="+mn-lt"/>
              </a:rPr>
              <a:t>Example,</a:t>
            </a:r>
            <a:r>
              <a:rPr lang="en-US" dirty="0">
                <a:solidFill>
                  <a:schemeClr val="tx1"/>
                </a:solidFill>
                <a:latin typeface="+mn-lt"/>
              </a:rPr>
              <a:t> </a:t>
            </a:r>
            <a:endParaRPr lang="en-US" dirty="0" smtClean="0">
              <a:solidFill>
                <a:schemeClr val="tx1"/>
              </a:solidFill>
              <a:latin typeface="+mn-lt"/>
            </a:endParaRPr>
          </a:p>
          <a:p>
            <a:pPr marL="0" indent="0" algn="just">
              <a:buNone/>
            </a:pPr>
            <a:r>
              <a:rPr lang="en-US" dirty="0" smtClean="0">
                <a:solidFill>
                  <a:schemeClr val="tx1"/>
                </a:solidFill>
                <a:latin typeface="+mn-lt"/>
              </a:rPr>
              <a:t>A </a:t>
            </a:r>
            <a:r>
              <a:rPr lang="en-US" dirty="0">
                <a:solidFill>
                  <a:schemeClr val="tx1"/>
                </a:solidFill>
                <a:latin typeface="+mn-lt"/>
              </a:rPr>
              <a:t>grid for 3 pixels of a 24-bit image can be as follows:</a:t>
            </a:r>
          </a:p>
          <a:p>
            <a:pPr marL="0" indent="0" algn="ctr">
              <a:buNone/>
            </a:pPr>
            <a:r>
              <a:rPr lang="en-US" dirty="0" smtClean="0">
                <a:solidFill>
                  <a:schemeClr val="tx1"/>
                </a:solidFill>
                <a:latin typeface="+mn-lt"/>
              </a:rPr>
              <a:t>	(</a:t>
            </a:r>
            <a:r>
              <a:rPr lang="en-US" dirty="0">
                <a:solidFill>
                  <a:schemeClr val="tx1"/>
                </a:solidFill>
                <a:latin typeface="+mn-lt"/>
              </a:rPr>
              <a:t>00101101	 00011100	 11011100)</a:t>
            </a:r>
          </a:p>
          <a:p>
            <a:pPr marL="0" indent="0" algn="ctr">
              <a:buNone/>
            </a:pPr>
            <a:r>
              <a:rPr lang="en-US" dirty="0" smtClean="0">
                <a:solidFill>
                  <a:schemeClr val="tx1"/>
                </a:solidFill>
                <a:latin typeface="+mn-lt"/>
              </a:rPr>
              <a:t>	(</a:t>
            </a:r>
            <a:r>
              <a:rPr lang="en-US" dirty="0">
                <a:solidFill>
                  <a:schemeClr val="tx1"/>
                </a:solidFill>
                <a:latin typeface="+mn-lt"/>
              </a:rPr>
              <a:t>10100110	 11000100	 00001100)</a:t>
            </a:r>
          </a:p>
          <a:p>
            <a:pPr marL="0" indent="0" algn="ctr">
              <a:buNone/>
            </a:pPr>
            <a:r>
              <a:rPr lang="en-US" dirty="0" smtClean="0">
                <a:solidFill>
                  <a:schemeClr val="tx1"/>
                </a:solidFill>
                <a:latin typeface="+mn-lt"/>
              </a:rPr>
              <a:t>	(</a:t>
            </a:r>
            <a:r>
              <a:rPr lang="en-US" dirty="0">
                <a:solidFill>
                  <a:schemeClr val="tx1"/>
                </a:solidFill>
                <a:latin typeface="+mn-lt"/>
              </a:rPr>
              <a:t>11010010	 10101101	 01100011)</a:t>
            </a:r>
          </a:p>
          <a:p>
            <a:pPr marL="0" indent="0" algn="just">
              <a:buNone/>
            </a:pPr>
            <a:r>
              <a:rPr lang="en-US" dirty="0">
                <a:solidFill>
                  <a:schemeClr val="tx1"/>
                </a:solidFill>
                <a:latin typeface="+mn-lt"/>
              </a:rPr>
              <a:t>When the number 200, which binary representation is 11001000, is embedded into the LSB of this part of the image, the resulting grid is as follows:</a:t>
            </a:r>
          </a:p>
          <a:p>
            <a:pPr marL="0" indent="0" algn="ctr">
              <a:buNone/>
            </a:pPr>
            <a:r>
              <a:rPr lang="en-US" dirty="0" smtClean="0">
                <a:solidFill>
                  <a:schemeClr val="tx1"/>
                </a:solidFill>
                <a:latin typeface="+mn-lt"/>
              </a:rPr>
              <a:t>	(</a:t>
            </a:r>
            <a:r>
              <a:rPr lang="en-US" dirty="0">
                <a:solidFill>
                  <a:schemeClr val="tx1"/>
                </a:solidFill>
                <a:latin typeface="+mn-lt"/>
              </a:rPr>
              <a:t>0010110</a:t>
            </a:r>
            <a:r>
              <a:rPr lang="en-US" b="1" dirty="0">
                <a:solidFill>
                  <a:srgbClr val="FF0000"/>
                </a:solidFill>
                <a:effectLst>
                  <a:outerShdw blurRad="38100" dist="38100" dir="2700000" algn="tl">
                    <a:srgbClr val="000000">
                      <a:alpha val="43137"/>
                    </a:srgbClr>
                  </a:outerShdw>
                </a:effectLst>
                <a:latin typeface="+mn-lt"/>
              </a:rPr>
              <a:t>1</a:t>
            </a:r>
            <a:r>
              <a:rPr lang="en-US" b="1" dirty="0">
                <a:solidFill>
                  <a:schemeClr val="tx1"/>
                </a:solidFill>
                <a:latin typeface="+mn-lt"/>
              </a:rPr>
              <a:t>	 </a:t>
            </a:r>
            <a:r>
              <a:rPr lang="en-US" dirty="0">
                <a:solidFill>
                  <a:schemeClr val="tx1"/>
                </a:solidFill>
                <a:latin typeface="+mn-lt"/>
              </a:rPr>
              <a:t>0001110</a:t>
            </a:r>
            <a:r>
              <a:rPr lang="en-US" b="1" dirty="0">
                <a:solidFill>
                  <a:srgbClr val="FF0000"/>
                </a:solidFill>
                <a:effectLst>
                  <a:outerShdw blurRad="38100" dist="38100" dir="2700000" algn="tl">
                    <a:srgbClr val="000000">
                      <a:alpha val="43137"/>
                    </a:srgbClr>
                  </a:outerShdw>
                </a:effectLst>
                <a:latin typeface="+mn-lt"/>
              </a:rPr>
              <a:t>1</a:t>
            </a:r>
            <a:r>
              <a:rPr lang="en-US" b="1" dirty="0">
                <a:solidFill>
                  <a:schemeClr val="tx1"/>
                </a:solidFill>
                <a:latin typeface="+mn-lt"/>
              </a:rPr>
              <a:t>	 </a:t>
            </a:r>
            <a:r>
              <a:rPr lang="en-US" dirty="0">
                <a:solidFill>
                  <a:schemeClr val="tx1"/>
                </a:solidFill>
                <a:latin typeface="+mn-lt"/>
              </a:rPr>
              <a:t>1101110</a:t>
            </a:r>
            <a:r>
              <a:rPr lang="en-US" b="1" dirty="0">
                <a:solidFill>
                  <a:srgbClr val="FF0000"/>
                </a:solidFill>
                <a:effectLst>
                  <a:outerShdw blurRad="38100" dist="38100" dir="2700000" algn="tl">
                    <a:srgbClr val="000000">
                      <a:alpha val="43137"/>
                    </a:srgbClr>
                  </a:outerShdw>
                </a:effectLst>
                <a:latin typeface="+mn-lt"/>
              </a:rPr>
              <a:t>0</a:t>
            </a:r>
            <a:r>
              <a:rPr lang="en-US" dirty="0">
                <a:solidFill>
                  <a:schemeClr val="tx1"/>
                </a:solidFill>
                <a:latin typeface="+mn-lt"/>
              </a:rPr>
              <a:t>)</a:t>
            </a:r>
          </a:p>
          <a:p>
            <a:pPr marL="0" indent="0" algn="ctr">
              <a:buNone/>
            </a:pPr>
            <a:r>
              <a:rPr lang="en-US" dirty="0" smtClean="0">
                <a:solidFill>
                  <a:schemeClr val="tx1"/>
                </a:solidFill>
                <a:latin typeface="+mn-lt"/>
              </a:rPr>
              <a:t>	(</a:t>
            </a:r>
            <a:r>
              <a:rPr lang="en-US" dirty="0">
                <a:solidFill>
                  <a:schemeClr val="tx1"/>
                </a:solidFill>
                <a:latin typeface="+mn-lt"/>
              </a:rPr>
              <a:t>1010011</a:t>
            </a:r>
            <a:r>
              <a:rPr lang="en-US" b="1" dirty="0">
                <a:solidFill>
                  <a:srgbClr val="FF0000"/>
                </a:solidFill>
                <a:effectLst>
                  <a:outerShdw blurRad="38100" dist="38100" dir="2700000" algn="tl">
                    <a:srgbClr val="000000">
                      <a:alpha val="43137"/>
                    </a:srgbClr>
                  </a:outerShdw>
                </a:effectLst>
                <a:latin typeface="+mn-lt"/>
              </a:rPr>
              <a:t>0</a:t>
            </a:r>
            <a:r>
              <a:rPr lang="en-US" b="1" dirty="0">
                <a:solidFill>
                  <a:schemeClr val="tx1"/>
                </a:solidFill>
                <a:latin typeface="+mn-lt"/>
              </a:rPr>
              <a:t>	 </a:t>
            </a:r>
            <a:r>
              <a:rPr lang="en-US" dirty="0">
                <a:solidFill>
                  <a:schemeClr val="tx1"/>
                </a:solidFill>
                <a:latin typeface="+mn-lt"/>
              </a:rPr>
              <a:t>1100010</a:t>
            </a:r>
            <a:r>
              <a:rPr lang="en-US" b="1" dirty="0">
                <a:solidFill>
                  <a:srgbClr val="FF0000"/>
                </a:solidFill>
                <a:effectLst>
                  <a:outerShdw blurRad="38100" dist="38100" dir="2700000" algn="tl">
                    <a:srgbClr val="000000">
                      <a:alpha val="43137"/>
                    </a:srgbClr>
                  </a:outerShdw>
                </a:effectLst>
                <a:latin typeface="+mn-lt"/>
              </a:rPr>
              <a:t>1</a:t>
            </a:r>
            <a:r>
              <a:rPr lang="en-US" b="1" dirty="0">
                <a:solidFill>
                  <a:schemeClr val="tx1"/>
                </a:solidFill>
                <a:latin typeface="+mn-lt"/>
              </a:rPr>
              <a:t>	 </a:t>
            </a:r>
            <a:r>
              <a:rPr lang="en-US" dirty="0">
                <a:solidFill>
                  <a:schemeClr val="tx1"/>
                </a:solidFill>
                <a:latin typeface="+mn-lt"/>
              </a:rPr>
              <a:t>0000110</a:t>
            </a:r>
            <a:r>
              <a:rPr lang="en-US" b="1" dirty="0">
                <a:solidFill>
                  <a:srgbClr val="FF0000"/>
                </a:solidFill>
                <a:effectLst>
                  <a:outerShdw blurRad="38100" dist="38100" dir="2700000" algn="tl">
                    <a:srgbClr val="000000">
                      <a:alpha val="43137"/>
                    </a:srgbClr>
                  </a:outerShdw>
                </a:effectLst>
                <a:latin typeface="+mn-lt"/>
              </a:rPr>
              <a:t>0</a:t>
            </a:r>
            <a:r>
              <a:rPr lang="en-US" dirty="0">
                <a:solidFill>
                  <a:schemeClr val="tx1"/>
                </a:solidFill>
                <a:latin typeface="+mn-lt"/>
              </a:rPr>
              <a:t>)</a:t>
            </a:r>
          </a:p>
          <a:p>
            <a:pPr marL="0" indent="0" algn="ctr">
              <a:buNone/>
            </a:pPr>
            <a:r>
              <a:rPr lang="en-US" dirty="0" smtClean="0">
                <a:solidFill>
                  <a:schemeClr val="tx1"/>
                </a:solidFill>
                <a:latin typeface="+mn-lt"/>
              </a:rPr>
              <a:t>	(</a:t>
            </a:r>
            <a:r>
              <a:rPr lang="en-US" dirty="0">
                <a:solidFill>
                  <a:schemeClr val="tx1"/>
                </a:solidFill>
                <a:latin typeface="+mn-lt"/>
              </a:rPr>
              <a:t>1101001</a:t>
            </a:r>
            <a:r>
              <a:rPr lang="en-US" b="1" dirty="0">
                <a:solidFill>
                  <a:srgbClr val="FF0000"/>
                </a:solidFill>
                <a:effectLst>
                  <a:outerShdw blurRad="38100" dist="38100" dir="2700000" algn="tl">
                    <a:srgbClr val="000000">
                      <a:alpha val="43137"/>
                    </a:srgbClr>
                  </a:outerShdw>
                </a:effectLst>
                <a:latin typeface="+mn-lt"/>
              </a:rPr>
              <a:t>0</a:t>
            </a:r>
            <a:r>
              <a:rPr lang="en-US" b="1" dirty="0">
                <a:solidFill>
                  <a:schemeClr val="tx1"/>
                </a:solidFill>
                <a:latin typeface="+mn-lt"/>
              </a:rPr>
              <a:t>	 </a:t>
            </a:r>
            <a:r>
              <a:rPr lang="en-US" dirty="0">
                <a:solidFill>
                  <a:schemeClr val="tx1"/>
                </a:solidFill>
                <a:latin typeface="+mn-lt"/>
              </a:rPr>
              <a:t>1010110</a:t>
            </a:r>
            <a:r>
              <a:rPr lang="en-US" b="1" dirty="0">
                <a:solidFill>
                  <a:srgbClr val="FF0000"/>
                </a:solidFill>
                <a:effectLst>
                  <a:outerShdw blurRad="38100" dist="38100" dir="2700000" algn="tl">
                    <a:srgbClr val="000000">
                      <a:alpha val="43137"/>
                    </a:srgbClr>
                  </a:outerShdw>
                </a:effectLst>
                <a:latin typeface="+mn-lt"/>
              </a:rPr>
              <a:t>0</a:t>
            </a:r>
            <a:r>
              <a:rPr lang="en-US" b="1" dirty="0">
                <a:solidFill>
                  <a:schemeClr val="tx1"/>
                </a:solidFill>
                <a:latin typeface="+mn-lt"/>
              </a:rPr>
              <a:t>	 </a:t>
            </a:r>
            <a:r>
              <a:rPr lang="en-US" dirty="0">
                <a:solidFill>
                  <a:schemeClr val="tx1"/>
                </a:solidFill>
                <a:latin typeface="+mn-lt"/>
              </a:rPr>
              <a:t>0110001</a:t>
            </a:r>
            <a:r>
              <a:rPr lang="en-US" b="1" dirty="0">
                <a:solidFill>
                  <a:srgbClr val="FF0000"/>
                </a:solidFill>
                <a:effectLst>
                  <a:outerShdw blurRad="38100" dist="38100" dir="2700000" algn="tl">
                    <a:srgbClr val="000000">
                      <a:alpha val="43137"/>
                    </a:srgbClr>
                  </a:outerShdw>
                </a:effectLst>
                <a:latin typeface="+mn-lt"/>
              </a:rPr>
              <a:t>1</a:t>
            </a:r>
            <a:r>
              <a:rPr lang="en-US" dirty="0">
                <a:solidFill>
                  <a:schemeClr val="tx1"/>
                </a:solidFill>
                <a:latin typeface="+mn-lt"/>
              </a:rPr>
              <a:t>)</a:t>
            </a:r>
          </a:p>
          <a:p>
            <a:pPr lvl="0" algn="just">
              <a:buFont typeface="Wingdings" pitchFamily="2" charset="2"/>
              <a:buChar char="q"/>
            </a:pPr>
            <a:r>
              <a:rPr lang="en-US" dirty="0" smtClean="0">
                <a:solidFill>
                  <a:schemeClr val="tx1"/>
                </a:solidFill>
                <a:latin typeface="+mn-lt"/>
              </a:rPr>
              <a:t>Since </a:t>
            </a:r>
            <a:r>
              <a:rPr lang="en-US" dirty="0">
                <a:solidFill>
                  <a:schemeClr val="tx1"/>
                </a:solidFill>
                <a:latin typeface="+mn-lt"/>
              </a:rPr>
              <a:t>there are 256 possible intensities of each primary color, changing the LSB of a pixel results in small changes in the intensity of the colors. These changes cannot be perceived by the human eye - thus the message is successfully hidden. </a:t>
            </a:r>
          </a:p>
          <a:p>
            <a:pPr algn="just">
              <a:buFont typeface="Wingdings" pitchFamily="2" charset="2"/>
              <a:buChar char="q"/>
            </a:pPr>
            <a:endParaRPr lang="en-US" sz="2400" dirty="0">
              <a:solidFill>
                <a:schemeClr val="tx1"/>
              </a:solidFill>
              <a:latin typeface="+mn-lt"/>
            </a:endParaRPr>
          </a:p>
        </p:txBody>
      </p:sp>
    </p:spTree>
    <p:custDataLst>
      <p:tags r:id="rId1"/>
    </p:custDataLst>
    <p:extLst>
      <p:ext uri="{BB962C8B-B14F-4D97-AF65-F5344CB8AC3E}">
        <p14:creationId xmlns:p14="http://schemas.microsoft.com/office/powerpoint/2010/main" val="24734159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57200" y="0"/>
            <a:ext cx="8229600" cy="685800"/>
          </a:xfrm>
        </p:spPr>
        <p:txBody>
          <a:bodyPr>
            <a:normAutofit fontScale="90000"/>
          </a:bodyPr>
          <a:lstStyle/>
          <a:p>
            <a:r>
              <a:rPr lang="en-US" sz="4000" b="1" dirty="0" smtClean="0"/>
              <a:t>Least </a:t>
            </a:r>
            <a:r>
              <a:rPr lang="en-US" b="1" dirty="0" smtClean="0"/>
              <a:t>Substitution</a:t>
            </a:r>
            <a:r>
              <a:rPr lang="en-US" sz="4000" b="1" dirty="0" smtClean="0"/>
              <a:t> Method</a:t>
            </a:r>
            <a:endParaRPr lang="en-US" sz="4000" b="1" dirty="0"/>
          </a:p>
        </p:txBody>
      </p:sp>
      <p:pic>
        <p:nvPicPr>
          <p:cNvPr id="4" name="Content Placeholder 3"/>
          <p:cNvPicPr>
            <a:picLocks noGrp="1"/>
          </p:cNvPicPr>
          <p:nvPr>
            <p:ph idx="1"/>
            <p:custDataLst>
              <p:tags r:id="rId3"/>
            </p:custDataLst>
          </p:nvPr>
        </p:nvPicPr>
        <p:blipFill rotWithShape="1">
          <a:blip r:embed="rId5">
            <a:extLst>
              <a:ext uri="{28A0092B-C50C-407E-A947-70E740481C1C}">
                <a14:useLocalDpi xmlns:a14="http://schemas.microsoft.com/office/drawing/2010/main" val="0"/>
              </a:ext>
            </a:extLst>
          </a:blip>
          <a:srcRect l="5170" t="5178" r="5706" b="11096"/>
          <a:stretch/>
        </p:blipFill>
        <p:spPr>
          <a:xfrm>
            <a:off x="609600" y="685800"/>
            <a:ext cx="7848600" cy="6172200"/>
          </a:xfrm>
          <a:prstGeom prst="rect">
            <a:avLst/>
          </a:prstGeom>
        </p:spPr>
      </p:pic>
    </p:spTree>
    <p:custDataLst>
      <p:tags r:id="rId1"/>
    </p:custDataLst>
    <p:extLst>
      <p:ext uri="{BB962C8B-B14F-4D97-AF65-F5344CB8AC3E}">
        <p14:creationId xmlns:p14="http://schemas.microsoft.com/office/powerpoint/2010/main" val="9552193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57200" y="76200"/>
            <a:ext cx="8229600" cy="685800"/>
          </a:xfrm>
        </p:spPr>
        <p:txBody>
          <a:bodyPr>
            <a:normAutofit fontScale="90000"/>
          </a:bodyPr>
          <a:lstStyle/>
          <a:p>
            <a:r>
              <a:rPr lang="en-US" sz="4000" b="1" dirty="0" smtClean="0"/>
              <a:t>JPEG Steganography</a:t>
            </a:r>
            <a:endParaRPr lang="en-US" sz="4000" b="1" dirty="0"/>
          </a:p>
        </p:txBody>
      </p:sp>
      <p:sp>
        <p:nvSpPr>
          <p:cNvPr id="5" name="Rectangle 4"/>
          <p:cNvSpPr/>
          <p:nvPr>
            <p:custDataLst>
              <p:tags r:id="rId3"/>
            </p:custDataLst>
          </p:nvPr>
        </p:nvSpPr>
        <p:spPr>
          <a:xfrm>
            <a:off x="152400" y="838200"/>
            <a:ext cx="8839200" cy="5632311"/>
          </a:xfrm>
          <a:prstGeom prst="rect">
            <a:avLst/>
          </a:prstGeom>
        </p:spPr>
        <p:txBody>
          <a:bodyPr wrap="square">
            <a:spAutoFit/>
          </a:bodyPr>
          <a:lstStyle/>
          <a:p>
            <a:pPr algn="just"/>
            <a:r>
              <a:rPr lang="en-US" sz="2400" dirty="0"/>
              <a:t>JPEG file can be encoded JFIF encoding that consists of several steps:</a:t>
            </a:r>
          </a:p>
          <a:p>
            <a:pPr marL="800100" lvl="1" indent="-342900" algn="just">
              <a:buFont typeface="+mj-lt"/>
              <a:buAutoNum type="arabicParenR"/>
            </a:pPr>
            <a:r>
              <a:rPr lang="en-US" sz="2000" dirty="0" smtClean="0"/>
              <a:t>The </a:t>
            </a:r>
            <a:r>
              <a:rPr lang="en-US" sz="2000" dirty="0"/>
              <a:t>representation of the colors in the image is converted from RGB to </a:t>
            </a:r>
            <a:r>
              <a:rPr lang="en-US" sz="2000" b="1" dirty="0">
                <a:solidFill>
                  <a:srgbClr val="FF0000"/>
                </a:solidFill>
              </a:rPr>
              <a:t>Y′C</a:t>
            </a:r>
            <a:r>
              <a:rPr lang="en-US" sz="2000" b="1" baseline="-25000" dirty="0">
                <a:solidFill>
                  <a:srgbClr val="FF0000"/>
                </a:solidFill>
              </a:rPr>
              <a:t>B</a:t>
            </a:r>
            <a:r>
              <a:rPr lang="en-US" sz="2000" b="1" dirty="0">
                <a:solidFill>
                  <a:srgbClr val="FF0000"/>
                </a:solidFill>
              </a:rPr>
              <a:t>C</a:t>
            </a:r>
            <a:r>
              <a:rPr lang="en-US" sz="2000" b="1" baseline="-25000" dirty="0">
                <a:solidFill>
                  <a:srgbClr val="FF0000"/>
                </a:solidFill>
              </a:rPr>
              <a:t>R</a:t>
            </a:r>
            <a:r>
              <a:rPr lang="en-US" sz="2000" dirty="0"/>
              <a:t>.</a:t>
            </a:r>
          </a:p>
          <a:p>
            <a:pPr marL="800100" lvl="1" indent="-342900" algn="just">
              <a:buFont typeface="+mj-lt"/>
              <a:buAutoNum type="arabicParenR"/>
            </a:pPr>
            <a:r>
              <a:rPr lang="en-US" sz="2000" dirty="0" smtClean="0"/>
              <a:t>The </a:t>
            </a:r>
            <a:r>
              <a:rPr lang="en-US" sz="2000" dirty="0"/>
              <a:t>resolution of the </a:t>
            </a:r>
            <a:r>
              <a:rPr lang="en-US" sz="2000" dirty="0" smtClean="0"/>
              <a:t>Chroma </a:t>
            </a:r>
            <a:r>
              <a:rPr lang="en-US" sz="2000" dirty="0"/>
              <a:t>data is reduced, usually by a factor of 2.</a:t>
            </a:r>
          </a:p>
          <a:p>
            <a:pPr marL="800100" lvl="1" indent="-342900" algn="just">
              <a:buFont typeface="+mj-lt"/>
              <a:buAutoNum type="arabicParenR"/>
            </a:pPr>
            <a:r>
              <a:rPr lang="en-US" sz="2000" dirty="0" smtClean="0"/>
              <a:t>The </a:t>
            </a:r>
            <a:r>
              <a:rPr lang="en-US" sz="2000" dirty="0"/>
              <a:t>image is split into blocks of 8×8 pixels, and for each block, each of the Y, C</a:t>
            </a:r>
            <a:r>
              <a:rPr lang="en-US" sz="2000" baseline="-25000" dirty="0"/>
              <a:t>B</a:t>
            </a:r>
            <a:r>
              <a:rPr lang="en-US" sz="2000" dirty="0"/>
              <a:t>, and C</a:t>
            </a:r>
            <a:r>
              <a:rPr lang="en-US" sz="2000" baseline="-25000" dirty="0"/>
              <a:t>R</a:t>
            </a:r>
            <a:r>
              <a:rPr lang="en-US" sz="2000" dirty="0"/>
              <a:t> data undergoes the Discrete Cosine Transform (DCT).</a:t>
            </a:r>
          </a:p>
          <a:p>
            <a:pPr marL="800100" lvl="1" indent="-342900" algn="just">
              <a:buFont typeface="+mj-lt"/>
              <a:buAutoNum type="arabicParenR"/>
            </a:pPr>
            <a:r>
              <a:rPr lang="en-US" sz="2000" dirty="0" smtClean="0"/>
              <a:t>The </a:t>
            </a:r>
            <a:r>
              <a:rPr lang="en-US" sz="2000" dirty="0"/>
              <a:t>amplitudes of the frequency components are quantized.</a:t>
            </a:r>
          </a:p>
          <a:p>
            <a:pPr marL="800100" lvl="1" indent="-342900" algn="just">
              <a:buFont typeface="+mj-lt"/>
              <a:buAutoNum type="arabicParenR"/>
            </a:pPr>
            <a:r>
              <a:rPr lang="en-US" sz="2000" dirty="0" smtClean="0"/>
              <a:t>The </a:t>
            </a:r>
            <a:r>
              <a:rPr lang="en-US" sz="2000" dirty="0"/>
              <a:t>resulting data for all 8×8 blocks is further compressed with a lossless algorithm, a variant of Huffman encoding.</a:t>
            </a:r>
          </a:p>
          <a:p>
            <a:pPr algn="just"/>
            <a:endParaRPr lang="en-US" dirty="0" smtClean="0"/>
          </a:p>
          <a:p>
            <a:pPr algn="just"/>
            <a:r>
              <a:rPr lang="en-US" sz="2000" dirty="0" smtClean="0"/>
              <a:t>During </a:t>
            </a:r>
            <a:r>
              <a:rPr lang="en-US" sz="2000" dirty="0"/>
              <a:t>the DCT transformation phase of the compression algorithm, rounding errors occur in the coefficient data that are not noticeable. Although this </a:t>
            </a:r>
            <a:r>
              <a:rPr lang="en-US" sz="2000" dirty="0" smtClean="0"/>
              <a:t>algorithm is </a:t>
            </a:r>
            <a:r>
              <a:rPr lang="en-US" sz="2000" dirty="0" err="1"/>
              <a:t>lossy</a:t>
            </a:r>
            <a:r>
              <a:rPr lang="en-US" sz="2000" dirty="0"/>
              <a:t>, this property can </a:t>
            </a:r>
            <a:r>
              <a:rPr lang="en-US" sz="2000" dirty="0" smtClean="0"/>
              <a:t>be </a:t>
            </a:r>
            <a:r>
              <a:rPr lang="en-US" sz="2000" dirty="0"/>
              <a:t>used to hide messages</a:t>
            </a:r>
            <a:r>
              <a:rPr lang="en-US" sz="2000" dirty="0" smtClean="0"/>
              <a:t>.</a:t>
            </a:r>
          </a:p>
          <a:p>
            <a:pPr algn="just"/>
            <a:endParaRPr lang="en-US" sz="2000" dirty="0"/>
          </a:p>
          <a:p>
            <a:pPr algn="just"/>
            <a:r>
              <a:rPr lang="en-US" sz="2000" dirty="0" smtClean="0"/>
              <a:t>Using </a:t>
            </a:r>
            <a:r>
              <a:rPr lang="en-US" sz="2000" dirty="0"/>
              <a:t>the same principles of LSB insertion the message can be embedded into the least significant bits of the coefficients before applying the Huffman encoding. By embedding the information at this stage, in the transform domain, it is extremely difficult to detect, since it is not in the visual domain.</a:t>
            </a:r>
          </a:p>
        </p:txBody>
      </p:sp>
    </p:spTree>
    <p:custDataLst>
      <p:tags r:id="rId1"/>
    </p:custDataLst>
    <p:extLst>
      <p:ext uri="{BB962C8B-B14F-4D97-AF65-F5344CB8AC3E}">
        <p14:creationId xmlns:p14="http://schemas.microsoft.com/office/powerpoint/2010/main" val="269035068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7xJ40ER0d8cm93JAhDlwTl"/>
</p:tagLst>
</file>

<file path=ppt/tags/tag10.xml><?xml version="1.0" encoding="utf-8"?>
<p:tagLst xmlns:a="http://schemas.openxmlformats.org/drawingml/2006/main" xmlns:r="http://schemas.openxmlformats.org/officeDocument/2006/relationships" xmlns:p="http://schemas.openxmlformats.org/presentationml/2006/main">
  <p:tag name="DVSHAPEID" val="vimJ9iF95Vv1Q6ApfRG2UT"/>
</p:tagLst>
</file>

<file path=ppt/tags/tag100.xml><?xml version="1.0" encoding="utf-8"?>
<p:tagLst xmlns:a="http://schemas.openxmlformats.org/drawingml/2006/main" xmlns:r="http://schemas.openxmlformats.org/officeDocument/2006/relationships" xmlns:p="http://schemas.openxmlformats.org/presentationml/2006/main">
  <p:tag name="DVSHAPEID" val="fPQj1b04NHKgiogf0OPDly"/>
</p:tagLst>
</file>

<file path=ppt/tags/tag101.xml><?xml version="1.0" encoding="utf-8"?>
<p:tagLst xmlns:a="http://schemas.openxmlformats.org/drawingml/2006/main" xmlns:r="http://schemas.openxmlformats.org/officeDocument/2006/relationships" xmlns:p="http://schemas.openxmlformats.org/presentationml/2006/main">
  <p:tag name="DVSHAPEID" val="qOV9rE1W2HCwpDoPhvj9pE"/>
</p:tagLst>
</file>

<file path=ppt/tags/tag102.xml><?xml version="1.0" encoding="utf-8"?>
<p:tagLst xmlns:a="http://schemas.openxmlformats.org/drawingml/2006/main" xmlns:r="http://schemas.openxmlformats.org/officeDocument/2006/relationships" xmlns:p="http://schemas.openxmlformats.org/presentationml/2006/main">
  <p:tag name="DVSECTIONID" val="7GXAM45sCkAYrtNweD4eBi"/>
</p:tagLst>
</file>

<file path=ppt/tags/tag103.xml><?xml version="1.0" encoding="utf-8"?>
<p:tagLst xmlns:a="http://schemas.openxmlformats.org/drawingml/2006/main" xmlns:r="http://schemas.openxmlformats.org/officeDocument/2006/relationships" xmlns:p="http://schemas.openxmlformats.org/presentationml/2006/main">
  <p:tag name="DVSHAPEID" val="fPQj1b04NHKgiogf0OPDly"/>
</p:tagLst>
</file>

<file path=ppt/tags/tag104.xml><?xml version="1.0" encoding="utf-8"?>
<p:tagLst xmlns:a="http://schemas.openxmlformats.org/drawingml/2006/main" xmlns:r="http://schemas.openxmlformats.org/officeDocument/2006/relationships" xmlns:p="http://schemas.openxmlformats.org/presentationml/2006/main">
  <p:tag name="DVSHAPEID" val="9ojKPTkg8BBPg9FDCrrFiT"/>
</p:tagLst>
</file>

<file path=ppt/tags/tag105.xml><?xml version="1.0" encoding="utf-8"?>
<p:tagLst xmlns:a="http://schemas.openxmlformats.org/drawingml/2006/main" xmlns:r="http://schemas.openxmlformats.org/officeDocument/2006/relationships" xmlns:p="http://schemas.openxmlformats.org/presentationml/2006/main">
  <p:tag name="DVSECTIONID" val="VGpdQRHaSEpN26ClTtWoEl"/>
</p:tagLst>
</file>

<file path=ppt/tags/tag106.xml><?xml version="1.0" encoding="utf-8"?>
<p:tagLst xmlns:a="http://schemas.openxmlformats.org/drawingml/2006/main" xmlns:r="http://schemas.openxmlformats.org/officeDocument/2006/relationships" xmlns:p="http://schemas.openxmlformats.org/presentationml/2006/main">
  <p:tag name="DVSHAPEID" val="fPQj1b04NHKgiogf0OPDly"/>
</p:tagLst>
</file>

<file path=ppt/tags/tag107.xml><?xml version="1.0" encoding="utf-8"?>
<p:tagLst xmlns:a="http://schemas.openxmlformats.org/drawingml/2006/main" xmlns:r="http://schemas.openxmlformats.org/officeDocument/2006/relationships" xmlns:p="http://schemas.openxmlformats.org/presentationml/2006/main">
  <p:tag name="DVSHAPEID" val="lpDMj5arqWdjRZ3xMlD0Tb"/>
</p:tagLst>
</file>

<file path=ppt/tags/tag108.xml><?xml version="1.0" encoding="utf-8"?>
<p:tagLst xmlns:a="http://schemas.openxmlformats.org/drawingml/2006/main" xmlns:r="http://schemas.openxmlformats.org/officeDocument/2006/relationships" xmlns:p="http://schemas.openxmlformats.org/presentationml/2006/main">
  <p:tag name="DVSECTIONID" val="mQRDpv5Mrh9AFboWGvjaR3"/>
</p:tagLst>
</file>

<file path=ppt/tags/tag109.xml><?xml version="1.0" encoding="utf-8"?>
<p:tagLst xmlns:a="http://schemas.openxmlformats.org/drawingml/2006/main" xmlns:r="http://schemas.openxmlformats.org/officeDocument/2006/relationships" xmlns:p="http://schemas.openxmlformats.org/presentationml/2006/main">
  <p:tag name="DVSHAPEID" val="fPQj1b04NHKgiogf0OPDly"/>
</p:tagLst>
</file>

<file path=ppt/tags/tag11.xml><?xml version="1.0" encoding="utf-8"?>
<p:tagLst xmlns:a="http://schemas.openxmlformats.org/drawingml/2006/main" xmlns:r="http://schemas.openxmlformats.org/officeDocument/2006/relationships" xmlns:p="http://schemas.openxmlformats.org/presentationml/2006/main">
  <p:tag name="DVSHAPEID" val="lOtk5gvD8IzjtqTWp82UPG"/>
</p:tagLst>
</file>

<file path=ppt/tags/tag110.xml><?xml version="1.0" encoding="utf-8"?>
<p:tagLst xmlns:a="http://schemas.openxmlformats.org/drawingml/2006/main" xmlns:r="http://schemas.openxmlformats.org/officeDocument/2006/relationships" xmlns:p="http://schemas.openxmlformats.org/presentationml/2006/main">
  <p:tag name="DVSECTIONID" val="hlnL9lqnAPLm4NUey7V8ti"/>
</p:tagLst>
</file>

<file path=ppt/tags/tag111.xml><?xml version="1.0" encoding="utf-8"?>
<p:tagLst xmlns:a="http://schemas.openxmlformats.org/drawingml/2006/main" xmlns:r="http://schemas.openxmlformats.org/officeDocument/2006/relationships" xmlns:p="http://schemas.openxmlformats.org/presentationml/2006/main">
  <p:tag name="DVSHAPEID" val="1adudcxgy01pDJBVFUhe2Q"/>
</p:tagLst>
</file>

<file path=ppt/tags/tag112.xml><?xml version="1.0" encoding="utf-8"?>
<p:tagLst xmlns:a="http://schemas.openxmlformats.org/drawingml/2006/main" xmlns:r="http://schemas.openxmlformats.org/officeDocument/2006/relationships" xmlns:p="http://schemas.openxmlformats.org/presentationml/2006/main">
  <p:tag name="DVSHAPEID" val="D7qChaFBqU56Yu6oZQH9Fl"/>
</p:tagLst>
</file>

<file path=ppt/tags/tag113.xml><?xml version="1.0" encoding="utf-8"?>
<p:tagLst xmlns:a="http://schemas.openxmlformats.org/drawingml/2006/main" xmlns:r="http://schemas.openxmlformats.org/officeDocument/2006/relationships" xmlns:p="http://schemas.openxmlformats.org/presentationml/2006/main">
  <p:tag name="DVSECTIONID" val="uyuCx99DpSkgwNv0tEIrqY"/>
</p:tagLst>
</file>

<file path=ppt/tags/tag114.xml><?xml version="1.0" encoding="utf-8"?>
<p:tagLst xmlns:a="http://schemas.openxmlformats.org/drawingml/2006/main" xmlns:r="http://schemas.openxmlformats.org/officeDocument/2006/relationships" xmlns:p="http://schemas.openxmlformats.org/presentationml/2006/main">
  <p:tag name="DVSHAPEID" val="fPQj1b04NHKgiogf0OPDly"/>
</p:tagLst>
</file>

<file path=ppt/tags/tag115.xml><?xml version="1.0" encoding="utf-8"?>
<p:tagLst xmlns:a="http://schemas.openxmlformats.org/drawingml/2006/main" xmlns:r="http://schemas.openxmlformats.org/officeDocument/2006/relationships" xmlns:p="http://schemas.openxmlformats.org/presentationml/2006/main">
  <p:tag name="DVSHAPEID" val="PGdQXEkXg7Pvo97g9qjBvs"/>
</p:tagLst>
</file>

<file path=ppt/tags/tag116.xml><?xml version="1.0" encoding="utf-8"?>
<p:tagLst xmlns:a="http://schemas.openxmlformats.org/drawingml/2006/main" xmlns:r="http://schemas.openxmlformats.org/officeDocument/2006/relationships" xmlns:p="http://schemas.openxmlformats.org/presentationml/2006/main">
  <p:tag name="DVSECTIONID" val="YwDid0ED85R48All3GHgWI"/>
</p:tagLst>
</file>

<file path=ppt/tags/tag117.xml><?xml version="1.0" encoding="utf-8"?>
<p:tagLst xmlns:a="http://schemas.openxmlformats.org/drawingml/2006/main" xmlns:r="http://schemas.openxmlformats.org/officeDocument/2006/relationships" xmlns:p="http://schemas.openxmlformats.org/presentationml/2006/main">
  <p:tag name="DVSHAPEID" val="jwK7PgUqwSahTpKqOP9OpI"/>
</p:tagLst>
</file>

<file path=ppt/tags/tag118.xml><?xml version="1.0" encoding="utf-8"?>
<p:tagLst xmlns:a="http://schemas.openxmlformats.org/drawingml/2006/main" xmlns:r="http://schemas.openxmlformats.org/officeDocument/2006/relationships" xmlns:p="http://schemas.openxmlformats.org/presentationml/2006/main">
  <p:tag name="DVSHAPEID" val="e1RQmPrCumlbw54BVnBWz7"/>
</p:tagLst>
</file>

<file path=ppt/tags/tag119.xml><?xml version="1.0" encoding="utf-8"?>
<p:tagLst xmlns:a="http://schemas.openxmlformats.org/drawingml/2006/main" xmlns:r="http://schemas.openxmlformats.org/officeDocument/2006/relationships" xmlns:p="http://schemas.openxmlformats.org/presentationml/2006/main">
  <p:tag name="DVSECTIONID" val="68Jffx7lut3YnQ7Q8qIWGG"/>
</p:tagLst>
</file>

<file path=ppt/tags/tag12.xml><?xml version="1.0" encoding="utf-8"?>
<p:tagLst xmlns:a="http://schemas.openxmlformats.org/drawingml/2006/main" xmlns:r="http://schemas.openxmlformats.org/officeDocument/2006/relationships" xmlns:p="http://schemas.openxmlformats.org/presentationml/2006/main">
  <p:tag name="DVSHAPEID" val="jJpAaCjULoCBXxgOcpErMN"/>
</p:tagLst>
</file>

<file path=ppt/tags/tag120.xml><?xml version="1.0" encoding="utf-8"?>
<p:tagLst xmlns:a="http://schemas.openxmlformats.org/drawingml/2006/main" xmlns:r="http://schemas.openxmlformats.org/officeDocument/2006/relationships" xmlns:p="http://schemas.openxmlformats.org/presentationml/2006/main">
  <p:tag name="DVSHAPEID" val="0fbFQuzMNLIALWaNXwvcks"/>
</p:tagLst>
</file>

<file path=ppt/tags/tag121.xml><?xml version="1.0" encoding="utf-8"?>
<p:tagLst xmlns:a="http://schemas.openxmlformats.org/drawingml/2006/main" xmlns:r="http://schemas.openxmlformats.org/officeDocument/2006/relationships" xmlns:p="http://schemas.openxmlformats.org/presentationml/2006/main">
  <p:tag name="DVSHAPEID" val="LNX1joVkyIL6Hk5e0aH3Qt"/>
</p:tagLst>
</file>

<file path=ppt/tags/tag13.xml><?xml version="1.0" encoding="utf-8"?>
<p:tagLst xmlns:a="http://schemas.openxmlformats.org/drawingml/2006/main" xmlns:r="http://schemas.openxmlformats.org/officeDocument/2006/relationships" xmlns:p="http://schemas.openxmlformats.org/presentationml/2006/main">
  <p:tag name="DVSHAPEID" val="rwD9viryZZ4EuJUv5TkeWb"/>
</p:tagLst>
</file>

<file path=ppt/tags/tag14.xml><?xml version="1.0" encoding="utf-8"?>
<p:tagLst xmlns:a="http://schemas.openxmlformats.org/drawingml/2006/main" xmlns:r="http://schemas.openxmlformats.org/officeDocument/2006/relationships" xmlns:p="http://schemas.openxmlformats.org/presentationml/2006/main">
  <p:tag name="DVSHAPEID" val="GRtmGBVDgoUwhTW060sdoD"/>
</p:tagLst>
</file>

<file path=ppt/tags/tag15.xml><?xml version="1.0" encoding="utf-8"?>
<p:tagLst xmlns:a="http://schemas.openxmlformats.org/drawingml/2006/main" xmlns:r="http://schemas.openxmlformats.org/officeDocument/2006/relationships" xmlns:p="http://schemas.openxmlformats.org/presentationml/2006/main">
  <p:tag name="DVSHAPEID" val="xi3wTHjL6xRgPMG9BQCmJG"/>
</p:tagLst>
</file>

<file path=ppt/tags/tag16.xml><?xml version="1.0" encoding="utf-8"?>
<p:tagLst xmlns:a="http://schemas.openxmlformats.org/drawingml/2006/main" xmlns:r="http://schemas.openxmlformats.org/officeDocument/2006/relationships" xmlns:p="http://schemas.openxmlformats.org/presentationml/2006/main">
  <p:tag name="DVSHAPEID" val="JYr1y4NjLIM3jaiaHekvhn"/>
</p:tagLst>
</file>

<file path=ppt/tags/tag17.xml><?xml version="1.0" encoding="utf-8"?>
<p:tagLst xmlns:a="http://schemas.openxmlformats.org/drawingml/2006/main" xmlns:r="http://schemas.openxmlformats.org/officeDocument/2006/relationships" xmlns:p="http://schemas.openxmlformats.org/presentationml/2006/main">
  <p:tag name="DVSHAPEID" val="E13akWoCB2TRz44S8eXNL9"/>
</p:tagLst>
</file>

<file path=ppt/tags/tag18.xml><?xml version="1.0" encoding="utf-8"?>
<p:tagLst xmlns:a="http://schemas.openxmlformats.org/drawingml/2006/main" xmlns:r="http://schemas.openxmlformats.org/officeDocument/2006/relationships" xmlns:p="http://schemas.openxmlformats.org/presentationml/2006/main">
  <p:tag name="DVSHAPEID" val="uMsvQr8n2domjqYoKQU96J"/>
</p:tagLst>
</file>

<file path=ppt/tags/tag19.xml><?xml version="1.0" encoding="utf-8"?>
<p:tagLst xmlns:a="http://schemas.openxmlformats.org/drawingml/2006/main" xmlns:r="http://schemas.openxmlformats.org/officeDocument/2006/relationships" xmlns:p="http://schemas.openxmlformats.org/presentationml/2006/main">
  <p:tag name="DVSHAPEID" val="9sBe5P65xtBvwgIO5Xtd0G"/>
</p:tagLst>
</file>

<file path=ppt/tags/tag2.xml><?xml version="1.0" encoding="utf-8"?>
<p:tagLst xmlns:a="http://schemas.openxmlformats.org/drawingml/2006/main" xmlns:r="http://schemas.openxmlformats.org/officeDocument/2006/relationships" xmlns:p="http://schemas.openxmlformats.org/presentationml/2006/main">
  <p:tag name="DVSHAPEID" val="pJAeeZfc7FKvqiYJqbOJXs"/>
</p:tagLst>
</file>

<file path=ppt/tags/tag20.xml><?xml version="1.0" encoding="utf-8"?>
<p:tagLst xmlns:a="http://schemas.openxmlformats.org/drawingml/2006/main" xmlns:r="http://schemas.openxmlformats.org/officeDocument/2006/relationships" xmlns:p="http://schemas.openxmlformats.org/presentationml/2006/main">
  <p:tag name="DVSHAPEID" val="scLETKt7SC2KCZUCmjhWGV"/>
</p:tagLst>
</file>

<file path=ppt/tags/tag21.xml><?xml version="1.0" encoding="utf-8"?>
<p:tagLst xmlns:a="http://schemas.openxmlformats.org/drawingml/2006/main" xmlns:r="http://schemas.openxmlformats.org/officeDocument/2006/relationships" xmlns:p="http://schemas.openxmlformats.org/presentationml/2006/main">
  <p:tag name="DVSHAPEID" val="LOTHFVLXFSJtZpsqVmBqBY"/>
</p:tagLst>
</file>

<file path=ppt/tags/tag22.xml><?xml version="1.0" encoding="utf-8"?>
<p:tagLst xmlns:a="http://schemas.openxmlformats.org/drawingml/2006/main" xmlns:r="http://schemas.openxmlformats.org/officeDocument/2006/relationships" xmlns:p="http://schemas.openxmlformats.org/presentationml/2006/main">
  <p:tag name="DVSHAPEID" val="sMEIUsAaW4ZxqXKb4ymUX9"/>
</p:tagLst>
</file>

<file path=ppt/tags/tag23.xml><?xml version="1.0" encoding="utf-8"?>
<p:tagLst xmlns:a="http://schemas.openxmlformats.org/drawingml/2006/main" xmlns:r="http://schemas.openxmlformats.org/officeDocument/2006/relationships" xmlns:p="http://schemas.openxmlformats.org/presentationml/2006/main">
  <p:tag name="DVSHAPEID" val="18Zu9VnVkgjMl73W1imvWF"/>
</p:tagLst>
</file>

<file path=ppt/tags/tag24.xml><?xml version="1.0" encoding="utf-8"?>
<p:tagLst xmlns:a="http://schemas.openxmlformats.org/drawingml/2006/main" xmlns:r="http://schemas.openxmlformats.org/officeDocument/2006/relationships" xmlns:p="http://schemas.openxmlformats.org/presentationml/2006/main">
  <p:tag name="DVSHAPEID" val="tsYvGJh33G1jLvIpiFM1JJ"/>
</p:tagLst>
</file>

<file path=ppt/tags/tag25.xml><?xml version="1.0" encoding="utf-8"?>
<p:tagLst xmlns:a="http://schemas.openxmlformats.org/drawingml/2006/main" xmlns:r="http://schemas.openxmlformats.org/officeDocument/2006/relationships" xmlns:p="http://schemas.openxmlformats.org/presentationml/2006/main">
  <p:tag name="DVSHAPEID" val="dDCD88x3ysdmFxwEfEDhcD"/>
</p:tagLst>
</file>

<file path=ppt/tags/tag26.xml><?xml version="1.0" encoding="utf-8"?>
<p:tagLst xmlns:a="http://schemas.openxmlformats.org/drawingml/2006/main" xmlns:r="http://schemas.openxmlformats.org/officeDocument/2006/relationships" xmlns:p="http://schemas.openxmlformats.org/presentationml/2006/main">
  <p:tag name="DVSHAPEID" val="L1mxdBZHIUVKfkT3A9w08z"/>
</p:tagLst>
</file>

<file path=ppt/tags/tag27.xml><?xml version="1.0" encoding="utf-8"?>
<p:tagLst xmlns:a="http://schemas.openxmlformats.org/drawingml/2006/main" xmlns:r="http://schemas.openxmlformats.org/officeDocument/2006/relationships" xmlns:p="http://schemas.openxmlformats.org/presentationml/2006/main">
  <p:tag name="DVSHAPEID" val="5oQbSEp8osxzSAhBUV4QJj"/>
</p:tagLst>
</file>

<file path=ppt/tags/tag28.xml><?xml version="1.0" encoding="utf-8"?>
<p:tagLst xmlns:a="http://schemas.openxmlformats.org/drawingml/2006/main" xmlns:r="http://schemas.openxmlformats.org/officeDocument/2006/relationships" xmlns:p="http://schemas.openxmlformats.org/presentationml/2006/main">
  <p:tag name="DVSHAPEID" val="qUicKc3uKcvcWXG2IkhAws"/>
</p:tagLst>
</file>

<file path=ppt/tags/tag29.xml><?xml version="1.0" encoding="utf-8"?>
<p:tagLst xmlns:a="http://schemas.openxmlformats.org/drawingml/2006/main" xmlns:r="http://schemas.openxmlformats.org/officeDocument/2006/relationships" xmlns:p="http://schemas.openxmlformats.org/presentationml/2006/main">
  <p:tag name="DVSHAPEID" val="dFsjMYfBVhPMXVTGTd4UHk"/>
</p:tagLst>
</file>

<file path=ppt/tags/tag3.xml><?xml version="1.0" encoding="utf-8"?>
<p:tagLst xmlns:a="http://schemas.openxmlformats.org/drawingml/2006/main" xmlns:r="http://schemas.openxmlformats.org/officeDocument/2006/relationships" xmlns:p="http://schemas.openxmlformats.org/presentationml/2006/main">
  <p:tag name="DVSHAPEID" val="JD2UmbhRktbM70tLpRK10w"/>
</p:tagLst>
</file>

<file path=ppt/tags/tag30.xml><?xml version="1.0" encoding="utf-8"?>
<p:tagLst xmlns:a="http://schemas.openxmlformats.org/drawingml/2006/main" xmlns:r="http://schemas.openxmlformats.org/officeDocument/2006/relationships" xmlns:p="http://schemas.openxmlformats.org/presentationml/2006/main">
  <p:tag name="DVSHAPEID" val="4FEjVScJy9NYHDJrp4e9gd"/>
</p:tagLst>
</file>

<file path=ppt/tags/tag31.xml><?xml version="1.0" encoding="utf-8"?>
<p:tagLst xmlns:a="http://schemas.openxmlformats.org/drawingml/2006/main" xmlns:r="http://schemas.openxmlformats.org/officeDocument/2006/relationships" xmlns:p="http://schemas.openxmlformats.org/presentationml/2006/main">
  <p:tag name="DVSHAPEID" val="maZK91q3vCKSAMEs3mobJG"/>
</p:tagLst>
</file>

<file path=ppt/tags/tag32.xml><?xml version="1.0" encoding="utf-8"?>
<p:tagLst xmlns:a="http://schemas.openxmlformats.org/drawingml/2006/main" xmlns:r="http://schemas.openxmlformats.org/officeDocument/2006/relationships" xmlns:p="http://schemas.openxmlformats.org/presentationml/2006/main">
  <p:tag name="DVSHAPEID" val="YZefXsN0Fy4RjtkaIajuDb"/>
</p:tagLst>
</file>

<file path=ppt/tags/tag33.xml><?xml version="1.0" encoding="utf-8"?>
<p:tagLst xmlns:a="http://schemas.openxmlformats.org/drawingml/2006/main" xmlns:r="http://schemas.openxmlformats.org/officeDocument/2006/relationships" xmlns:p="http://schemas.openxmlformats.org/presentationml/2006/main">
  <p:tag name="DVSHAPEID" val="dP2XMX0SK4tFbZwT4YgvXc"/>
</p:tagLst>
</file>

<file path=ppt/tags/tag34.xml><?xml version="1.0" encoding="utf-8"?>
<p:tagLst xmlns:a="http://schemas.openxmlformats.org/drawingml/2006/main" xmlns:r="http://schemas.openxmlformats.org/officeDocument/2006/relationships" xmlns:p="http://schemas.openxmlformats.org/presentationml/2006/main">
  <p:tag name="DVSHAPEID" val="NJtb8SDeSf2NMoc0FQZNOZ"/>
</p:tagLst>
</file>

<file path=ppt/tags/tag35.xml><?xml version="1.0" encoding="utf-8"?>
<p:tagLst xmlns:a="http://schemas.openxmlformats.org/drawingml/2006/main" xmlns:r="http://schemas.openxmlformats.org/officeDocument/2006/relationships" xmlns:p="http://schemas.openxmlformats.org/presentationml/2006/main">
  <p:tag name="DVSHAPEID" val="nDikEP5ke8d11jtBP8evce"/>
</p:tagLst>
</file>

<file path=ppt/tags/tag36.xml><?xml version="1.0" encoding="utf-8"?>
<p:tagLst xmlns:a="http://schemas.openxmlformats.org/drawingml/2006/main" xmlns:r="http://schemas.openxmlformats.org/officeDocument/2006/relationships" xmlns:p="http://schemas.openxmlformats.org/presentationml/2006/main">
  <p:tag name="DVSHAPEID" val="Cnd7G4jpvaoOlQSOeO8y0U"/>
</p:tagLst>
</file>

<file path=ppt/tags/tag37.xml><?xml version="1.0" encoding="utf-8"?>
<p:tagLst xmlns:a="http://schemas.openxmlformats.org/drawingml/2006/main" xmlns:r="http://schemas.openxmlformats.org/officeDocument/2006/relationships" xmlns:p="http://schemas.openxmlformats.org/presentationml/2006/main">
  <p:tag name="DVSHAPEID" val="zKmSw31RyiN90V6w801OD3"/>
</p:tagLst>
</file>

<file path=ppt/tags/tag38.xml><?xml version="1.0" encoding="utf-8"?>
<p:tagLst xmlns:a="http://schemas.openxmlformats.org/drawingml/2006/main" xmlns:r="http://schemas.openxmlformats.org/officeDocument/2006/relationships" xmlns:p="http://schemas.openxmlformats.org/presentationml/2006/main">
  <p:tag name="DVSHAPEID" val="DdYDI0TpnDdINsLNyfoEB5"/>
</p:tagLst>
</file>

<file path=ppt/tags/tag39.xml><?xml version="1.0" encoding="utf-8"?>
<p:tagLst xmlns:a="http://schemas.openxmlformats.org/drawingml/2006/main" xmlns:r="http://schemas.openxmlformats.org/officeDocument/2006/relationships" xmlns:p="http://schemas.openxmlformats.org/presentationml/2006/main">
  <p:tag name="DVSHAPEID" val="1cPXHHF7xchv79USk0X9V9"/>
</p:tagLst>
</file>

<file path=ppt/tags/tag4.xml><?xml version="1.0" encoding="utf-8"?>
<p:tagLst xmlns:a="http://schemas.openxmlformats.org/drawingml/2006/main" xmlns:r="http://schemas.openxmlformats.org/officeDocument/2006/relationships" xmlns:p="http://schemas.openxmlformats.org/presentationml/2006/main">
  <p:tag name="DVSHAPEID" val="BDCqBycaIanXZXbkC3Vflg"/>
</p:tagLst>
</file>

<file path=ppt/tags/tag40.xml><?xml version="1.0" encoding="utf-8"?>
<p:tagLst xmlns:a="http://schemas.openxmlformats.org/drawingml/2006/main" xmlns:r="http://schemas.openxmlformats.org/officeDocument/2006/relationships" xmlns:p="http://schemas.openxmlformats.org/presentationml/2006/main">
  <p:tag name="DVSHAPEID" val="Vh7DLksLqYsxbMNLjcJf61"/>
</p:tagLst>
</file>

<file path=ppt/tags/tag41.xml><?xml version="1.0" encoding="utf-8"?>
<p:tagLst xmlns:a="http://schemas.openxmlformats.org/drawingml/2006/main" xmlns:r="http://schemas.openxmlformats.org/officeDocument/2006/relationships" xmlns:p="http://schemas.openxmlformats.org/presentationml/2006/main">
  <p:tag name="DVSHAPEID" val="rhkBTFVnGraRgyQ3WkFLLi"/>
</p:tagLst>
</file>

<file path=ppt/tags/tag42.xml><?xml version="1.0" encoding="utf-8"?>
<p:tagLst xmlns:a="http://schemas.openxmlformats.org/drawingml/2006/main" xmlns:r="http://schemas.openxmlformats.org/officeDocument/2006/relationships" xmlns:p="http://schemas.openxmlformats.org/presentationml/2006/main">
  <p:tag name="DVSHAPEID" val="3AX75zHLpF2UPQj9rNQ3h1"/>
</p:tagLst>
</file>

<file path=ppt/tags/tag43.xml><?xml version="1.0" encoding="utf-8"?>
<p:tagLst xmlns:a="http://schemas.openxmlformats.org/drawingml/2006/main" xmlns:r="http://schemas.openxmlformats.org/officeDocument/2006/relationships" xmlns:p="http://schemas.openxmlformats.org/presentationml/2006/main">
  <p:tag name="DVSHAPEID" val="mkvfVffozlg9eKDLAlGV2v"/>
</p:tagLst>
</file>

<file path=ppt/tags/tag44.xml><?xml version="1.0" encoding="utf-8"?>
<p:tagLst xmlns:a="http://schemas.openxmlformats.org/drawingml/2006/main" xmlns:r="http://schemas.openxmlformats.org/officeDocument/2006/relationships" xmlns:p="http://schemas.openxmlformats.org/presentationml/2006/main">
  <p:tag name="DVSHAPEID" val="PmIZKMTRVI02eDCPDrv05H"/>
</p:tagLst>
</file>

<file path=ppt/tags/tag45.xml><?xml version="1.0" encoding="utf-8"?>
<p:tagLst xmlns:a="http://schemas.openxmlformats.org/drawingml/2006/main" xmlns:r="http://schemas.openxmlformats.org/officeDocument/2006/relationships" xmlns:p="http://schemas.openxmlformats.org/presentationml/2006/main">
  <p:tag name="DVSHAPEID" val="DGBywFcummYRu9wVutuIpx"/>
</p:tagLst>
</file>

<file path=ppt/tags/tag46.xml><?xml version="1.0" encoding="utf-8"?>
<p:tagLst xmlns:a="http://schemas.openxmlformats.org/drawingml/2006/main" xmlns:r="http://schemas.openxmlformats.org/officeDocument/2006/relationships" xmlns:p="http://schemas.openxmlformats.org/presentationml/2006/main">
  <p:tag name="DVSHAPEID" val="9cwZ9KHep1p7I2obgeFrlD"/>
</p:tagLst>
</file>

<file path=ppt/tags/tag47.xml><?xml version="1.0" encoding="utf-8"?>
<p:tagLst xmlns:a="http://schemas.openxmlformats.org/drawingml/2006/main" xmlns:r="http://schemas.openxmlformats.org/officeDocument/2006/relationships" xmlns:p="http://schemas.openxmlformats.org/presentationml/2006/main">
  <p:tag name="DVSHAPEID" val="3m8siIW2vni5xp2wvsM8WW"/>
</p:tagLst>
</file>

<file path=ppt/tags/tag48.xml><?xml version="1.0" encoding="utf-8"?>
<p:tagLst xmlns:a="http://schemas.openxmlformats.org/drawingml/2006/main" xmlns:r="http://schemas.openxmlformats.org/officeDocument/2006/relationships" xmlns:p="http://schemas.openxmlformats.org/presentationml/2006/main">
  <p:tag name="DVSHAPEID" val="snquxicg3Ycv89QHrZhmw1"/>
</p:tagLst>
</file>

<file path=ppt/tags/tag49.xml><?xml version="1.0" encoding="utf-8"?>
<p:tagLst xmlns:a="http://schemas.openxmlformats.org/drawingml/2006/main" xmlns:r="http://schemas.openxmlformats.org/officeDocument/2006/relationships" xmlns:p="http://schemas.openxmlformats.org/presentationml/2006/main">
  <p:tag name="DVSHAPEID" val="PCuZ9JJdEdH6UL2ObEPfkj"/>
</p:tagLst>
</file>

<file path=ppt/tags/tag5.xml><?xml version="1.0" encoding="utf-8"?>
<p:tagLst xmlns:a="http://schemas.openxmlformats.org/drawingml/2006/main" xmlns:r="http://schemas.openxmlformats.org/officeDocument/2006/relationships" xmlns:p="http://schemas.openxmlformats.org/presentationml/2006/main">
  <p:tag name="DVSHAPEID" val="kEaYfFLWYWrd1ohVzIF9L0"/>
</p:tagLst>
</file>

<file path=ppt/tags/tag50.xml><?xml version="1.0" encoding="utf-8"?>
<p:tagLst xmlns:a="http://schemas.openxmlformats.org/drawingml/2006/main" xmlns:r="http://schemas.openxmlformats.org/officeDocument/2006/relationships" xmlns:p="http://schemas.openxmlformats.org/presentationml/2006/main">
  <p:tag name="DVSHAPEID" val="T2gTFO0NQzqqxNZx9twQjY"/>
</p:tagLst>
</file>

<file path=ppt/tags/tag51.xml><?xml version="1.0" encoding="utf-8"?>
<p:tagLst xmlns:a="http://schemas.openxmlformats.org/drawingml/2006/main" xmlns:r="http://schemas.openxmlformats.org/officeDocument/2006/relationships" xmlns:p="http://schemas.openxmlformats.org/presentationml/2006/main">
  <p:tag name="DVSHAPEID" val="O2e5FDNDxgGvIsJf4VcRm7"/>
</p:tagLst>
</file>

<file path=ppt/tags/tag52.xml><?xml version="1.0" encoding="utf-8"?>
<p:tagLst xmlns:a="http://schemas.openxmlformats.org/drawingml/2006/main" xmlns:r="http://schemas.openxmlformats.org/officeDocument/2006/relationships" xmlns:p="http://schemas.openxmlformats.org/presentationml/2006/main">
  <p:tag name="DVSHAPEID" val="GudeODumJuZVeeEA9mZd29"/>
</p:tagLst>
</file>

<file path=ppt/tags/tag53.xml><?xml version="1.0" encoding="utf-8"?>
<p:tagLst xmlns:a="http://schemas.openxmlformats.org/drawingml/2006/main" xmlns:r="http://schemas.openxmlformats.org/officeDocument/2006/relationships" xmlns:p="http://schemas.openxmlformats.org/presentationml/2006/main">
  <p:tag name="DVSHAPEID" val="J14xOTpADsBGlKRqPa9axb"/>
</p:tagLst>
</file>

<file path=ppt/tags/tag54.xml><?xml version="1.0" encoding="utf-8"?>
<p:tagLst xmlns:a="http://schemas.openxmlformats.org/drawingml/2006/main" xmlns:r="http://schemas.openxmlformats.org/officeDocument/2006/relationships" xmlns:p="http://schemas.openxmlformats.org/presentationml/2006/main">
  <p:tag name="DVSHAPEID" val="wNevAuMQS94xKb9gOAX8Rx"/>
</p:tagLst>
</file>

<file path=ppt/tags/tag55.xml><?xml version="1.0" encoding="utf-8"?>
<p:tagLst xmlns:a="http://schemas.openxmlformats.org/drawingml/2006/main" xmlns:r="http://schemas.openxmlformats.org/officeDocument/2006/relationships" xmlns:p="http://schemas.openxmlformats.org/presentationml/2006/main">
  <p:tag name="DVSHAPEID" val="jxSUIIwP4RBxvgijiVOMAs"/>
</p:tagLst>
</file>

<file path=ppt/tags/tag56.xml><?xml version="1.0" encoding="utf-8"?>
<p:tagLst xmlns:a="http://schemas.openxmlformats.org/drawingml/2006/main" xmlns:r="http://schemas.openxmlformats.org/officeDocument/2006/relationships" xmlns:p="http://schemas.openxmlformats.org/presentationml/2006/main">
  <p:tag name="DVSHAPEID" val="BNZFhzlydpkYuHCGL4k35d"/>
</p:tagLst>
</file>

<file path=ppt/tags/tag57.xml><?xml version="1.0" encoding="utf-8"?>
<p:tagLst xmlns:a="http://schemas.openxmlformats.org/drawingml/2006/main" xmlns:r="http://schemas.openxmlformats.org/officeDocument/2006/relationships" xmlns:p="http://schemas.openxmlformats.org/presentationml/2006/main">
  <p:tag name="DVSHAPEID" val="WcGSYvh2j5XRV4U3qXtvDb"/>
</p:tagLst>
</file>

<file path=ppt/tags/tag58.xml><?xml version="1.0" encoding="utf-8"?>
<p:tagLst xmlns:a="http://schemas.openxmlformats.org/drawingml/2006/main" xmlns:r="http://schemas.openxmlformats.org/officeDocument/2006/relationships" xmlns:p="http://schemas.openxmlformats.org/presentationml/2006/main">
  <p:tag name="DVSHAPEID" val="dxMBHC9KrxmoRNZoBQgb6f"/>
</p:tagLst>
</file>

<file path=ppt/tags/tag59.xml><?xml version="1.0" encoding="utf-8"?>
<p:tagLst xmlns:a="http://schemas.openxmlformats.org/drawingml/2006/main" xmlns:r="http://schemas.openxmlformats.org/officeDocument/2006/relationships" xmlns:p="http://schemas.openxmlformats.org/presentationml/2006/main">
  <p:tag name="DVSHAPEID" val="1DLxLHDnzzzKY86mNFSzDp"/>
</p:tagLst>
</file>

<file path=ppt/tags/tag6.xml><?xml version="1.0" encoding="utf-8"?>
<p:tagLst xmlns:a="http://schemas.openxmlformats.org/drawingml/2006/main" xmlns:r="http://schemas.openxmlformats.org/officeDocument/2006/relationships" xmlns:p="http://schemas.openxmlformats.org/presentationml/2006/main">
  <p:tag name="DVSHAPEID" val="oa0wz4eG6LbljYgDixpMcr"/>
</p:tagLst>
</file>

<file path=ppt/tags/tag60.xml><?xml version="1.0" encoding="utf-8"?>
<p:tagLst xmlns:a="http://schemas.openxmlformats.org/drawingml/2006/main" xmlns:r="http://schemas.openxmlformats.org/officeDocument/2006/relationships" xmlns:p="http://schemas.openxmlformats.org/presentationml/2006/main">
  <p:tag name="DVSHAPEID" val="uxd742mDfs5Yv8Q9Rs74XM"/>
</p:tagLst>
</file>

<file path=ppt/tags/tag61.xml><?xml version="1.0" encoding="utf-8"?>
<p:tagLst xmlns:a="http://schemas.openxmlformats.org/drawingml/2006/main" xmlns:r="http://schemas.openxmlformats.org/officeDocument/2006/relationships" xmlns:p="http://schemas.openxmlformats.org/presentationml/2006/main">
  <p:tag name="DVSHAPEID" val="O6OQie2BjxBB9dkEDA1Vk6"/>
</p:tagLst>
</file>

<file path=ppt/tags/tag62.xml><?xml version="1.0" encoding="utf-8"?>
<p:tagLst xmlns:a="http://schemas.openxmlformats.org/drawingml/2006/main" xmlns:r="http://schemas.openxmlformats.org/officeDocument/2006/relationships" xmlns:p="http://schemas.openxmlformats.org/presentationml/2006/main">
  <p:tag name="DVSHAPEID" val="F0CXwDOpsysHJ6idJ7BE9y"/>
</p:tagLst>
</file>

<file path=ppt/tags/tag63.xml><?xml version="1.0" encoding="utf-8"?>
<p:tagLst xmlns:a="http://schemas.openxmlformats.org/drawingml/2006/main" xmlns:r="http://schemas.openxmlformats.org/officeDocument/2006/relationships" xmlns:p="http://schemas.openxmlformats.org/presentationml/2006/main">
  <p:tag name="DVSHAPEID" val="nUZCPdOw31sHrOdlIoNT52"/>
</p:tagLst>
</file>

<file path=ppt/tags/tag64.xml><?xml version="1.0" encoding="utf-8"?>
<p:tagLst xmlns:a="http://schemas.openxmlformats.org/drawingml/2006/main" xmlns:r="http://schemas.openxmlformats.org/officeDocument/2006/relationships" xmlns:p="http://schemas.openxmlformats.org/presentationml/2006/main">
  <p:tag name="DVSECTIONID" val="7bLIkf0OjDIj5x4FJFQJ6X"/>
</p:tagLst>
</file>

<file path=ppt/tags/tag65.xml><?xml version="1.0" encoding="utf-8"?>
<p:tagLst xmlns:a="http://schemas.openxmlformats.org/drawingml/2006/main" xmlns:r="http://schemas.openxmlformats.org/officeDocument/2006/relationships" xmlns:p="http://schemas.openxmlformats.org/presentationml/2006/main">
  <p:tag name="DVSHAPEID" val="QwKtyl1ONGxaT3ZwVqqOdv"/>
</p:tagLst>
</file>

<file path=ppt/tags/tag66.xml><?xml version="1.0" encoding="utf-8"?>
<p:tagLst xmlns:a="http://schemas.openxmlformats.org/drawingml/2006/main" xmlns:r="http://schemas.openxmlformats.org/officeDocument/2006/relationships" xmlns:p="http://schemas.openxmlformats.org/presentationml/2006/main">
  <p:tag name="DVSHAPEID" val="Ijqz1hXBkyTWSc3Q01tBqU"/>
</p:tagLst>
</file>

<file path=ppt/tags/tag67.xml><?xml version="1.0" encoding="utf-8"?>
<p:tagLst xmlns:a="http://schemas.openxmlformats.org/drawingml/2006/main" xmlns:r="http://schemas.openxmlformats.org/officeDocument/2006/relationships" xmlns:p="http://schemas.openxmlformats.org/presentationml/2006/main">
  <p:tag name="DVSHAPEID" val="eWBArcjY7f8kNr2ZkJRbmY"/>
</p:tagLst>
</file>

<file path=ppt/tags/tag68.xml><?xml version="1.0" encoding="utf-8"?>
<p:tagLst xmlns:a="http://schemas.openxmlformats.org/drawingml/2006/main" xmlns:r="http://schemas.openxmlformats.org/officeDocument/2006/relationships" xmlns:p="http://schemas.openxmlformats.org/presentationml/2006/main">
  <p:tag name="DVSHAPEID" val="hWbNs5qolB5O5uYrPKimqD"/>
</p:tagLst>
</file>

<file path=ppt/tags/tag69.xml><?xml version="1.0" encoding="utf-8"?>
<p:tagLst xmlns:a="http://schemas.openxmlformats.org/drawingml/2006/main" xmlns:r="http://schemas.openxmlformats.org/officeDocument/2006/relationships" xmlns:p="http://schemas.openxmlformats.org/presentationml/2006/main">
  <p:tag name="DVSHAPEID" val="NxoCN1HJKeyfEEpEKeyJTw"/>
</p:tagLst>
</file>

<file path=ppt/tags/tag7.xml><?xml version="1.0" encoding="utf-8"?>
<p:tagLst xmlns:a="http://schemas.openxmlformats.org/drawingml/2006/main" xmlns:r="http://schemas.openxmlformats.org/officeDocument/2006/relationships" xmlns:p="http://schemas.openxmlformats.org/presentationml/2006/main">
  <p:tag name="DVSHAPEID" val="wMVM3HucAbvkf0XJ5GHhPG"/>
</p:tagLst>
</file>

<file path=ppt/tags/tag70.xml><?xml version="1.0" encoding="utf-8"?>
<p:tagLst xmlns:a="http://schemas.openxmlformats.org/drawingml/2006/main" xmlns:r="http://schemas.openxmlformats.org/officeDocument/2006/relationships" xmlns:p="http://schemas.openxmlformats.org/presentationml/2006/main">
  <p:tag name="DVSHAPEID" val="eZlx1TT6T0yE9DoPhoGCRR"/>
</p:tagLst>
</file>

<file path=ppt/tags/tag71.xml><?xml version="1.0" encoding="utf-8"?>
<p:tagLst xmlns:a="http://schemas.openxmlformats.org/drawingml/2006/main" xmlns:r="http://schemas.openxmlformats.org/officeDocument/2006/relationships" xmlns:p="http://schemas.openxmlformats.org/presentationml/2006/main">
  <p:tag name="DVSECTIONID" val="iIJOjznupdAL7uDrIeox4l"/>
</p:tagLst>
</file>

<file path=ppt/tags/tag72.xml><?xml version="1.0" encoding="utf-8"?>
<p:tagLst xmlns:a="http://schemas.openxmlformats.org/drawingml/2006/main" xmlns:r="http://schemas.openxmlformats.org/officeDocument/2006/relationships" xmlns:p="http://schemas.openxmlformats.org/presentationml/2006/main">
  <p:tag name="DVSHAPEID" val="fPQj1b04NHKgiogf0OPDly"/>
</p:tagLst>
</file>

<file path=ppt/tags/tag73.xml><?xml version="1.0" encoding="utf-8"?>
<p:tagLst xmlns:a="http://schemas.openxmlformats.org/drawingml/2006/main" xmlns:r="http://schemas.openxmlformats.org/officeDocument/2006/relationships" xmlns:p="http://schemas.openxmlformats.org/presentationml/2006/main">
  <p:tag name="DVSHAPEID" val="H0vMfUW92hFnJwHHRI6PcR"/>
</p:tagLst>
</file>

<file path=ppt/tags/tag74.xml><?xml version="1.0" encoding="utf-8"?>
<p:tagLst xmlns:a="http://schemas.openxmlformats.org/drawingml/2006/main" xmlns:r="http://schemas.openxmlformats.org/officeDocument/2006/relationships" xmlns:p="http://schemas.openxmlformats.org/presentationml/2006/main">
  <p:tag name="DVSECTIONID" val="Sl9Zid1ELB6hcBpSot4QYS"/>
</p:tagLst>
</file>

<file path=ppt/tags/tag75.xml><?xml version="1.0" encoding="utf-8"?>
<p:tagLst xmlns:a="http://schemas.openxmlformats.org/drawingml/2006/main" xmlns:r="http://schemas.openxmlformats.org/officeDocument/2006/relationships" xmlns:p="http://schemas.openxmlformats.org/presentationml/2006/main">
  <p:tag name="DVSHAPEID" val="fPQj1b04NHKgiogf0OPDly"/>
</p:tagLst>
</file>

<file path=ppt/tags/tag76.xml><?xml version="1.0" encoding="utf-8"?>
<p:tagLst xmlns:a="http://schemas.openxmlformats.org/drawingml/2006/main" xmlns:r="http://schemas.openxmlformats.org/officeDocument/2006/relationships" xmlns:p="http://schemas.openxmlformats.org/presentationml/2006/main">
  <p:tag name="DVSHAPEID" val="H0vMfUW92hFnJwHHRI6PcR"/>
</p:tagLst>
</file>

<file path=ppt/tags/tag77.xml><?xml version="1.0" encoding="utf-8"?>
<p:tagLst xmlns:a="http://schemas.openxmlformats.org/drawingml/2006/main" xmlns:r="http://schemas.openxmlformats.org/officeDocument/2006/relationships" xmlns:p="http://schemas.openxmlformats.org/presentationml/2006/main">
  <p:tag name="DVSHAPEID" val="3WaBfvRoyBLR9d5uE78VB5"/>
</p:tagLst>
</file>

<file path=ppt/tags/tag78.xml><?xml version="1.0" encoding="utf-8"?>
<p:tagLst xmlns:a="http://schemas.openxmlformats.org/drawingml/2006/main" xmlns:r="http://schemas.openxmlformats.org/officeDocument/2006/relationships" xmlns:p="http://schemas.openxmlformats.org/presentationml/2006/main">
  <p:tag name="DVSECTIONID" val="J9VSEWaC7e2GMqo2ETAb06"/>
</p:tagLst>
</file>

<file path=ppt/tags/tag79.xml><?xml version="1.0" encoding="utf-8"?>
<p:tagLst xmlns:a="http://schemas.openxmlformats.org/drawingml/2006/main" xmlns:r="http://schemas.openxmlformats.org/officeDocument/2006/relationships" xmlns:p="http://schemas.openxmlformats.org/presentationml/2006/main">
  <p:tag name="DVSHAPEID" val="fPQj1b04NHKgiogf0OPDly"/>
</p:tagLst>
</file>

<file path=ppt/tags/tag8.xml><?xml version="1.0" encoding="utf-8"?>
<p:tagLst xmlns:a="http://schemas.openxmlformats.org/drawingml/2006/main" xmlns:r="http://schemas.openxmlformats.org/officeDocument/2006/relationships" xmlns:p="http://schemas.openxmlformats.org/presentationml/2006/main">
  <p:tag name="DVSHAPEID" val="1G5iFVq8KYOXEeAM1xcUa0"/>
</p:tagLst>
</file>

<file path=ppt/tags/tag80.xml><?xml version="1.0" encoding="utf-8"?>
<p:tagLst xmlns:a="http://schemas.openxmlformats.org/drawingml/2006/main" xmlns:r="http://schemas.openxmlformats.org/officeDocument/2006/relationships" xmlns:p="http://schemas.openxmlformats.org/presentationml/2006/main">
  <p:tag name="DVSHAPEID" val="H0vMfUW92hFnJwHHRI6PcR"/>
</p:tagLst>
</file>

<file path=ppt/tags/tag81.xml><?xml version="1.0" encoding="utf-8"?>
<p:tagLst xmlns:a="http://schemas.openxmlformats.org/drawingml/2006/main" xmlns:r="http://schemas.openxmlformats.org/officeDocument/2006/relationships" xmlns:p="http://schemas.openxmlformats.org/presentationml/2006/main">
  <p:tag name="DVSECTIONID" val="EhP5MKEIpVbGooRtyYB6lK"/>
</p:tagLst>
</file>

<file path=ppt/tags/tag82.xml><?xml version="1.0" encoding="utf-8"?>
<p:tagLst xmlns:a="http://schemas.openxmlformats.org/drawingml/2006/main" xmlns:r="http://schemas.openxmlformats.org/officeDocument/2006/relationships" xmlns:p="http://schemas.openxmlformats.org/presentationml/2006/main">
  <p:tag name="DVSHAPEID" val="fPQj1b04NHKgiogf0OPDly"/>
</p:tagLst>
</file>

<file path=ppt/tags/tag83.xml><?xml version="1.0" encoding="utf-8"?>
<p:tagLst xmlns:a="http://schemas.openxmlformats.org/drawingml/2006/main" xmlns:r="http://schemas.openxmlformats.org/officeDocument/2006/relationships" xmlns:p="http://schemas.openxmlformats.org/presentationml/2006/main">
  <p:tag name="DVSHAPEID" val="H0vMfUW92hFnJwHHRI6PcR"/>
</p:tagLst>
</file>

<file path=ppt/tags/tag84.xml><?xml version="1.0" encoding="utf-8"?>
<p:tagLst xmlns:a="http://schemas.openxmlformats.org/drawingml/2006/main" xmlns:r="http://schemas.openxmlformats.org/officeDocument/2006/relationships" xmlns:p="http://schemas.openxmlformats.org/presentationml/2006/main">
  <p:tag name="DVSECTIONID" val="sYSEtyNaHaANpNzUs11QS6"/>
</p:tagLst>
</file>

<file path=ppt/tags/tag85.xml><?xml version="1.0" encoding="utf-8"?>
<p:tagLst xmlns:a="http://schemas.openxmlformats.org/drawingml/2006/main" xmlns:r="http://schemas.openxmlformats.org/officeDocument/2006/relationships" xmlns:p="http://schemas.openxmlformats.org/presentationml/2006/main">
  <p:tag name="DVSHAPEID" val="fPQj1b04NHKgiogf0OPDly"/>
</p:tagLst>
</file>

<file path=ppt/tags/tag86.xml><?xml version="1.0" encoding="utf-8"?>
<p:tagLst xmlns:a="http://schemas.openxmlformats.org/drawingml/2006/main" xmlns:r="http://schemas.openxmlformats.org/officeDocument/2006/relationships" xmlns:p="http://schemas.openxmlformats.org/presentationml/2006/main">
  <p:tag name="DVSHAPEID" val="rJd1QA2p8lNUPQc8g6Ued1"/>
</p:tagLst>
</file>

<file path=ppt/tags/tag87.xml><?xml version="1.0" encoding="utf-8"?>
<p:tagLst xmlns:a="http://schemas.openxmlformats.org/drawingml/2006/main" xmlns:r="http://schemas.openxmlformats.org/officeDocument/2006/relationships" xmlns:p="http://schemas.openxmlformats.org/presentationml/2006/main">
  <p:tag name="DVSECTIONID" val="6AZ3UDvA4uSmx9qrHc7h1e"/>
</p:tagLst>
</file>

<file path=ppt/tags/tag88.xml><?xml version="1.0" encoding="utf-8"?>
<p:tagLst xmlns:a="http://schemas.openxmlformats.org/drawingml/2006/main" xmlns:r="http://schemas.openxmlformats.org/officeDocument/2006/relationships" xmlns:p="http://schemas.openxmlformats.org/presentationml/2006/main">
  <p:tag name="DVSHAPEID" val="fPQj1b04NHKgiogf0OPDly"/>
</p:tagLst>
</file>

<file path=ppt/tags/tag89.xml><?xml version="1.0" encoding="utf-8"?>
<p:tagLst xmlns:a="http://schemas.openxmlformats.org/drawingml/2006/main" xmlns:r="http://schemas.openxmlformats.org/officeDocument/2006/relationships" xmlns:p="http://schemas.openxmlformats.org/presentationml/2006/main">
  <p:tag name="DVSHAPEID" val="H0vMfUW92hFnJwHHRI6PcR"/>
</p:tagLst>
</file>

<file path=ppt/tags/tag9.xml><?xml version="1.0" encoding="utf-8"?>
<p:tagLst xmlns:a="http://schemas.openxmlformats.org/drawingml/2006/main" xmlns:r="http://schemas.openxmlformats.org/officeDocument/2006/relationships" xmlns:p="http://schemas.openxmlformats.org/presentationml/2006/main">
  <p:tag name="DVSHAPEID" val="PZIfGzrI4UBPKfHK1yLsqw"/>
</p:tagLst>
</file>

<file path=ppt/tags/tag90.xml><?xml version="1.0" encoding="utf-8"?>
<p:tagLst xmlns:a="http://schemas.openxmlformats.org/drawingml/2006/main" xmlns:r="http://schemas.openxmlformats.org/officeDocument/2006/relationships" xmlns:p="http://schemas.openxmlformats.org/presentationml/2006/main">
  <p:tag name="DVSECTIONID" val="0vYIIkLVVESpDC2MGoUyhi"/>
</p:tagLst>
</file>

<file path=ppt/tags/tag91.xml><?xml version="1.0" encoding="utf-8"?>
<p:tagLst xmlns:a="http://schemas.openxmlformats.org/drawingml/2006/main" xmlns:r="http://schemas.openxmlformats.org/officeDocument/2006/relationships" xmlns:p="http://schemas.openxmlformats.org/presentationml/2006/main">
  <p:tag name="DVSHAPEID" val="fPQj1b04NHKgiogf0OPDly"/>
</p:tagLst>
</file>

<file path=ppt/tags/tag92.xml><?xml version="1.0" encoding="utf-8"?>
<p:tagLst xmlns:a="http://schemas.openxmlformats.org/drawingml/2006/main" xmlns:r="http://schemas.openxmlformats.org/officeDocument/2006/relationships" xmlns:p="http://schemas.openxmlformats.org/presentationml/2006/main">
  <p:tag name="DVSHAPEID" val="pL1zHutIJ8JOZbxTpsbnzw"/>
</p:tagLst>
</file>

<file path=ppt/tags/tag93.xml><?xml version="1.0" encoding="utf-8"?>
<p:tagLst xmlns:a="http://schemas.openxmlformats.org/drawingml/2006/main" xmlns:r="http://schemas.openxmlformats.org/officeDocument/2006/relationships" xmlns:p="http://schemas.openxmlformats.org/presentationml/2006/main">
  <p:tag name="DVSECTIONID" val="1tj3HOoH6WZSAt5bVbO8yd"/>
</p:tagLst>
</file>

<file path=ppt/tags/tag94.xml><?xml version="1.0" encoding="utf-8"?>
<p:tagLst xmlns:a="http://schemas.openxmlformats.org/drawingml/2006/main" xmlns:r="http://schemas.openxmlformats.org/officeDocument/2006/relationships" xmlns:p="http://schemas.openxmlformats.org/presentationml/2006/main">
  <p:tag name="DVSHAPEID" val="fPQj1b04NHKgiogf0OPDly"/>
</p:tagLst>
</file>

<file path=ppt/tags/tag95.xml><?xml version="1.0" encoding="utf-8"?>
<p:tagLst xmlns:a="http://schemas.openxmlformats.org/drawingml/2006/main" xmlns:r="http://schemas.openxmlformats.org/officeDocument/2006/relationships" xmlns:p="http://schemas.openxmlformats.org/presentationml/2006/main">
  <p:tag name="DVSHAPEID" val="UT0zMhyRBkGxIKMPd1fEJP"/>
</p:tagLst>
</file>

<file path=ppt/tags/tag96.xml><?xml version="1.0" encoding="utf-8"?>
<p:tagLst xmlns:a="http://schemas.openxmlformats.org/drawingml/2006/main" xmlns:r="http://schemas.openxmlformats.org/officeDocument/2006/relationships" xmlns:p="http://schemas.openxmlformats.org/presentationml/2006/main">
  <p:tag name="DVSECTIONID" val="dlvAI7YvhRpWOVSTetNzzy"/>
</p:tagLst>
</file>

<file path=ppt/tags/tag97.xml><?xml version="1.0" encoding="utf-8"?>
<p:tagLst xmlns:a="http://schemas.openxmlformats.org/drawingml/2006/main" xmlns:r="http://schemas.openxmlformats.org/officeDocument/2006/relationships" xmlns:p="http://schemas.openxmlformats.org/presentationml/2006/main">
  <p:tag name="DVSHAPEID" val="fPQj1b04NHKgiogf0OPDly"/>
</p:tagLst>
</file>

<file path=ppt/tags/tag98.xml><?xml version="1.0" encoding="utf-8"?>
<p:tagLst xmlns:a="http://schemas.openxmlformats.org/drawingml/2006/main" xmlns:r="http://schemas.openxmlformats.org/officeDocument/2006/relationships" xmlns:p="http://schemas.openxmlformats.org/presentationml/2006/main">
  <p:tag name="DVSHAPEID" val="BqWJ6c28DxxSvO39LFtpBx"/>
</p:tagLst>
</file>

<file path=ppt/tags/tag99.xml><?xml version="1.0" encoding="utf-8"?>
<p:tagLst xmlns:a="http://schemas.openxmlformats.org/drawingml/2006/main" xmlns:r="http://schemas.openxmlformats.org/officeDocument/2006/relationships" xmlns:p="http://schemas.openxmlformats.org/presentationml/2006/main">
  <p:tag name="DVSECTIONID" val="Kxjmq3zpC1ZKmKdDqzTcPd"/>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532</TotalTime>
  <Words>1317</Words>
  <Application>Microsoft Office PowerPoint</Application>
  <PresentationFormat>On-screen Show (4:3)</PresentationFormat>
  <Paragraphs>131</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Image Steganography For Cyber Security Using C# &amp; .NET Framework</vt:lpstr>
      <vt:lpstr>Project Overview</vt:lpstr>
      <vt:lpstr>Steganography</vt:lpstr>
      <vt:lpstr>Steganography vs Cryptography</vt:lpstr>
      <vt:lpstr>Image Steganography</vt:lpstr>
      <vt:lpstr>Image Steganography</vt:lpstr>
      <vt:lpstr>Least Substitution Method</vt:lpstr>
      <vt:lpstr>Least Substitution Method</vt:lpstr>
      <vt:lpstr>JPEG Steganography</vt:lpstr>
      <vt:lpstr>Technical Details-I</vt:lpstr>
      <vt:lpstr>UML Diagrams : CLASS Diagram</vt:lpstr>
      <vt:lpstr>UML Diagrams : Use Case Diagram</vt:lpstr>
      <vt:lpstr>UML Diagrams : Activity Diagram</vt:lpstr>
      <vt:lpstr>Preliminary DFD (Level-II) : Without Any DataSource</vt:lpstr>
      <vt:lpstr>   Roles In Project</vt:lpstr>
      <vt:lpstr>Project Planning</vt:lpstr>
      <vt:lpstr>Limitations &amp; Future Scope</vt:lpstr>
      <vt:lpstr>References</vt:lpstr>
      <vt:lpstr>THANK YOU</vt:lpstr>
    </vt:vector>
  </TitlesOfParts>
  <Manager>debasiskar169-2009@lpu.in</Manager>
  <Company>DevSoft Corp.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Steg</dc:title>
  <dc:subject>Stegnography</dc:subject>
  <dc:creator>DebasisDev</dc:creator>
  <cp:keywords>Steg</cp:keywords>
  <cp:lastModifiedBy>Debasis (dEv)</cp:lastModifiedBy>
  <cp:revision>120</cp:revision>
  <dcterms:created xsi:type="dcterms:W3CDTF">2012-06-06T21:36:46Z</dcterms:created>
  <dcterms:modified xsi:type="dcterms:W3CDTF">2013-05-21T21:13:16Z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Google.Documents.Tracking">
    <vt:lpwstr>true</vt:lpwstr>
  </property>
  <property fmtid="{D5CDD505-2E9C-101B-9397-08002B2CF9AE}" pid="3" name="Google.Documents.DocumentId">
    <vt:lpwstr>1hvyq9mI4NAPrI6HtN1sqjK3wIRcLYbHjcEcLWRWiKTI</vt:lpwstr>
  </property>
  <property fmtid="{D5CDD505-2E9C-101B-9397-08002B2CF9AE}" pid="4" name="Google.Documents.RevisionId">
    <vt:lpwstr>16019794986629226030</vt:lpwstr>
  </property>
  <property fmtid="{D5CDD505-2E9C-101B-9397-08002B2CF9AE}" pid="5" name="Google.Documents.PreviousRevisionId">
    <vt:lpwstr>08657108609747052475</vt:lpwstr>
  </property>
  <property fmtid="{D5CDD505-2E9C-101B-9397-08002B2CF9AE}" pid="6" name="Google.Documents.PluginVersion">
    <vt:lpwstr>2.0.2662.553</vt:lpwstr>
  </property>
  <property fmtid="{D5CDD505-2E9C-101B-9397-08002B2CF9AE}" pid="7" name="Google.Documents.MergeIncapabilityFlags">
    <vt:i4>0</vt:i4>
  </property>
</Properties>
</file>