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6" r:id="rId6"/>
    <p:sldId id="261" r:id="rId7"/>
    <p:sldId id="262" r:id="rId8"/>
    <p:sldId id="263" r:id="rId9"/>
    <p:sldId id="264" r:id="rId10"/>
    <p:sldId id="268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1EAD4F-8AA1-4053-A8F0-51B5A5475C1A}" type="doc">
      <dgm:prSet loTypeId="urn:microsoft.com/office/officeart/2005/8/layout/chevron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B32D70E2-DC90-4957-BF27-C11CDCE0966C}">
      <dgm:prSet phldrT="[Text]"/>
      <dgm:spPr/>
      <dgm:t>
        <a:bodyPr/>
        <a:lstStyle/>
        <a:p>
          <a:r>
            <a:rPr lang="en-IN" dirty="0" smtClean="0"/>
            <a:t>Domain Analysis</a:t>
          </a:r>
          <a:endParaRPr lang="en-GB" dirty="0"/>
        </a:p>
      </dgm:t>
    </dgm:pt>
    <dgm:pt modelId="{1351C523-6967-47BF-8D12-133975CD66F8}" type="parTrans" cxnId="{2B8AF814-B509-4597-8025-FDCE79F4C86B}">
      <dgm:prSet/>
      <dgm:spPr/>
      <dgm:t>
        <a:bodyPr/>
        <a:lstStyle/>
        <a:p>
          <a:endParaRPr lang="en-GB"/>
        </a:p>
      </dgm:t>
    </dgm:pt>
    <dgm:pt modelId="{69DCB813-D00B-456D-99B2-66D81B7DDB12}" type="sibTrans" cxnId="{2B8AF814-B509-4597-8025-FDCE79F4C86B}">
      <dgm:prSet/>
      <dgm:spPr/>
      <dgm:t>
        <a:bodyPr/>
        <a:lstStyle/>
        <a:p>
          <a:endParaRPr lang="en-GB"/>
        </a:p>
      </dgm:t>
    </dgm:pt>
    <dgm:pt modelId="{CBB6CFE2-A35D-4828-B4B3-DA790B3BD741}">
      <dgm:prSet phldrT="[Text]"/>
      <dgm:spPr/>
      <dgm:t>
        <a:bodyPr/>
        <a:lstStyle/>
        <a:p>
          <a:r>
            <a:rPr lang="en-IN" dirty="0" smtClean="0"/>
            <a:t>Existing Software Review</a:t>
          </a:r>
          <a:endParaRPr lang="en-GB" dirty="0"/>
        </a:p>
      </dgm:t>
    </dgm:pt>
    <dgm:pt modelId="{1636168A-88AD-4033-85E7-ECA5EACBFAB5}" type="parTrans" cxnId="{F9DF0030-1F7D-422C-9F0D-AC92D2029403}">
      <dgm:prSet/>
      <dgm:spPr/>
      <dgm:t>
        <a:bodyPr/>
        <a:lstStyle/>
        <a:p>
          <a:endParaRPr lang="en-GB"/>
        </a:p>
      </dgm:t>
    </dgm:pt>
    <dgm:pt modelId="{8D89E17B-A2FF-4B31-A16E-3C355799F5BB}" type="sibTrans" cxnId="{F9DF0030-1F7D-422C-9F0D-AC92D2029403}">
      <dgm:prSet/>
      <dgm:spPr/>
      <dgm:t>
        <a:bodyPr/>
        <a:lstStyle/>
        <a:p>
          <a:endParaRPr lang="en-GB"/>
        </a:p>
      </dgm:t>
    </dgm:pt>
    <dgm:pt modelId="{D30669AD-79A1-498A-A03B-B68A0374CAA9}">
      <dgm:prSet phldrT="[Text]"/>
      <dgm:spPr/>
      <dgm:t>
        <a:bodyPr/>
        <a:lstStyle/>
        <a:p>
          <a:r>
            <a:rPr lang="en-IN" dirty="0" smtClean="0"/>
            <a:t>Existing Document Review</a:t>
          </a:r>
          <a:endParaRPr lang="en-GB" dirty="0"/>
        </a:p>
      </dgm:t>
    </dgm:pt>
    <dgm:pt modelId="{DBB9F7FC-DAC6-4CAC-B681-70E6CEFD4433}" type="parTrans" cxnId="{69A683D9-2E51-45C7-A17B-14EDAF56E445}">
      <dgm:prSet/>
      <dgm:spPr/>
      <dgm:t>
        <a:bodyPr/>
        <a:lstStyle/>
        <a:p>
          <a:endParaRPr lang="en-GB"/>
        </a:p>
      </dgm:t>
    </dgm:pt>
    <dgm:pt modelId="{BB710D7D-60FE-4ED8-B152-3DD443FB5889}" type="sibTrans" cxnId="{69A683D9-2E51-45C7-A17B-14EDAF56E445}">
      <dgm:prSet/>
      <dgm:spPr/>
      <dgm:t>
        <a:bodyPr/>
        <a:lstStyle/>
        <a:p>
          <a:endParaRPr lang="en-GB"/>
        </a:p>
      </dgm:t>
    </dgm:pt>
    <dgm:pt modelId="{F940E506-1BA5-4140-BD10-0CA6645F1DF4}">
      <dgm:prSet phldrT="[Text]"/>
      <dgm:spPr/>
      <dgm:t>
        <a:bodyPr/>
        <a:lstStyle/>
        <a:p>
          <a:r>
            <a:rPr lang="en-IN" dirty="0" smtClean="0"/>
            <a:t>Requirement Gathering</a:t>
          </a:r>
          <a:endParaRPr lang="en-GB" dirty="0"/>
        </a:p>
      </dgm:t>
    </dgm:pt>
    <dgm:pt modelId="{3804984E-BB1C-431D-98D0-D8830981C8E0}" type="parTrans" cxnId="{8E2E905C-475A-4505-863C-AA3A20463500}">
      <dgm:prSet/>
      <dgm:spPr/>
      <dgm:t>
        <a:bodyPr/>
        <a:lstStyle/>
        <a:p>
          <a:endParaRPr lang="en-GB"/>
        </a:p>
      </dgm:t>
    </dgm:pt>
    <dgm:pt modelId="{5EEAFC57-496C-470E-A8B4-657228A6B666}" type="sibTrans" cxnId="{8E2E905C-475A-4505-863C-AA3A20463500}">
      <dgm:prSet/>
      <dgm:spPr/>
      <dgm:t>
        <a:bodyPr/>
        <a:lstStyle/>
        <a:p>
          <a:endParaRPr lang="en-GB"/>
        </a:p>
      </dgm:t>
    </dgm:pt>
    <dgm:pt modelId="{945AB8AB-7142-4A72-9785-0A8FCC87A006}">
      <dgm:prSet phldrT="[Text]"/>
      <dgm:spPr/>
      <dgm:t>
        <a:bodyPr/>
        <a:lstStyle/>
        <a:p>
          <a:r>
            <a:rPr lang="en-IN" dirty="0" smtClean="0"/>
            <a:t>Questionnaire</a:t>
          </a:r>
          <a:endParaRPr lang="en-GB" dirty="0"/>
        </a:p>
      </dgm:t>
    </dgm:pt>
    <dgm:pt modelId="{FFC33277-7E1B-4C33-8215-B1BF73A7BC9F}" type="parTrans" cxnId="{87116501-478F-46C1-B9F9-B0D2B2A8BA70}">
      <dgm:prSet/>
      <dgm:spPr/>
      <dgm:t>
        <a:bodyPr/>
        <a:lstStyle/>
        <a:p>
          <a:endParaRPr lang="en-GB"/>
        </a:p>
      </dgm:t>
    </dgm:pt>
    <dgm:pt modelId="{0CA75F2E-9E92-4903-A2B4-2A8A0122FEFF}" type="sibTrans" cxnId="{87116501-478F-46C1-B9F9-B0D2B2A8BA70}">
      <dgm:prSet/>
      <dgm:spPr/>
      <dgm:t>
        <a:bodyPr/>
        <a:lstStyle/>
        <a:p>
          <a:endParaRPr lang="en-GB"/>
        </a:p>
      </dgm:t>
    </dgm:pt>
    <dgm:pt modelId="{57D09D18-919C-47FC-8EE2-45807EC1C8C3}">
      <dgm:prSet phldrT="[Text]"/>
      <dgm:spPr/>
      <dgm:t>
        <a:bodyPr/>
        <a:lstStyle/>
        <a:p>
          <a:r>
            <a:rPr lang="en-IN" dirty="0" smtClean="0"/>
            <a:t>Interview with target groups</a:t>
          </a:r>
          <a:endParaRPr lang="en-GB" dirty="0"/>
        </a:p>
      </dgm:t>
    </dgm:pt>
    <dgm:pt modelId="{19529387-4E4D-412E-BE2F-6AF9057003D7}" type="parTrans" cxnId="{ED6DC0E1-B11E-4147-8816-8D907572169B}">
      <dgm:prSet/>
      <dgm:spPr/>
      <dgm:t>
        <a:bodyPr/>
        <a:lstStyle/>
        <a:p>
          <a:endParaRPr lang="en-GB"/>
        </a:p>
      </dgm:t>
    </dgm:pt>
    <dgm:pt modelId="{95EDFB43-9264-44A1-9EE6-300F5D814570}" type="sibTrans" cxnId="{ED6DC0E1-B11E-4147-8816-8D907572169B}">
      <dgm:prSet/>
      <dgm:spPr/>
      <dgm:t>
        <a:bodyPr/>
        <a:lstStyle/>
        <a:p>
          <a:endParaRPr lang="en-GB"/>
        </a:p>
      </dgm:t>
    </dgm:pt>
    <dgm:pt modelId="{BB4877DA-00D7-4A3B-BB3A-98D949C2727D}">
      <dgm:prSet phldrT="[Text]"/>
      <dgm:spPr/>
      <dgm:t>
        <a:bodyPr/>
        <a:lstStyle/>
        <a:p>
          <a:r>
            <a:rPr lang="en-IN" dirty="0" smtClean="0"/>
            <a:t>Requirement Analysis</a:t>
          </a:r>
          <a:endParaRPr lang="en-GB" dirty="0"/>
        </a:p>
      </dgm:t>
    </dgm:pt>
    <dgm:pt modelId="{B01F08E8-37AC-42A8-B28B-7BC83C2C7FAA}" type="parTrans" cxnId="{BF65E593-6278-4A17-8478-EEBCE4C06653}">
      <dgm:prSet/>
      <dgm:spPr/>
      <dgm:t>
        <a:bodyPr/>
        <a:lstStyle/>
        <a:p>
          <a:endParaRPr lang="en-GB"/>
        </a:p>
      </dgm:t>
    </dgm:pt>
    <dgm:pt modelId="{E9089C1A-7358-4653-860E-1BEFA4FDD362}" type="sibTrans" cxnId="{BF65E593-6278-4A17-8478-EEBCE4C06653}">
      <dgm:prSet/>
      <dgm:spPr/>
      <dgm:t>
        <a:bodyPr/>
        <a:lstStyle/>
        <a:p>
          <a:endParaRPr lang="en-GB"/>
        </a:p>
      </dgm:t>
    </dgm:pt>
    <dgm:pt modelId="{2793AB33-8D86-4FDF-BEE5-D01E167B2128}">
      <dgm:prSet phldrT="[Text]"/>
      <dgm:spPr/>
      <dgm:t>
        <a:bodyPr/>
        <a:lstStyle/>
        <a:p>
          <a:r>
            <a:rPr lang="en-IN" dirty="0" smtClean="0"/>
            <a:t>Use Case Analysis</a:t>
          </a:r>
          <a:endParaRPr lang="en-GB" dirty="0"/>
        </a:p>
      </dgm:t>
    </dgm:pt>
    <dgm:pt modelId="{A3974CFF-6805-4858-A04B-F0F1E0679FA8}" type="parTrans" cxnId="{BE69C7C2-A077-490B-9747-5F0E7222F612}">
      <dgm:prSet/>
      <dgm:spPr/>
      <dgm:t>
        <a:bodyPr/>
        <a:lstStyle/>
        <a:p>
          <a:endParaRPr lang="en-GB"/>
        </a:p>
      </dgm:t>
    </dgm:pt>
    <dgm:pt modelId="{9A26AC48-E8F2-4CF5-8E3C-246B21DE218C}" type="sibTrans" cxnId="{BE69C7C2-A077-490B-9747-5F0E7222F612}">
      <dgm:prSet/>
      <dgm:spPr/>
      <dgm:t>
        <a:bodyPr/>
        <a:lstStyle/>
        <a:p>
          <a:endParaRPr lang="en-GB"/>
        </a:p>
      </dgm:t>
    </dgm:pt>
    <dgm:pt modelId="{D98A6792-3B6F-49C0-9527-7040CE201937}">
      <dgm:prSet phldrT="[Text]"/>
      <dgm:spPr/>
      <dgm:t>
        <a:bodyPr/>
        <a:lstStyle/>
        <a:p>
          <a:r>
            <a:rPr lang="en-IN" dirty="0" smtClean="0"/>
            <a:t>Context Analysis</a:t>
          </a:r>
          <a:endParaRPr lang="en-GB" dirty="0"/>
        </a:p>
      </dgm:t>
    </dgm:pt>
    <dgm:pt modelId="{6F97825B-2B51-43F7-B546-1A92ABA7047C}" type="parTrans" cxnId="{55069108-28AB-4706-9F92-39F50690DC51}">
      <dgm:prSet/>
      <dgm:spPr/>
      <dgm:t>
        <a:bodyPr/>
        <a:lstStyle/>
        <a:p>
          <a:endParaRPr lang="en-GB"/>
        </a:p>
      </dgm:t>
    </dgm:pt>
    <dgm:pt modelId="{0174012F-1E8A-40F0-A8E2-2B581C4A5752}" type="sibTrans" cxnId="{55069108-28AB-4706-9F92-39F50690DC51}">
      <dgm:prSet/>
      <dgm:spPr/>
      <dgm:t>
        <a:bodyPr/>
        <a:lstStyle/>
        <a:p>
          <a:endParaRPr lang="en-GB"/>
        </a:p>
      </dgm:t>
    </dgm:pt>
    <dgm:pt modelId="{7850B120-5040-4374-98CA-5AF305B00502}">
      <dgm:prSet phldrT="[Text]"/>
      <dgm:spPr/>
      <dgm:t>
        <a:bodyPr/>
        <a:lstStyle/>
        <a:p>
          <a:r>
            <a:rPr lang="en-IN" dirty="0" smtClean="0"/>
            <a:t>Results</a:t>
          </a:r>
          <a:endParaRPr lang="en-GB" dirty="0"/>
        </a:p>
      </dgm:t>
    </dgm:pt>
    <dgm:pt modelId="{D6703700-6570-4BCA-B235-BC25DC93FDB4}" type="parTrans" cxnId="{59E235B3-6C2B-44C5-B16A-DE50829E1EFC}">
      <dgm:prSet/>
      <dgm:spPr/>
      <dgm:t>
        <a:bodyPr/>
        <a:lstStyle/>
        <a:p>
          <a:endParaRPr lang="en-GB"/>
        </a:p>
      </dgm:t>
    </dgm:pt>
    <dgm:pt modelId="{5D250DC1-E194-4810-93CF-E132B13183BF}" type="sibTrans" cxnId="{59E235B3-6C2B-44C5-B16A-DE50829E1EFC}">
      <dgm:prSet/>
      <dgm:spPr/>
      <dgm:t>
        <a:bodyPr/>
        <a:lstStyle/>
        <a:p>
          <a:endParaRPr lang="en-GB"/>
        </a:p>
      </dgm:t>
    </dgm:pt>
    <dgm:pt modelId="{DFA0A52B-65A7-4031-9696-037BA722863A}">
      <dgm:prSet phldrT="[Text]"/>
      <dgm:spPr/>
      <dgm:t>
        <a:bodyPr/>
        <a:lstStyle/>
        <a:p>
          <a:r>
            <a:rPr lang="en-IN" dirty="0" smtClean="0"/>
            <a:t>Requirements &amp; Context</a:t>
          </a:r>
          <a:endParaRPr lang="en-GB" dirty="0"/>
        </a:p>
      </dgm:t>
    </dgm:pt>
    <dgm:pt modelId="{7BF673FE-FD79-4E0C-938A-676D5684AEB3}" type="parTrans" cxnId="{38995578-9130-4367-95D2-D0C8836430F2}">
      <dgm:prSet/>
      <dgm:spPr/>
      <dgm:t>
        <a:bodyPr/>
        <a:lstStyle/>
        <a:p>
          <a:endParaRPr lang="en-GB"/>
        </a:p>
      </dgm:t>
    </dgm:pt>
    <dgm:pt modelId="{AC47A222-EA35-49A9-89F7-EDDC936BCB46}" type="sibTrans" cxnId="{38995578-9130-4367-95D2-D0C8836430F2}">
      <dgm:prSet/>
      <dgm:spPr/>
      <dgm:t>
        <a:bodyPr/>
        <a:lstStyle/>
        <a:p>
          <a:endParaRPr lang="en-GB"/>
        </a:p>
      </dgm:t>
    </dgm:pt>
    <dgm:pt modelId="{0C40A9F0-B776-43B6-B96B-096C1DE55921}" type="pres">
      <dgm:prSet presAssocID="{E41EAD4F-8AA1-4053-A8F0-51B5A5475C1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11C66F6-466E-43F7-9B77-FD154D6ED163}" type="pres">
      <dgm:prSet presAssocID="{B32D70E2-DC90-4957-BF27-C11CDCE0966C}" presName="composite" presStyleCnt="0"/>
      <dgm:spPr/>
    </dgm:pt>
    <dgm:pt modelId="{DFDAE7FF-3507-401E-ACC5-0926B42F51FD}" type="pres">
      <dgm:prSet presAssocID="{B32D70E2-DC90-4957-BF27-C11CDCE0966C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EDB4D2A-DB30-4ADE-BD4A-E45CFA119D8E}" type="pres">
      <dgm:prSet presAssocID="{B32D70E2-DC90-4957-BF27-C11CDCE0966C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23B739D-79F9-490C-940A-85AC2402EA71}" type="pres">
      <dgm:prSet presAssocID="{69DCB813-D00B-456D-99B2-66D81B7DDB12}" presName="sp" presStyleCnt="0"/>
      <dgm:spPr/>
    </dgm:pt>
    <dgm:pt modelId="{C07ADBEC-7A79-4BCA-874D-795C7D43AC41}" type="pres">
      <dgm:prSet presAssocID="{F940E506-1BA5-4140-BD10-0CA6645F1DF4}" presName="composite" presStyleCnt="0"/>
      <dgm:spPr/>
    </dgm:pt>
    <dgm:pt modelId="{D69E88CA-AB6C-4E28-9292-F69523E04499}" type="pres">
      <dgm:prSet presAssocID="{F940E506-1BA5-4140-BD10-0CA6645F1DF4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2D765EE-A6A0-46CC-9F6D-0346DADE628F}" type="pres">
      <dgm:prSet presAssocID="{F940E506-1BA5-4140-BD10-0CA6645F1DF4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BD4C194-DCEE-4A95-884D-E1C05DD63D80}" type="pres">
      <dgm:prSet presAssocID="{5EEAFC57-496C-470E-A8B4-657228A6B666}" presName="sp" presStyleCnt="0"/>
      <dgm:spPr/>
    </dgm:pt>
    <dgm:pt modelId="{8C34C6D5-D429-4097-BFE4-EB46478E9F0A}" type="pres">
      <dgm:prSet presAssocID="{BB4877DA-00D7-4A3B-BB3A-98D949C2727D}" presName="composite" presStyleCnt="0"/>
      <dgm:spPr/>
    </dgm:pt>
    <dgm:pt modelId="{3820C697-4086-4E6D-8B55-DA6130AB1667}" type="pres">
      <dgm:prSet presAssocID="{BB4877DA-00D7-4A3B-BB3A-98D949C2727D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475578A-390F-43FE-B248-416FA7B7C8C1}" type="pres">
      <dgm:prSet presAssocID="{BB4877DA-00D7-4A3B-BB3A-98D949C2727D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1977D9F-CCF6-4341-8BCB-40C614CE4861}" type="pres">
      <dgm:prSet presAssocID="{E9089C1A-7358-4653-860E-1BEFA4FDD362}" presName="sp" presStyleCnt="0"/>
      <dgm:spPr/>
    </dgm:pt>
    <dgm:pt modelId="{288756D0-EE88-4070-B38A-045A26D827AE}" type="pres">
      <dgm:prSet presAssocID="{7850B120-5040-4374-98CA-5AF305B00502}" presName="composite" presStyleCnt="0"/>
      <dgm:spPr/>
    </dgm:pt>
    <dgm:pt modelId="{03C95D4A-1CDB-47E5-BED6-7836C26F16C9}" type="pres">
      <dgm:prSet presAssocID="{7850B120-5040-4374-98CA-5AF305B00502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B84A996-99EB-44FA-9B26-AFEB65698FFD}" type="pres">
      <dgm:prSet presAssocID="{7850B120-5040-4374-98CA-5AF305B00502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06D7C68-EDF6-48B7-A0AB-C459AF9EF2D2}" type="presOf" srcId="{D98A6792-3B6F-49C0-9527-7040CE201937}" destId="{9475578A-390F-43FE-B248-416FA7B7C8C1}" srcOrd="0" destOrd="1" presId="urn:microsoft.com/office/officeart/2005/8/layout/chevron2"/>
    <dgm:cxn modelId="{59E235B3-6C2B-44C5-B16A-DE50829E1EFC}" srcId="{E41EAD4F-8AA1-4053-A8F0-51B5A5475C1A}" destId="{7850B120-5040-4374-98CA-5AF305B00502}" srcOrd="3" destOrd="0" parTransId="{D6703700-6570-4BCA-B235-BC25DC93FDB4}" sibTransId="{5D250DC1-E194-4810-93CF-E132B13183BF}"/>
    <dgm:cxn modelId="{55069108-28AB-4706-9F92-39F50690DC51}" srcId="{BB4877DA-00D7-4A3B-BB3A-98D949C2727D}" destId="{D98A6792-3B6F-49C0-9527-7040CE201937}" srcOrd="1" destOrd="0" parTransId="{6F97825B-2B51-43F7-B546-1A92ABA7047C}" sibTransId="{0174012F-1E8A-40F0-A8E2-2B581C4A5752}"/>
    <dgm:cxn modelId="{D5308FAD-69DE-4FF9-A581-08EB249A7C3E}" type="presOf" srcId="{BB4877DA-00D7-4A3B-BB3A-98D949C2727D}" destId="{3820C697-4086-4E6D-8B55-DA6130AB1667}" srcOrd="0" destOrd="0" presId="urn:microsoft.com/office/officeart/2005/8/layout/chevron2"/>
    <dgm:cxn modelId="{B70B876D-1CB4-4ADF-BCE5-FA4B95671FC6}" type="presOf" srcId="{D30669AD-79A1-498A-A03B-B68A0374CAA9}" destId="{4EDB4D2A-DB30-4ADE-BD4A-E45CFA119D8E}" srcOrd="0" destOrd="1" presId="urn:microsoft.com/office/officeart/2005/8/layout/chevron2"/>
    <dgm:cxn modelId="{8E2E905C-475A-4505-863C-AA3A20463500}" srcId="{E41EAD4F-8AA1-4053-A8F0-51B5A5475C1A}" destId="{F940E506-1BA5-4140-BD10-0CA6645F1DF4}" srcOrd="1" destOrd="0" parTransId="{3804984E-BB1C-431D-98D0-D8830981C8E0}" sibTransId="{5EEAFC57-496C-470E-A8B4-657228A6B666}"/>
    <dgm:cxn modelId="{9666F587-8A68-48BE-A3BC-CCCFC60D5E71}" type="presOf" srcId="{B32D70E2-DC90-4957-BF27-C11CDCE0966C}" destId="{DFDAE7FF-3507-401E-ACC5-0926B42F51FD}" srcOrd="0" destOrd="0" presId="urn:microsoft.com/office/officeart/2005/8/layout/chevron2"/>
    <dgm:cxn modelId="{ED6DC0E1-B11E-4147-8816-8D907572169B}" srcId="{F940E506-1BA5-4140-BD10-0CA6645F1DF4}" destId="{57D09D18-919C-47FC-8EE2-45807EC1C8C3}" srcOrd="1" destOrd="0" parTransId="{19529387-4E4D-412E-BE2F-6AF9057003D7}" sibTransId="{95EDFB43-9264-44A1-9EE6-300F5D814570}"/>
    <dgm:cxn modelId="{24D85758-2960-4EE0-AE1B-303DB328DED8}" type="presOf" srcId="{57D09D18-919C-47FC-8EE2-45807EC1C8C3}" destId="{12D765EE-A6A0-46CC-9F6D-0346DADE628F}" srcOrd="0" destOrd="1" presId="urn:microsoft.com/office/officeart/2005/8/layout/chevron2"/>
    <dgm:cxn modelId="{5D19905A-8B20-4791-A1AB-AF843E5CE508}" type="presOf" srcId="{7850B120-5040-4374-98CA-5AF305B00502}" destId="{03C95D4A-1CDB-47E5-BED6-7836C26F16C9}" srcOrd="0" destOrd="0" presId="urn:microsoft.com/office/officeart/2005/8/layout/chevron2"/>
    <dgm:cxn modelId="{F9DF0030-1F7D-422C-9F0D-AC92D2029403}" srcId="{B32D70E2-DC90-4957-BF27-C11CDCE0966C}" destId="{CBB6CFE2-A35D-4828-B4B3-DA790B3BD741}" srcOrd="0" destOrd="0" parTransId="{1636168A-88AD-4033-85E7-ECA5EACBFAB5}" sibTransId="{8D89E17B-A2FF-4B31-A16E-3C355799F5BB}"/>
    <dgm:cxn modelId="{BF65E593-6278-4A17-8478-EEBCE4C06653}" srcId="{E41EAD4F-8AA1-4053-A8F0-51B5A5475C1A}" destId="{BB4877DA-00D7-4A3B-BB3A-98D949C2727D}" srcOrd="2" destOrd="0" parTransId="{B01F08E8-37AC-42A8-B28B-7BC83C2C7FAA}" sibTransId="{E9089C1A-7358-4653-860E-1BEFA4FDD362}"/>
    <dgm:cxn modelId="{38995578-9130-4367-95D2-D0C8836430F2}" srcId="{7850B120-5040-4374-98CA-5AF305B00502}" destId="{DFA0A52B-65A7-4031-9696-037BA722863A}" srcOrd="0" destOrd="0" parTransId="{7BF673FE-FD79-4E0C-938A-676D5684AEB3}" sibTransId="{AC47A222-EA35-49A9-89F7-EDDC936BCB46}"/>
    <dgm:cxn modelId="{C9F3E025-98D1-4BA3-8DFF-F3821FD4E045}" type="presOf" srcId="{DFA0A52B-65A7-4031-9696-037BA722863A}" destId="{4B84A996-99EB-44FA-9B26-AFEB65698FFD}" srcOrd="0" destOrd="0" presId="urn:microsoft.com/office/officeart/2005/8/layout/chevron2"/>
    <dgm:cxn modelId="{E3BA6232-3139-4D7C-AB48-2FC09589D078}" type="presOf" srcId="{F940E506-1BA5-4140-BD10-0CA6645F1DF4}" destId="{D69E88CA-AB6C-4E28-9292-F69523E04499}" srcOrd="0" destOrd="0" presId="urn:microsoft.com/office/officeart/2005/8/layout/chevron2"/>
    <dgm:cxn modelId="{BE69C7C2-A077-490B-9747-5F0E7222F612}" srcId="{BB4877DA-00D7-4A3B-BB3A-98D949C2727D}" destId="{2793AB33-8D86-4FDF-BEE5-D01E167B2128}" srcOrd="0" destOrd="0" parTransId="{A3974CFF-6805-4858-A04B-F0F1E0679FA8}" sibTransId="{9A26AC48-E8F2-4CF5-8E3C-246B21DE218C}"/>
    <dgm:cxn modelId="{883D56BA-0E5B-4A5C-B043-980F085E162A}" type="presOf" srcId="{2793AB33-8D86-4FDF-BEE5-D01E167B2128}" destId="{9475578A-390F-43FE-B248-416FA7B7C8C1}" srcOrd="0" destOrd="0" presId="urn:microsoft.com/office/officeart/2005/8/layout/chevron2"/>
    <dgm:cxn modelId="{97294408-3EDF-47EE-A533-03A0CBFC9D15}" type="presOf" srcId="{E41EAD4F-8AA1-4053-A8F0-51B5A5475C1A}" destId="{0C40A9F0-B776-43B6-B96B-096C1DE55921}" srcOrd="0" destOrd="0" presId="urn:microsoft.com/office/officeart/2005/8/layout/chevron2"/>
    <dgm:cxn modelId="{2B8AF814-B509-4597-8025-FDCE79F4C86B}" srcId="{E41EAD4F-8AA1-4053-A8F0-51B5A5475C1A}" destId="{B32D70E2-DC90-4957-BF27-C11CDCE0966C}" srcOrd="0" destOrd="0" parTransId="{1351C523-6967-47BF-8D12-133975CD66F8}" sibTransId="{69DCB813-D00B-456D-99B2-66D81B7DDB12}"/>
    <dgm:cxn modelId="{50FBB8D2-E9E6-44EB-99C1-AFB1674727D9}" type="presOf" srcId="{945AB8AB-7142-4A72-9785-0A8FCC87A006}" destId="{12D765EE-A6A0-46CC-9F6D-0346DADE628F}" srcOrd="0" destOrd="0" presId="urn:microsoft.com/office/officeart/2005/8/layout/chevron2"/>
    <dgm:cxn modelId="{87116501-478F-46C1-B9F9-B0D2B2A8BA70}" srcId="{F940E506-1BA5-4140-BD10-0CA6645F1DF4}" destId="{945AB8AB-7142-4A72-9785-0A8FCC87A006}" srcOrd="0" destOrd="0" parTransId="{FFC33277-7E1B-4C33-8215-B1BF73A7BC9F}" sibTransId="{0CA75F2E-9E92-4903-A2B4-2A8A0122FEFF}"/>
    <dgm:cxn modelId="{66B9B6AE-5D3B-4E65-A51F-2E7CEDF5E205}" type="presOf" srcId="{CBB6CFE2-A35D-4828-B4B3-DA790B3BD741}" destId="{4EDB4D2A-DB30-4ADE-BD4A-E45CFA119D8E}" srcOrd="0" destOrd="0" presId="urn:microsoft.com/office/officeart/2005/8/layout/chevron2"/>
    <dgm:cxn modelId="{69A683D9-2E51-45C7-A17B-14EDAF56E445}" srcId="{B32D70E2-DC90-4957-BF27-C11CDCE0966C}" destId="{D30669AD-79A1-498A-A03B-B68A0374CAA9}" srcOrd="1" destOrd="0" parTransId="{DBB9F7FC-DAC6-4CAC-B681-70E6CEFD4433}" sibTransId="{BB710D7D-60FE-4ED8-B152-3DD443FB5889}"/>
    <dgm:cxn modelId="{113C8E80-6B96-440C-BF7D-B59690BB067F}" type="presParOf" srcId="{0C40A9F0-B776-43B6-B96B-096C1DE55921}" destId="{711C66F6-466E-43F7-9B77-FD154D6ED163}" srcOrd="0" destOrd="0" presId="urn:microsoft.com/office/officeart/2005/8/layout/chevron2"/>
    <dgm:cxn modelId="{210723DE-CED8-446F-ACA3-B28475966499}" type="presParOf" srcId="{711C66F6-466E-43F7-9B77-FD154D6ED163}" destId="{DFDAE7FF-3507-401E-ACC5-0926B42F51FD}" srcOrd="0" destOrd="0" presId="urn:microsoft.com/office/officeart/2005/8/layout/chevron2"/>
    <dgm:cxn modelId="{29FF86D6-1FC3-481A-856E-7352738A08FF}" type="presParOf" srcId="{711C66F6-466E-43F7-9B77-FD154D6ED163}" destId="{4EDB4D2A-DB30-4ADE-BD4A-E45CFA119D8E}" srcOrd="1" destOrd="0" presId="urn:microsoft.com/office/officeart/2005/8/layout/chevron2"/>
    <dgm:cxn modelId="{B82B76B0-18C6-44BE-95D9-640AD196FB7E}" type="presParOf" srcId="{0C40A9F0-B776-43B6-B96B-096C1DE55921}" destId="{423B739D-79F9-490C-940A-85AC2402EA71}" srcOrd="1" destOrd="0" presId="urn:microsoft.com/office/officeart/2005/8/layout/chevron2"/>
    <dgm:cxn modelId="{B69C3EA6-A38B-4F31-BE32-8BE8330090D4}" type="presParOf" srcId="{0C40A9F0-B776-43B6-B96B-096C1DE55921}" destId="{C07ADBEC-7A79-4BCA-874D-795C7D43AC41}" srcOrd="2" destOrd="0" presId="urn:microsoft.com/office/officeart/2005/8/layout/chevron2"/>
    <dgm:cxn modelId="{71BFF30B-95EA-4855-8CAF-00394BA2D591}" type="presParOf" srcId="{C07ADBEC-7A79-4BCA-874D-795C7D43AC41}" destId="{D69E88CA-AB6C-4E28-9292-F69523E04499}" srcOrd="0" destOrd="0" presId="urn:microsoft.com/office/officeart/2005/8/layout/chevron2"/>
    <dgm:cxn modelId="{A1CDED40-CB5F-4C40-B2E7-B950989CFB21}" type="presParOf" srcId="{C07ADBEC-7A79-4BCA-874D-795C7D43AC41}" destId="{12D765EE-A6A0-46CC-9F6D-0346DADE628F}" srcOrd="1" destOrd="0" presId="urn:microsoft.com/office/officeart/2005/8/layout/chevron2"/>
    <dgm:cxn modelId="{B5097270-C2BC-4BD7-8EE0-5ACFD25FE2FC}" type="presParOf" srcId="{0C40A9F0-B776-43B6-B96B-096C1DE55921}" destId="{2BD4C194-DCEE-4A95-884D-E1C05DD63D80}" srcOrd="3" destOrd="0" presId="urn:microsoft.com/office/officeart/2005/8/layout/chevron2"/>
    <dgm:cxn modelId="{E775A809-A07E-4307-A320-944F904AEEF8}" type="presParOf" srcId="{0C40A9F0-B776-43B6-B96B-096C1DE55921}" destId="{8C34C6D5-D429-4097-BFE4-EB46478E9F0A}" srcOrd="4" destOrd="0" presId="urn:microsoft.com/office/officeart/2005/8/layout/chevron2"/>
    <dgm:cxn modelId="{4A45F6BD-1B4F-4258-8D0B-36C58F3E21D2}" type="presParOf" srcId="{8C34C6D5-D429-4097-BFE4-EB46478E9F0A}" destId="{3820C697-4086-4E6D-8B55-DA6130AB1667}" srcOrd="0" destOrd="0" presId="urn:microsoft.com/office/officeart/2005/8/layout/chevron2"/>
    <dgm:cxn modelId="{D88291C8-DFFC-4C56-AFB1-B1306B02ABFD}" type="presParOf" srcId="{8C34C6D5-D429-4097-BFE4-EB46478E9F0A}" destId="{9475578A-390F-43FE-B248-416FA7B7C8C1}" srcOrd="1" destOrd="0" presId="urn:microsoft.com/office/officeart/2005/8/layout/chevron2"/>
    <dgm:cxn modelId="{F5756506-6630-490F-9440-BC27C157907D}" type="presParOf" srcId="{0C40A9F0-B776-43B6-B96B-096C1DE55921}" destId="{F1977D9F-CCF6-4341-8BCB-40C614CE4861}" srcOrd="5" destOrd="0" presId="urn:microsoft.com/office/officeart/2005/8/layout/chevron2"/>
    <dgm:cxn modelId="{C76E119E-491F-47AE-87BF-A8EED854849A}" type="presParOf" srcId="{0C40A9F0-B776-43B6-B96B-096C1DE55921}" destId="{288756D0-EE88-4070-B38A-045A26D827AE}" srcOrd="6" destOrd="0" presId="urn:microsoft.com/office/officeart/2005/8/layout/chevron2"/>
    <dgm:cxn modelId="{827EE30D-81FE-42B6-9607-DE7D86744A94}" type="presParOf" srcId="{288756D0-EE88-4070-B38A-045A26D827AE}" destId="{03C95D4A-1CDB-47E5-BED6-7836C26F16C9}" srcOrd="0" destOrd="0" presId="urn:microsoft.com/office/officeart/2005/8/layout/chevron2"/>
    <dgm:cxn modelId="{841FB11D-0E79-470E-B598-3D14DD588972}" type="presParOf" srcId="{288756D0-EE88-4070-B38A-045A26D827AE}" destId="{4B84A996-99EB-44FA-9B26-AFEB65698FF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5443A-F82D-4106-AAC6-79F370953250}" type="datetimeFigureOut">
              <a:rPr lang="en-GB" smtClean="0"/>
              <a:t>28 April 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5B283-7B8F-4464-8246-F5004B02B5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32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5B283-7B8F-4464-8246-F5004B02B59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9886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A4C1-BBD1-4A76-8DE2-534B34192401}" type="datetime1">
              <a:rPr lang="en-US" smtClean="0"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0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6FE8-3F4E-46DF-9BEF-BD1BEF2DC9F1}" type="datetime1">
              <a:rPr lang="en-US" smtClean="0"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30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2074-B8C0-44E4-A121-422D40A7A200}" type="datetime1">
              <a:rPr lang="en-US" smtClean="0"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33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0AB4-4A50-4466-A785-5E3F95E70B94}" type="datetime1">
              <a:rPr lang="en-US" smtClean="0"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2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F524-C7D9-418D-A4F1-80B01A6623FE}" type="datetime1">
              <a:rPr lang="en-US" smtClean="0"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3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B897B-633D-4F72-A18A-B3B540D3BBD6}" type="datetime1">
              <a:rPr lang="en-US" smtClean="0"/>
              <a:t>4/28/2014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3A7-23EC-49D6-9C53-E6562ADCF947}" type="datetime1">
              <a:rPr lang="en-US" smtClean="0"/>
              <a:t>4/28/2014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3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4605-56E0-4708-AF82-BD52D0550B90}" type="datetime1">
              <a:rPr lang="en-US" smtClean="0"/>
              <a:t>4/28/2014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5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26B1-2841-4079-A497-D1C5CF5F6A7E}" type="datetime1">
              <a:rPr lang="en-US" smtClean="0"/>
              <a:t>4/28/2014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4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1DB9-7DA1-4D33-8C4D-B66EF540B9F9}" type="datetime1">
              <a:rPr lang="en-US" smtClean="0"/>
              <a:t>4/28/2014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71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AD3A-E934-46F8-890D-817C843ED7BA}" type="datetime1">
              <a:rPr lang="en-US" smtClean="0"/>
              <a:t>4/28/2014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2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38D4C-C011-4785-BA20-AA7C29B42522}" type="datetime1">
              <a:rPr lang="en-US" smtClean="0"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1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RPBzC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9262" y="1116690"/>
            <a:ext cx="12470523" cy="2509213"/>
          </a:xfrm>
        </p:spPr>
        <p:txBody>
          <a:bodyPr>
            <a:normAutofit/>
          </a:bodyPr>
          <a:lstStyle/>
          <a:p>
            <a:r>
              <a:rPr lang="en-IN" sz="4800" cap="none" dirty="0" smtClean="0">
                <a:latin typeface="Trebuchet MS" panose="020B0603020202020204" pitchFamily="34" charset="0"/>
              </a:rPr>
              <a:t>“Protect Me When I’m Vulnerable”</a:t>
            </a:r>
            <a:endParaRPr lang="en-GB" sz="4800" cap="none" dirty="0"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07569"/>
            <a:ext cx="8689976" cy="481084"/>
          </a:xfrm>
        </p:spPr>
        <p:txBody>
          <a:bodyPr>
            <a:normAutofit/>
          </a:bodyPr>
          <a:lstStyle/>
          <a:p>
            <a:r>
              <a:rPr lang="en-IN" cap="none" dirty="0" smtClean="0"/>
              <a:t>Debasis Kar, Deepak Kumar, Abhilash Mishra</a:t>
            </a:r>
            <a:endParaRPr lang="en-IN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482" y="245354"/>
            <a:ext cx="4067033" cy="85161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751012" y="2340181"/>
            <a:ext cx="8689976" cy="481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Plan for requirement study</a:t>
            </a:r>
            <a:endParaRPr lang="en-IN" sz="2400" dirty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4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2" y="114551"/>
            <a:ext cx="10364451" cy="1004566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Context Analysis</a:t>
            </a:r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90" y="1119117"/>
            <a:ext cx="11918731" cy="5250152"/>
          </a:xfrm>
        </p:spPr>
        <p:txBody>
          <a:bodyPr>
            <a:normAutofit/>
          </a:bodyPr>
          <a:lstStyle/>
          <a:p>
            <a:pPr marL="355600" indent="-355600">
              <a:buFont typeface="Wingdings" panose="05000000000000000000" pitchFamily="2" charset="2"/>
              <a:buChar char="q"/>
            </a:pPr>
            <a:r>
              <a:rPr lang="en-GB" sz="360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Context analysis is a method to analyse the platform environment in which </a:t>
            </a:r>
            <a:r>
              <a:rPr lang="en-GB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the app will </a:t>
            </a:r>
            <a:r>
              <a:rPr lang="en-GB" sz="360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operate.</a:t>
            </a:r>
          </a:p>
          <a:p>
            <a:pPr marL="898525" lvl="1" indent="-441325">
              <a:buFont typeface="Wingdings" panose="05000000000000000000" pitchFamily="2" charset="2"/>
              <a:buChar char="v"/>
            </a:pPr>
            <a:r>
              <a:rPr lang="en-I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Platform: Android 4.0+</a:t>
            </a:r>
          </a:p>
          <a:p>
            <a:pPr marL="898525" lvl="1" indent="-441325">
              <a:buFont typeface="Wingdings" panose="05000000000000000000" pitchFamily="2" charset="2"/>
              <a:buChar char="v"/>
            </a:pPr>
            <a:r>
              <a:rPr lang="en-IN" sz="280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Target Audience: Medical Emergent People, People consuming heavy Alcohol</a:t>
            </a:r>
          </a:p>
          <a:p>
            <a:pPr marL="898525" lvl="1" indent="-441325">
              <a:buFont typeface="Wingdings" panose="05000000000000000000" pitchFamily="2" charset="2"/>
              <a:buChar char="v"/>
            </a:pPr>
            <a:r>
              <a:rPr lang="en-I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User Design Guideline: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40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Pictorial Buttons would be better than textual ones because they can catch attention easily.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Application should be intuitive, otherwise it would be irritating for some mundane tasks.</a:t>
            </a:r>
            <a:endParaRPr lang="en-GB" sz="2400" cap="none" dirty="0" smtClean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1135117" y="6492875"/>
            <a:ext cx="6672887" cy="365125"/>
          </a:xfrm>
        </p:spPr>
        <p:txBody>
          <a:bodyPr/>
          <a:lstStyle/>
          <a:p>
            <a:r>
              <a:rPr lang="en-GB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Human Computer Interaction – 21ST April, 2014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18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537" y="0"/>
            <a:ext cx="10364451" cy="1004566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Final Plan Summary</a:t>
            </a:r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719302"/>
              </p:ext>
            </p:extLst>
          </p:nvPr>
        </p:nvGraphicFramePr>
        <p:xfrm>
          <a:off x="325328" y="895718"/>
          <a:ext cx="11572875" cy="5628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1135117" y="6492875"/>
            <a:ext cx="6672887" cy="365125"/>
          </a:xfrm>
        </p:spPr>
        <p:txBody>
          <a:bodyPr/>
          <a:lstStyle/>
          <a:p>
            <a:r>
              <a:rPr lang="en-GB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Human Computer Interaction – 21ST April, 2014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49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1135117" y="6492875"/>
            <a:ext cx="6672887" cy="365125"/>
          </a:xfrm>
        </p:spPr>
        <p:txBody>
          <a:bodyPr/>
          <a:lstStyle/>
          <a:p>
            <a:r>
              <a:rPr lang="en-GB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Human Computer Interaction – 21ST April, 2014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3227" y="1166647"/>
            <a:ext cx="61012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THANK YOU!!!</a:t>
            </a:r>
            <a:endParaRPr lang="en-GB" sz="6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459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2" y="114551"/>
            <a:ext cx="10364451" cy="1004566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PROJECT OVERVIEW</a:t>
            </a:r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053" y="1119117"/>
            <a:ext cx="11571891" cy="5250152"/>
          </a:xfrm>
        </p:spPr>
        <p:txBody>
          <a:bodyPr>
            <a:normAutofit/>
          </a:bodyPr>
          <a:lstStyle/>
          <a:p>
            <a:pPr marL="355600" indent="-355600">
              <a:buFont typeface="Wingdings" panose="05000000000000000000" pitchFamily="2" charset="2"/>
              <a:buChar char="q"/>
            </a:pPr>
            <a:r>
              <a:rPr lang="en-IN" sz="240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We’re vulnerable in certain situations, e.g.</a:t>
            </a:r>
            <a:endParaRPr lang="en-GB" sz="2400" cap="none" dirty="0" smtClean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In case of a Medical Emergency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After consuming mind-altering substances such as alcohol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Emotional Breakdown etc.</a:t>
            </a:r>
            <a:endParaRPr lang="en-IN" sz="2000" cap="none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</a:endParaRPr>
          </a:p>
          <a:p>
            <a:pPr marL="355600" indent="-355600">
              <a:buFont typeface="Wingdings" panose="05000000000000000000" pitchFamily="2" charset="2"/>
              <a:buChar char="q"/>
            </a:pPr>
            <a:r>
              <a:rPr lang="en-IN" sz="240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Digital Tools (Mobile Apps) might be helpful to protect us in such situation.</a:t>
            </a:r>
          </a:p>
          <a:p>
            <a:pPr marL="355600" indent="-355600">
              <a:buFont typeface="Wingdings" panose="05000000000000000000" pitchFamily="2" charset="2"/>
              <a:buChar char="q"/>
            </a:pPr>
            <a:r>
              <a:rPr lang="en-IN" sz="240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We want to develop an app that supports an user in vulnerable situation, e.g.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Calls user’s mother if he/she doesn’t react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Blocks Contact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Put taxi companies on speed dial</a:t>
            </a:r>
          </a:p>
          <a:p>
            <a:pPr marL="0" indent="0">
              <a:buNone/>
            </a:pPr>
            <a:r>
              <a:rPr lang="en-IN" b="1" u="sng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Goal: </a:t>
            </a:r>
          </a:p>
          <a:p>
            <a:pPr marL="0" indent="0" algn="ctr">
              <a:buNone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“</a:t>
            </a:r>
            <a:r>
              <a:rPr lang="en-IN" sz="240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To develop an app using human-centered design model </a:t>
            </a:r>
          </a:p>
          <a:p>
            <a:pPr marL="0" indent="0" algn="ctr">
              <a:buNone/>
            </a:pPr>
            <a:r>
              <a:rPr lang="en-IN" sz="240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with required usability and utility.”</a:t>
            </a:r>
          </a:p>
          <a:p>
            <a:pPr marL="355600" indent="-355600">
              <a:buFont typeface="Wingdings" panose="05000000000000000000" pitchFamily="2" charset="2"/>
              <a:buChar char="q"/>
            </a:pPr>
            <a:endParaRPr lang="en-IN" cap="none" dirty="0" smtClean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1135117" y="6492875"/>
            <a:ext cx="6672887" cy="365125"/>
          </a:xfrm>
        </p:spPr>
        <p:txBody>
          <a:bodyPr/>
          <a:lstStyle/>
          <a:p>
            <a:r>
              <a:rPr lang="en-GB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Human Computer Interaction – 21ST April, 2014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80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146" y="1119115"/>
            <a:ext cx="7535854" cy="48244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14551"/>
            <a:ext cx="10364451" cy="1004566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 smtClean="0">
                <a:solidFill>
                  <a:srgbClr val="002060"/>
                </a:solidFill>
              </a:rPr>
              <a:t>Human Centered Design Model</a:t>
            </a:r>
            <a:endParaRPr lang="en-GB" sz="54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866" y="1119116"/>
            <a:ext cx="4667224" cy="5171324"/>
          </a:xfrm>
        </p:spPr>
        <p:txBody>
          <a:bodyPr>
            <a:noAutofit/>
          </a:bodyPr>
          <a:lstStyle/>
          <a:p>
            <a:pPr marL="355600" indent="-355600">
              <a:buFont typeface="Wingdings" panose="05000000000000000000" pitchFamily="2" charset="2"/>
              <a:buChar char="q"/>
            </a:pPr>
            <a:r>
              <a:rPr lang="en-GB" sz="2000" cap="none" dirty="0" smtClean="0">
                <a:latin typeface="Trebuchet MS" panose="020B0603020202020204" pitchFamily="34" charset="0"/>
                <a:cs typeface="Times New Roman" panose="02020603050405020304" pitchFamily="18" charset="0"/>
              </a:rPr>
              <a:t>An approach to design that grounds the process in information about the people who will use the product.</a:t>
            </a:r>
          </a:p>
          <a:p>
            <a:pPr marL="355600" indent="-355600">
              <a:buFont typeface="Wingdings" panose="05000000000000000000" pitchFamily="2" charset="2"/>
              <a:buChar char="q"/>
            </a:pPr>
            <a:r>
              <a:rPr lang="en-GB" sz="2000" cap="none" dirty="0" smtClean="0">
                <a:latin typeface="Trebuchet MS" panose="020B0603020202020204" pitchFamily="34" charset="0"/>
                <a:cs typeface="Times New Roman" panose="02020603050405020304" pitchFamily="18" charset="0"/>
              </a:rPr>
              <a:t>ISO standard describes 6 key principles that will ensure a design is user centered: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800" cap="none" dirty="0" smtClean="0">
                <a:latin typeface="Trebuchet MS" panose="020B0603020202020204" pitchFamily="34" charset="0"/>
                <a:cs typeface="Times New Roman" panose="02020603050405020304" pitchFamily="18" charset="0"/>
              </a:rPr>
              <a:t>Design is based upon an explicit understanding of users, tasks and environments.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800" cap="none" dirty="0" smtClean="0">
                <a:latin typeface="Trebuchet MS" panose="020B0603020202020204" pitchFamily="34" charset="0"/>
                <a:cs typeface="Times New Roman" panose="02020603050405020304" pitchFamily="18" charset="0"/>
              </a:rPr>
              <a:t>Active involvement of Users.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800" cap="none" dirty="0" smtClean="0">
                <a:latin typeface="Trebuchet MS" panose="020B0603020202020204" pitchFamily="34" charset="0"/>
                <a:cs typeface="Times New Roman" panose="02020603050405020304" pitchFamily="18" charset="0"/>
              </a:rPr>
              <a:t>The design is driven and refined by user-centered evaluation.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800" cap="none" dirty="0" smtClean="0">
                <a:latin typeface="Trebuchet MS" panose="020B0603020202020204" pitchFamily="34" charset="0"/>
                <a:cs typeface="Times New Roman" panose="02020603050405020304" pitchFamily="18" charset="0"/>
              </a:rPr>
              <a:t>Iteration of design solutions.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800" cap="none" dirty="0" smtClean="0">
                <a:latin typeface="Trebuchet MS" panose="020B0603020202020204" pitchFamily="34" charset="0"/>
                <a:cs typeface="Times New Roman" panose="02020603050405020304" pitchFamily="18" charset="0"/>
              </a:rPr>
              <a:t>The design addresses the whole user experience.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800" cap="none" dirty="0" smtClean="0">
                <a:latin typeface="Trebuchet MS" panose="020B0603020202020204" pitchFamily="34" charset="0"/>
                <a:cs typeface="Times New Roman" panose="02020603050405020304" pitchFamily="18" charset="0"/>
              </a:rPr>
              <a:t>Multi-disciplinary design team.</a:t>
            </a:r>
          </a:p>
          <a:p>
            <a:pPr marL="355600" indent="-355600">
              <a:buFont typeface="Wingdings" panose="05000000000000000000" pitchFamily="2" charset="2"/>
              <a:buChar char="q"/>
            </a:pPr>
            <a:endParaRPr lang="en-IN" sz="2000" cap="none" dirty="0" smtClean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1103587" y="6492875"/>
            <a:ext cx="6672887" cy="365125"/>
          </a:xfrm>
        </p:spPr>
        <p:txBody>
          <a:bodyPr/>
          <a:lstStyle/>
          <a:p>
            <a:r>
              <a:rPr lang="en-GB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Human Computer Interaction – 21ST April, 2014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71090" y="1119115"/>
            <a:ext cx="1970689" cy="1277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1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2" y="114551"/>
            <a:ext cx="10364451" cy="1004566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Plans Prior Requirement Analysis</a:t>
            </a:r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053" y="1119117"/>
            <a:ext cx="11571891" cy="5250152"/>
          </a:xfrm>
        </p:spPr>
        <p:txBody>
          <a:bodyPr>
            <a:normAutofit/>
          </a:bodyPr>
          <a:lstStyle/>
          <a:p>
            <a:pPr marL="355600" indent="-355600">
              <a:buFont typeface="Wingdings" panose="05000000000000000000" pitchFamily="2" charset="2"/>
              <a:buChar char="q"/>
            </a:pPr>
            <a:r>
              <a:rPr lang="en-IN" sz="240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Domain Analysis:</a:t>
            </a:r>
          </a:p>
          <a:p>
            <a:pPr marL="361950" indent="0">
              <a:buNone/>
            </a:pPr>
            <a:r>
              <a:rPr lang="en-GB" sz="240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It is the process by which a developer learns background information of a particular engineering process.</a:t>
            </a:r>
          </a:p>
          <a:p>
            <a:pPr marL="361950" indent="0">
              <a:buNone/>
            </a:pPr>
            <a:endParaRPr lang="en-GB" sz="2400" cap="none" dirty="0" smtClean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</a:endParaRPr>
          </a:p>
          <a:p>
            <a:pPr marL="355600" indent="-355600">
              <a:buFont typeface="Wingdings" panose="05000000000000000000" pitchFamily="2" charset="2"/>
              <a:buChar char="q"/>
            </a:pPr>
            <a:r>
              <a:rPr lang="en-GB" sz="240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To perform domain analysis, we’ll gather information from whatever sources of information are available such as any existing software and its documentation: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DrunkBlocker Pro by Oscar Andersson (Google Play Store)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Drunk Dial NO! by Explore Fun Inc. (Apple iTunes)</a:t>
            </a:r>
          </a:p>
          <a:p>
            <a:pPr marL="457200" lvl="1" indent="0">
              <a:buNone/>
            </a:pPr>
            <a:endParaRPr lang="en-IN" sz="2000" cap="none" dirty="0" smtClean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</a:endParaRPr>
          </a:p>
          <a:p>
            <a:pPr marL="355600" indent="-355600">
              <a:buFont typeface="Wingdings" panose="05000000000000000000" pitchFamily="2" charset="2"/>
              <a:buChar char="q"/>
            </a:pPr>
            <a:r>
              <a:rPr lang="en-GB" sz="240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The following benefits will make this work worthwhile: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Faster Development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Better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Anticipation of Extensions</a:t>
            </a:r>
          </a:p>
          <a:p>
            <a:pPr marL="457200" lvl="1" indent="0">
              <a:buNone/>
            </a:pPr>
            <a:endParaRPr lang="en-IN" sz="2000" cap="none" dirty="0" smtClean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1135117" y="6492875"/>
            <a:ext cx="6672887" cy="365125"/>
          </a:xfrm>
        </p:spPr>
        <p:txBody>
          <a:bodyPr/>
          <a:lstStyle/>
          <a:p>
            <a:r>
              <a:rPr lang="en-GB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Human Computer Interaction – 21ST April, 2014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706"/>
            <a:ext cx="10515600" cy="959178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Existing Software Review</a:t>
            </a:r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175" y="1150883"/>
            <a:ext cx="3273649" cy="490537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430110" cy="365125"/>
          </a:xfrm>
        </p:spPr>
        <p:txBody>
          <a:bodyPr/>
          <a:lstStyle/>
          <a:p>
            <a:r>
              <a:rPr lang="en-GB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Human Computer Interaction – 21ST April, 2014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59" y="1150883"/>
            <a:ext cx="2763591" cy="490537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149" y="1150883"/>
            <a:ext cx="2969012" cy="49483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0672" y="6089900"/>
            <a:ext cx="250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Courtesy: Drunk Dial No!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717352" y="6056258"/>
            <a:ext cx="275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Courtesy: DrunkBlocker Pro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926262" y="6089900"/>
            <a:ext cx="230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Courtesy: Drunk Mode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9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2" y="114551"/>
            <a:ext cx="10364451" cy="1004566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Requirements Gathering: Questionnaire</a:t>
            </a:r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053" y="1119117"/>
            <a:ext cx="11571891" cy="5250152"/>
          </a:xfrm>
        </p:spPr>
        <p:txBody>
          <a:bodyPr>
            <a:normAutofit/>
          </a:bodyPr>
          <a:lstStyle/>
          <a:p>
            <a:pPr marL="355600" indent="-3556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R</a:t>
            </a:r>
            <a:r>
              <a:rPr lang="en-GB" sz="240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equirements gathering is the practice of collecting the requirements of a system from users, customers and other stakeholders. </a:t>
            </a:r>
          </a:p>
          <a:p>
            <a:pPr marL="355600" indent="-355600">
              <a:buFont typeface="Wingdings" panose="05000000000000000000" pitchFamily="2" charset="2"/>
              <a:buChar char="q"/>
            </a:pPr>
            <a:r>
              <a:rPr lang="en-GB" sz="240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Requirements gathering is non-trivial because you can never be sure you get all requirements from the user and customer by just asking them what the system should do. </a:t>
            </a:r>
          </a:p>
          <a:p>
            <a:pPr marL="355600" indent="-355600">
              <a:buFont typeface="Wingdings" panose="05000000000000000000" pitchFamily="2" charset="2"/>
              <a:buChar char="q"/>
            </a:pPr>
            <a:r>
              <a:rPr lang="en-GB" sz="240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Requirements gathering practices include interviews, questionnaires, user observation, brainstorming, use cases and prototyping.</a:t>
            </a:r>
          </a:p>
          <a:p>
            <a:pPr marL="355600" indent="-355600"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For a project of small scale, </a:t>
            </a:r>
          </a:p>
          <a:p>
            <a:pPr marL="0" indent="0" algn="ctr">
              <a:buNone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We’ve planned to gather requirements and user’s preferences by </a:t>
            </a:r>
          </a:p>
          <a:p>
            <a:pPr marL="0" indent="0" algn="ctr">
              <a:buNone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“Questionnaires using Likert’s Scale technique” </a:t>
            </a:r>
          </a:p>
          <a:p>
            <a:pPr marL="0" indent="0" algn="ctr">
              <a:buNone/>
            </a:pPr>
            <a:endParaRPr lang="en-IN" sz="2400" cap="none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</a:endParaRPr>
          </a:p>
          <a:p>
            <a:pPr marL="0" indent="0" algn="ctr">
              <a:buNone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Our Questionnaire Is Available At: </a:t>
            </a: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hlinkClick r:id="rId2"/>
              </a:rPr>
              <a:t>http://goo.gl/RPBzCo</a:t>
            </a:r>
            <a:endParaRPr lang="en-I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</a:endParaRPr>
          </a:p>
          <a:p>
            <a:pPr marL="0" indent="0" algn="ctr">
              <a:buNone/>
            </a:pPr>
            <a:endParaRPr lang="en-GB" sz="2400" cap="none" dirty="0" smtClean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</a:endParaRPr>
          </a:p>
          <a:p>
            <a:pPr marL="457200" lvl="1" indent="0">
              <a:buNone/>
            </a:pPr>
            <a:endParaRPr lang="en-IN" sz="2000" cap="none" dirty="0" smtClean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1135117" y="6492875"/>
            <a:ext cx="6672887" cy="365125"/>
          </a:xfrm>
        </p:spPr>
        <p:txBody>
          <a:bodyPr/>
          <a:lstStyle/>
          <a:p>
            <a:r>
              <a:rPr lang="en-GB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Human Computer Interaction – 21ST April, 2014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38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1" y="-29977"/>
            <a:ext cx="10364451" cy="1004566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Questionnaire</a:t>
            </a:r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053" y="1119117"/>
            <a:ext cx="11571891" cy="5250152"/>
          </a:xfrm>
        </p:spPr>
        <p:txBody>
          <a:bodyPr>
            <a:normAutofit/>
          </a:bodyPr>
          <a:lstStyle/>
          <a:p>
            <a:pPr marL="355600" indent="-355600">
              <a:buFont typeface="Wingdings" panose="05000000000000000000" pitchFamily="2" charset="2"/>
              <a:buChar char="q"/>
            </a:pPr>
            <a:endParaRPr lang="en-GB" sz="2400" cap="none" dirty="0" smtClean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</a:endParaRPr>
          </a:p>
          <a:p>
            <a:pPr marL="457200" lvl="1" indent="0">
              <a:buNone/>
            </a:pPr>
            <a:endParaRPr lang="en-IN" sz="2000" cap="none" dirty="0" smtClean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047" y="830061"/>
            <a:ext cx="9375900" cy="582826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1135117" y="6492875"/>
            <a:ext cx="6672887" cy="365125"/>
          </a:xfrm>
        </p:spPr>
        <p:txBody>
          <a:bodyPr/>
          <a:lstStyle/>
          <a:p>
            <a:r>
              <a:rPr lang="en-GB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Human Computer Interaction – 21ST April, 2014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9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2" y="114551"/>
            <a:ext cx="10364451" cy="1004566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Requirements</a:t>
            </a:r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053" y="1119117"/>
            <a:ext cx="11571891" cy="5373758"/>
          </a:xfrm>
        </p:spPr>
        <p:txBody>
          <a:bodyPr>
            <a:normAutofit/>
          </a:bodyPr>
          <a:lstStyle/>
          <a:p>
            <a:pPr marL="355600" indent="-355600"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R</a:t>
            </a:r>
            <a:r>
              <a:rPr lang="en-GB" sz="240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equirement is a statement describing either </a:t>
            </a:r>
          </a:p>
          <a:p>
            <a:pPr marL="803275" lvl="1" indent="-346075">
              <a:buFont typeface="Wingdings" panose="05000000000000000000" pitchFamily="2" charset="2"/>
              <a:buChar char="Ø"/>
            </a:pPr>
            <a:r>
              <a:rPr lang="en-GB" sz="200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an aspect of what the proposed system must do </a:t>
            </a:r>
            <a:r>
              <a:rPr lang="en-GB" sz="2000" b="1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OR</a:t>
            </a:r>
          </a:p>
          <a:p>
            <a:pPr marL="803275" lvl="1" indent="-346075">
              <a:buFont typeface="Wingdings" panose="05000000000000000000" pitchFamily="2" charset="2"/>
              <a:buChar char="Ø"/>
            </a:pPr>
            <a:r>
              <a:rPr lang="en-GB" sz="200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a constraint on the system’s development. </a:t>
            </a: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</a:endParaRPr>
          </a:p>
          <a:p>
            <a:pPr marL="355600" indent="-355600">
              <a:buFont typeface="Wingdings" panose="05000000000000000000" pitchFamily="2" charset="2"/>
              <a:buChar char="q"/>
            </a:pPr>
            <a:r>
              <a:rPr lang="en-GB" sz="240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The set of requirements as a whole represents a negotiated agreement among all stakeholders.</a:t>
            </a:r>
          </a:p>
          <a:p>
            <a:pPr marL="355600" indent="-355600">
              <a:buFont typeface="Wingdings" panose="05000000000000000000" pitchFamily="2" charset="2"/>
              <a:buChar char="q"/>
            </a:pPr>
            <a:r>
              <a:rPr lang="en-GB" sz="240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Requirements can be divided into 4 major types:</a:t>
            </a:r>
          </a:p>
          <a:p>
            <a:pPr marL="0" indent="0" algn="ctr">
              <a:buNone/>
            </a:pPr>
            <a:r>
              <a:rPr lang="en-GB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400" i="1" cap="none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unctional, Quality, Platform and Process. </a:t>
            </a:r>
          </a:p>
          <a:p>
            <a:pPr marL="355600" indent="-355600">
              <a:buFont typeface="Wingdings" panose="05000000000000000000" pitchFamily="2" charset="2"/>
              <a:buChar char="q"/>
            </a:pPr>
            <a:r>
              <a:rPr lang="en-GB" sz="240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Requirements documents (SRS) normally include at least the first two types.</a:t>
            </a:r>
          </a:p>
          <a:p>
            <a:pPr marL="355600" indent="-355600">
              <a:buFont typeface="Wingdings" panose="05000000000000000000" pitchFamily="2" charset="2"/>
              <a:buChar char="q"/>
            </a:pPr>
            <a:endParaRPr lang="en-IN" sz="2000" cap="none" dirty="0" smtClean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1135117" y="6492875"/>
            <a:ext cx="6672887" cy="365125"/>
          </a:xfrm>
        </p:spPr>
        <p:txBody>
          <a:bodyPr/>
          <a:lstStyle/>
          <a:p>
            <a:r>
              <a:rPr lang="en-GB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Human Computer Interaction – 21ST April, 2014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344233"/>
              </p:ext>
            </p:extLst>
          </p:nvPr>
        </p:nvGraphicFramePr>
        <p:xfrm>
          <a:off x="913772" y="4487625"/>
          <a:ext cx="10371392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592848"/>
                <a:gridCol w="2592848"/>
                <a:gridCol w="2592848"/>
                <a:gridCol w="25928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Functional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Quality (Non-Functional)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Platform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Process</a:t>
                      </a:r>
                      <a:endParaRPr lang="en-GB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Utility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Usability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Operating</a:t>
                      </a:r>
                      <a:r>
                        <a:rPr lang="en-IN" baseline="0" dirty="0" smtClean="0"/>
                        <a:t> System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Design Method-Model</a:t>
                      </a:r>
                      <a:endParaRPr lang="en-GB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Input/Output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Reliability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Technology to Use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Cost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Data to be Stored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GUI Learnability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Delivery Date</a:t>
                      </a:r>
                      <a:endParaRPr lang="en-GB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Timing &amp; Synchronization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Resource</a:t>
                      </a:r>
                      <a:r>
                        <a:rPr lang="en-IN" baseline="0" dirty="0" smtClean="0"/>
                        <a:t> Usage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10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2" y="114551"/>
            <a:ext cx="10364451" cy="1004566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Use Case Analysis</a:t>
            </a:r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053" y="1119117"/>
            <a:ext cx="5043026" cy="5250152"/>
          </a:xfrm>
        </p:spPr>
        <p:txBody>
          <a:bodyPr>
            <a:normAutofit lnSpcReduction="10000"/>
          </a:bodyPr>
          <a:lstStyle/>
          <a:p>
            <a:pPr marL="355600" indent="-355600">
              <a:buFont typeface="Wingdings" panose="05000000000000000000" pitchFamily="2" charset="2"/>
              <a:buChar char="q"/>
            </a:pPr>
            <a:r>
              <a:rPr lang="en-GB" sz="240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It is a systematic approach to working out what users should be able to do with the software you are developing. It is one of the key activities.</a:t>
            </a:r>
          </a:p>
          <a:p>
            <a:pPr marL="355600" indent="-355600">
              <a:buFont typeface="Wingdings" panose="05000000000000000000" pitchFamily="2" charset="2"/>
              <a:buChar char="q"/>
            </a:pPr>
            <a:r>
              <a:rPr lang="en-GB" sz="240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1</a:t>
            </a:r>
            <a:r>
              <a:rPr lang="en-GB" sz="2400" cap="none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st</a:t>
            </a:r>
            <a:r>
              <a:rPr lang="en-GB" sz="240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 Step: Determine the types of users or other systems that will use the facilities of this system. These are called actors. </a:t>
            </a:r>
          </a:p>
          <a:p>
            <a:pPr marL="355600" indent="-355600">
              <a:buFont typeface="Wingdings" panose="05000000000000000000" pitchFamily="2" charset="2"/>
              <a:buChar char="q"/>
            </a:pPr>
            <a:r>
              <a:rPr lang="en-GB" sz="240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2</a:t>
            </a:r>
            <a:r>
              <a:rPr lang="en-GB" sz="2400" cap="none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nd</a:t>
            </a:r>
            <a:r>
              <a:rPr lang="en-GB" sz="240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 Step: An actor is a role that a user or some other system plays when interacting with your system; each actor will need to interact with the system in different ways.</a:t>
            </a:r>
            <a:endParaRPr lang="en-IN" sz="2000" cap="none" dirty="0" smtClean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1135117" y="6492875"/>
            <a:ext cx="6672887" cy="365125"/>
          </a:xfrm>
        </p:spPr>
        <p:txBody>
          <a:bodyPr/>
          <a:lstStyle/>
          <a:p>
            <a:r>
              <a:rPr lang="en-GB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Human Computer Interaction – 21ST April, 2014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320" y="895881"/>
            <a:ext cx="6838921" cy="559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185</TotalTime>
  <Words>789</Words>
  <Application>Microsoft Office PowerPoint</Application>
  <PresentationFormat>Widescreen</PresentationFormat>
  <Paragraphs>112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Trebuchet MS</vt:lpstr>
      <vt:lpstr>Wingdings</vt:lpstr>
      <vt:lpstr>Office Theme</vt:lpstr>
      <vt:lpstr>“Protect Me When I’m Vulnerable”</vt:lpstr>
      <vt:lpstr>PROJECT OVERVIEW</vt:lpstr>
      <vt:lpstr>Human Centered Design Model</vt:lpstr>
      <vt:lpstr>Plans Prior Requirement Analysis</vt:lpstr>
      <vt:lpstr>Existing Software Review</vt:lpstr>
      <vt:lpstr>Requirements Gathering: Questionnaire</vt:lpstr>
      <vt:lpstr>Questionnaire</vt:lpstr>
      <vt:lpstr>Requirements</vt:lpstr>
      <vt:lpstr>Use Case Analysis</vt:lpstr>
      <vt:lpstr>Context Analysis</vt:lpstr>
      <vt:lpstr>Final Plan Summary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debasisdev</dc:creator>
  <cp:keywords>debasisdev</cp:keywords>
  <cp:lastModifiedBy>dev5487@hotmail.com</cp:lastModifiedBy>
  <cp:revision>50</cp:revision>
  <dcterms:created xsi:type="dcterms:W3CDTF">2014-04-21T12:22:38Z</dcterms:created>
  <dcterms:modified xsi:type="dcterms:W3CDTF">2014-04-28T03:47:39Z</dcterms:modified>
</cp:coreProperties>
</file>