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5"/>
  </p:notesMasterIdLst>
  <p:sldIdLst>
    <p:sldId id="256" r:id="rId2"/>
    <p:sldId id="266" r:id="rId3"/>
    <p:sldId id="261" r:id="rId4"/>
    <p:sldId id="269" r:id="rId5"/>
    <p:sldId id="270" r:id="rId6"/>
    <p:sldId id="271" r:id="rId7"/>
    <p:sldId id="272" r:id="rId8"/>
    <p:sldId id="273" r:id="rId9"/>
    <p:sldId id="268" r:id="rId10"/>
    <p:sldId id="275" r:id="rId11"/>
    <p:sldId id="274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5443A-F82D-4106-AAC6-79F370953250}" type="datetimeFigureOut">
              <a:rPr lang="en-GB" smtClean="0"/>
              <a:t>06 May 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B283-7B8F-4464-8246-F5004B02B5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3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5B283-7B8F-4464-8246-F5004B02B59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88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A4C1-BBD1-4A76-8DE2-534B34192401}" type="datetime1">
              <a:rPr lang="en-US" smtClean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0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6FE8-3F4E-46DF-9BEF-BD1BEF2DC9F1}" type="datetime1">
              <a:rPr lang="en-US" smtClean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3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2074-B8C0-44E4-A121-422D40A7A200}" type="datetime1">
              <a:rPr lang="en-US" smtClean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3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AB4-4A50-4466-A785-5E3F95E70B94}" type="datetime1">
              <a:rPr lang="en-US" smtClean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2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F524-C7D9-418D-A4F1-80B01A6623FE}" type="datetime1">
              <a:rPr lang="en-US" smtClean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3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897B-633D-4F72-A18A-B3B540D3BBD6}" type="datetime1">
              <a:rPr lang="en-US" smtClean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3A7-23EC-49D6-9C53-E6562ADCF947}" type="datetime1">
              <a:rPr lang="en-US" smtClean="0"/>
              <a:t>5/6/2014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3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4605-56E0-4708-AF82-BD52D0550B90}" type="datetime1">
              <a:rPr lang="en-US" smtClean="0"/>
              <a:t>5/6/2014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5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26B1-2841-4079-A497-D1C5CF5F6A7E}" type="datetime1">
              <a:rPr lang="en-US" smtClean="0"/>
              <a:t>5/6/2014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4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1DB9-7DA1-4D33-8C4D-B66EF540B9F9}" type="datetime1">
              <a:rPr lang="en-US" smtClean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AD3A-E934-46F8-890D-817C843ED7BA}" type="datetime1">
              <a:rPr lang="en-US" smtClean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2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38D4C-C011-4785-BA20-AA7C29B42522}" type="datetime1">
              <a:rPr lang="en-US" smtClean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1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RPBzC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9262" y="1116690"/>
            <a:ext cx="12470523" cy="2509213"/>
          </a:xfrm>
        </p:spPr>
        <p:txBody>
          <a:bodyPr>
            <a:normAutofit/>
          </a:bodyPr>
          <a:lstStyle/>
          <a:p>
            <a:r>
              <a:rPr lang="en-IN" sz="4800" cap="none" dirty="0" smtClean="0">
                <a:latin typeface="Trebuchet MS" panose="020B0603020202020204" pitchFamily="34" charset="0"/>
              </a:rPr>
              <a:t>“Protect Me When I’m Vulnerable”</a:t>
            </a:r>
            <a:endParaRPr lang="en-GB" sz="4800" cap="none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07569"/>
            <a:ext cx="8689976" cy="481084"/>
          </a:xfrm>
        </p:spPr>
        <p:txBody>
          <a:bodyPr>
            <a:normAutofit/>
          </a:bodyPr>
          <a:lstStyle/>
          <a:p>
            <a:r>
              <a:rPr lang="en-IN" cap="none" dirty="0" smtClean="0"/>
              <a:t>Debasis Kar, Deepak Kumar, Abhilash Mishra</a:t>
            </a:r>
            <a:endParaRPr lang="en-IN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82" y="245354"/>
            <a:ext cx="4067033" cy="85161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51012" y="2340181"/>
            <a:ext cx="8689976" cy="481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Results of requirement study</a:t>
            </a:r>
            <a:endParaRPr lang="en-IN" sz="2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4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2" y="114551"/>
            <a:ext cx="10364451" cy="100456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Basic Android UX/UI Guidelines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4</a:t>
            </a:r>
            <a:r>
              <a:rPr lang="en-GB" sz="1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6" y="991907"/>
            <a:ext cx="11022106" cy="53954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600" dirty="0"/>
              <a:t>Real objects are more </a:t>
            </a:r>
            <a:r>
              <a:rPr lang="en-GB" sz="3600" dirty="0" smtClean="0"/>
              <a:t>fun.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/>
              <a:t>Keep it </a:t>
            </a:r>
            <a:r>
              <a:rPr lang="en-GB" sz="3600" dirty="0" smtClean="0"/>
              <a:t>short and simple. (KISS)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/>
              <a:t>Pictures are faster than </a:t>
            </a:r>
            <a:r>
              <a:rPr lang="en-GB" sz="3600" dirty="0" smtClean="0"/>
              <a:t>words.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 smtClean="0"/>
              <a:t>Only </a:t>
            </a:r>
            <a:r>
              <a:rPr lang="en-GB" sz="3600" dirty="0"/>
              <a:t>interrupt me if it's </a:t>
            </a:r>
            <a:r>
              <a:rPr lang="en-GB" sz="3600" dirty="0" smtClean="0"/>
              <a:t>important.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/>
              <a:t>Never lose my </a:t>
            </a:r>
            <a:r>
              <a:rPr lang="en-GB" sz="3600" dirty="0" smtClean="0"/>
              <a:t>stuff.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/>
              <a:t>Only show what I need when I need </a:t>
            </a:r>
            <a:r>
              <a:rPr lang="en-GB" sz="3600" dirty="0" smtClean="0"/>
              <a:t>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/>
              <a:t>Get to know </a:t>
            </a:r>
            <a:r>
              <a:rPr lang="en-GB" sz="3600" dirty="0" smtClean="0"/>
              <a:t>me.</a:t>
            </a:r>
            <a:endParaRPr lang="en-GB" sz="3600" dirty="0"/>
          </a:p>
          <a:p>
            <a:pPr>
              <a:buFont typeface="Wingdings" panose="05000000000000000000" pitchFamily="2" charset="2"/>
              <a:buChar char="Ø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5935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2" y="114551"/>
            <a:ext cx="10364451" cy="100456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Context of Use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90" y="1119117"/>
            <a:ext cx="11918731" cy="5250152"/>
          </a:xfrm>
        </p:spPr>
        <p:txBody>
          <a:bodyPr>
            <a:normAutofit/>
          </a:bodyPr>
          <a:lstStyle/>
          <a:p>
            <a:pPr marL="898525" lvl="1" indent="-441325"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Platform: </a:t>
            </a:r>
            <a:r>
              <a:rPr lang="en-I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Android 4.0+ (Most Used Android API: ICS)</a:t>
            </a:r>
          </a:p>
          <a:p>
            <a:pPr marL="898525" lvl="1" indent="-441325"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Technical Knowledge Needed: </a:t>
            </a:r>
            <a:r>
              <a:rPr lang="en-I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Very Less. App is for naïve users.</a:t>
            </a:r>
          </a:p>
          <a:p>
            <a:pPr marL="898525" lvl="1" indent="-441325"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Software Development Model: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Iterative Prototype Model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User Centered Designing Model</a:t>
            </a:r>
          </a:p>
          <a:p>
            <a:pPr marL="898525" lvl="1" indent="-441325">
              <a:buFont typeface="Wingdings" panose="05000000000000000000" pitchFamily="2" charset="2"/>
              <a:buChar char="v"/>
            </a:pPr>
            <a:r>
              <a:rPr lang="en-IN" sz="2800" b="1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Target Audience: </a:t>
            </a:r>
          </a:p>
          <a:p>
            <a:pPr marL="901700" lvl="1" indent="0">
              <a:buNone/>
            </a:pPr>
            <a:r>
              <a:rPr lang="en-IN" sz="28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Medical Emergent People, People consuming heavy Alcohol etc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.</a:t>
            </a:r>
            <a:endParaRPr lang="en-IN" sz="2800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 marL="898525" lvl="1" indent="-441325"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User Design Guideline: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Pictorial Buttons would be better than textual ones because they can catch attention easily.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Application should be intuitive, otherwise it would be irritating for some mundane tasks.</a:t>
            </a:r>
            <a:endParaRPr lang="en-GB" sz="2400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4</a:t>
            </a:r>
            <a:r>
              <a:rPr lang="en-GB" sz="1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" t="5623" r="14828" b="12187"/>
          <a:stretch/>
        </p:blipFill>
        <p:spPr>
          <a:xfrm>
            <a:off x="2335929" y="803492"/>
            <a:ext cx="8942294" cy="6054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2" y="114551"/>
            <a:ext cx="10364451" cy="74966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Preliminary Use Case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4</a:t>
            </a:r>
            <a:r>
              <a:rPr lang="en-GB" sz="1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3227" y="1166647"/>
            <a:ext cx="6101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YOU!!!</a:t>
            </a:r>
            <a:endParaRPr lang="en-GB" sz="6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45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706"/>
            <a:ext cx="10515600" cy="959178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Existing Software Review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75" y="1150883"/>
            <a:ext cx="3273649" cy="49053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4</a:t>
            </a:r>
            <a:r>
              <a:rPr lang="en-GB" sz="1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59" y="1150883"/>
            <a:ext cx="2763591" cy="490537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149" y="1150883"/>
            <a:ext cx="2969012" cy="49483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672" y="6089900"/>
            <a:ext cx="250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Courtesy: Drunk Dial No!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17352" y="6056258"/>
            <a:ext cx="275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Courtesy: DrunkBlocker Pro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926262" y="6089900"/>
            <a:ext cx="230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Courtesy: Drunk Mode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2" y="114551"/>
            <a:ext cx="10364451" cy="100456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Requirements Gathering: Questionnaire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053" y="1119117"/>
            <a:ext cx="11571891" cy="5250152"/>
          </a:xfrm>
        </p:spPr>
        <p:txBody>
          <a:bodyPr>
            <a:normAutofit/>
          </a:bodyPr>
          <a:lstStyle/>
          <a:p>
            <a:pPr marL="355600" indent="-355600">
              <a:buFont typeface="Wingdings" panose="05000000000000000000" pitchFamily="2" charset="2"/>
              <a:buChar char="q"/>
            </a:pPr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We analysed the existing </a:t>
            </a:r>
            <a:r>
              <a:rPr lang="en-IN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softwares</a:t>
            </a:r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 to get the basic idea for the GUI.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R</a:t>
            </a:r>
            <a:r>
              <a:rPr lang="en-GB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equirements</a:t>
            </a: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 gathering is the practice of collecting the requirements of a system from users, customers and other stakeholders</a:t>
            </a:r>
            <a:r>
              <a:rPr lang="en-GB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.</a:t>
            </a:r>
            <a:endParaRPr lang="en-GB" sz="3200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We’ve planned to gather requirements and user’s preferences by </a:t>
            </a:r>
          </a:p>
          <a:p>
            <a:pPr marL="0" indent="0" algn="ctr">
              <a:buNone/>
            </a:pPr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“Questionnaires using Likert’s Scale technique” </a:t>
            </a:r>
          </a:p>
          <a:p>
            <a:pPr marL="0" indent="0" algn="ctr">
              <a:buNone/>
            </a:pPr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Our Questionnaire Is Available At: </a:t>
            </a:r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hlinkClick r:id="rId2"/>
              </a:rPr>
              <a:t>http://goo.gl/RPBzCo</a:t>
            </a:r>
            <a:endParaRPr lang="en-IN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I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GB" sz="2400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 marL="457200" lvl="1" indent="0">
              <a:buNone/>
            </a:pPr>
            <a:endParaRPr lang="en-IN" sz="2000" cap="none" dirty="0" smtClean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4</a:t>
            </a:r>
            <a:r>
              <a:rPr lang="en-GB" sz="1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2" y="114551"/>
            <a:ext cx="10364451" cy="100456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Result I : Requirement Gathering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1" y="1119117"/>
            <a:ext cx="10774184" cy="5373758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4</a:t>
            </a:r>
            <a:r>
              <a:rPr lang="en-GB" sz="1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9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2" y="114551"/>
            <a:ext cx="10364451" cy="100456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Result II : Requirement Gathering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75" y="1119116"/>
            <a:ext cx="11379853" cy="5671473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4</a:t>
            </a:r>
            <a:r>
              <a:rPr lang="en-GB" sz="1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1" y="0"/>
            <a:ext cx="10364451" cy="100456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Result III : Requirement Gathering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42" y="883505"/>
            <a:ext cx="8590710" cy="5844982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4</a:t>
            </a:r>
            <a:r>
              <a:rPr lang="en-GB" sz="1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1" y="0"/>
            <a:ext cx="10364451" cy="100456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Result III : Requirement Gathering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4</a:t>
            </a:r>
            <a:r>
              <a:rPr lang="en-GB" sz="1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93" y="1004565"/>
            <a:ext cx="11689040" cy="548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1" y="0"/>
            <a:ext cx="10364451" cy="100456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Result IV: Requirement Gathering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4</a:t>
            </a:r>
            <a:r>
              <a:rPr lang="en-GB" sz="1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554947"/>
              </p:ext>
            </p:extLst>
          </p:nvPr>
        </p:nvGraphicFramePr>
        <p:xfrm>
          <a:off x="1102030" y="1173256"/>
          <a:ext cx="9655615" cy="3133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7934"/>
                <a:gridCol w="950932"/>
                <a:gridCol w="877783"/>
                <a:gridCol w="877783"/>
                <a:gridCol w="877783"/>
                <a:gridCol w="1115516"/>
                <a:gridCol w="1280101"/>
                <a:gridCol w="87778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Factors/Severity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(Lowest) 1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2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3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4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5 (Highest)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Cumulative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Score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GPS Location Sharing For Help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90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4.09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Reminders Whether You're OK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84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3.82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Emergency Call to Relatives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83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3.77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 Dial Pop-up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78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3.55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Sobriety Test Before Call</a:t>
                      </a:r>
                      <a:endParaRPr lang="en-GB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73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3.32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Blocking Call To Boss/GFs/BFs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72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3.27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Reminders About Sex/Drive</a:t>
                      </a:r>
                      <a:endParaRPr lang="en-GB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72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3.27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WhatsApp</a:t>
                      </a:r>
                      <a:r>
                        <a:rPr lang="en-GB" sz="160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Integration</a:t>
                      </a:r>
                      <a:endParaRPr lang="en-GB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70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3.18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389635"/>
              </p:ext>
            </p:extLst>
          </p:nvPr>
        </p:nvGraphicFramePr>
        <p:xfrm>
          <a:off x="1156447" y="4675094"/>
          <a:ext cx="9574304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373"/>
                <a:gridCol w="942924"/>
                <a:gridCol w="870391"/>
                <a:gridCol w="870391"/>
                <a:gridCol w="870391"/>
                <a:gridCol w="1106122"/>
                <a:gridCol w="1269321"/>
                <a:gridCol w="870391"/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Factors/Importance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(Lowest) 1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2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3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4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</a:rPr>
                        <a:t>5 (Highest)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Cumulative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Score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 / Utility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4.55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Look &amp; Feel (Usability)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88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4.00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and Others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87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3.95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1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2" y="114551"/>
            <a:ext cx="10364451" cy="100456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Mini SRS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953698"/>
              </p:ext>
            </p:extLst>
          </p:nvPr>
        </p:nvGraphicFramePr>
        <p:xfrm>
          <a:off x="141288" y="1119185"/>
          <a:ext cx="11918950" cy="49588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59475"/>
                <a:gridCol w="5959475"/>
              </a:tblGrid>
              <a:tr h="568287">
                <a:tc>
                  <a:txBody>
                    <a:bodyPr/>
                    <a:lstStyle/>
                    <a:p>
                      <a:pPr algn="ctr"/>
                      <a:r>
                        <a:rPr lang="en-IN" i="1" dirty="0" smtClean="0">
                          <a:latin typeface="Cambria" panose="02040503050406030204" pitchFamily="18" charset="0"/>
                        </a:rPr>
                        <a:t>Functional Requirements</a:t>
                      </a:r>
                      <a:endParaRPr lang="en-GB" i="1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 smtClean="0">
                          <a:latin typeface="Cambria" panose="02040503050406030204" pitchFamily="18" charset="0"/>
                        </a:rPr>
                        <a:t>Non-</a:t>
                      </a:r>
                      <a:r>
                        <a:rPr lang="en-IN" i="1" baseline="0" dirty="0" smtClean="0">
                          <a:latin typeface="Cambria" panose="02040503050406030204" pitchFamily="18" charset="0"/>
                        </a:rPr>
                        <a:t>Functional Requirements</a:t>
                      </a:r>
                      <a:endParaRPr lang="en-GB" i="1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980878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Sharing GPS Location With Preselected Person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Must Be: 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Clear, Concise, Consistent, Familiar, Responsive, Efficient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68287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Repeated Reminders About One’s Well-being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Reliability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68287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Automatic Emergency Call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Relatives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Interactive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Appealing UI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68287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 Dial Pop-up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Taxi Service / Doctor / Police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Must follow guidelines of Android based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GUIs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68287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Sobriety Test Before Call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Multi-lingual Support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68287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Blocking Calls to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Ex-Lovers / Bosses etc.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v"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Code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Reusability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682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4</a:t>
            </a:r>
            <a:r>
              <a:rPr lang="en-GB" sz="1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MAY, 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336</TotalTime>
  <Words>583</Words>
  <Application>Microsoft Office PowerPoint</Application>
  <PresentationFormat>Widescreen</PresentationFormat>
  <Paragraphs>172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Times New Roman</vt:lpstr>
      <vt:lpstr>Trebuchet MS</vt:lpstr>
      <vt:lpstr>Wingdings</vt:lpstr>
      <vt:lpstr>Office Theme</vt:lpstr>
      <vt:lpstr>“Protect Me When I’m Vulnerable”</vt:lpstr>
      <vt:lpstr>Existing Software Review</vt:lpstr>
      <vt:lpstr>Requirements Gathering: Questionnaire</vt:lpstr>
      <vt:lpstr>Result I : Requirement Gathering</vt:lpstr>
      <vt:lpstr>Result II : Requirement Gathering</vt:lpstr>
      <vt:lpstr>Result III : Requirement Gathering</vt:lpstr>
      <vt:lpstr>Result III : Requirement Gathering</vt:lpstr>
      <vt:lpstr>Result IV: Requirement Gathering</vt:lpstr>
      <vt:lpstr>Mini SRS</vt:lpstr>
      <vt:lpstr>Basic Android UX/UI Guidelines</vt:lpstr>
      <vt:lpstr>Context of Use</vt:lpstr>
      <vt:lpstr>Preliminary Use Case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debasisdev</dc:creator>
  <cp:keywords>debasisdev</cp:keywords>
  <cp:lastModifiedBy>dev5487@hotmail.com</cp:lastModifiedBy>
  <cp:revision>81</cp:revision>
  <dcterms:created xsi:type="dcterms:W3CDTF">2014-04-21T12:22:38Z</dcterms:created>
  <dcterms:modified xsi:type="dcterms:W3CDTF">2014-05-06T06:20:09Z</dcterms:modified>
</cp:coreProperties>
</file>