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9" r:id="rId1"/>
  </p:sldMasterIdLst>
  <p:notesMasterIdLst>
    <p:notesMasterId r:id="rId9"/>
  </p:notesMasterIdLst>
  <p:sldIdLst>
    <p:sldId id="256" r:id="rId2"/>
    <p:sldId id="275" r:id="rId3"/>
    <p:sldId id="278" r:id="rId4"/>
    <p:sldId id="266" r:id="rId5"/>
    <p:sldId id="276" r:id="rId6"/>
    <p:sldId id="277"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3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5443A-F82D-4106-AAC6-79F370953250}" type="datetimeFigureOut">
              <a:rPr lang="en-GB" smtClean="0"/>
              <a:t>04 June 2014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5B283-7B8F-4464-8246-F5004B02B594}" type="slidenum">
              <a:rPr lang="en-GB" smtClean="0"/>
              <a:t>‹#›</a:t>
            </a:fld>
            <a:endParaRPr lang="en-GB" dirty="0"/>
          </a:p>
        </p:txBody>
      </p:sp>
    </p:spTree>
    <p:extLst>
      <p:ext uri="{BB962C8B-B14F-4D97-AF65-F5344CB8AC3E}">
        <p14:creationId xmlns:p14="http://schemas.microsoft.com/office/powerpoint/2010/main" val="2090032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CC5B283-7B8F-4464-8246-F5004B02B594}" type="slidenum">
              <a:rPr lang="en-GB" smtClean="0"/>
              <a:t>1</a:t>
            </a:fld>
            <a:endParaRPr lang="en-GB" dirty="0"/>
          </a:p>
        </p:txBody>
      </p:sp>
    </p:spTree>
    <p:extLst>
      <p:ext uri="{BB962C8B-B14F-4D97-AF65-F5344CB8AC3E}">
        <p14:creationId xmlns:p14="http://schemas.microsoft.com/office/powerpoint/2010/main" val="2509886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41BA4C1-BBD1-4A76-8DE2-534B34192401}" type="datetime1">
              <a:rPr lang="en-US" smtClean="0"/>
              <a:t>6/4/2014</a:t>
            </a:fld>
            <a:endParaRPr lang="en-US" dirty="0"/>
          </a:p>
        </p:txBody>
      </p:sp>
      <p:sp>
        <p:nvSpPr>
          <p:cNvPr id="5" name="Footer Placeholder 4"/>
          <p:cNvSpPr>
            <a:spLocks noGrp="1"/>
          </p:cNvSpPr>
          <p:nvPr>
            <p:ph type="ftr" sz="quarter" idx="11"/>
          </p:nvPr>
        </p:nvSpPr>
        <p:spPr/>
        <p:txBody>
          <a:bodyPr/>
          <a:lstStyle/>
          <a:p>
            <a:r>
              <a:rPr lang="en-GB" smtClean="0"/>
              <a:t>Human Computer Interaction – 21ST April, 2014</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780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3B66FE8-3F4E-46DF-9BEF-BD1BEF2DC9F1}" type="datetime1">
              <a:rPr lang="en-US" smtClean="0"/>
              <a:t>6/4/2014</a:t>
            </a:fld>
            <a:endParaRPr lang="en-US" dirty="0"/>
          </a:p>
        </p:txBody>
      </p:sp>
      <p:sp>
        <p:nvSpPr>
          <p:cNvPr id="5" name="Footer Placeholder 4"/>
          <p:cNvSpPr>
            <a:spLocks noGrp="1"/>
          </p:cNvSpPr>
          <p:nvPr>
            <p:ph type="ftr" sz="quarter" idx="11"/>
          </p:nvPr>
        </p:nvSpPr>
        <p:spPr/>
        <p:txBody>
          <a:bodyPr/>
          <a:lstStyle/>
          <a:p>
            <a:r>
              <a:rPr lang="en-GB" smtClean="0"/>
              <a:t>Human Computer Interaction – 21ST April, 2014</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523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37D2074-B8C0-44E4-A121-422D40A7A200}" type="datetime1">
              <a:rPr lang="en-US" smtClean="0"/>
              <a:t>6/4/2014</a:t>
            </a:fld>
            <a:endParaRPr lang="en-US" dirty="0"/>
          </a:p>
        </p:txBody>
      </p:sp>
      <p:sp>
        <p:nvSpPr>
          <p:cNvPr id="5" name="Footer Placeholder 4"/>
          <p:cNvSpPr>
            <a:spLocks noGrp="1"/>
          </p:cNvSpPr>
          <p:nvPr>
            <p:ph type="ftr" sz="quarter" idx="11"/>
          </p:nvPr>
        </p:nvSpPr>
        <p:spPr/>
        <p:txBody>
          <a:bodyPr/>
          <a:lstStyle/>
          <a:p>
            <a:r>
              <a:rPr lang="en-GB" smtClean="0"/>
              <a:t>Human Computer Interaction – 21ST April, 2014</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7330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09A0AB4-4A50-4466-A785-5E3F95E70B94}" type="datetime1">
              <a:rPr lang="en-US" smtClean="0"/>
              <a:t>6/4/2014</a:t>
            </a:fld>
            <a:endParaRPr lang="en-US" dirty="0"/>
          </a:p>
        </p:txBody>
      </p:sp>
      <p:sp>
        <p:nvSpPr>
          <p:cNvPr id="5" name="Footer Placeholder 4"/>
          <p:cNvSpPr>
            <a:spLocks noGrp="1"/>
          </p:cNvSpPr>
          <p:nvPr>
            <p:ph type="ftr" sz="quarter" idx="11"/>
          </p:nvPr>
        </p:nvSpPr>
        <p:spPr/>
        <p:txBody>
          <a:bodyPr/>
          <a:lstStyle/>
          <a:p>
            <a:r>
              <a:rPr lang="en-GB" smtClean="0"/>
              <a:t>Human Computer Interaction – 21ST April, 2014</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8624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30F524-C7D9-418D-A4F1-80B01A6623FE}" type="datetime1">
              <a:rPr lang="en-US" smtClean="0"/>
              <a:t>6/4/2014</a:t>
            </a:fld>
            <a:endParaRPr lang="en-US" dirty="0"/>
          </a:p>
        </p:txBody>
      </p:sp>
      <p:sp>
        <p:nvSpPr>
          <p:cNvPr id="5" name="Footer Placeholder 4"/>
          <p:cNvSpPr>
            <a:spLocks noGrp="1"/>
          </p:cNvSpPr>
          <p:nvPr>
            <p:ph type="ftr" sz="quarter" idx="11"/>
          </p:nvPr>
        </p:nvSpPr>
        <p:spPr/>
        <p:txBody>
          <a:bodyPr/>
          <a:lstStyle/>
          <a:p>
            <a:r>
              <a:rPr lang="en-GB" smtClean="0"/>
              <a:t>Human Computer Interaction – 21ST April, 2014</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533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1BB897B-633D-4F72-A18A-B3B540D3BBD6}" type="datetime1">
              <a:rPr lang="en-US" smtClean="0"/>
              <a:t>6/4/2014</a:t>
            </a:fld>
            <a:endParaRPr lang="en-US" dirty="0"/>
          </a:p>
        </p:txBody>
      </p:sp>
      <p:sp>
        <p:nvSpPr>
          <p:cNvPr id="6" name="Footer Placeholder 5"/>
          <p:cNvSpPr>
            <a:spLocks noGrp="1"/>
          </p:cNvSpPr>
          <p:nvPr>
            <p:ph type="ftr" sz="quarter" idx="11"/>
          </p:nvPr>
        </p:nvSpPr>
        <p:spPr/>
        <p:txBody>
          <a:bodyPr/>
          <a:lstStyle/>
          <a:p>
            <a:r>
              <a:rPr lang="en-GB" smtClean="0"/>
              <a:t>Human Computer Interaction – 21ST April, 2014</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86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426F3A7-23EC-49D6-9C53-E6562ADCF947}" type="datetime1">
              <a:rPr lang="en-US" smtClean="0"/>
              <a:t>6/4/2014</a:t>
            </a:fld>
            <a:endParaRPr lang="en-US" dirty="0"/>
          </a:p>
        </p:txBody>
      </p:sp>
      <p:sp>
        <p:nvSpPr>
          <p:cNvPr id="8" name="Footer Placeholder 7"/>
          <p:cNvSpPr>
            <a:spLocks noGrp="1"/>
          </p:cNvSpPr>
          <p:nvPr>
            <p:ph type="ftr" sz="quarter" idx="11"/>
          </p:nvPr>
        </p:nvSpPr>
        <p:spPr/>
        <p:txBody>
          <a:bodyPr/>
          <a:lstStyle/>
          <a:p>
            <a:r>
              <a:rPr lang="en-GB" smtClean="0"/>
              <a:t>Human Computer Interaction – 21ST April, 2014</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053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B144605-56E0-4708-AF82-BD52D0550B90}" type="datetime1">
              <a:rPr lang="en-US" smtClean="0"/>
              <a:t>6/4/2014</a:t>
            </a:fld>
            <a:endParaRPr lang="en-US" dirty="0"/>
          </a:p>
        </p:txBody>
      </p:sp>
      <p:sp>
        <p:nvSpPr>
          <p:cNvPr id="4" name="Footer Placeholder 3"/>
          <p:cNvSpPr>
            <a:spLocks noGrp="1"/>
          </p:cNvSpPr>
          <p:nvPr>
            <p:ph type="ftr" sz="quarter" idx="11"/>
          </p:nvPr>
        </p:nvSpPr>
        <p:spPr/>
        <p:txBody>
          <a:bodyPr/>
          <a:lstStyle/>
          <a:p>
            <a:r>
              <a:rPr lang="en-GB" smtClean="0"/>
              <a:t>Human Computer Interaction – 21ST April, 2014</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475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226B1-2841-4079-A497-D1C5CF5F6A7E}" type="datetime1">
              <a:rPr lang="en-US" smtClean="0"/>
              <a:t>6/4/2014</a:t>
            </a:fld>
            <a:endParaRPr lang="en-US" dirty="0"/>
          </a:p>
        </p:txBody>
      </p:sp>
      <p:sp>
        <p:nvSpPr>
          <p:cNvPr id="3" name="Footer Placeholder 2"/>
          <p:cNvSpPr>
            <a:spLocks noGrp="1"/>
          </p:cNvSpPr>
          <p:nvPr>
            <p:ph type="ftr" sz="quarter" idx="11"/>
          </p:nvPr>
        </p:nvSpPr>
        <p:spPr/>
        <p:txBody>
          <a:bodyPr/>
          <a:lstStyle/>
          <a:p>
            <a:r>
              <a:rPr lang="en-GB" smtClean="0"/>
              <a:t>Human Computer Interaction – 21ST April, 2014</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3443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251DB9-7DA1-4D33-8C4D-B66EF540B9F9}" type="datetime1">
              <a:rPr lang="en-US" smtClean="0"/>
              <a:t>6/4/2014</a:t>
            </a:fld>
            <a:endParaRPr lang="en-US" dirty="0"/>
          </a:p>
        </p:txBody>
      </p:sp>
      <p:sp>
        <p:nvSpPr>
          <p:cNvPr id="6" name="Footer Placeholder 5"/>
          <p:cNvSpPr>
            <a:spLocks noGrp="1"/>
          </p:cNvSpPr>
          <p:nvPr>
            <p:ph type="ftr" sz="quarter" idx="11"/>
          </p:nvPr>
        </p:nvSpPr>
        <p:spPr/>
        <p:txBody>
          <a:bodyPr/>
          <a:lstStyle/>
          <a:p>
            <a:r>
              <a:rPr lang="en-GB" smtClean="0"/>
              <a:t>Human Computer Interaction – 21ST April, 2014</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771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7AD3A-E934-46F8-890D-817C843ED7BA}" type="datetime1">
              <a:rPr lang="en-US" smtClean="0"/>
              <a:t>6/4/2014</a:t>
            </a:fld>
            <a:endParaRPr lang="en-US" dirty="0"/>
          </a:p>
        </p:txBody>
      </p:sp>
      <p:sp>
        <p:nvSpPr>
          <p:cNvPr id="6" name="Footer Placeholder 5"/>
          <p:cNvSpPr>
            <a:spLocks noGrp="1"/>
          </p:cNvSpPr>
          <p:nvPr>
            <p:ph type="ftr" sz="quarter" idx="11"/>
          </p:nvPr>
        </p:nvSpPr>
        <p:spPr/>
        <p:txBody>
          <a:bodyPr/>
          <a:lstStyle/>
          <a:p>
            <a:r>
              <a:rPr lang="en-GB" smtClean="0"/>
              <a:t>Human Computer Interaction – 21ST April, 2014</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62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638D4C-C011-4785-BA20-AA7C29B42522}" type="datetime1">
              <a:rPr lang="en-US" smtClean="0"/>
              <a:t>6/4/2014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Human Computer Interaction – 21ST April, 2014</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6471387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262" y="1116690"/>
            <a:ext cx="12470523" cy="2509213"/>
          </a:xfrm>
        </p:spPr>
        <p:txBody>
          <a:bodyPr>
            <a:normAutofit/>
          </a:bodyPr>
          <a:lstStyle/>
          <a:p>
            <a:r>
              <a:rPr lang="en-IN" sz="4800" cap="none" dirty="0" smtClean="0">
                <a:latin typeface="Trebuchet MS" panose="020B0603020202020204" pitchFamily="34" charset="0"/>
              </a:rPr>
              <a:t>“Protect Me When I’m Vulnerable”</a:t>
            </a:r>
            <a:endParaRPr lang="en-GB" sz="4800" cap="none" dirty="0">
              <a:latin typeface="Trebuchet MS" panose="020B0603020202020204" pitchFamily="34" charset="0"/>
            </a:endParaRPr>
          </a:p>
        </p:txBody>
      </p:sp>
      <p:sp>
        <p:nvSpPr>
          <p:cNvPr id="3" name="Subtitle 2"/>
          <p:cNvSpPr>
            <a:spLocks noGrp="1"/>
          </p:cNvSpPr>
          <p:nvPr>
            <p:ph type="subTitle" idx="1"/>
          </p:nvPr>
        </p:nvSpPr>
        <p:spPr>
          <a:xfrm>
            <a:off x="1751012" y="3807569"/>
            <a:ext cx="8689976" cy="481084"/>
          </a:xfrm>
        </p:spPr>
        <p:txBody>
          <a:bodyPr>
            <a:normAutofit/>
          </a:bodyPr>
          <a:lstStyle/>
          <a:p>
            <a:r>
              <a:rPr lang="en-IN" cap="none" dirty="0" smtClean="0"/>
              <a:t>Debasis Kar, Deepak Kumar, Abhilash Mishra</a:t>
            </a:r>
            <a:endParaRPr lang="en-IN" cap="non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2482" y="245354"/>
            <a:ext cx="4067033" cy="851619"/>
          </a:xfrm>
          <a:prstGeom prst="rect">
            <a:avLst/>
          </a:prstGeom>
        </p:spPr>
      </p:pic>
      <p:sp>
        <p:nvSpPr>
          <p:cNvPr id="5" name="Subtitle 2"/>
          <p:cNvSpPr txBox="1">
            <a:spLocks/>
          </p:cNvSpPr>
          <p:nvPr/>
        </p:nvSpPr>
        <p:spPr>
          <a:xfrm>
            <a:off x="1751012" y="2340181"/>
            <a:ext cx="8689976" cy="481084"/>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IN" sz="2400" dirty="0" smtClean="0">
                <a:solidFill>
                  <a:srgbClr val="0070C0"/>
                </a:solidFill>
                <a:latin typeface="Trebuchet MS" panose="020B0603020202020204" pitchFamily="34" charset="0"/>
              </a:rPr>
              <a:t>INITIAL DESIGN</a:t>
            </a:r>
            <a:endParaRPr lang="en-IN" sz="2400" dirty="0">
              <a:solidFill>
                <a:srgbClr val="0070C0"/>
              </a:solidFill>
              <a:latin typeface="Trebuchet MS" panose="020B0603020202020204" pitchFamily="34" charset="0"/>
            </a:endParaRPr>
          </a:p>
        </p:txBody>
      </p:sp>
    </p:spTree>
    <p:extLst>
      <p:ext uri="{BB962C8B-B14F-4D97-AF65-F5344CB8AC3E}">
        <p14:creationId xmlns:p14="http://schemas.microsoft.com/office/powerpoint/2010/main" val="4034441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114551"/>
            <a:ext cx="10364451" cy="1004566"/>
          </a:xfrm>
        </p:spPr>
        <p:txBody>
          <a:bodyPr/>
          <a:lstStyle/>
          <a:p>
            <a:pPr algn="ctr"/>
            <a:r>
              <a:rPr lang="en-IN" dirty="0" smtClean="0">
                <a:solidFill>
                  <a:srgbClr val="002060"/>
                </a:solidFill>
                <a:latin typeface="Trebuchet MS" panose="020B0603020202020204" pitchFamily="34" charset="0"/>
              </a:rPr>
              <a:t>Basic Android UX/UI Guidelines</a:t>
            </a:r>
            <a:endParaRPr lang="en-GB" dirty="0">
              <a:solidFill>
                <a:srgbClr val="002060"/>
              </a:solidFill>
              <a:latin typeface="Trebuchet MS" panose="020B0603020202020204" pitchFamily="34" charset="0"/>
            </a:endParaRPr>
          </a:p>
        </p:txBody>
      </p:sp>
      <p:sp>
        <p:nvSpPr>
          <p:cNvPr id="5" name="Footer Placeholder 3"/>
          <p:cNvSpPr>
            <a:spLocks noGrp="1"/>
          </p:cNvSpPr>
          <p:nvPr>
            <p:ph type="ftr" sz="quarter" idx="11"/>
          </p:nvPr>
        </p:nvSpPr>
        <p:spPr>
          <a:xfrm>
            <a:off x="-212140" y="6492875"/>
            <a:ext cx="4854388" cy="365125"/>
          </a:xfrm>
        </p:spPr>
        <p:txBody>
          <a:bodyPr/>
          <a:lstStyle/>
          <a:p>
            <a:r>
              <a:rPr lang="en-GB" sz="1800" dirty="0" smtClean="0">
                <a:solidFill>
                  <a:schemeClr val="tx1">
                    <a:lumMod val="65000"/>
                    <a:lumOff val="35000"/>
                  </a:schemeClr>
                </a:solidFill>
              </a:rPr>
              <a:t>Human Computer Interaction – 18</a:t>
            </a:r>
            <a:r>
              <a:rPr lang="en-GB" sz="1800" baseline="30000" dirty="0" smtClean="0">
                <a:solidFill>
                  <a:schemeClr val="tx1">
                    <a:lumMod val="65000"/>
                    <a:lumOff val="35000"/>
                  </a:schemeClr>
                </a:solidFill>
              </a:rPr>
              <a:t>TH</a:t>
            </a:r>
            <a:r>
              <a:rPr lang="en-GB" sz="1800" dirty="0" smtClean="0">
                <a:solidFill>
                  <a:schemeClr val="tx1">
                    <a:lumMod val="65000"/>
                    <a:lumOff val="35000"/>
                  </a:schemeClr>
                </a:solidFill>
              </a:rPr>
              <a:t> MAY, 2014</a:t>
            </a:r>
            <a:endParaRPr lang="en-US" sz="1800" dirty="0">
              <a:solidFill>
                <a:schemeClr val="tx1">
                  <a:lumMod val="65000"/>
                  <a:lumOff val="35000"/>
                </a:schemeClr>
              </a:solidFill>
            </a:endParaRPr>
          </a:p>
        </p:txBody>
      </p:sp>
      <p:sp>
        <p:nvSpPr>
          <p:cNvPr id="3" name="Content Placeholder 2"/>
          <p:cNvSpPr>
            <a:spLocks noGrp="1"/>
          </p:cNvSpPr>
          <p:nvPr>
            <p:ph idx="1"/>
          </p:nvPr>
        </p:nvSpPr>
        <p:spPr>
          <a:xfrm>
            <a:off x="582706" y="991907"/>
            <a:ext cx="11022106" cy="5395446"/>
          </a:xfrm>
        </p:spPr>
        <p:txBody>
          <a:bodyPr>
            <a:normAutofit/>
          </a:bodyPr>
          <a:lstStyle/>
          <a:p>
            <a:pPr>
              <a:buFont typeface="Wingdings" panose="05000000000000000000" pitchFamily="2" charset="2"/>
              <a:buChar char="Ø"/>
            </a:pPr>
            <a:r>
              <a:rPr lang="en-GB" sz="3600" dirty="0"/>
              <a:t>Real objects are more </a:t>
            </a:r>
            <a:r>
              <a:rPr lang="en-GB" sz="3600" dirty="0" smtClean="0"/>
              <a:t>fun.</a:t>
            </a:r>
          </a:p>
          <a:p>
            <a:pPr>
              <a:buFont typeface="Wingdings" panose="05000000000000000000" pitchFamily="2" charset="2"/>
              <a:buChar char="Ø"/>
            </a:pPr>
            <a:r>
              <a:rPr lang="en-GB" sz="3600" dirty="0"/>
              <a:t>Keep it </a:t>
            </a:r>
            <a:r>
              <a:rPr lang="en-GB" sz="3600" dirty="0" smtClean="0"/>
              <a:t>short and simple. (KISS)</a:t>
            </a:r>
          </a:p>
          <a:p>
            <a:pPr>
              <a:buFont typeface="Wingdings" panose="05000000000000000000" pitchFamily="2" charset="2"/>
              <a:buChar char="Ø"/>
            </a:pPr>
            <a:r>
              <a:rPr lang="en-GB" sz="3600" dirty="0"/>
              <a:t>Pictures are faster than </a:t>
            </a:r>
            <a:r>
              <a:rPr lang="en-GB" sz="3600" dirty="0" smtClean="0"/>
              <a:t>words.</a:t>
            </a:r>
          </a:p>
          <a:p>
            <a:pPr>
              <a:buFont typeface="Wingdings" panose="05000000000000000000" pitchFamily="2" charset="2"/>
              <a:buChar char="Ø"/>
            </a:pPr>
            <a:r>
              <a:rPr lang="en-GB" sz="3600" dirty="0" smtClean="0"/>
              <a:t>Only </a:t>
            </a:r>
            <a:r>
              <a:rPr lang="en-GB" sz="3600" dirty="0"/>
              <a:t>interrupt me if it's </a:t>
            </a:r>
            <a:r>
              <a:rPr lang="en-GB" sz="3600" dirty="0" smtClean="0"/>
              <a:t>important.</a:t>
            </a:r>
          </a:p>
          <a:p>
            <a:pPr>
              <a:buFont typeface="Wingdings" panose="05000000000000000000" pitchFamily="2" charset="2"/>
              <a:buChar char="Ø"/>
            </a:pPr>
            <a:r>
              <a:rPr lang="en-GB" sz="3600" dirty="0"/>
              <a:t>Never lose my </a:t>
            </a:r>
            <a:r>
              <a:rPr lang="en-GB" sz="3600" dirty="0" smtClean="0"/>
              <a:t>stuff.</a:t>
            </a:r>
          </a:p>
          <a:p>
            <a:pPr>
              <a:buFont typeface="Wingdings" panose="05000000000000000000" pitchFamily="2" charset="2"/>
              <a:buChar char="Ø"/>
            </a:pPr>
            <a:r>
              <a:rPr lang="en-GB" sz="3600" dirty="0"/>
              <a:t>If it looks the same, it should act the </a:t>
            </a:r>
            <a:r>
              <a:rPr lang="en-GB" sz="3600" dirty="0" err="1" smtClean="0"/>
              <a:t>same.s</a:t>
            </a:r>
            <a:endParaRPr lang="en-GB" sz="3600" dirty="0"/>
          </a:p>
          <a:p>
            <a:pPr>
              <a:buFont typeface="Wingdings" panose="05000000000000000000" pitchFamily="2" charset="2"/>
              <a:buChar char="Ø"/>
            </a:pPr>
            <a:r>
              <a:rPr lang="en-GB" sz="3600" dirty="0" smtClean="0"/>
              <a:t>Only </a:t>
            </a:r>
            <a:r>
              <a:rPr lang="en-GB" sz="3600" dirty="0"/>
              <a:t>show what I need when I need </a:t>
            </a:r>
            <a:r>
              <a:rPr lang="en-GB" sz="3600" dirty="0" smtClean="0"/>
              <a:t>it.</a:t>
            </a:r>
          </a:p>
          <a:p>
            <a:pPr>
              <a:buFont typeface="Wingdings" panose="05000000000000000000" pitchFamily="2" charset="2"/>
              <a:buChar char="Ø"/>
            </a:pPr>
            <a:r>
              <a:rPr lang="en-GB" sz="3600" dirty="0"/>
              <a:t>Get to know </a:t>
            </a:r>
            <a:r>
              <a:rPr lang="en-GB" sz="3600" dirty="0" smtClean="0"/>
              <a:t>me.</a:t>
            </a:r>
            <a:endParaRPr lang="en-GB" sz="3600" dirty="0"/>
          </a:p>
          <a:p>
            <a:pPr>
              <a:buFont typeface="Wingdings" panose="05000000000000000000" pitchFamily="2" charset="2"/>
              <a:buChar char="Ø"/>
            </a:pPr>
            <a:endParaRPr lang="en-GB" sz="3600" dirty="0"/>
          </a:p>
        </p:txBody>
      </p:sp>
    </p:spTree>
    <p:extLst>
      <p:ext uri="{BB962C8B-B14F-4D97-AF65-F5344CB8AC3E}">
        <p14:creationId xmlns:p14="http://schemas.microsoft.com/office/powerpoint/2010/main" val="1593513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0"/>
            <a:ext cx="10364451" cy="1004566"/>
          </a:xfrm>
        </p:spPr>
        <p:txBody>
          <a:bodyPr/>
          <a:lstStyle/>
          <a:p>
            <a:pPr algn="ctr"/>
            <a:r>
              <a:rPr lang="en-IN" dirty="0" smtClean="0">
                <a:solidFill>
                  <a:srgbClr val="002060"/>
                </a:solidFill>
                <a:latin typeface="Trebuchet MS" panose="020B0603020202020204" pitchFamily="34" charset="0"/>
              </a:rPr>
              <a:t>Prototyping</a:t>
            </a:r>
            <a:endParaRPr lang="en-GB" dirty="0">
              <a:solidFill>
                <a:srgbClr val="002060"/>
              </a:solidFill>
              <a:latin typeface="Trebuchet MS" panose="020B0603020202020204" pitchFamily="34" charset="0"/>
            </a:endParaRPr>
          </a:p>
        </p:txBody>
      </p:sp>
      <p:sp>
        <p:nvSpPr>
          <p:cNvPr id="5" name="Footer Placeholder 3"/>
          <p:cNvSpPr>
            <a:spLocks noGrp="1"/>
          </p:cNvSpPr>
          <p:nvPr>
            <p:ph type="ftr" sz="quarter" idx="11"/>
          </p:nvPr>
        </p:nvSpPr>
        <p:spPr>
          <a:xfrm>
            <a:off x="-212140" y="6492875"/>
            <a:ext cx="4854388" cy="365125"/>
          </a:xfrm>
        </p:spPr>
        <p:txBody>
          <a:bodyPr/>
          <a:lstStyle/>
          <a:p>
            <a:r>
              <a:rPr lang="en-GB" sz="1800" dirty="0" smtClean="0">
                <a:solidFill>
                  <a:schemeClr val="tx1">
                    <a:lumMod val="65000"/>
                    <a:lumOff val="35000"/>
                  </a:schemeClr>
                </a:solidFill>
              </a:rPr>
              <a:t>Human Computer Interaction – 18</a:t>
            </a:r>
            <a:r>
              <a:rPr lang="en-GB" sz="1800" baseline="30000" dirty="0" smtClean="0">
                <a:solidFill>
                  <a:schemeClr val="tx1">
                    <a:lumMod val="65000"/>
                    <a:lumOff val="35000"/>
                  </a:schemeClr>
                </a:solidFill>
              </a:rPr>
              <a:t>TH</a:t>
            </a:r>
            <a:r>
              <a:rPr lang="en-GB" sz="1800" dirty="0" smtClean="0">
                <a:solidFill>
                  <a:schemeClr val="tx1">
                    <a:lumMod val="65000"/>
                    <a:lumOff val="35000"/>
                  </a:schemeClr>
                </a:solidFill>
              </a:rPr>
              <a:t> MAY, 2014</a:t>
            </a:r>
            <a:endParaRPr lang="en-US" sz="1800" dirty="0">
              <a:solidFill>
                <a:schemeClr val="tx1">
                  <a:lumMod val="65000"/>
                  <a:lumOff val="35000"/>
                </a:schemeClr>
              </a:solidFill>
            </a:endParaRPr>
          </a:p>
        </p:txBody>
      </p:sp>
      <p:sp>
        <p:nvSpPr>
          <p:cNvPr id="3" name="Content Placeholder 2"/>
          <p:cNvSpPr>
            <a:spLocks noGrp="1"/>
          </p:cNvSpPr>
          <p:nvPr>
            <p:ph idx="1"/>
          </p:nvPr>
        </p:nvSpPr>
        <p:spPr>
          <a:xfrm>
            <a:off x="459876" y="991907"/>
            <a:ext cx="11290845" cy="5395446"/>
          </a:xfrm>
        </p:spPr>
        <p:txBody>
          <a:bodyPr>
            <a:normAutofit lnSpcReduction="10000"/>
          </a:bodyPr>
          <a:lstStyle/>
          <a:p>
            <a:pPr marL="450850" indent="-450850" algn="just">
              <a:buFont typeface="Wingdings" panose="05000000000000000000" pitchFamily="2" charset="2"/>
              <a:buChar char="Ø"/>
              <a:tabLst>
                <a:tab pos="355600" algn="l"/>
              </a:tabLst>
            </a:pPr>
            <a:r>
              <a:rPr lang="en-GB" b="1" i="1" dirty="0" smtClean="0"/>
              <a:t>Prototype</a:t>
            </a:r>
            <a:r>
              <a:rPr lang="en-GB" dirty="0" smtClean="0"/>
              <a:t> </a:t>
            </a:r>
            <a:r>
              <a:rPr lang="en-GB" dirty="0"/>
              <a:t>is a working model of software with </a:t>
            </a:r>
            <a:r>
              <a:rPr lang="en-GB" dirty="0" smtClean="0"/>
              <a:t>limited functionality.</a:t>
            </a:r>
          </a:p>
          <a:p>
            <a:pPr marL="450850" indent="-450850" algn="just">
              <a:buFont typeface="Wingdings" panose="05000000000000000000" pitchFamily="2" charset="2"/>
              <a:buChar char="Ø"/>
              <a:tabLst>
                <a:tab pos="355600" algn="l"/>
              </a:tabLst>
            </a:pPr>
            <a:endParaRPr lang="en-GB" dirty="0" smtClean="0"/>
          </a:p>
          <a:p>
            <a:pPr marL="450850" indent="-450850" algn="just">
              <a:buFont typeface="Wingdings" panose="05000000000000000000" pitchFamily="2" charset="2"/>
              <a:buChar char="Ø"/>
              <a:tabLst>
                <a:tab pos="355600" algn="l"/>
              </a:tabLst>
            </a:pPr>
            <a:r>
              <a:rPr lang="en-GB" dirty="0" smtClean="0"/>
              <a:t>The </a:t>
            </a:r>
            <a:r>
              <a:rPr lang="en-GB" dirty="0"/>
              <a:t>prototype does not always hold the exact </a:t>
            </a:r>
            <a:r>
              <a:rPr lang="en-GB" dirty="0" smtClean="0"/>
              <a:t>logic.</a:t>
            </a:r>
          </a:p>
          <a:p>
            <a:pPr marL="450850" indent="-450850" algn="just">
              <a:buFont typeface="Wingdings" panose="05000000000000000000" pitchFamily="2" charset="2"/>
              <a:buChar char="Ø"/>
              <a:tabLst>
                <a:tab pos="355600" algn="l"/>
              </a:tabLst>
            </a:pPr>
            <a:endParaRPr lang="en-GB" dirty="0" smtClean="0"/>
          </a:p>
          <a:p>
            <a:pPr marL="450850" indent="-450850" algn="just">
              <a:buFont typeface="Wingdings" panose="05000000000000000000" pitchFamily="2" charset="2"/>
              <a:buChar char="Ø"/>
              <a:tabLst>
                <a:tab pos="355600" algn="l"/>
              </a:tabLst>
            </a:pPr>
            <a:r>
              <a:rPr lang="en-GB" dirty="0" smtClean="0"/>
              <a:t>Prototyping </a:t>
            </a:r>
            <a:r>
              <a:rPr lang="en-GB" dirty="0"/>
              <a:t>is used to allow the users evaluate developer </a:t>
            </a:r>
            <a:r>
              <a:rPr lang="en-GB" dirty="0" smtClean="0"/>
              <a:t>proposals.</a:t>
            </a:r>
          </a:p>
          <a:p>
            <a:pPr marL="450850" indent="-450850" algn="just">
              <a:buFont typeface="Wingdings" panose="05000000000000000000" pitchFamily="2" charset="2"/>
              <a:buChar char="Ø"/>
              <a:tabLst>
                <a:tab pos="355600" algn="l"/>
              </a:tabLst>
            </a:pPr>
            <a:endParaRPr lang="en-GB" dirty="0" smtClean="0"/>
          </a:p>
          <a:p>
            <a:pPr marL="450850" indent="-450850" algn="just">
              <a:buFont typeface="Wingdings" panose="05000000000000000000" pitchFamily="2" charset="2"/>
              <a:buChar char="Ø"/>
              <a:tabLst>
                <a:tab pos="355600" algn="l"/>
              </a:tabLst>
            </a:pPr>
            <a:r>
              <a:rPr lang="en-GB" b="1" i="1" dirty="0" smtClean="0"/>
              <a:t>Initial Prototype </a:t>
            </a:r>
            <a:r>
              <a:rPr lang="en-GB" dirty="0"/>
              <a:t>is developed in this stage, where the very basic requirements are showcased and user interfaces are provided. </a:t>
            </a:r>
            <a:endParaRPr lang="en-GB" dirty="0" smtClean="0"/>
          </a:p>
          <a:p>
            <a:pPr marL="450850" indent="-450850" algn="just">
              <a:buFont typeface="Wingdings" panose="05000000000000000000" pitchFamily="2" charset="2"/>
              <a:buChar char="Ø"/>
              <a:tabLst>
                <a:tab pos="355600" algn="l"/>
              </a:tabLst>
            </a:pPr>
            <a:endParaRPr lang="en-GB" dirty="0" smtClean="0"/>
          </a:p>
          <a:p>
            <a:pPr marL="450850" indent="-450850" algn="just">
              <a:buFont typeface="Wingdings" panose="05000000000000000000" pitchFamily="2" charset="2"/>
              <a:buChar char="Ø"/>
              <a:tabLst>
                <a:tab pos="355600" algn="l"/>
              </a:tabLst>
            </a:pPr>
            <a:r>
              <a:rPr lang="en-GB" dirty="0" smtClean="0"/>
              <a:t>These </a:t>
            </a:r>
            <a:r>
              <a:rPr lang="en-GB" dirty="0"/>
              <a:t>features may not exactly work in the same manner internally in the actual software developed and the workarounds are used to give the same look and feel to the customer in the prototype developed. </a:t>
            </a:r>
            <a:endParaRPr lang="en-GB" dirty="0" smtClean="0"/>
          </a:p>
        </p:txBody>
      </p:sp>
    </p:spTree>
    <p:extLst>
      <p:ext uri="{BB962C8B-B14F-4D97-AF65-F5344CB8AC3E}">
        <p14:creationId xmlns:p14="http://schemas.microsoft.com/office/powerpoint/2010/main" val="2846521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191705"/>
            <a:ext cx="10515600" cy="859173"/>
          </a:xfrm>
        </p:spPr>
        <p:txBody>
          <a:bodyPr/>
          <a:lstStyle/>
          <a:p>
            <a:pPr algn="ctr"/>
            <a:r>
              <a:rPr lang="en-IN" dirty="0" smtClean="0">
                <a:solidFill>
                  <a:srgbClr val="002060"/>
                </a:solidFill>
                <a:latin typeface="Trebuchet MS" panose="020B0603020202020204" pitchFamily="34" charset="0"/>
              </a:rPr>
              <a:t>Initial Design of UI</a:t>
            </a:r>
            <a:endParaRPr lang="en-GB" dirty="0">
              <a:solidFill>
                <a:srgbClr val="002060"/>
              </a:solidFill>
              <a:latin typeface="Trebuchet MS" panose="020B0603020202020204" pitchFamily="34" charset="0"/>
            </a:endParaRP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01968" y="1005104"/>
            <a:ext cx="3040778" cy="5174506"/>
          </a:xfrm>
        </p:spPr>
      </p:pic>
      <p:sp>
        <p:nvSpPr>
          <p:cNvPr id="4" name="Footer Placeholder 3"/>
          <p:cNvSpPr>
            <a:spLocks noGrp="1"/>
          </p:cNvSpPr>
          <p:nvPr>
            <p:ph type="ftr" sz="quarter" idx="11"/>
          </p:nvPr>
        </p:nvSpPr>
        <p:spPr>
          <a:xfrm>
            <a:off x="-212140" y="6492875"/>
            <a:ext cx="4854388" cy="365125"/>
          </a:xfrm>
        </p:spPr>
        <p:txBody>
          <a:bodyPr/>
          <a:lstStyle/>
          <a:p>
            <a:r>
              <a:rPr lang="en-GB" sz="1800" dirty="0" smtClean="0">
                <a:solidFill>
                  <a:schemeClr val="tx1">
                    <a:lumMod val="65000"/>
                    <a:lumOff val="35000"/>
                  </a:schemeClr>
                </a:solidFill>
              </a:rPr>
              <a:t>Human Computer Interaction – 18</a:t>
            </a:r>
            <a:r>
              <a:rPr lang="en-GB" sz="1800" baseline="30000" dirty="0" smtClean="0">
                <a:solidFill>
                  <a:schemeClr val="tx1">
                    <a:lumMod val="65000"/>
                    <a:lumOff val="35000"/>
                  </a:schemeClr>
                </a:solidFill>
              </a:rPr>
              <a:t>TH</a:t>
            </a:r>
            <a:r>
              <a:rPr lang="en-GB" sz="1800" dirty="0" smtClean="0">
                <a:solidFill>
                  <a:schemeClr val="tx1">
                    <a:lumMod val="65000"/>
                    <a:lumOff val="35000"/>
                  </a:schemeClr>
                </a:solidFill>
              </a:rPr>
              <a:t> MAY, 2014</a:t>
            </a:r>
            <a:endParaRPr lang="en-US" sz="1800" dirty="0">
              <a:solidFill>
                <a:schemeClr val="tx1">
                  <a:lumMod val="65000"/>
                  <a:lumOff val="35000"/>
                </a:schemeClr>
              </a:solidFill>
            </a:endParaRPr>
          </a:p>
        </p:txBody>
      </p:sp>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3258" y="1053243"/>
            <a:ext cx="2974467" cy="5078564"/>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7452" y="987110"/>
            <a:ext cx="3037735" cy="5140123"/>
          </a:xfrm>
          <a:prstGeom prst="rect">
            <a:avLst/>
          </a:prstGeom>
        </p:spPr>
      </p:pic>
    </p:spTree>
    <p:extLst>
      <p:ext uri="{BB962C8B-B14F-4D97-AF65-F5344CB8AC3E}">
        <p14:creationId xmlns:p14="http://schemas.microsoft.com/office/powerpoint/2010/main" val="417395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191705"/>
            <a:ext cx="10515600" cy="681753"/>
          </a:xfrm>
        </p:spPr>
        <p:txBody>
          <a:bodyPr>
            <a:normAutofit fontScale="90000"/>
          </a:bodyPr>
          <a:lstStyle/>
          <a:p>
            <a:pPr algn="ctr"/>
            <a:r>
              <a:rPr lang="en-IN" dirty="0">
                <a:solidFill>
                  <a:srgbClr val="002060"/>
                </a:solidFill>
                <a:latin typeface="Trebuchet MS" panose="020B0603020202020204" pitchFamily="34" charset="0"/>
              </a:rPr>
              <a:t>Initial Design of </a:t>
            </a:r>
            <a:r>
              <a:rPr lang="en-IN" dirty="0" smtClean="0">
                <a:solidFill>
                  <a:srgbClr val="002060"/>
                </a:solidFill>
                <a:latin typeface="Trebuchet MS" panose="020B0603020202020204" pitchFamily="34" charset="0"/>
              </a:rPr>
              <a:t>UI Contd..</a:t>
            </a:r>
            <a:endParaRPr lang="en-GB" dirty="0">
              <a:solidFill>
                <a:srgbClr val="002060"/>
              </a:solidFill>
              <a:latin typeface="Trebuchet MS" panose="020B0603020202020204" pitchFamily="34" charset="0"/>
            </a:endParaRP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02723" y="910875"/>
            <a:ext cx="3094614" cy="5268735"/>
          </a:xfrm>
        </p:spPr>
      </p:pic>
      <p:sp>
        <p:nvSpPr>
          <p:cNvPr id="4" name="Footer Placeholder 3"/>
          <p:cNvSpPr>
            <a:spLocks noGrp="1"/>
          </p:cNvSpPr>
          <p:nvPr>
            <p:ph type="ftr" sz="quarter" idx="11"/>
          </p:nvPr>
        </p:nvSpPr>
        <p:spPr>
          <a:xfrm>
            <a:off x="-212140" y="6492875"/>
            <a:ext cx="4854388" cy="365125"/>
          </a:xfrm>
        </p:spPr>
        <p:txBody>
          <a:bodyPr/>
          <a:lstStyle/>
          <a:p>
            <a:r>
              <a:rPr lang="en-GB" sz="1800" dirty="0" smtClean="0">
                <a:solidFill>
                  <a:schemeClr val="tx1">
                    <a:lumMod val="65000"/>
                    <a:lumOff val="35000"/>
                  </a:schemeClr>
                </a:solidFill>
              </a:rPr>
              <a:t>Human Computer Interaction – 18</a:t>
            </a:r>
            <a:r>
              <a:rPr lang="en-GB" sz="1800" baseline="30000" dirty="0" smtClean="0">
                <a:solidFill>
                  <a:schemeClr val="tx1">
                    <a:lumMod val="65000"/>
                    <a:lumOff val="35000"/>
                  </a:schemeClr>
                </a:solidFill>
              </a:rPr>
              <a:t>TH</a:t>
            </a:r>
            <a:r>
              <a:rPr lang="en-GB" sz="1800" dirty="0" smtClean="0">
                <a:solidFill>
                  <a:schemeClr val="tx1">
                    <a:lumMod val="65000"/>
                    <a:lumOff val="35000"/>
                  </a:schemeClr>
                </a:solidFill>
              </a:rPr>
              <a:t> MAY, 2014</a:t>
            </a:r>
            <a:endParaRPr lang="en-US" sz="1800" dirty="0">
              <a:solidFill>
                <a:schemeClr val="tx1">
                  <a:lumMod val="65000"/>
                  <a:lumOff val="35000"/>
                </a:schemeClr>
              </a:solidFill>
            </a:endParaRPr>
          </a:p>
        </p:txBody>
      </p:sp>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3258" y="973708"/>
            <a:ext cx="3042706" cy="5122746"/>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5277" y="873458"/>
            <a:ext cx="3088903" cy="5253776"/>
          </a:xfrm>
          <a:prstGeom prst="rect">
            <a:avLst/>
          </a:prstGeom>
        </p:spPr>
      </p:pic>
    </p:spTree>
    <p:extLst>
      <p:ext uri="{BB962C8B-B14F-4D97-AF65-F5344CB8AC3E}">
        <p14:creationId xmlns:p14="http://schemas.microsoft.com/office/powerpoint/2010/main" val="269142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213" y="158035"/>
            <a:ext cx="10515600" cy="681753"/>
          </a:xfrm>
        </p:spPr>
        <p:txBody>
          <a:bodyPr>
            <a:normAutofit fontScale="90000"/>
          </a:bodyPr>
          <a:lstStyle/>
          <a:p>
            <a:pPr algn="ctr"/>
            <a:r>
              <a:rPr lang="en-IN" dirty="0" smtClean="0">
                <a:solidFill>
                  <a:srgbClr val="002060"/>
                </a:solidFill>
                <a:latin typeface="Trebuchet MS" panose="020B0603020202020204" pitchFamily="34" charset="0"/>
              </a:rPr>
              <a:t>Sample Interactive Flow</a:t>
            </a:r>
            <a:endParaRPr lang="en-GB" dirty="0">
              <a:solidFill>
                <a:srgbClr val="002060"/>
              </a:solidFill>
              <a:latin typeface="Trebuchet MS" panose="020B0603020202020204" pitchFamily="34" charset="0"/>
            </a:endParaRPr>
          </a:p>
        </p:txBody>
      </p:sp>
      <p:sp>
        <p:nvSpPr>
          <p:cNvPr id="4" name="Footer Placeholder 3"/>
          <p:cNvSpPr>
            <a:spLocks noGrp="1"/>
          </p:cNvSpPr>
          <p:nvPr>
            <p:ph type="ftr" sz="quarter" idx="11"/>
          </p:nvPr>
        </p:nvSpPr>
        <p:spPr>
          <a:xfrm>
            <a:off x="-212140" y="6492875"/>
            <a:ext cx="4854388" cy="365125"/>
          </a:xfrm>
        </p:spPr>
        <p:txBody>
          <a:bodyPr/>
          <a:lstStyle/>
          <a:p>
            <a:r>
              <a:rPr lang="en-GB" sz="1800" dirty="0" smtClean="0">
                <a:solidFill>
                  <a:schemeClr val="tx1">
                    <a:lumMod val="65000"/>
                    <a:lumOff val="35000"/>
                  </a:schemeClr>
                </a:solidFill>
              </a:rPr>
              <a:t>Human Computer Interaction – 18</a:t>
            </a:r>
            <a:r>
              <a:rPr lang="en-GB" sz="1800" baseline="30000" dirty="0" smtClean="0">
                <a:solidFill>
                  <a:schemeClr val="tx1">
                    <a:lumMod val="65000"/>
                    <a:lumOff val="35000"/>
                  </a:schemeClr>
                </a:solidFill>
              </a:rPr>
              <a:t>TH</a:t>
            </a:r>
            <a:r>
              <a:rPr lang="en-GB" sz="1800" dirty="0" smtClean="0">
                <a:solidFill>
                  <a:schemeClr val="tx1">
                    <a:lumMod val="65000"/>
                    <a:lumOff val="35000"/>
                  </a:schemeClr>
                </a:solidFill>
              </a:rPr>
              <a:t> MAY, 2014</a:t>
            </a:r>
            <a:endParaRPr lang="en-US" sz="1800" dirty="0">
              <a:solidFill>
                <a:schemeClr val="tx1">
                  <a:lumMod val="65000"/>
                  <a:lumOff val="35000"/>
                </a:schemeClr>
              </a:solidFill>
            </a:endParaRPr>
          </a:p>
        </p:txBody>
      </p:sp>
    </p:spTree>
    <p:extLst>
      <p:ext uri="{BB962C8B-B14F-4D97-AF65-F5344CB8AC3E}">
        <p14:creationId xmlns:p14="http://schemas.microsoft.com/office/powerpoint/2010/main" val="4065613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sp>
        <p:nvSpPr>
          <p:cNvPr id="6" name="TextBox 5"/>
          <p:cNvSpPr txBox="1"/>
          <p:nvPr/>
        </p:nvSpPr>
        <p:spPr>
          <a:xfrm>
            <a:off x="993227" y="1166647"/>
            <a:ext cx="6101256" cy="1107996"/>
          </a:xfrm>
          <a:prstGeom prst="rect">
            <a:avLst/>
          </a:prstGeom>
          <a:noFill/>
        </p:spPr>
        <p:txBody>
          <a:bodyPr wrap="square" rtlCol="0">
            <a:spAutoFit/>
          </a:bodyPr>
          <a:lstStyle/>
          <a:p>
            <a:pPr algn="ctr"/>
            <a:r>
              <a:rPr lang="en-IN" sz="6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a:t>
            </a:r>
            <a:endParaRPr lang="en-GB" sz="6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944599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TC104033925[[fn=Droplet]]</Template>
  <TotalTime>369</TotalTime>
  <Words>227</Words>
  <Application>Microsoft Office PowerPoint</Application>
  <PresentationFormat>Custom</PresentationFormat>
  <Paragraphs>32</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“Protect Me When I’m Vulnerable”</vt:lpstr>
      <vt:lpstr>Basic Android UX/UI Guidelines</vt:lpstr>
      <vt:lpstr>Prototyping</vt:lpstr>
      <vt:lpstr>Initial Design of UI</vt:lpstr>
      <vt:lpstr>Initial Design of UI Contd..</vt:lpstr>
      <vt:lpstr>Sample Interactive Flow</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debasisdev</dc:creator>
  <cp:keywords>debasisdev</cp:keywords>
  <cp:lastModifiedBy>dev5487@hotmail.com</cp:lastModifiedBy>
  <cp:revision>106</cp:revision>
  <dcterms:created xsi:type="dcterms:W3CDTF">2014-04-21T12:22:38Z</dcterms:created>
  <dcterms:modified xsi:type="dcterms:W3CDTF">2014-06-04T03:50:56Z</dcterms:modified>
</cp:coreProperties>
</file>