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25"/>
  </p:notesMasterIdLst>
  <p:sldIdLst>
    <p:sldId id="256" r:id="rId2"/>
    <p:sldId id="266" r:id="rId3"/>
    <p:sldId id="278" r:id="rId4"/>
    <p:sldId id="281" r:id="rId5"/>
    <p:sldId id="282" r:id="rId6"/>
    <p:sldId id="284" r:id="rId7"/>
    <p:sldId id="285" r:id="rId8"/>
    <p:sldId id="286" r:id="rId9"/>
    <p:sldId id="287" r:id="rId10"/>
    <p:sldId id="288" r:id="rId11"/>
    <p:sldId id="290" r:id="rId12"/>
    <p:sldId id="291" r:id="rId13"/>
    <p:sldId id="292" r:id="rId14"/>
    <p:sldId id="294" r:id="rId15"/>
    <p:sldId id="296" r:id="rId16"/>
    <p:sldId id="297" r:id="rId17"/>
    <p:sldId id="298" r:id="rId18"/>
    <p:sldId id="299" r:id="rId19"/>
    <p:sldId id="279" r:id="rId20"/>
    <p:sldId id="280" r:id="rId21"/>
    <p:sldId id="300" r:id="rId22"/>
    <p:sldId id="295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User Rating Chart</a:t>
            </a:r>
          </a:p>
        </c:rich>
      </c:tx>
      <c:layout>
        <c:manualLayout>
          <c:xMode val="edge"/>
          <c:yMode val="edge"/>
          <c:x val="0.28219410624620134"/>
          <c:y val="3.7942352444236695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Rating</c:v>
                </c:pt>
              </c:strCache>
            </c:strRef>
          </c:tx>
          <c:invertIfNegative val="0"/>
          <c:cat>
            <c:strRef>
              <c:f>Sheet1!$A$2:$A$38</c:f>
              <c:strCache>
                <c:ptCount val="37"/>
                <c:pt idx="0">
                  <c:v>U1</c:v>
                </c:pt>
                <c:pt idx="1">
                  <c:v>U2</c:v>
                </c:pt>
                <c:pt idx="2">
                  <c:v>U3</c:v>
                </c:pt>
                <c:pt idx="3">
                  <c:v>U4</c:v>
                </c:pt>
                <c:pt idx="4">
                  <c:v>U5</c:v>
                </c:pt>
                <c:pt idx="5">
                  <c:v>U6</c:v>
                </c:pt>
                <c:pt idx="6">
                  <c:v>U7</c:v>
                </c:pt>
                <c:pt idx="7">
                  <c:v>U8</c:v>
                </c:pt>
                <c:pt idx="8">
                  <c:v>U9</c:v>
                </c:pt>
                <c:pt idx="9">
                  <c:v>U10</c:v>
                </c:pt>
                <c:pt idx="10">
                  <c:v>U11</c:v>
                </c:pt>
                <c:pt idx="11">
                  <c:v>U12</c:v>
                </c:pt>
                <c:pt idx="12">
                  <c:v>U13</c:v>
                </c:pt>
                <c:pt idx="13">
                  <c:v>U14</c:v>
                </c:pt>
                <c:pt idx="14">
                  <c:v>U15</c:v>
                </c:pt>
                <c:pt idx="15">
                  <c:v>U16</c:v>
                </c:pt>
                <c:pt idx="16">
                  <c:v>U17</c:v>
                </c:pt>
                <c:pt idx="17">
                  <c:v>U18</c:v>
                </c:pt>
                <c:pt idx="18">
                  <c:v>U19</c:v>
                </c:pt>
                <c:pt idx="19">
                  <c:v>U20</c:v>
                </c:pt>
                <c:pt idx="20">
                  <c:v>U21</c:v>
                </c:pt>
                <c:pt idx="21">
                  <c:v>U22</c:v>
                </c:pt>
                <c:pt idx="22">
                  <c:v>U23</c:v>
                </c:pt>
                <c:pt idx="23">
                  <c:v>U24</c:v>
                </c:pt>
                <c:pt idx="24">
                  <c:v>U25</c:v>
                </c:pt>
                <c:pt idx="25">
                  <c:v>U26</c:v>
                </c:pt>
                <c:pt idx="26">
                  <c:v>U27</c:v>
                </c:pt>
                <c:pt idx="27">
                  <c:v>U28</c:v>
                </c:pt>
                <c:pt idx="28">
                  <c:v>U29</c:v>
                </c:pt>
                <c:pt idx="29">
                  <c:v>U30</c:v>
                </c:pt>
                <c:pt idx="30">
                  <c:v>U31</c:v>
                </c:pt>
                <c:pt idx="31">
                  <c:v>U32</c:v>
                </c:pt>
                <c:pt idx="32">
                  <c:v>U33</c:v>
                </c:pt>
                <c:pt idx="33">
                  <c:v>U34</c:v>
                </c:pt>
                <c:pt idx="34">
                  <c:v>U35</c:v>
                </c:pt>
                <c:pt idx="35">
                  <c:v>U36</c:v>
                </c:pt>
                <c:pt idx="36">
                  <c:v>U37</c:v>
                </c:pt>
              </c:strCache>
            </c:strRef>
          </c:cat>
          <c:val>
            <c:numRef>
              <c:f>Sheet1!$B$2:$B$38</c:f>
              <c:numCache>
                <c:formatCode>General</c:formatCode>
                <c:ptCount val="3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  <c:pt idx="14">
                  <c:v>4</c:v>
                </c:pt>
                <c:pt idx="15">
                  <c:v>4</c:v>
                </c:pt>
                <c:pt idx="16">
                  <c:v>2</c:v>
                </c:pt>
                <c:pt idx="17">
                  <c:v>2</c:v>
                </c:pt>
                <c:pt idx="18">
                  <c:v>3</c:v>
                </c:pt>
                <c:pt idx="19">
                  <c:v>3</c:v>
                </c:pt>
                <c:pt idx="20">
                  <c:v>1</c:v>
                </c:pt>
                <c:pt idx="21">
                  <c:v>2</c:v>
                </c:pt>
                <c:pt idx="22">
                  <c:v>1</c:v>
                </c:pt>
                <c:pt idx="23">
                  <c:v>3</c:v>
                </c:pt>
                <c:pt idx="24">
                  <c:v>2</c:v>
                </c:pt>
                <c:pt idx="25">
                  <c:v>3</c:v>
                </c:pt>
                <c:pt idx="26">
                  <c:v>3</c:v>
                </c:pt>
                <c:pt idx="27">
                  <c:v>4</c:v>
                </c:pt>
                <c:pt idx="28">
                  <c:v>3</c:v>
                </c:pt>
                <c:pt idx="29">
                  <c:v>3</c:v>
                </c:pt>
                <c:pt idx="30">
                  <c:v>2</c:v>
                </c:pt>
                <c:pt idx="31">
                  <c:v>2</c:v>
                </c:pt>
                <c:pt idx="32">
                  <c:v>3</c:v>
                </c:pt>
                <c:pt idx="33">
                  <c:v>2</c:v>
                </c:pt>
                <c:pt idx="34">
                  <c:v>3</c:v>
                </c:pt>
                <c:pt idx="35">
                  <c:v>2</c:v>
                </c:pt>
                <c:pt idx="3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625728"/>
        <c:axId val="83280640"/>
      </c:barChart>
      <c:catAx>
        <c:axId val="71625728"/>
        <c:scaling>
          <c:orientation val="minMax"/>
        </c:scaling>
        <c:delete val="0"/>
        <c:axPos val="b"/>
        <c:majorTickMark val="out"/>
        <c:minorTickMark val="none"/>
        <c:tickLblPos val="nextTo"/>
        <c:crossAx val="83280640"/>
        <c:crossesAt val="0"/>
        <c:auto val="1"/>
        <c:lblAlgn val="ctr"/>
        <c:lblOffset val="100"/>
        <c:tickLblSkip val="3"/>
        <c:noMultiLvlLbl val="0"/>
      </c:catAx>
      <c:valAx>
        <c:axId val="83280640"/>
        <c:scaling>
          <c:orientation val="minMax"/>
          <c:max val="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1625728"/>
        <c:crosses val="autoZero"/>
        <c:crossBetween val="between"/>
        <c:majorUnit val="1"/>
        <c:minorUnit val="0.1"/>
      </c:valAx>
    </c:plotArea>
    <c:legend>
      <c:legendPos val="r"/>
      <c:layout>
        <c:manualLayout>
          <c:xMode val="edge"/>
          <c:yMode val="edge"/>
          <c:x val="0.65894784593072175"/>
          <c:y val="5.8715503139494099E-2"/>
          <c:w val="8.5380633597454E-2"/>
          <c:h val="8.1007497004369697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User Query Rate</a:t>
            </a:r>
          </a:p>
        </c:rich>
      </c:tx>
      <c:layout>
        <c:manualLayout>
          <c:xMode val="edge"/>
          <c:yMode val="edge"/>
          <c:x val="0.28219410624620134"/>
          <c:y val="3.7942352444236695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No. of Queries</c:v>
                </c:pt>
              </c:strCache>
            </c:strRef>
          </c:tx>
          <c:invertIfNegative val="0"/>
          <c:cat>
            <c:strRef>
              <c:f>Sheet1!$A$2:$A$38</c:f>
              <c:strCache>
                <c:ptCount val="37"/>
                <c:pt idx="0">
                  <c:v>U1</c:v>
                </c:pt>
                <c:pt idx="1">
                  <c:v>U2</c:v>
                </c:pt>
                <c:pt idx="2">
                  <c:v>U3</c:v>
                </c:pt>
                <c:pt idx="3">
                  <c:v>U4</c:v>
                </c:pt>
                <c:pt idx="4">
                  <c:v>U5</c:v>
                </c:pt>
                <c:pt idx="5">
                  <c:v>U6</c:v>
                </c:pt>
                <c:pt idx="6">
                  <c:v>U7</c:v>
                </c:pt>
                <c:pt idx="7">
                  <c:v>U8</c:v>
                </c:pt>
                <c:pt idx="8">
                  <c:v>U9</c:v>
                </c:pt>
                <c:pt idx="9">
                  <c:v>U10</c:v>
                </c:pt>
                <c:pt idx="10">
                  <c:v>U11</c:v>
                </c:pt>
                <c:pt idx="11">
                  <c:v>U12</c:v>
                </c:pt>
                <c:pt idx="12">
                  <c:v>U13</c:v>
                </c:pt>
                <c:pt idx="13">
                  <c:v>U14</c:v>
                </c:pt>
                <c:pt idx="14">
                  <c:v>U15</c:v>
                </c:pt>
                <c:pt idx="15">
                  <c:v>U16</c:v>
                </c:pt>
                <c:pt idx="16">
                  <c:v>U17</c:v>
                </c:pt>
                <c:pt idx="17">
                  <c:v>U18</c:v>
                </c:pt>
                <c:pt idx="18">
                  <c:v>U19</c:v>
                </c:pt>
                <c:pt idx="19">
                  <c:v>U20</c:v>
                </c:pt>
                <c:pt idx="20">
                  <c:v>U21</c:v>
                </c:pt>
                <c:pt idx="21">
                  <c:v>U22</c:v>
                </c:pt>
                <c:pt idx="22">
                  <c:v>U23</c:v>
                </c:pt>
                <c:pt idx="23">
                  <c:v>U24</c:v>
                </c:pt>
                <c:pt idx="24">
                  <c:v>U25</c:v>
                </c:pt>
                <c:pt idx="25">
                  <c:v>U26</c:v>
                </c:pt>
                <c:pt idx="26">
                  <c:v>U27</c:v>
                </c:pt>
                <c:pt idx="27">
                  <c:v>U28</c:v>
                </c:pt>
                <c:pt idx="28">
                  <c:v>U29</c:v>
                </c:pt>
                <c:pt idx="29">
                  <c:v>U30</c:v>
                </c:pt>
                <c:pt idx="30">
                  <c:v>U31</c:v>
                </c:pt>
                <c:pt idx="31">
                  <c:v>U32</c:v>
                </c:pt>
                <c:pt idx="32">
                  <c:v>U33</c:v>
                </c:pt>
                <c:pt idx="33">
                  <c:v>U34</c:v>
                </c:pt>
                <c:pt idx="34">
                  <c:v>U35</c:v>
                </c:pt>
                <c:pt idx="35">
                  <c:v>U36</c:v>
                </c:pt>
                <c:pt idx="36">
                  <c:v>U37</c:v>
                </c:pt>
              </c:strCache>
            </c:strRef>
          </c:cat>
          <c:val>
            <c:numRef>
              <c:f>Sheet1!$B$2:$B$38</c:f>
              <c:numCache>
                <c:formatCode>General</c:formatCode>
                <c:ptCount val="37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2</c:v>
                </c:pt>
                <c:pt idx="14">
                  <c:v>0</c:v>
                </c:pt>
                <c:pt idx="15">
                  <c:v>1</c:v>
                </c:pt>
                <c:pt idx="16">
                  <c:v>2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0</c:v>
                </c:pt>
                <c:pt idx="21">
                  <c:v>2</c:v>
                </c:pt>
                <c:pt idx="22">
                  <c:v>1</c:v>
                </c:pt>
                <c:pt idx="23">
                  <c:v>0</c:v>
                </c:pt>
                <c:pt idx="24">
                  <c:v>2</c:v>
                </c:pt>
                <c:pt idx="25">
                  <c:v>3</c:v>
                </c:pt>
                <c:pt idx="26">
                  <c:v>0</c:v>
                </c:pt>
                <c:pt idx="27">
                  <c:v>2</c:v>
                </c:pt>
                <c:pt idx="28">
                  <c:v>3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3</c:v>
                </c:pt>
                <c:pt idx="33">
                  <c:v>2</c:v>
                </c:pt>
                <c:pt idx="34">
                  <c:v>0</c:v>
                </c:pt>
                <c:pt idx="35">
                  <c:v>1</c:v>
                </c:pt>
                <c:pt idx="3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091328"/>
        <c:axId val="83898368"/>
      </c:barChart>
      <c:catAx>
        <c:axId val="71091328"/>
        <c:scaling>
          <c:orientation val="minMax"/>
        </c:scaling>
        <c:delete val="0"/>
        <c:axPos val="b"/>
        <c:majorTickMark val="out"/>
        <c:minorTickMark val="none"/>
        <c:tickLblPos val="nextTo"/>
        <c:crossAx val="83898368"/>
        <c:crossesAt val="0"/>
        <c:auto val="1"/>
        <c:lblAlgn val="ctr"/>
        <c:lblOffset val="100"/>
        <c:tickLblSkip val="3"/>
        <c:noMultiLvlLbl val="0"/>
      </c:catAx>
      <c:valAx>
        <c:axId val="83898368"/>
        <c:scaling>
          <c:orientation val="minMax"/>
          <c:max val="4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1091328"/>
        <c:crosses val="autoZero"/>
        <c:crossBetween val="between"/>
        <c:majorUnit val="1"/>
        <c:minorUnit val="0.1"/>
      </c:valAx>
    </c:plotArea>
    <c:legend>
      <c:legendPos val="r"/>
      <c:layout>
        <c:manualLayout>
          <c:xMode val="edge"/>
          <c:yMode val="edge"/>
          <c:x val="0.56088061968885872"/>
          <c:y val="6.1634145635204619E-2"/>
          <c:w val="0.22952764084452995"/>
          <c:h val="8.1007497004369697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User Task (Settings Initialization) Completion Rate</a:t>
            </a:r>
          </a:p>
        </c:rich>
      </c:tx>
      <c:layout>
        <c:manualLayout>
          <c:xMode val="edge"/>
          <c:yMode val="edge"/>
          <c:x val="3.9979908359568168E-2"/>
          <c:y val="2.6267782461394634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Taken (Secs)</c:v>
                </c:pt>
              </c:strCache>
            </c:strRef>
          </c:tx>
          <c:invertIfNegative val="0"/>
          <c:cat>
            <c:strRef>
              <c:f>Sheet1!$A$2:$A$38</c:f>
              <c:strCache>
                <c:ptCount val="37"/>
                <c:pt idx="0">
                  <c:v>U1</c:v>
                </c:pt>
                <c:pt idx="1">
                  <c:v>U2</c:v>
                </c:pt>
                <c:pt idx="2">
                  <c:v>U3</c:v>
                </c:pt>
                <c:pt idx="3">
                  <c:v>U4</c:v>
                </c:pt>
                <c:pt idx="4">
                  <c:v>U5</c:v>
                </c:pt>
                <c:pt idx="5">
                  <c:v>U6</c:v>
                </c:pt>
                <c:pt idx="6">
                  <c:v>U7</c:v>
                </c:pt>
                <c:pt idx="7">
                  <c:v>U8</c:v>
                </c:pt>
                <c:pt idx="8">
                  <c:v>U9</c:v>
                </c:pt>
                <c:pt idx="9">
                  <c:v>U10</c:v>
                </c:pt>
                <c:pt idx="10">
                  <c:v>U11</c:v>
                </c:pt>
                <c:pt idx="11">
                  <c:v>U12</c:v>
                </c:pt>
                <c:pt idx="12">
                  <c:v>U13</c:v>
                </c:pt>
                <c:pt idx="13">
                  <c:v>U14</c:v>
                </c:pt>
                <c:pt idx="14">
                  <c:v>U15</c:v>
                </c:pt>
                <c:pt idx="15">
                  <c:v>U16</c:v>
                </c:pt>
                <c:pt idx="16">
                  <c:v>U17</c:v>
                </c:pt>
                <c:pt idx="17">
                  <c:v>U18</c:v>
                </c:pt>
                <c:pt idx="18">
                  <c:v>U19</c:v>
                </c:pt>
                <c:pt idx="19">
                  <c:v>U20</c:v>
                </c:pt>
                <c:pt idx="20">
                  <c:v>U21</c:v>
                </c:pt>
                <c:pt idx="21">
                  <c:v>U22</c:v>
                </c:pt>
                <c:pt idx="22">
                  <c:v>U23</c:v>
                </c:pt>
                <c:pt idx="23">
                  <c:v>U24</c:v>
                </c:pt>
                <c:pt idx="24">
                  <c:v>U25</c:v>
                </c:pt>
                <c:pt idx="25">
                  <c:v>U26</c:v>
                </c:pt>
                <c:pt idx="26">
                  <c:v>U27</c:v>
                </c:pt>
                <c:pt idx="27">
                  <c:v>U28</c:v>
                </c:pt>
                <c:pt idx="28">
                  <c:v>U29</c:v>
                </c:pt>
                <c:pt idx="29">
                  <c:v>U30</c:v>
                </c:pt>
                <c:pt idx="30">
                  <c:v>U31</c:v>
                </c:pt>
                <c:pt idx="31">
                  <c:v>U32</c:v>
                </c:pt>
                <c:pt idx="32">
                  <c:v>U33</c:v>
                </c:pt>
                <c:pt idx="33">
                  <c:v>U34</c:v>
                </c:pt>
                <c:pt idx="34">
                  <c:v>U35</c:v>
                </c:pt>
                <c:pt idx="35">
                  <c:v>U36</c:v>
                </c:pt>
                <c:pt idx="36">
                  <c:v>U37</c:v>
                </c:pt>
              </c:strCache>
            </c:strRef>
          </c:cat>
          <c:val>
            <c:numRef>
              <c:f>Sheet1!$B$2:$B$38</c:f>
              <c:numCache>
                <c:formatCode>General</c:formatCode>
                <c:ptCount val="37"/>
                <c:pt idx="0">
                  <c:v>60</c:v>
                </c:pt>
                <c:pt idx="1">
                  <c:v>60</c:v>
                </c:pt>
                <c:pt idx="2">
                  <c:v>40</c:v>
                </c:pt>
                <c:pt idx="3">
                  <c:v>50</c:v>
                </c:pt>
                <c:pt idx="4">
                  <c:v>50</c:v>
                </c:pt>
                <c:pt idx="5">
                  <c:v>80</c:v>
                </c:pt>
                <c:pt idx="6">
                  <c:v>40</c:v>
                </c:pt>
                <c:pt idx="7">
                  <c:v>50</c:v>
                </c:pt>
                <c:pt idx="8">
                  <c:v>50</c:v>
                </c:pt>
                <c:pt idx="9">
                  <c:v>150</c:v>
                </c:pt>
                <c:pt idx="10">
                  <c:v>100</c:v>
                </c:pt>
                <c:pt idx="11">
                  <c:v>120</c:v>
                </c:pt>
                <c:pt idx="12">
                  <c:v>90</c:v>
                </c:pt>
                <c:pt idx="13">
                  <c:v>100</c:v>
                </c:pt>
                <c:pt idx="14">
                  <c:v>90</c:v>
                </c:pt>
                <c:pt idx="15">
                  <c:v>80</c:v>
                </c:pt>
                <c:pt idx="16">
                  <c:v>45</c:v>
                </c:pt>
                <c:pt idx="17">
                  <c:v>90</c:v>
                </c:pt>
                <c:pt idx="18">
                  <c:v>100</c:v>
                </c:pt>
                <c:pt idx="19">
                  <c:v>50</c:v>
                </c:pt>
                <c:pt idx="20">
                  <c:v>90</c:v>
                </c:pt>
                <c:pt idx="21">
                  <c:v>110</c:v>
                </c:pt>
                <c:pt idx="22">
                  <c:v>170</c:v>
                </c:pt>
                <c:pt idx="23">
                  <c:v>70</c:v>
                </c:pt>
                <c:pt idx="24">
                  <c:v>150</c:v>
                </c:pt>
                <c:pt idx="25">
                  <c:v>120</c:v>
                </c:pt>
                <c:pt idx="26">
                  <c:v>100</c:v>
                </c:pt>
                <c:pt idx="27">
                  <c:v>150</c:v>
                </c:pt>
                <c:pt idx="28">
                  <c:v>100</c:v>
                </c:pt>
                <c:pt idx="29">
                  <c:v>120</c:v>
                </c:pt>
                <c:pt idx="30">
                  <c:v>150</c:v>
                </c:pt>
                <c:pt idx="31">
                  <c:v>120</c:v>
                </c:pt>
                <c:pt idx="32">
                  <c:v>140</c:v>
                </c:pt>
                <c:pt idx="33">
                  <c:v>120</c:v>
                </c:pt>
                <c:pt idx="34">
                  <c:v>120</c:v>
                </c:pt>
                <c:pt idx="35">
                  <c:v>160</c:v>
                </c:pt>
                <c:pt idx="36">
                  <c:v>170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4571648"/>
        <c:axId val="64606208"/>
      </c:barChart>
      <c:catAx>
        <c:axId val="64571648"/>
        <c:scaling>
          <c:orientation val="minMax"/>
        </c:scaling>
        <c:delete val="0"/>
        <c:axPos val="b"/>
        <c:majorTickMark val="out"/>
        <c:minorTickMark val="none"/>
        <c:tickLblPos val="nextTo"/>
        <c:crossAx val="64606208"/>
        <c:crosses val="autoZero"/>
        <c:auto val="1"/>
        <c:lblAlgn val="ctr"/>
        <c:lblOffset val="100"/>
        <c:tickLblSkip val="3"/>
        <c:noMultiLvlLbl val="0"/>
      </c:catAx>
      <c:valAx>
        <c:axId val="64606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45716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0223426930892143"/>
          <c:y val="3.2447720678099472E-2"/>
          <c:w val="0.22952764084452995"/>
          <c:h val="8.1007497004369697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1EAD4F-8AA1-4053-A8F0-51B5A5475C1A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B32D70E2-DC90-4957-BF27-C11CDCE0966C}">
      <dgm:prSet phldrT="[Text]"/>
      <dgm:spPr/>
      <dgm:t>
        <a:bodyPr/>
        <a:lstStyle/>
        <a:p>
          <a:r>
            <a:rPr lang="en-IN" dirty="0" smtClean="0"/>
            <a:t>Domain Analysis</a:t>
          </a:r>
          <a:endParaRPr lang="en-GB" dirty="0"/>
        </a:p>
      </dgm:t>
    </dgm:pt>
    <dgm:pt modelId="{1351C523-6967-47BF-8D12-133975CD66F8}" type="parTrans" cxnId="{2B8AF814-B509-4597-8025-FDCE79F4C86B}">
      <dgm:prSet/>
      <dgm:spPr/>
      <dgm:t>
        <a:bodyPr/>
        <a:lstStyle/>
        <a:p>
          <a:endParaRPr lang="en-GB"/>
        </a:p>
      </dgm:t>
    </dgm:pt>
    <dgm:pt modelId="{69DCB813-D00B-456D-99B2-66D81B7DDB12}" type="sibTrans" cxnId="{2B8AF814-B509-4597-8025-FDCE79F4C86B}">
      <dgm:prSet/>
      <dgm:spPr/>
      <dgm:t>
        <a:bodyPr/>
        <a:lstStyle/>
        <a:p>
          <a:endParaRPr lang="en-GB"/>
        </a:p>
      </dgm:t>
    </dgm:pt>
    <dgm:pt modelId="{CBB6CFE2-A35D-4828-B4B3-DA790B3BD741}">
      <dgm:prSet phldrT="[Text]"/>
      <dgm:spPr/>
      <dgm:t>
        <a:bodyPr/>
        <a:lstStyle/>
        <a:p>
          <a:r>
            <a:rPr lang="en-IN" dirty="0" smtClean="0"/>
            <a:t>Existing Software Review</a:t>
          </a:r>
          <a:endParaRPr lang="en-GB" dirty="0"/>
        </a:p>
      </dgm:t>
    </dgm:pt>
    <dgm:pt modelId="{1636168A-88AD-4033-85E7-ECA5EACBFAB5}" type="parTrans" cxnId="{F9DF0030-1F7D-422C-9F0D-AC92D2029403}">
      <dgm:prSet/>
      <dgm:spPr/>
      <dgm:t>
        <a:bodyPr/>
        <a:lstStyle/>
        <a:p>
          <a:endParaRPr lang="en-GB"/>
        </a:p>
      </dgm:t>
    </dgm:pt>
    <dgm:pt modelId="{8D89E17B-A2FF-4B31-A16E-3C355799F5BB}" type="sibTrans" cxnId="{F9DF0030-1F7D-422C-9F0D-AC92D2029403}">
      <dgm:prSet/>
      <dgm:spPr/>
      <dgm:t>
        <a:bodyPr/>
        <a:lstStyle/>
        <a:p>
          <a:endParaRPr lang="en-GB"/>
        </a:p>
      </dgm:t>
    </dgm:pt>
    <dgm:pt modelId="{D30669AD-79A1-498A-A03B-B68A0374CAA9}">
      <dgm:prSet phldrT="[Text]"/>
      <dgm:spPr/>
      <dgm:t>
        <a:bodyPr/>
        <a:lstStyle/>
        <a:p>
          <a:r>
            <a:rPr lang="en-IN" dirty="0" smtClean="0"/>
            <a:t>Existing Document Review</a:t>
          </a:r>
          <a:endParaRPr lang="en-GB" dirty="0"/>
        </a:p>
      </dgm:t>
    </dgm:pt>
    <dgm:pt modelId="{DBB9F7FC-DAC6-4CAC-B681-70E6CEFD4433}" type="parTrans" cxnId="{69A683D9-2E51-45C7-A17B-14EDAF56E445}">
      <dgm:prSet/>
      <dgm:spPr/>
      <dgm:t>
        <a:bodyPr/>
        <a:lstStyle/>
        <a:p>
          <a:endParaRPr lang="en-GB"/>
        </a:p>
      </dgm:t>
    </dgm:pt>
    <dgm:pt modelId="{BB710D7D-60FE-4ED8-B152-3DD443FB5889}" type="sibTrans" cxnId="{69A683D9-2E51-45C7-A17B-14EDAF56E445}">
      <dgm:prSet/>
      <dgm:spPr/>
      <dgm:t>
        <a:bodyPr/>
        <a:lstStyle/>
        <a:p>
          <a:endParaRPr lang="en-GB"/>
        </a:p>
      </dgm:t>
    </dgm:pt>
    <dgm:pt modelId="{F940E506-1BA5-4140-BD10-0CA6645F1DF4}">
      <dgm:prSet phldrT="[Text]"/>
      <dgm:spPr/>
      <dgm:t>
        <a:bodyPr/>
        <a:lstStyle/>
        <a:p>
          <a:r>
            <a:rPr lang="en-IN" dirty="0" smtClean="0"/>
            <a:t>Requirement Gathering</a:t>
          </a:r>
          <a:endParaRPr lang="en-GB" dirty="0"/>
        </a:p>
      </dgm:t>
    </dgm:pt>
    <dgm:pt modelId="{3804984E-BB1C-431D-98D0-D8830981C8E0}" type="parTrans" cxnId="{8E2E905C-475A-4505-863C-AA3A20463500}">
      <dgm:prSet/>
      <dgm:spPr/>
      <dgm:t>
        <a:bodyPr/>
        <a:lstStyle/>
        <a:p>
          <a:endParaRPr lang="en-GB"/>
        </a:p>
      </dgm:t>
    </dgm:pt>
    <dgm:pt modelId="{5EEAFC57-496C-470E-A8B4-657228A6B666}" type="sibTrans" cxnId="{8E2E905C-475A-4505-863C-AA3A20463500}">
      <dgm:prSet/>
      <dgm:spPr/>
      <dgm:t>
        <a:bodyPr/>
        <a:lstStyle/>
        <a:p>
          <a:endParaRPr lang="en-GB"/>
        </a:p>
      </dgm:t>
    </dgm:pt>
    <dgm:pt modelId="{945AB8AB-7142-4A72-9785-0A8FCC87A006}">
      <dgm:prSet phldrT="[Text]"/>
      <dgm:spPr/>
      <dgm:t>
        <a:bodyPr/>
        <a:lstStyle/>
        <a:p>
          <a:r>
            <a:rPr lang="en-IN" dirty="0" smtClean="0"/>
            <a:t>Questionnaire</a:t>
          </a:r>
          <a:endParaRPr lang="en-GB" dirty="0"/>
        </a:p>
      </dgm:t>
    </dgm:pt>
    <dgm:pt modelId="{FFC33277-7E1B-4C33-8215-B1BF73A7BC9F}" type="parTrans" cxnId="{87116501-478F-46C1-B9F9-B0D2B2A8BA70}">
      <dgm:prSet/>
      <dgm:spPr/>
      <dgm:t>
        <a:bodyPr/>
        <a:lstStyle/>
        <a:p>
          <a:endParaRPr lang="en-GB"/>
        </a:p>
      </dgm:t>
    </dgm:pt>
    <dgm:pt modelId="{0CA75F2E-9E92-4903-A2B4-2A8A0122FEFF}" type="sibTrans" cxnId="{87116501-478F-46C1-B9F9-B0D2B2A8BA70}">
      <dgm:prSet/>
      <dgm:spPr/>
      <dgm:t>
        <a:bodyPr/>
        <a:lstStyle/>
        <a:p>
          <a:endParaRPr lang="en-GB"/>
        </a:p>
      </dgm:t>
    </dgm:pt>
    <dgm:pt modelId="{57D09D18-919C-47FC-8EE2-45807EC1C8C3}">
      <dgm:prSet phldrT="[Text]"/>
      <dgm:spPr/>
      <dgm:t>
        <a:bodyPr/>
        <a:lstStyle/>
        <a:p>
          <a:r>
            <a:rPr lang="en-IN" dirty="0" smtClean="0"/>
            <a:t>Interview with target groups</a:t>
          </a:r>
          <a:endParaRPr lang="en-GB" dirty="0"/>
        </a:p>
      </dgm:t>
    </dgm:pt>
    <dgm:pt modelId="{19529387-4E4D-412E-BE2F-6AF9057003D7}" type="parTrans" cxnId="{ED6DC0E1-B11E-4147-8816-8D907572169B}">
      <dgm:prSet/>
      <dgm:spPr/>
      <dgm:t>
        <a:bodyPr/>
        <a:lstStyle/>
        <a:p>
          <a:endParaRPr lang="en-GB"/>
        </a:p>
      </dgm:t>
    </dgm:pt>
    <dgm:pt modelId="{95EDFB43-9264-44A1-9EE6-300F5D814570}" type="sibTrans" cxnId="{ED6DC0E1-B11E-4147-8816-8D907572169B}">
      <dgm:prSet/>
      <dgm:spPr/>
      <dgm:t>
        <a:bodyPr/>
        <a:lstStyle/>
        <a:p>
          <a:endParaRPr lang="en-GB"/>
        </a:p>
      </dgm:t>
    </dgm:pt>
    <dgm:pt modelId="{BB4877DA-00D7-4A3B-BB3A-98D949C2727D}">
      <dgm:prSet phldrT="[Text]"/>
      <dgm:spPr/>
      <dgm:t>
        <a:bodyPr/>
        <a:lstStyle/>
        <a:p>
          <a:r>
            <a:rPr lang="en-IN" dirty="0" smtClean="0"/>
            <a:t>Requirement Analysis</a:t>
          </a:r>
          <a:endParaRPr lang="en-GB" dirty="0"/>
        </a:p>
      </dgm:t>
    </dgm:pt>
    <dgm:pt modelId="{B01F08E8-37AC-42A8-B28B-7BC83C2C7FAA}" type="parTrans" cxnId="{BF65E593-6278-4A17-8478-EEBCE4C06653}">
      <dgm:prSet/>
      <dgm:spPr/>
      <dgm:t>
        <a:bodyPr/>
        <a:lstStyle/>
        <a:p>
          <a:endParaRPr lang="en-GB"/>
        </a:p>
      </dgm:t>
    </dgm:pt>
    <dgm:pt modelId="{E9089C1A-7358-4653-860E-1BEFA4FDD362}" type="sibTrans" cxnId="{BF65E593-6278-4A17-8478-EEBCE4C06653}">
      <dgm:prSet/>
      <dgm:spPr/>
      <dgm:t>
        <a:bodyPr/>
        <a:lstStyle/>
        <a:p>
          <a:endParaRPr lang="en-GB"/>
        </a:p>
      </dgm:t>
    </dgm:pt>
    <dgm:pt modelId="{2793AB33-8D86-4FDF-BEE5-D01E167B2128}">
      <dgm:prSet phldrT="[Text]"/>
      <dgm:spPr/>
      <dgm:t>
        <a:bodyPr/>
        <a:lstStyle/>
        <a:p>
          <a:r>
            <a:rPr lang="en-IN" dirty="0" smtClean="0"/>
            <a:t>Use Case Analysis</a:t>
          </a:r>
          <a:endParaRPr lang="en-GB" dirty="0"/>
        </a:p>
      </dgm:t>
    </dgm:pt>
    <dgm:pt modelId="{A3974CFF-6805-4858-A04B-F0F1E0679FA8}" type="parTrans" cxnId="{BE69C7C2-A077-490B-9747-5F0E7222F612}">
      <dgm:prSet/>
      <dgm:spPr/>
      <dgm:t>
        <a:bodyPr/>
        <a:lstStyle/>
        <a:p>
          <a:endParaRPr lang="en-GB"/>
        </a:p>
      </dgm:t>
    </dgm:pt>
    <dgm:pt modelId="{9A26AC48-E8F2-4CF5-8E3C-246B21DE218C}" type="sibTrans" cxnId="{BE69C7C2-A077-490B-9747-5F0E7222F612}">
      <dgm:prSet/>
      <dgm:spPr/>
      <dgm:t>
        <a:bodyPr/>
        <a:lstStyle/>
        <a:p>
          <a:endParaRPr lang="en-GB"/>
        </a:p>
      </dgm:t>
    </dgm:pt>
    <dgm:pt modelId="{D98A6792-3B6F-49C0-9527-7040CE201937}">
      <dgm:prSet phldrT="[Text]"/>
      <dgm:spPr/>
      <dgm:t>
        <a:bodyPr/>
        <a:lstStyle/>
        <a:p>
          <a:r>
            <a:rPr lang="en-IN" dirty="0" smtClean="0"/>
            <a:t>Context Analysis</a:t>
          </a:r>
          <a:endParaRPr lang="en-GB" dirty="0"/>
        </a:p>
      </dgm:t>
    </dgm:pt>
    <dgm:pt modelId="{6F97825B-2B51-43F7-B546-1A92ABA7047C}" type="parTrans" cxnId="{55069108-28AB-4706-9F92-39F50690DC51}">
      <dgm:prSet/>
      <dgm:spPr/>
      <dgm:t>
        <a:bodyPr/>
        <a:lstStyle/>
        <a:p>
          <a:endParaRPr lang="en-GB"/>
        </a:p>
      </dgm:t>
    </dgm:pt>
    <dgm:pt modelId="{0174012F-1E8A-40F0-A8E2-2B581C4A5752}" type="sibTrans" cxnId="{55069108-28AB-4706-9F92-39F50690DC51}">
      <dgm:prSet/>
      <dgm:spPr/>
      <dgm:t>
        <a:bodyPr/>
        <a:lstStyle/>
        <a:p>
          <a:endParaRPr lang="en-GB"/>
        </a:p>
      </dgm:t>
    </dgm:pt>
    <dgm:pt modelId="{7850B120-5040-4374-98CA-5AF305B00502}">
      <dgm:prSet phldrT="[Text]"/>
      <dgm:spPr/>
      <dgm:t>
        <a:bodyPr/>
        <a:lstStyle/>
        <a:p>
          <a:r>
            <a:rPr lang="en-IN" dirty="0" smtClean="0"/>
            <a:t>Results</a:t>
          </a:r>
          <a:endParaRPr lang="en-GB" dirty="0"/>
        </a:p>
      </dgm:t>
    </dgm:pt>
    <dgm:pt modelId="{D6703700-6570-4BCA-B235-BC25DC93FDB4}" type="parTrans" cxnId="{59E235B3-6C2B-44C5-B16A-DE50829E1EFC}">
      <dgm:prSet/>
      <dgm:spPr/>
      <dgm:t>
        <a:bodyPr/>
        <a:lstStyle/>
        <a:p>
          <a:endParaRPr lang="en-GB"/>
        </a:p>
      </dgm:t>
    </dgm:pt>
    <dgm:pt modelId="{5D250DC1-E194-4810-93CF-E132B13183BF}" type="sibTrans" cxnId="{59E235B3-6C2B-44C5-B16A-DE50829E1EFC}">
      <dgm:prSet/>
      <dgm:spPr/>
      <dgm:t>
        <a:bodyPr/>
        <a:lstStyle/>
        <a:p>
          <a:endParaRPr lang="en-GB"/>
        </a:p>
      </dgm:t>
    </dgm:pt>
    <dgm:pt modelId="{DFA0A52B-65A7-4031-9696-037BA722863A}">
      <dgm:prSet phldrT="[Text]"/>
      <dgm:spPr/>
      <dgm:t>
        <a:bodyPr/>
        <a:lstStyle/>
        <a:p>
          <a:r>
            <a:rPr lang="en-IN" dirty="0" smtClean="0"/>
            <a:t>Requirements &amp; Context</a:t>
          </a:r>
          <a:endParaRPr lang="en-GB" dirty="0"/>
        </a:p>
      </dgm:t>
    </dgm:pt>
    <dgm:pt modelId="{7BF673FE-FD79-4E0C-938A-676D5684AEB3}" type="parTrans" cxnId="{38995578-9130-4367-95D2-D0C8836430F2}">
      <dgm:prSet/>
      <dgm:spPr/>
      <dgm:t>
        <a:bodyPr/>
        <a:lstStyle/>
        <a:p>
          <a:endParaRPr lang="en-GB"/>
        </a:p>
      </dgm:t>
    </dgm:pt>
    <dgm:pt modelId="{AC47A222-EA35-49A9-89F7-EDDC936BCB46}" type="sibTrans" cxnId="{38995578-9130-4367-95D2-D0C8836430F2}">
      <dgm:prSet/>
      <dgm:spPr/>
      <dgm:t>
        <a:bodyPr/>
        <a:lstStyle/>
        <a:p>
          <a:endParaRPr lang="en-GB"/>
        </a:p>
      </dgm:t>
    </dgm:pt>
    <dgm:pt modelId="{0C40A9F0-B776-43B6-B96B-096C1DE55921}" type="pres">
      <dgm:prSet presAssocID="{E41EAD4F-8AA1-4053-A8F0-51B5A5475C1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11C66F6-466E-43F7-9B77-FD154D6ED163}" type="pres">
      <dgm:prSet presAssocID="{B32D70E2-DC90-4957-BF27-C11CDCE0966C}" presName="composite" presStyleCnt="0"/>
      <dgm:spPr/>
    </dgm:pt>
    <dgm:pt modelId="{DFDAE7FF-3507-401E-ACC5-0926B42F51FD}" type="pres">
      <dgm:prSet presAssocID="{B32D70E2-DC90-4957-BF27-C11CDCE0966C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EDB4D2A-DB30-4ADE-BD4A-E45CFA119D8E}" type="pres">
      <dgm:prSet presAssocID="{B32D70E2-DC90-4957-BF27-C11CDCE0966C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23B739D-79F9-490C-940A-85AC2402EA71}" type="pres">
      <dgm:prSet presAssocID="{69DCB813-D00B-456D-99B2-66D81B7DDB12}" presName="sp" presStyleCnt="0"/>
      <dgm:spPr/>
    </dgm:pt>
    <dgm:pt modelId="{C07ADBEC-7A79-4BCA-874D-795C7D43AC41}" type="pres">
      <dgm:prSet presAssocID="{F940E506-1BA5-4140-BD10-0CA6645F1DF4}" presName="composite" presStyleCnt="0"/>
      <dgm:spPr/>
    </dgm:pt>
    <dgm:pt modelId="{D69E88CA-AB6C-4E28-9292-F69523E04499}" type="pres">
      <dgm:prSet presAssocID="{F940E506-1BA5-4140-BD10-0CA6645F1DF4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2D765EE-A6A0-46CC-9F6D-0346DADE628F}" type="pres">
      <dgm:prSet presAssocID="{F940E506-1BA5-4140-BD10-0CA6645F1DF4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BD4C194-DCEE-4A95-884D-E1C05DD63D80}" type="pres">
      <dgm:prSet presAssocID="{5EEAFC57-496C-470E-A8B4-657228A6B666}" presName="sp" presStyleCnt="0"/>
      <dgm:spPr/>
    </dgm:pt>
    <dgm:pt modelId="{8C34C6D5-D429-4097-BFE4-EB46478E9F0A}" type="pres">
      <dgm:prSet presAssocID="{BB4877DA-00D7-4A3B-BB3A-98D949C2727D}" presName="composite" presStyleCnt="0"/>
      <dgm:spPr/>
    </dgm:pt>
    <dgm:pt modelId="{3820C697-4086-4E6D-8B55-DA6130AB1667}" type="pres">
      <dgm:prSet presAssocID="{BB4877DA-00D7-4A3B-BB3A-98D949C2727D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475578A-390F-43FE-B248-416FA7B7C8C1}" type="pres">
      <dgm:prSet presAssocID="{BB4877DA-00D7-4A3B-BB3A-98D949C2727D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1977D9F-CCF6-4341-8BCB-40C614CE4861}" type="pres">
      <dgm:prSet presAssocID="{E9089C1A-7358-4653-860E-1BEFA4FDD362}" presName="sp" presStyleCnt="0"/>
      <dgm:spPr/>
    </dgm:pt>
    <dgm:pt modelId="{288756D0-EE88-4070-B38A-045A26D827AE}" type="pres">
      <dgm:prSet presAssocID="{7850B120-5040-4374-98CA-5AF305B00502}" presName="composite" presStyleCnt="0"/>
      <dgm:spPr/>
    </dgm:pt>
    <dgm:pt modelId="{03C95D4A-1CDB-47E5-BED6-7836C26F16C9}" type="pres">
      <dgm:prSet presAssocID="{7850B120-5040-4374-98CA-5AF305B00502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B84A996-99EB-44FA-9B26-AFEB65698FFD}" type="pres">
      <dgm:prSet presAssocID="{7850B120-5040-4374-98CA-5AF305B00502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761B198-077F-462A-A62A-E87935F556CE}" type="presOf" srcId="{E41EAD4F-8AA1-4053-A8F0-51B5A5475C1A}" destId="{0C40A9F0-B776-43B6-B96B-096C1DE55921}" srcOrd="0" destOrd="0" presId="urn:microsoft.com/office/officeart/2005/8/layout/chevron2"/>
    <dgm:cxn modelId="{3CD1A3C0-6ADF-4331-A855-9E8290B4816C}" type="presOf" srcId="{945AB8AB-7142-4A72-9785-0A8FCC87A006}" destId="{12D765EE-A6A0-46CC-9F6D-0346DADE628F}" srcOrd="0" destOrd="0" presId="urn:microsoft.com/office/officeart/2005/8/layout/chevron2"/>
    <dgm:cxn modelId="{BF65E593-6278-4A17-8478-EEBCE4C06653}" srcId="{E41EAD4F-8AA1-4053-A8F0-51B5A5475C1A}" destId="{BB4877DA-00D7-4A3B-BB3A-98D949C2727D}" srcOrd="2" destOrd="0" parTransId="{B01F08E8-37AC-42A8-B28B-7BC83C2C7FAA}" sibTransId="{E9089C1A-7358-4653-860E-1BEFA4FDD362}"/>
    <dgm:cxn modelId="{3D3D957D-697E-477D-B4CF-FB767EFAEC38}" type="presOf" srcId="{B32D70E2-DC90-4957-BF27-C11CDCE0966C}" destId="{DFDAE7FF-3507-401E-ACC5-0926B42F51FD}" srcOrd="0" destOrd="0" presId="urn:microsoft.com/office/officeart/2005/8/layout/chevron2"/>
    <dgm:cxn modelId="{BF8FB805-DE81-418E-8109-C24308996F33}" type="presOf" srcId="{BB4877DA-00D7-4A3B-BB3A-98D949C2727D}" destId="{3820C697-4086-4E6D-8B55-DA6130AB1667}" srcOrd="0" destOrd="0" presId="urn:microsoft.com/office/officeart/2005/8/layout/chevron2"/>
    <dgm:cxn modelId="{11FAA6AB-8688-43F8-BD5A-8438E83E46BF}" type="presOf" srcId="{2793AB33-8D86-4FDF-BEE5-D01E167B2128}" destId="{9475578A-390F-43FE-B248-416FA7B7C8C1}" srcOrd="0" destOrd="0" presId="urn:microsoft.com/office/officeart/2005/8/layout/chevron2"/>
    <dgm:cxn modelId="{69A683D9-2E51-45C7-A17B-14EDAF56E445}" srcId="{B32D70E2-DC90-4957-BF27-C11CDCE0966C}" destId="{D30669AD-79A1-498A-A03B-B68A0374CAA9}" srcOrd="1" destOrd="0" parTransId="{DBB9F7FC-DAC6-4CAC-B681-70E6CEFD4433}" sibTransId="{BB710D7D-60FE-4ED8-B152-3DD443FB5889}"/>
    <dgm:cxn modelId="{9900D7B0-6D39-4781-B787-D26F0551A5FC}" type="presOf" srcId="{DFA0A52B-65A7-4031-9696-037BA722863A}" destId="{4B84A996-99EB-44FA-9B26-AFEB65698FFD}" srcOrd="0" destOrd="0" presId="urn:microsoft.com/office/officeart/2005/8/layout/chevron2"/>
    <dgm:cxn modelId="{ED6DC0E1-B11E-4147-8816-8D907572169B}" srcId="{F940E506-1BA5-4140-BD10-0CA6645F1DF4}" destId="{57D09D18-919C-47FC-8EE2-45807EC1C8C3}" srcOrd="1" destOrd="0" parTransId="{19529387-4E4D-412E-BE2F-6AF9057003D7}" sibTransId="{95EDFB43-9264-44A1-9EE6-300F5D814570}"/>
    <dgm:cxn modelId="{38995578-9130-4367-95D2-D0C8836430F2}" srcId="{7850B120-5040-4374-98CA-5AF305B00502}" destId="{DFA0A52B-65A7-4031-9696-037BA722863A}" srcOrd="0" destOrd="0" parTransId="{7BF673FE-FD79-4E0C-938A-676D5684AEB3}" sibTransId="{AC47A222-EA35-49A9-89F7-EDDC936BCB46}"/>
    <dgm:cxn modelId="{8E2E905C-475A-4505-863C-AA3A20463500}" srcId="{E41EAD4F-8AA1-4053-A8F0-51B5A5475C1A}" destId="{F940E506-1BA5-4140-BD10-0CA6645F1DF4}" srcOrd="1" destOrd="0" parTransId="{3804984E-BB1C-431D-98D0-D8830981C8E0}" sibTransId="{5EEAFC57-496C-470E-A8B4-657228A6B666}"/>
    <dgm:cxn modelId="{BD290F35-0405-411F-B1E5-AD317B5F0718}" type="presOf" srcId="{7850B120-5040-4374-98CA-5AF305B00502}" destId="{03C95D4A-1CDB-47E5-BED6-7836C26F16C9}" srcOrd="0" destOrd="0" presId="urn:microsoft.com/office/officeart/2005/8/layout/chevron2"/>
    <dgm:cxn modelId="{55069108-28AB-4706-9F92-39F50690DC51}" srcId="{BB4877DA-00D7-4A3B-BB3A-98D949C2727D}" destId="{D98A6792-3B6F-49C0-9527-7040CE201937}" srcOrd="1" destOrd="0" parTransId="{6F97825B-2B51-43F7-B546-1A92ABA7047C}" sibTransId="{0174012F-1E8A-40F0-A8E2-2B581C4A5752}"/>
    <dgm:cxn modelId="{AD69FC17-8706-40E2-80FA-8A0681D0EBA7}" type="presOf" srcId="{F940E506-1BA5-4140-BD10-0CA6645F1DF4}" destId="{D69E88CA-AB6C-4E28-9292-F69523E04499}" srcOrd="0" destOrd="0" presId="urn:microsoft.com/office/officeart/2005/8/layout/chevron2"/>
    <dgm:cxn modelId="{16465C2B-8EE3-4A02-A57F-A9735D0E3470}" type="presOf" srcId="{D98A6792-3B6F-49C0-9527-7040CE201937}" destId="{9475578A-390F-43FE-B248-416FA7B7C8C1}" srcOrd="0" destOrd="1" presId="urn:microsoft.com/office/officeart/2005/8/layout/chevron2"/>
    <dgm:cxn modelId="{59E235B3-6C2B-44C5-B16A-DE50829E1EFC}" srcId="{E41EAD4F-8AA1-4053-A8F0-51B5A5475C1A}" destId="{7850B120-5040-4374-98CA-5AF305B00502}" srcOrd="3" destOrd="0" parTransId="{D6703700-6570-4BCA-B235-BC25DC93FDB4}" sibTransId="{5D250DC1-E194-4810-93CF-E132B13183BF}"/>
    <dgm:cxn modelId="{2B8AF814-B509-4597-8025-FDCE79F4C86B}" srcId="{E41EAD4F-8AA1-4053-A8F0-51B5A5475C1A}" destId="{B32D70E2-DC90-4957-BF27-C11CDCE0966C}" srcOrd="0" destOrd="0" parTransId="{1351C523-6967-47BF-8D12-133975CD66F8}" sibTransId="{69DCB813-D00B-456D-99B2-66D81B7DDB12}"/>
    <dgm:cxn modelId="{F9DF0030-1F7D-422C-9F0D-AC92D2029403}" srcId="{B32D70E2-DC90-4957-BF27-C11CDCE0966C}" destId="{CBB6CFE2-A35D-4828-B4B3-DA790B3BD741}" srcOrd="0" destOrd="0" parTransId="{1636168A-88AD-4033-85E7-ECA5EACBFAB5}" sibTransId="{8D89E17B-A2FF-4B31-A16E-3C355799F5BB}"/>
    <dgm:cxn modelId="{BE69C7C2-A077-490B-9747-5F0E7222F612}" srcId="{BB4877DA-00D7-4A3B-BB3A-98D949C2727D}" destId="{2793AB33-8D86-4FDF-BEE5-D01E167B2128}" srcOrd="0" destOrd="0" parTransId="{A3974CFF-6805-4858-A04B-F0F1E0679FA8}" sibTransId="{9A26AC48-E8F2-4CF5-8E3C-246B21DE218C}"/>
    <dgm:cxn modelId="{87116501-478F-46C1-B9F9-B0D2B2A8BA70}" srcId="{F940E506-1BA5-4140-BD10-0CA6645F1DF4}" destId="{945AB8AB-7142-4A72-9785-0A8FCC87A006}" srcOrd="0" destOrd="0" parTransId="{FFC33277-7E1B-4C33-8215-B1BF73A7BC9F}" sibTransId="{0CA75F2E-9E92-4903-A2B4-2A8A0122FEFF}"/>
    <dgm:cxn modelId="{F71847FC-C549-405C-8342-F28EC759CE3D}" type="presOf" srcId="{D30669AD-79A1-498A-A03B-B68A0374CAA9}" destId="{4EDB4D2A-DB30-4ADE-BD4A-E45CFA119D8E}" srcOrd="0" destOrd="1" presId="urn:microsoft.com/office/officeart/2005/8/layout/chevron2"/>
    <dgm:cxn modelId="{E3C9B4C3-0311-4C1C-89E6-9610DADB87BD}" type="presOf" srcId="{CBB6CFE2-A35D-4828-B4B3-DA790B3BD741}" destId="{4EDB4D2A-DB30-4ADE-BD4A-E45CFA119D8E}" srcOrd="0" destOrd="0" presId="urn:microsoft.com/office/officeart/2005/8/layout/chevron2"/>
    <dgm:cxn modelId="{8D10C6F2-4385-407A-9B9D-12DEE952FDA5}" type="presOf" srcId="{57D09D18-919C-47FC-8EE2-45807EC1C8C3}" destId="{12D765EE-A6A0-46CC-9F6D-0346DADE628F}" srcOrd="0" destOrd="1" presId="urn:microsoft.com/office/officeart/2005/8/layout/chevron2"/>
    <dgm:cxn modelId="{01F0F62D-3B4C-4589-9852-604D43B80125}" type="presParOf" srcId="{0C40A9F0-B776-43B6-B96B-096C1DE55921}" destId="{711C66F6-466E-43F7-9B77-FD154D6ED163}" srcOrd="0" destOrd="0" presId="urn:microsoft.com/office/officeart/2005/8/layout/chevron2"/>
    <dgm:cxn modelId="{D241447C-3160-440B-BEC4-EB4F904B51B0}" type="presParOf" srcId="{711C66F6-466E-43F7-9B77-FD154D6ED163}" destId="{DFDAE7FF-3507-401E-ACC5-0926B42F51FD}" srcOrd="0" destOrd="0" presId="urn:microsoft.com/office/officeart/2005/8/layout/chevron2"/>
    <dgm:cxn modelId="{C6E75A13-6E9B-40C2-B933-64CE1260A539}" type="presParOf" srcId="{711C66F6-466E-43F7-9B77-FD154D6ED163}" destId="{4EDB4D2A-DB30-4ADE-BD4A-E45CFA119D8E}" srcOrd="1" destOrd="0" presId="urn:microsoft.com/office/officeart/2005/8/layout/chevron2"/>
    <dgm:cxn modelId="{6BFFA9CB-B52D-4ABF-BD7E-469315E04D55}" type="presParOf" srcId="{0C40A9F0-B776-43B6-B96B-096C1DE55921}" destId="{423B739D-79F9-490C-940A-85AC2402EA71}" srcOrd="1" destOrd="0" presId="urn:microsoft.com/office/officeart/2005/8/layout/chevron2"/>
    <dgm:cxn modelId="{DB783A8A-70C0-4B23-AE49-E5F13A7F11CF}" type="presParOf" srcId="{0C40A9F0-B776-43B6-B96B-096C1DE55921}" destId="{C07ADBEC-7A79-4BCA-874D-795C7D43AC41}" srcOrd="2" destOrd="0" presId="urn:microsoft.com/office/officeart/2005/8/layout/chevron2"/>
    <dgm:cxn modelId="{AB44828A-C677-4044-AED0-12FA218DF70E}" type="presParOf" srcId="{C07ADBEC-7A79-4BCA-874D-795C7D43AC41}" destId="{D69E88CA-AB6C-4E28-9292-F69523E04499}" srcOrd="0" destOrd="0" presId="urn:microsoft.com/office/officeart/2005/8/layout/chevron2"/>
    <dgm:cxn modelId="{5E1FBC16-3A73-4378-9109-53F2D7C55B98}" type="presParOf" srcId="{C07ADBEC-7A79-4BCA-874D-795C7D43AC41}" destId="{12D765EE-A6A0-46CC-9F6D-0346DADE628F}" srcOrd="1" destOrd="0" presId="urn:microsoft.com/office/officeart/2005/8/layout/chevron2"/>
    <dgm:cxn modelId="{35BC1739-2734-478E-BCB4-A1BF947E86AB}" type="presParOf" srcId="{0C40A9F0-B776-43B6-B96B-096C1DE55921}" destId="{2BD4C194-DCEE-4A95-884D-E1C05DD63D80}" srcOrd="3" destOrd="0" presId="urn:microsoft.com/office/officeart/2005/8/layout/chevron2"/>
    <dgm:cxn modelId="{B753EB5B-5476-4E1A-9394-F1FDEAFF0666}" type="presParOf" srcId="{0C40A9F0-B776-43B6-B96B-096C1DE55921}" destId="{8C34C6D5-D429-4097-BFE4-EB46478E9F0A}" srcOrd="4" destOrd="0" presId="urn:microsoft.com/office/officeart/2005/8/layout/chevron2"/>
    <dgm:cxn modelId="{B893B131-021A-43BA-A635-C371B2673090}" type="presParOf" srcId="{8C34C6D5-D429-4097-BFE4-EB46478E9F0A}" destId="{3820C697-4086-4E6D-8B55-DA6130AB1667}" srcOrd="0" destOrd="0" presId="urn:microsoft.com/office/officeart/2005/8/layout/chevron2"/>
    <dgm:cxn modelId="{AC28EB4E-C6AD-4984-B061-39AF7E873395}" type="presParOf" srcId="{8C34C6D5-D429-4097-BFE4-EB46478E9F0A}" destId="{9475578A-390F-43FE-B248-416FA7B7C8C1}" srcOrd="1" destOrd="0" presId="urn:microsoft.com/office/officeart/2005/8/layout/chevron2"/>
    <dgm:cxn modelId="{3274F4F8-0CB9-4A0E-BDCA-6DC232D0245C}" type="presParOf" srcId="{0C40A9F0-B776-43B6-B96B-096C1DE55921}" destId="{F1977D9F-CCF6-4341-8BCB-40C614CE4861}" srcOrd="5" destOrd="0" presId="urn:microsoft.com/office/officeart/2005/8/layout/chevron2"/>
    <dgm:cxn modelId="{A3EB6AC1-FB62-45FB-8714-0392CEFA04F6}" type="presParOf" srcId="{0C40A9F0-B776-43B6-B96B-096C1DE55921}" destId="{288756D0-EE88-4070-B38A-045A26D827AE}" srcOrd="6" destOrd="0" presId="urn:microsoft.com/office/officeart/2005/8/layout/chevron2"/>
    <dgm:cxn modelId="{3AA8777F-FBA7-417D-9C08-6D2372681110}" type="presParOf" srcId="{288756D0-EE88-4070-B38A-045A26D827AE}" destId="{03C95D4A-1CDB-47E5-BED6-7836C26F16C9}" srcOrd="0" destOrd="0" presId="urn:microsoft.com/office/officeart/2005/8/layout/chevron2"/>
    <dgm:cxn modelId="{34C36848-195E-46EF-85FA-BD73B9E010C4}" type="presParOf" srcId="{288756D0-EE88-4070-B38A-045A26D827AE}" destId="{4B84A996-99EB-44FA-9B26-AFEB65698FF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AE7FF-3507-401E-ACC5-0926B42F51FD}">
      <dsp:nvSpPr>
        <dsp:cNvPr id="0" name=""/>
        <dsp:cNvSpPr/>
      </dsp:nvSpPr>
      <dsp:spPr>
        <a:xfrm rot="5400000">
          <a:off x="-227144" y="228960"/>
          <a:ext cx="1514295" cy="106000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Domain Analysis</a:t>
          </a:r>
          <a:endParaRPr lang="en-GB" sz="1500" kern="1200" dirty="0"/>
        </a:p>
      </dsp:txBody>
      <dsp:txXfrm rot="-5400000">
        <a:off x="1" y="531818"/>
        <a:ext cx="1060006" cy="454289"/>
      </dsp:txXfrm>
    </dsp:sp>
    <dsp:sp modelId="{4EDB4D2A-DB30-4ADE-BD4A-E45CFA119D8E}">
      <dsp:nvSpPr>
        <dsp:cNvPr id="0" name=""/>
        <dsp:cNvSpPr/>
      </dsp:nvSpPr>
      <dsp:spPr>
        <a:xfrm rot="5400000">
          <a:off x="5824294" y="-4762471"/>
          <a:ext cx="984292" cy="105128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/>
            <a:t>Existing Software Review</a:t>
          </a:r>
          <a:endParaRPr lang="en-GB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/>
            <a:t>Existing Document Review</a:t>
          </a:r>
          <a:endParaRPr lang="en-GB" sz="2800" kern="1200" dirty="0"/>
        </a:p>
      </dsp:txBody>
      <dsp:txXfrm rot="-5400000">
        <a:off x="1060007" y="49865"/>
        <a:ext cx="10464819" cy="888194"/>
      </dsp:txXfrm>
    </dsp:sp>
    <dsp:sp modelId="{D69E88CA-AB6C-4E28-9292-F69523E04499}">
      <dsp:nvSpPr>
        <dsp:cNvPr id="0" name=""/>
        <dsp:cNvSpPr/>
      </dsp:nvSpPr>
      <dsp:spPr>
        <a:xfrm rot="5400000">
          <a:off x="-227144" y="1599135"/>
          <a:ext cx="1514295" cy="1060006"/>
        </a:xfrm>
        <a:prstGeom prst="chevron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Requirement Gathering</a:t>
          </a:r>
          <a:endParaRPr lang="en-GB" sz="1500" kern="1200" dirty="0"/>
        </a:p>
      </dsp:txBody>
      <dsp:txXfrm rot="-5400000">
        <a:off x="1" y="1901993"/>
        <a:ext cx="1060006" cy="454289"/>
      </dsp:txXfrm>
    </dsp:sp>
    <dsp:sp modelId="{12D765EE-A6A0-46CC-9F6D-0346DADE628F}">
      <dsp:nvSpPr>
        <dsp:cNvPr id="0" name=""/>
        <dsp:cNvSpPr/>
      </dsp:nvSpPr>
      <dsp:spPr>
        <a:xfrm rot="5400000">
          <a:off x="5824294" y="-3392296"/>
          <a:ext cx="984292" cy="105128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/>
            <a:t>Questionnaire</a:t>
          </a:r>
          <a:endParaRPr lang="en-GB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/>
            <a:t>Interview with target groups</a:t>
          </a:r>
          <a:endParaRPr lang="en-GB" sz="2800" kern="1200" dirty="0"/>
        </a:p>
      </dsp:txBody>
      <dsp:txXfrm rot="-5400000">
        <a:off x="1060007" y="1420040"/>
        <a:ext cx="10464819" cy="888194"/>
      </dsp:txXfrm>
    </dsp:sp>
    <dsp:sp modelId="{3820C697-4086-4E6D-8B55-DA6130AB1667}">
      <dsp:nvSpPr>
        <dsp:cNvPr id="0" name=""/>
        <dsp:cNvSpPr/>
      </dsp:nvSpPr>
      <dsp:spPr>
        <a:xfrm rot="5400000">
          <a:off x="-227144" y="2969310"/>
          <a:ext cx="1514295" cy="1060006"/>
        </a:xfrm>
        <a:prstGeom prst="chevron">
          <a:avLst/>
        </a:prstGeom>
        <a:solidFill>
          <a:schemeClr val="accent4">
            <a:hueOff val="6930462"/>
            <a:satOff val="-31979"/>
            <a:lumOff val="1177"/>
            <a:alphaOff val="0"/>
          </a:schemeClr>
        </a:solidFill>
        <a:ln w="12700" cap="flat" cmpd="sng" algn="ctr">
          <a:solidFill>
            <a:schemeClr val="accent4">
              <a:hueOff val="6930462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Requirement Analysis</a:t>
          </a:r>
          <a:endParaRPr lang="en-GB" sz="1500" kern="1200" dirty="0"/>
        </a:p>
      </dsp:txBody>
      <dsp:txXfrm rot="-5400000">
        <a:off x="1" y="3272168"/>
        <a:ext cx="1060006" cy="454289"/>
      </dsp:txXfrm>
    </dsp:sp>
    <dsp:sp modelId="{9475578A-390F-43FE-B248-416FA7B7C8C1}">
      <dsp:nvSpPr>
        <dsp:cNvPr id="0" name=""/>
        <dsp:cNvSpPr/>
      </dsp:nvSpPr>
      <dsp:spPr>
        <a:xfrm rot="5400000">
          <a:off x="5824294" y="-2022121"/>
          <a:ext cx="984292" cy="105128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2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/>
            <a:t>Use Case Analysis</a:t>
          </a:r>
          <a:endParaRPr lang="en-GB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/>
            <a:t>Context Analysis</a:t>
          </a:r>
          <a:endParaRPr lang="en-GB" sz="2800" kern="1200" dirty="0"/>
        </a:p>
      </dsp:txBody>
      <dsp:txXfrm rot="-5400000">
        <a:off x="1060007" y="2790215"/>
        <a:ext cx="10464819" cy="888194"/>
      </dsp:txXfrm>
    </dsp:sp>
    <dsp:sp modelId="{03C95D4A-1CDB-47E5-BED6-7836C26F16C9}">
      <dsp:nvSpPr>
        <dsp:cNvPr id="0" name=""/>
        <dsp:cNvSpPr/>
      </dsp:nvSpPr>
      <dsp:spPr>
        <a:xfrm rot="5400000">
          <a:off x="-227144" y="4339485"/>
          <a:ext cx="1514295" cy="1060006"/>
        </a:xfrm>
        <a:prstGeom prst="chevron">
          <a:avLst/>
        </a:prstGeom>
        <a:solidFill>
          <a:schemeClr val="accent4">
            <a:hueOff val="10395693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3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Results</a:t>
          </a:r>
          <a:endParaRPr lang="en-GB" sz="1500" kern="1200" dirty="0"/>
        </a:p>
      </dsp:txBody>
      <dsp:txXfrm rot="-5400000">
        <a:off x="1" y="4642343"/>
        <a:ext cx="1060006" cy="454289"/>
      </dsp:txXfrm>
    </dsp:sp>
    <dsp:sp modelId="{4B84A996-99EB-44FA-9B26-AFEB65698FFD}">
      <dsp:nvSpPr>
        <dsp:cNvPr id="0" name=""/>
        <dsp:cNvSpPr/>
      </dsp:nvSpPr>
      <dsp:spPr>
        <a:xfrm rot="5400000">
          <a:off x="5824294" y="-651947"/>
          <a:ext cx="984292" cy="105128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3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/>
            <a:t>Requirements &amp; Context</a:t>
          </a:r>
          <a:endParaRPr lang="en-GB" sz="2800" kern="1200" dirty="0"/>
        </a:p>
      </dsp:txBody>
      <dsp:txXfrm rot="-5400000">
        <a:off x="1060007" y="4160389"/>
        <a:ext cx="10464819" cy="888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5443A-F82D-4106-AAC6-79F370953250}" type="datetimeFigureOut">
              <a:rPr lang="en-GB" smtClean="0"/>
              <a:t>14 July 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B283-7B8F-4464-8246-F5004B02B5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3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5B283-7B8F-4464-8246-F5004B02B59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886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A4C1-BBD1-4A76-8DE2-534B34192401}" type="datetime1">
              <a:rPr lang="en-US" smtClean="0"/>
              <a:t>7/14/2014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0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6FE8-3F4E-46DF-9BEF-BD1BEF2DC9F1}" type="datetime1">
              <a:rPr lang="en-US" smtClean="0"/>
              <a:t>7/14/2014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3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2074-B8C0-44E4-A121-422D40A7A200}" type="datetime1">
              <a:rPr lang="en-US" smtClean="0"/>
              <a:t>7/14/2014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3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AB4-4A50-4466-A785-5E3F95E70B94}" type="datetime1">
              <a:rPr lang="en-US" smtClean="0"/>
              <a:t>7/14/2014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2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F524-C7D9-418D-A4F1-80B01A6623FE}" type="datetime1">
              <a:rPr lang="en-US" smtClean="0"/>
              <a:t>7/14/2014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3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B897B-633D-4F72-A18A-B3B540D3BBD6}" type="datetime1">
              <a:rPr lang="en-US" smtClean="0"/>
              <a:t>7/14/2014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3A7-23EC-49D6-9C53-E6562ADCF947}" type="datetime1">
              <a:rPr lang="en-US" smtClean="0"/>
              <a:t>7/14/2014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3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4605-56E0-4708-AF82-BD52D0550B90}" type="datetime1">
              <a:rPr lang="en-US" smtClean="0"/>
              <a:t>7/14/2014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5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26B1-2841-4079-A497-D1C5CF5F6A7E}" type="datetime1">
              <a:rPr lang="en-US" smtClean="0"/>
              <a:t>7/14/2014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4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1DB9-7DA1-4D33-8C4D-B66EF540B9F9}" type="datetime1">
              <a:rPr lang="en-US" smtClean="0"/>
              <a:t>7/14/2014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1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AD3A-E934-46F8-890D-817C843ED7BA}" type="datetime1">
              <a:rPr lang="en-US" smtClean="0"/>
              <a:t>7/14/2014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2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38D4C-C011-4785-BA20-AA7C29B42522}" type="datetime1">
              <a:rPr lang="en-US" smtClean="0"/>
              <a:t>7/14/2014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1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hyperlink" Target="http://goo.gl/d0OQaw" TargetMode="External"/><Relationship Id="rId4" Type="http://schemas.openxmlformats.org/officeDocument/2006/relationships/hyperlink" Target="mailto:deepakkumar.ce@gmail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9262" y="1116690"/>
            <a:ext cx="12470523" cy="2509213"/>
          </a:xfrm>
        </p:spPr>
        <p:txBody>
          <a:bodyPr>
            <a:normAutofit/>
          </a:bodyPr>
          <a:lstStyle/>
          <a:p>
            <a:r>
              <a:rPr lang="en-IN" sz="4800" cap="none" dirty="0" smtClean="0">
                <a:latin typeface="Trebuchet MS" panose="020B0603020202020204" pitchFamily="34" charset="0"/>
              </a:rPr>
              <a:t>“Protect Me When I’m Vulnerable”</a:t>
            </a:r>
            <a:endParaRPr lang="en-GB" sz="4800" cap="none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07569"/>
            <a:ext cx="8689976" cy="481084"/>
          </a:xfrm>
        </p:spPr>
        <p:txBody>
          <a:bodyPr>
            <a:normAutofit/>
          </a:bodyPr>
          <a:lstStyle/>
          <a:p>
            <a:r>
              <a:rPr lang="en-IN" cap="none" dirty="0" smtClean="0"/>
              <a:t>Debasis Kar, Deepak Kumar, Abhilash Mishra</a:t>
            </a:r>
            <a:endParaRPr lang="en-IN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82" y="245354"/>
            <a:ext cx="4067033" cy="85161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751012" y="2340181"/>
            <a:ext cx="8689976" cy="481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FINAL PRESENTATION</a:t>
            </a:r>
            <a:endParaRPr lang="en-IN" sz="2400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4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" t="5623" r="14828" b="12187"/>
          <a:stretch/>
        </p:blipFill>
        <p:spPr>
          <a:xfrm>
            <a:off x="2335929" y="803492"/>
            <a:ext cx="8942294" cy="6054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2" y="114551"/>
            <a:ext cx="10364451" cy="749666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Preliminary Use Case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12140" y="6492875"/>
            <a:ext cx="4854388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–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r>
              <a:rPr lang="en-GB" sz="1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JULY,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87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633"/>
            <a:ext cx="10515600" cy="859173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Initial </a:t>
            </a:r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Prototyping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968" y="1373594"/>
            <a:ext cx="3040778" cy="517450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12140" y="6492875"/>
            <a:ext cx="4854388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–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r>
              <a:rPr lang="en-GB" sz="1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JULY,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80" y="1394437"/>
            <a:ext cx="2974467" cy="507856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451" y="1369247"/>
            <a:ext cx="3037735" cy="51401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7880" y="925675"/>
            <a:ext cx="10927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355600" algn="l"/>
              </a:tabLst>
            </a:pPr>
            <a:r>
              <a:rPr lang="en-GB" sz="1600" b="1" i="1" dirty="0"/>
              <a:t>Initial Prototype </a:t>
            </a:r>
            <a:r>
              <a:rPr lang="en-GB" sz="1600" dirty="0"/>
              <a:t>is developed in this stage, where the very basic requirements are showcased and user interfaces are provided. </a:t>
            </a:r>
          </a:p>
        </p:txBody>
      </p:sp>
    </p:spTree>
    <p:extLst>
      <p:ext uri="{BB962C8B-B14F-4D97-AF65-F5344CB8AC3E}">
        <p14:creationId xmlns:p14="http://schemas.microsoft.com/office/powerpoint/2010/main" val="36827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91705"/>
            <a:ext cx="10515600" cy="68175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002060"/>
                </a:solidFill>
                <a:latin typeface="Trebuchet MS" panose="020B0603020202020204" pitchFamily="34" charset="0"/>
              </a:rPr>
              <a:t>Initial </a:t>
            </a:r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Prototyping Contd</a:t>
            </a:r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..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723" y="910875"/>
            <a:ext cx="3094614" cy="526873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12140" y="6492875"/>
            <a:ext cx="4854388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–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r>
              <a:rPr lang="en-GB" sz="1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JULY,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58" y="973708"/>
            <a:ext cx="3042706" cy="512274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277" y="873458"/>
            <a:ext cx="3088903" cy="525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2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91705"/>
            <a:ext cx="10515600" cy="859173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Refined Design of UI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12140" y="6492875"/>
            <a:ext cx="4854388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r>
              <a:rPr lang="en-GB" sz="1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JULY,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87" y="987110"/>
            <a:ext cx="2947490" cy="5175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950" y="986770"/>
            <a:ext cx="2942727" cy="5164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016" y="987109"/>
            <a:ext cx="2924317" cy="516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88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09"/>
            <a:ext cx="10515600" cy="713048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User Review </a:t>
            </a:r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Study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37948" y="1074998"/>
            <a:ext cx="11008057" cy="5312154"/>
          </a:xfrm>
        </p:spPr>
        <p:txBody>
          <a:bodyPr>
            <a:normAutofit/>
          </a:bodyPr>
          <a:lstStyle/>
          <a:p>
            <a:pPr marL="450850" indent="-450850"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70C0"/>
                </a:solidFill>
              </a:rPr>
              <a:t>Hypothesis (</a:t>
            </a:r>
            <a:r>
              <a:rPr lang="en-US" sz="3200" dirty="0">
                <a:solidFill>
                  <a:srgbClr val="0070C0"/>
                </a:solidFill>
              </a:rPr>
              <a:t>Statement that </a:t>
            </a:r>
            <a:r>
              <a:rPr lang="en-US" sz="3200" dirty="0" smtClean="0">
                <a:solidFill>
                  <a:srgbClr val="0070C0"/>
                </a:solidFill>
              </a:rPr>
              <a:t>we </a:t>
            </a:r>
            <a:r>
              <a:rPr lang="en-US" sz="3200" dirty="0">
                <a:solidFill>
                  <a:srgbClr val="0070C0"/>
                </a:solidFill>
              </a:rPr>
              <a:t>want to </a:t>
            </a:r>
            <a:r>
              <a:rPr lang="en-US" sz="3200" dirty="0" smtClean="0">
                <a:solidFill>
                  <a:srgbClr val="0070C0"/>
                </a:solidFill>
              </a:rPr>
              <a:t>evaluate):</a:t>
            </a:r>
          </a:p>
          <a:p>
            <a:pPr marL="1255713" lvl="2" indent="-341313">
              <a:buFont typeface="Wingdings" pitchFamily="2" charset="2"/>
              <a:buChar char="v"/>
            </a:pPr>
            <a:r>
              <a:rPr lang="en-US" dirty="0" smtClean="0"/>
              <a:t>Regular </a:t>
            </a:r>
            <a:r>
              <a:rPr lang="en-US" dirty="0" smtClean="0"/>
              <a:t>app notifications are </a:t>
            </a:r>
            <a:r>
              <a:rPr lang="en-US" dirty="0" smtClean="0"/>
              <a:t>irritating.</a:t>
            </a:r>
          </a:p>
          <a:p>
            <a:pPr marL="1255713" lvl="2" indent="-341313">
              <a:buFont typeface="Wingdings" pitchFamily="2" charset="2"/>
              <a:buChar char="v"/>
            </a:pPr>
            <a:r>
              <a:rPr lang="en-US" dirty="0" smtClean="0"/>
              <a:t>GUI of our App is </a:t>
            </a:r>
            <a:r>
              <a:rPr lang="en-US" dirty="0" smtClean="0"/>
              <a:t>intuitive than others available in Play Store.</a:t>
            </a:r>
            <a:endParaRPr lang="en-US" dirty="0" smtClean="0"/>
          </a:p>
          <a:p>
            <a:pPr marL="1255713" lvl="2" indent="-341313">
              <a:buFont typeface="Wingdings" pitchFamily="2" charset="2"/>
              <a:buChar char="v"/>
            </a:pPr>
            <a:r>
              <a:rPr lang="en-US" dirty="0" smtClean="0"/>
              <a:t>Application is of intended </a:t>
            </a:r>
            <a:r>
              <a:rPr lang="en-US" dirty="0" smtClean="0"/>
              <a:t>quality.</a:t>
            </a:r>
            <a:endParaRPr lang="en-US" dirty="0" smtClean="0"/>
          </a:p>
          <a:p>
            <a:pPr marL="1255713" lvl="2" indent="-341313">
              <a:buFont typeface="Wingdings" pitchFamily="2" charset="2"/>
              <a:buChar char="v"/>
            </a:pPr>
            <a:r>
              <a:rPr lang="en-US" sz="2000" dirty="0" smtClean="0"/>
              <a:t>GUI workflow is moderately easy than other </a:t>
            </a:r>
            <a:r>
              <a:rPr lang="en-US" sz="2000" dirty="0" smtClean="0"/>
              <a:t>apps in Play Store.</a:t>
            </a:r>
            <a:endParaRPr lang="en-US" sz="2000" dirty="0"/>
          </a:p>
          <a:p>
            <a:pPr marL="450850" indent="-450850"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70C0"/>
                </a:solidFill>
              </a:rPr>
              <a:t>Population (Intended Users):</a:t>
            </a:r>
          </a:p>
          <a:p>
            <a:pPr marL="1255713" lvl="2" indent="-341313">
              <a:buFont typeface="Wingdings" pitchFamily="2" charset="2"/>
              <a:buChar char="v"/>
            </a:pPr>
            <a:r>
              <a:rPr lang="en-US" dirty="0" smtClean="0"/>
              <a:t>Medically </a:t>
            </a:r>
            <a:r>
              <a:rPr lang="en-US" dirty="0" smtClean="0"/>
              <a:t>Challenged</a:t>
            </a:r>
          </a:p>
          <a:p>
            <a:pPr marL="1255713" lvl="2" indent="-341313">
              <a:buFont typeface="Wingdings" pitchFamily="2" charset="2"/>
              <a:buChar char="v"/>
            </a:pPr>
            <a:r>
              <a:rPr lang="en-US" dirty="0" smtClean="0"/>
              <a:t>Susceptible to Mind-altering Substances</a:t>
            </a:r>
          </a:p>
          <a:p>
            <a:pPr marL="1255713" lvl="2" indent="-341313">
              <a:buFont typeface="Wingdings" pitchFamily="2" charset="2"/>
              <a:buChar char="v"/>
            </a:pPr>
            <a:r>
              <a:rPr lang="en-US" dirty="0" smtClean="0"/>
              <a:t>Emotionally Weak</a:t>
            </a:r>
          </a:p>
          <a:p>
            <a:pPr marL="1255713" lvl="2" indent="-341313">
              <a:buFont typeface="Wingdings" pitchFamily="2" charset="2"/>
              <a:buChar char="v"/>
            </a:pPr>
            <a:r>
              <a:rPr lang="en-US" dirty="0" smtClean="0"/>
              <a:t>General Public</a:t>
            </a:r>
          </a:p>
          <a:p>
            <a:pPr marL="450850" indent="-450850"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70C0"/>
                </a:solidFill>
              </a:rPr>
              <a:t>Method</a:t>
            </a:r>
            <a:r>
              <a:rPr lang="en-US" sz="3200" dirty="0" smtClean="0">
                <a:solidFill>
                  <a:srgbClr val="0070C0"/>
                </a:solidFill>
              </a:rPr>
              <a:t>:</a:t>
            </a:r>
            <a:endParaRPr lang="en-US" sz="3200" dirty="0">
              <a:solidFill>
                <a:srgbClr val="0070C0"/>
              </a:solidFill>
            </a:endParaRPr>
          </a:p>
          <a:p>
            <a:pPr marL="1255713" lvl="2" indent="-341313">
              <a:buFont typeface="Wingdings" pitchFamily="2" charset="2"/>
              <a:buChar char="v"/>
            </a:pPr>
            <a:r>
              <a:rPr lang="en-US" dirty="0" smtClean="0"/>
              <a:t>Email Based Application Feedback</a:t>
            </a:r>
            <a:endParaRPr lang="en-US" dirty="0"/>
          </a:p>
          <a:p>
            <a:pPr marL="1255713" lvl="2" indent="-341313">
              <a:buFont typeface="Wingdings" pitchFamily="2" charset="2"/>
              <a:buChar char="v"/>
            </a:pPr>
            <a:r>
              <a:rPr lang="en-US" dirty="0" smtClean="0"/>
              <a:t>One-to-One </a:t>
            </a:r>
            <a:r>
              <a:rPr lang="en-US" dirty="0" smtClean="0"/>
              <a:t>Meeting with </a:t>
            </a:r>
            <a:r>
              <a:rPr lang="en-US" dirty="0"/>
              <a:t>F</a:t>
            </a:r>
            <a:r>
              <a:rPr lang="en-US" dirty="0" smtClean="0"/>
              <a:t>ew </a:t>
            </a:r>
            <a:r>
              <a:rPr lang="en-US" dirty="0"/>
              <a:t>F</a:t>
            </a:r>
            <a:r>
              <a:rPr lang="en-US" dirty="0" smtClean="0"/>
              <a:t>riends</a:t>
            </a:r>
            <a:endParaRPr lang="en-US" dirty="0" smtClean="0"/>
          </a:p>
          <a:p>
            <a:pPr marL="1255713" lvl="2" indent="-341313">
              <a:buFont typeface="Wingdings" pitchFamily="2" charset="2"/>
              <a:buChar char="v"/>
            </a:pPr>
            <a:endParaRPr lang="en-US" dirty="0" smtClean="0"/>
          </a:p>
          <a:p>
            <a:pPr marL="450850" indent="-450850">
              <a:buFont typeface="Wingdings" pitchFamily="2" charset="2"/>
              <a:buChar char="q"/>
            </a:pPr>
            <a:endParaRPr lang="en-US" sz="3200" dirty="0" smtClean="0"/>
          </a:p>
          <a:p>
            <a:pPr marL="450850" indent="-450850">
              <a:buFont typeface="Wingdings" pitchFamily="2" charset="2"/>
              <a:buChar char="q"/>
            </a:pPr>
            <a:endParaRPr lang="en-US" sz="3200" dirty="0"/>
          </a:p>
          <a:p>
            <a:pPr>
              <a:buFont typeface="Wingdings" pitchFamily="2" charset="2"/>
              <a:buChar char="q"/>
            </a:pPr>
            <a:endParaRPr lang="en-GB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423082" y="6492875"/>
            <a:ext cx="5281684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r>
              <a:rPr lang="en-GB" sz="1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JULY,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23621" r="66486" b="17975"/>
          <a:stretch/>
        </p:blipFill>
        <p:spPr>
          <a:xfrm>
            <a:off x="9034818" y="1583136"/>
            <a:ext cx="2756848" cy="506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738" y="4388466"/>
            <a:ext cx="2400229" cy="23337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09"/>
            <a:ext cx="10515600" cy="713048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User Review </a:t>
            </a:r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Study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69708" y="911224"/>
            <a:ext cx="11008057" cy="4820835"/>
          </a:xfrm>
        </p:spPr>
        <p:txBody>
          <a:bodyPr>
            <a:normAutofit/>
          </a:bodyPr>
          <a:lstStyle/>
          <a:p>
            <a:pPr marL="450850" indent="-450850"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70C0"/>
                </a:solidFill>
              </a:rPr>
              <a:t>Independent Variables: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1255713" lvl="2" indent="-341313">
              <a:buFont typeface="Wingdings" pitchFamily="2" charset="2"/>
              <a:buChar char="v"/>
            </a:pPr>
            <a:r>
              <a:rPr lang="en-US" dirty="0" smtClean="0"/>
              <a:t>GUI Layout</a:t>
            </a:r>
          </a:p>
          <a:p>
            <a:pPr marL="1255713" lvl="2" indent="-341313">
              <a:buFont typeface="Wingdings" pitchFamily="2" charset="2"/>
              <a:buChar char="v"/>
            </a:pPr>
            <a:r>
              <a:rPr lang="en-US" dirty="0" smtClean="0"/>
              <a:t>Workflows of our GUI</a:t>
            </a:r>
          </a:p>
          <a:p>
            <a:pPr marL="450850" indent="-450850"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70C0"/>
                </a:solidFill>
              </a:rPr>
              <a:t>Conditions: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1255713" lvl="2" indent="-341313">
              <a:buFont typeface="Wingdings" pitchFamily="2" charset="2"/>
              <a:buChar char="v"/>
            </a:pPr>
            <a:r>
              <a:rPr lang="en-US" dirty="0" smtClean="0"/>
              <a:t>Similar apps available in PlayStore. [Experimental]</a:t>
            </a:r>
            <a:endParaRPr lang="en-US" dirty="0" smtClean="0"/>
          </a:p>
          <a:p>
            <a:pPr marL="450850" indent="-450850"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70C0"/>
                </a:solidFill>
              </a:rPr>
              <a:t>Dependent Variables:</a:t>
            </a:r>
            <a:endParaRPr lang="en-US" sz="3200" dirty="0">
              <a:solidFill>
                <a:srgbClr val="0070C0"/>
              </a:solidFill>
            </a:endParaRPr>
          </a:p>
          <a:p>
            <a:pPr marL="1255713" lvl="2" indent="-341313">
              <a:buFont typeface="Wingdings" pitchFamily="2" charset="2"/>
              <a:buChar char="v"/>
            </a:pPr>
            <a:r>
              <a:rPr lang="en-US" dirty="0"/>
              <a:t>Functionality offered by the </a:t>
            </a:r>
            <a:r>
              <a:rPr lang="en-US" dirty="0" smtClean="0"/>
              <a:t>app (by Rating)</a:t>
            </a:r>
            <a:endParaRPr lang="en-US" dirty="0"/>
          </a:p>
          <a:p>
            <a:pPr marL="1255713" lvl="2" indent="-341313">
              <a:buFont typeface="Wingdings" pitchFamily="2" charset="2"/>
              <a:buChar char="v"/>
            </a:pPr>
            <a:r>
              <a:rPr lang="en-US" dirty="0" smtClean="0"/>
              <a:t>Task completion time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(by measuring </a:t>
            </a:r>
            <a:r>
              <a:rPr lang="en-US" dirty="0" smtClean="0"/>
              <a:t>the time taken by user to initiates initial settings of the app)</a:t>
            </a:r>
            <a:endParaRPr lang="en-US" dirty="0" smtClean="0"/>
          </a:p>
          <a:p>
            <a:pPr marL="1255713" lvl="2" indent="-341313">
              <a:buFont typeface="Wingdings" pitchFamily="2" charset="2"/>
              <a:buChar char="v"/>
            </a:pPr>
            <a:r>
              <a:rPr lang="en-US" dirty="0" smtClean="0"/>
              <a:t>Error Rate</a:t>
            </a:r>
            <a:r>
              <a:rPr lang="en-US" dirty="0" smtClean="0"/>
              <a:t> </a:t>
            </a:r>
          </a:p>
          <a:p>
            <a:pPr marL="914400" lvl="2" indent="0">
              <a:buNone/>
            </a:pPr>
            <a:r>
              <a:rPr lang="en-US" dirty="0" smtClean="0"/>
              <a:t>      (by </a:t>
            </a:r>
            <a:r>
              <a:rPr lang="en-US" dirty="0"/>
              <a:t>m</a:t>
            </a:r>
            <a:r>
              <a:rPr lang="en-US" dirty="0" smtClean="0"/>
              <a:t>easuring when a user asks for any help in GUI handling)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450850" indent="-450850">
              <a:buFont typeface="Wingdings" pitchFamily="2" charset="2"/>
              <a:buChar char="q"/>
            </a:pPr>
            <a:endParaRPr lang="en-US" sz="3200" dirty="0" smtClean="0"/>
          </a:p>
          <a:p>
            <a:pPr marL="450850" indent="-450850">
              <a:buFont typeface="Wingdings" pitchFamily="2" charset="2"/>
              <a:buChar char="q"/>
            </a:pPr>
            <a:endParaRPr lang="en-US" sz="3200" dirty="0"/>
          </a:p>
          <a:p>
            <a:pPr>
              <a:buFont typeface="Wingdings" pitchFamily="2" charset="2"/>
              <a:buChar char="q"/>
            </a:pPr>
            <a:endParaRPr lang="en-GB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423082" y="6492875"/>
            <a:ext cx="5281684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r>
              <a:rPr lang="en-GB" sz="1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JULY,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23621" r="66486" b="17975"/>
          <a:stretch/>
        </p:blipFill>
        <p:spPr>
          <a:xfrm>
            <a:off x="9874154" y="395782"/>
            <a:ext cx="1999398" cy="367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09"/>
            <a:ext cx="10515600" cy="713048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Collected Ratings &amp; Data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423082" y="6492875"/>
            <a:ext cx="5281684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r>
              <a:rPr lang="en-GB" sz="1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JULY,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685662"/>
              </p:ext>
            </p:extLst>
          </p:nvPr>
        </p:nvGraphicFramePr>
        <p:xfrm>
          <a:off x="387824" y="1307011"/>
          <a:ext cx="1074874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03808" y="2702256"/>
            <a:ext cx="1815153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Mode = 3</a:t>
            </a:r>
          </a:p>
          <a:p>
            <a:r>
              <a:rPr lang="en-IN" dirty="0" smtClean="0"/>
              <a:t>Median = 3</a:t>
            </a:r>
          </a:p>
          <a:p>
            <a:r>
              <a:rPr lang="en-IN" dirty="0" smtClean="0"/>
              <a:t>Mean = 2.54</a:t>
            </a:r>
          </a:p>
          <a:p>
            <a:r>
              <a:rPr lang="en-IN" dirty="0" smtClean="0"/>
              <a:t>Variance = 0.92</a:t>
            </a:r>
          </a:p>
          <a:p>
            <a:r>
              <a:rPr lang="en-IN" dirty="0" smtClean="0"/>
              <a:t>SD = 0.96</a:t>
            </a:r>
          </a:p>
          <a:p>
            <a:r>
              <a:rPr lang="en-IN" dirty="0" smtClean="0"/>
              <a:t>Count = 37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47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09"/>
            <a:ext cx="10515600" cy="713048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Collected Ratings &amp; Data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423082" y="6492875"/>
            <a:ext cx="5281684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r>
              <a:rPr lang="en-GB" sz="1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JULY,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701842"/>
              </p:ext>
            </p:extLst>
          </p:nvPr>
        </p:nvGraphicFramePr>
        <p:xfrm>
          <a:off x="387824" y="1307011"/>
          <a:ext cx="11431137" cy="4670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03808" y="2702256"/>
            <a:ext cx="1815153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Mode = 0</a:t>
            </a:r>
          </a:p>
          <a:p>
            <a:r>
              <a:rPr lang="en-IN" dirty="0" smtClean="0"/>
              <a:t>Median = 1</a:t>
            </a:r>
          </a:p>
          <a:p>
            <a:r>
              <a:rPr lang="en-IN" dirty="0" smtClean="0"/>
              <a:t>Mean = 1.03</a:t>
            </a:r>
          </a:p>
          <a:p>
            <a:r>
              <a:rPr lang="en-IN" dirty="0" smtClean="0"/>
              <a:t>Variance = 1.03</a:t>
            </a:r>
          </a:p>
          <a:p>
            <a:r>
              <a:rPr lang="en-IN" dirty="0" smtClean="0"/>
              <a:t>SD = 1.01</a:t>
            </a:r>
          </a:p>
          <a:p>
            <a:r>
              <a:rPr lang="en-IN" dirty="0" smtClean="0"/>
              <a:t>Count = 37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8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09"/>
            <a:ext cx="10515600" cy="713048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Collected Ratings &amp; Data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423082" y="6492875"/>
            <a:ext cx="5281684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r>
              <a:rPr lang="en-GB" sz="1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JULY,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168643"/>
              </p:ext>
            </p:extLst>
          </p:nvPr>
        </p:nvGraphicFramePr>
        <p:xfrm>
          <a:off x="387824" y="1307011"/>
          <a:ext cx="11431137" cy="4588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853682" y="2702256"/>
            <a:ext cx="2060813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Mode = 120</a:t>
            </a:r>
          </a:p>
          <a:p>
            <a:r>
              <a:rPr lang="en-IN" dirty="0" smtClean="0"/>
              <a:t>Median = 100</a:t>
            </a:r>
          </a:p>
          <a:p>
            <a:r>
              <a:rPr lang="en-IN" dirty="0" smtClean="0"/>
              <a:t>Mean = 98.78</a:t>
            </a:r>
          </a:p>
          <a:p>
            <a:r>
              <a:rPr lang="en-IN" dirty="0" smtClean="0"/>
              <a:t>Variance = 1540.84</a:t>
            </a:r>
          </a:p>
          <a:p>
            <a:r>
              <a:rPr lang="en-IN" dirty="0" smtClean="0"/>
              <a:t>SD = 39.25</a:t>
            </a:r>
          </a:p>
          <a:p>
            <a:r>
              <a:rPr lang="en-IN" dirty="0" smtClean="0"/>
              <a:t>Count = 37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64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09"/>
            <a:ext cx="10515600" cy="713048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7 </a:t>
            </a:r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Picked</a:t>
            </a:r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User Reviews out of </a:t>
            </a:r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37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37948" y="1074998"/>
            <a:ext cx="11008057" cy="5312154"/>
          </a:xfrm>
        </p:spPr>
        <p:txBody>
          <a:bodyPr>
            <a:normAutofit fontScale="92500" lnSpcReduction="10000"/>
          </a:bodyPr>
          <a:lstStyle/>
          <a:p>
            <a:pPr marL="450850" indent="-450850"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B050"/>
                </a:solidFill>
              </a:rPr>
              <a:t>Rating: 4.0 </a:t>
            </a:r>
            <a:r>
              <a:rPr lang="en-US" sz="3200" dirty="0" smtClean="0">
                <a:solidFill>
                  <a:srgbClr val="00B050"/>
                </a:solidFill>
                <a:sym typeface="Symbol"/>
              </a:rPr>
              <a:t> </a:t>
            </a:r>
            <a:r>
              <a:rPr lang="en-US" sz="3200" dirty="0" smtClean="0">
                <a:solidFill>
                  <a:srgbClr val="00B050"/>
                </a:solidFill>
              </a:rPr>
              <a:t>Nice App!! Features are good. Calls tab is not so intuitive. Improve the GUI more.</a:t>
            </a:r>
          </a:p>
          <a:p>
            <a:pPr marL="450850" indent="-450850"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92D050"/>
                </a:solidFill>
              </a:rPr>
              <a:t>Rating: 3.0 </a:t>
            </a:r>
            <a:r>
              <a:rPr lang="en-US" sz="3200" dirty="0" smtClean="0">
                <a:solidFill>
                  <a:srgbClr val="92D050"/>
                </a:solidFill>
                <a:sym typeface="Symbol"/>
              </a:rPr>
              <a:t> Sobriety test is not there I suppose. Quality needs improvement.</a:t>
            </a:r>
            <a:endParaRPr lang="en-US" sz="3200" dirty="0" smtClean="0">
              <a:solidFill>
                <a:srgbClr val="92D050"/>
              </a:solidFill>
            </a:endParaRPr>
          </a:p>
          <a:p>
            <a:pPr marL="450850" indent="-450850">
              <a:buFont typeface="Wingdings" pitchFamily="2" charset="2"/>
              <a:buChar char="q"/>
            </a:pPr>
            <a:r>
              <a:rPr lang="en-US" sz="3200" dirty="0">
                <a:solidFill>
                  <a:srgbClr val="92D050"/>
                </a:solidFill>
              </a:rPr>
              <a:t>Rating: </a:t>
            </a:r>
            <a:r>
              <a:rPr lang="en-US" sz="3200" dirty="0" smtClean="0">
                <a:solidFill>
                  <a:srgbClr val="92D050"/>
                </a:solidFill>
              </a:rPr>
              <a:t>3.0 </a:t>
            </a:r>
            <a:r>
              <a:rPr lang="en-US" sz="3200" dirty="0" smtClean="0">
                <a:solidFill>
                  <a:srgbClr val="92D050"/>
                </a:solidFill>
                <a:sym typeface="Symbol"/>
              </a:rPr>
              <a:t> Useful. Background color is too dim. Lightweight and Outgoing call blocking works perfect as you’ve said.</a:t>
            </a:r>
            <a:endParaRPr lang="en-US" sz="3200" dirty="0">
              <a:solidFill>
                <a:srgbClr val="92D050"/>
              </a:solidFill>
            </a:endParaRPr>
          </a:p>
          <a:p>
            <a:pPr marL="450850" indent="-450850">
              <a:buFont typeface="Wingdings" pitchFamily="2" charset="2"/>
              <a:buChar char="q"/>
            </a:pPr>
            <a:r>
              <a:rPr lang="en-US" sz="3200" dirty="0">
                <a:solidFill>
                  <a:srgbClr val="92D050"/>
                </a:solidFill>
              </a:rPr>
              <a:t>Rating: </a:t>
            </a:r>
            <a:r>
              <a:rPr lang="en-US" sz="3200" dirty="0" smtClean="0">
                <a:solidFill>
                  <a:srgbClr val="92D050"/>
                </a:solidFill>
              </a:rPr>
              <a:t>3.0 </a:t>
            </a:r>
            <a:r>
              <a:rPr lang="en-US" sz="3200" dirty="0" smtClean="0">
                <a:solidFill>
                  <a:srgbClr val="92D050"/>
                </a:solidFill>
                <a:sym typeface="Symbol"/>
              </a:rPr>
              <a:t> Sobriety test not working. </a:t>
            </a:r>
            <a:endParaRPr lang="en-US" sz="3200" dirty="0">
              <a:solidFill>
                <a:srgbClr val="92D050"/>
              </a:solidFill>
            </a:endParaRPr>
          </a:p>
          <a:p>
            <a:pPr marL="450850" indent="-450850">
              <a:buFont typeface="Wingdings" pitchFamily="2" charset="2"/>
              <a:buChar char="q"/>
            </a:pPr>
            <a:r>
              <a:rPr lang="en-US" sz="3200" dirty="0">
                <a:solidFill>
                  <a:srgbClr val="FFC000"/>
                </a:solidFill>
              </a:rPr>
              <a:t>Rating: </a:t>
            </a:r>
            <a:r>
              <a:rPr lang="en-US" sz="3200" dirty="0" smtClean="0">
                <a:solidFill>
                  <a:srgbClr val="FFC000"/>
                </a:solidFill>
              </a:rPr>
              <a:t>2.0 </a:t>
            </a:r>
            <a:r>
              <a:rPr lang="en-US" sz="3200" dirty="0" smtClean="0">
                <a:solidFill>
                  <a:srgbClr val="FFC000"/>
                </a:solidFill>
                <a:sym typeface="Symbol"/>
              </a:rPr>
              <a:t> GPS sharing stuck at times.</a:t>
            </a:r>
            <a:endParaRPr lang="en-US" sz="3200" dirty="0">
              <a:solidFill>
                <a:srgbClr val="FFC000"/>
              </a:solidFill>
            </a:endParaRPr>
          </a:p>
          <a:p>
            <a:pPr marL="450850" indent="-450850">
              <a:buFont typeface="Wingdings" pitchFamily="2" charset="2"/>
              <a:buChar char="q"/>
            </a:pPr>
            <a:r>
              <a:rPr lang="en-US" sz="3200" dirty="0">
                <a:solidFill>
                  <a:srgbClr val="FFC000"/>
                </a:solidFill>
              </a:rPr>
              <a:t>Rating: 2</a:t>
            </a:r>
            <a:r>
              <a:rPr lang="en-US" sz="3200" dirty="0" smtClean="0">
                <a:solidFill>
                  <a:srgbClr val="FFC000"/>
                </a:solidFill>
              </a:rPr>
              <a:t>.0 </a:t>
            </a:r>
            <a:r>
              <a:rPr lang="en-US" sz="3200" dirty="0" smtClean="0">
                <a:solidFill>
                  <a:srgbClr val="FFC000"/>
                </a:solidFill>
                <a:sym typeface="Symbol"/>
              </a:rPr>
              <a:t> Functionalities are good. Regular alerts are somewhat disgusting. </a:t>
            </a:r>
            <a:endParaRPr lang="en-US" sz="3200" dirty="0">
              <a:solidFill>
                <a:srgbClr val="FFC000"/>
              </a:solidFill>
            </a:endParaRPr>
          </a:p>
          <a:p>
            <a:pPr marL="450850" indent="-450850"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FF0000"/>
                </a:solidFill>
              </a:rPr>
              <a:t>Rating</a:t>
            </a:r>
            <a:r>
              <a:rPr lang="en-US" sz="3200" dirty="0">
                <a:solidFill>
                  <a:srgbClr val="FF0000"/>
                </a:solidFill>
              </a:rPr>
              <a:t>: 1.0 </a:t>
            </a:r>
            <a:r>
              <a:rPr lang="en-US" sz="3200" dirty="0" smtClean="0">
                <a:solidFill>
                  <a:srgbClr val="FF0000"/>
                </a:solidFill>
                <a:sym typeface="Symbol"/>
              </a:rPr>
              <a:t> It sucks big time. How can u say that I’m drunk or not!! (-X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450850" indent="-450850">
              <a:buFont typeface="Wingdings" pitchFamily="2" charset="2"/>
              <a:buChar char="q"/>
            </a:pPr>
            <a:endParaRPr lang="en-US" sz="3200" dirty="0"/>
          </a:p>
          <a:p>
            <a:pPr>
              <a:buFont typeface="Wingdings" pitchFamily="2" charset="2"/>
              <a:buChar char="q"/>
            </a:pPr>
            <a:endParaRPr lang="en-GB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423082" y="6492875"/>
            <a:ext cx="5281684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r>
              <a:rPr lang="en-GB" sz="18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JULY,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696131" y="1228298"/>
            <a:ext cx="13648" cy="4954138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73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7937"/>
            <a:ext cx="10515600" cy="859173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Version 1.0 of Application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12140" y="6492875"/>
            <a:ext cx="4854388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– 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r>
              <a:rPr lang="en-GB" sz="18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JULY,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75" y="988668"/>
            <a:ext cx="2751028" cy="518369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7" t="23863" r="66486" b="18458"/>
          <a:stretch/>
        </p:blipFill>
        <p:spPr>
          <a:xfrm>
            <a:off x="6237026" y="988667"/>
            <a:ext cx="2702258" cy="514641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56840" y="988668"/>
            <a:ext cx="2734527" cy="518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779" y="988668"/>
            <a:ext cx="2783718" cy="514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9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106" y="2009917"/>
            <a:ext cx="2976862" cy="3203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09"/>
            <a:ext cx="10515600" cy="713048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Inferences out</a:t>
            </a:r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of User Review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37948" y="1074998"/>
            <a:ext cx="11008057" cy="5312154"/>
          </a:xfrm>
        </p:spPr>
        <p:txBody>
          <a:bodyPr>
            <a:normAutofit/>
          </a:bodyPr>
          <a:lstStyle/>
          <a:p>
            <a:pPr marL="450850" indent="-450850">
              <a:spcBef>
                <a:spcPts val="1800"/>
              </a:spcBef>
              <a:buFont typeface="Wingdings" pitchFamily="2" charset="2"/>
              <a:buChar char="q"/>
            </a:pPr>
            <a:r>
              <a:rPr lang="en-US" sz="3000" dirty="0" smtClean="0">
                <a:solidFill>
                  <a:srgbClr val="0070C0"/>
                </a:solidFill>
              </a:rPr>
              <a:t>Have to Implement Sobriety Test Module.</a:t>
            </a:r>
          </a:p>
          <a:p>
            <a:pPr marL="450850" indent="-450850">
              <a:spcBef>
                <a:spcPts val="1800"/>
              </a:spcBef>
              <a:buFont typeface="Wingdings" pitchFamily="2" charset="2"/>
              <a:buChar char="q"/>
            </a:pPr>
            <a:r>
              <a:rPr lang="en-US" sz="3000" dirty="0" smtClean="0">
                <a:solidFill>
                  <a:srgbClr val="7030A0"/>
                </a:solidFill>
              </a:rPr>
              <a:t>GUI </a:t>
            </a:r>
            <a:r>
              <a:rPr lang="en-US" sz="3000" dirty="0" smtClean="0">
                <a:solidFill>
                  <a:srgbClr val="7030A0"/>
                </a:solidFill>
              </a:rPr>
              <a:t>improvement is needed in Notifications.</a:t>
            </a:r>
          </a:p>
          <a:p>
            <a:pPr marL="450850" indent="-450850">
              <a:spcBef>
                <a:spcPts val="1800"/>
              </a:spcBef>
              <a:buFont typeface="Wingdings" pitchFamily="2" charset="2"/>
              <a:buChar char="q"/>
            </a:pPr>
            <a:r>
              <a:rPr lang="en-US" sz="3000" dirty="0" smtClean="0">
                <a:solidFill>
                  <a:srgbClr val="0070C0"/>
                </a:solidFill>
              </a:rPr>
              <a:t>Users do like important customized notifications.</a:t>
            </a:r>
          </a:p>
          <a:p>
            <a:pPr marL="450850" indent="-450850">
              <a:spcBef>
                <a:spcPts val="1800"/>
              </a:spcBef>
              <a:buFont typeface="Wingdings" pitchFamily="2" charset="2"/>
              <a:buChar char="q"/>
            </a:pPr>
            <a:r>
              <a:rPr lang="en-US" sz="3000" dirty="0" smtClean="0">
                <a:solidFill>
                  <a:srgbClr val="7030A0"/>
                </a:solidFill>
              </a:rPr>
              <a:t>Many users like the intended use of the app.</a:t>
            </a:r>
          </a:p>
          <a:p>
            <a:pPr marL="450850" indent="-450850">
              <a:spcBef>
                <a:spcPts val="1800"/>
              </a:spcBef>
              <a:buFont typeface="Wingdings" pitchFamily="2" charset="2"/>
              <a:buChar char="q"/>
            </a:pPr>
            <a:r>
              <a:rPr lang="en-US" sz="3000" dirty="0" smtClean="0">
                <a:solidFill>
                  <a:srgbClr val="0070C0"/>
                </a:solidFill>
              </a:rPr>
              <a:t>App is not very intuitive, not mundane though.</a:t>
            </a:r>
          </a:p>
          <a:p>
            <a:pPr marL="450850" indent="-450850">
              <a:spcBef>
                <a:spcPts val="1800"/>
              </a:spcBef>
              <a:buFont typeface="Wingdings" pitchFamily="2" charset="2"/>
              <a:buChar char="q"/>
            </a:pPr>
            <a:r>
              <a:rPr lang="en-US" sz="3000" dirty="0" smtClean="0">
                <a:solidFill>
                  <a:srgbClr val="7030A0"/>
                </a:solidFill>
              </a:rPr>
              <a:t>App task completion time can be assumed to low.</a:t>
            </a:r>
          </a:p>
          <a:p>
            <a:pPr marL="450850" indent="-450850">
              <a:spcBef>
                <a:spcPts val="1800"/>
              </a:spcBef>
              <a:buFont typeface="Wingdings" pitchFamily="2" charset="2"/>
              <a:buChar char="q"/>
            </a:pPr>
            <a:r>
              <a:rPr lang="en-US" sz="3000" dirty="0" smtClean="0">
                <a:solidFill>
                  <a:srgbClr val="0070C0"/>
                </a:solidFill>
              </a:rPr>
              <a:t>From User-ratings, one can say that It needs many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000" dirty="0" smtClean="0">
                <a:solidFill>
                  <a:srgbClr val="0070C0"/>
                </a:solidFill>
              </a:rPr>
              <a:t>     improvements, yet it has few good functionalities.</a:t>
            </a:r>
          </a:p>
          <a:p>
            <a:pPr marL="450850" indent="-450850">
              <a:spcBef>
                <a:spcPts val="1800"/>
              </a:spcBef>
              <a:buFont typeface="Wingdings" pitchFamily="2" charset="2"/>
              <a:buChar char="q"/>
            </a:pPr>
            <a:endParaRPr lang="en-US" sz="3000" dirty="0" smtClean="0">
              <a:solidFill>
                <a:srgbClr val="0070C0"/>
              </a:solidFill>
            </a:endParaRPr>
          </a:p>
          <a:p>
            <a:pPr marL="450850" indent="-450850">
              <a:spcBef>
                <a:spcPts val="1800"/>
              </a:spcBef>
              <a:buFont typeface="Wingdings" pitchFamily="2" charset="2"/>
              <a:buChar char="q"/>
            </a:pPr>
            <a:endParaRPr lang="en-US" sz="3000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  <a:buFont typeface="Wingdings" pitchFamily="2" charset="2"/>
              <a:buChar char="q"/>
            </a:pPr>
            <a:endParaRPr lang="en-GB" sz="30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423082" y="6492875"/>
            <a:ext cx="5281684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r>
              <a:rPr lang="en-GB" sz="18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JULY,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77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09"/>
            <a:ext cx="10515600" cy="713048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002060"/>
                </a:solidFill>
                <a:latin typeface="Trebuchet MS" panose="020B0603020202020204" pitchFamily="34" charset="0"/>
              </a:rPr>
              <a:t>Lessons Learnt / Outcomes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37948" y="1074998"/>
            <a:ext cx="11008057" cy="5312154"/>
          </a:xfrm>
        </p:spPr>
        <p:txBody>
          <a:bodyPr>
            <a:normAutofit/>
          </a:bodyPr>
          <a:lstStyle/>
          <a:p>
            <a:pPr marL="450850" indent="-450850">
              <a:buFont typeface="Wingdings" pitchFamily="2" charset="2"/>
              <a:buChar char="q"/>
            </a:pPr>
            <a:r>
              <a:rPr lang="en-US" sz="3200" dirty="0" smtClean="0"/>
              <a:t>Executed Human-Centered Design Model as much as possible.</a:t>
            </a:r>
          </a:p>
          <a:p>
            <a:pPr marL="450850" indent="-450850">
              <a:buFont typeface="Wingdings" pitchFamily="2" charset="2"/>
              <a:buChar char="q"/>
            </a:pPr>
            <a:r>
              <a:rPr lang="en-US" sz="3200" dirty="0" smtClean="0"/>
              <a:t>Followed Android UX guidelines.</a:t>
            </a:r>
          </a:p>
          <a:p>
            <a:pPr marL="450850" indent="-450850">
              <a:buFont typeface="Wingdings" pitchFamily="2" charset="2"/>
              <a:buChar char="q"/>
            </a:pPr>
            <a:r>
              <a:rPr lang="en-US" sz="3200" dirty="0" smtClean="0"/>
              <a:t>Worked on a evolutionary prototype, rather than a throw-away one.</a:t>
            </a:r>
          </a:p>
          <a:p>
            <a:pPr marL="450850" indent="-450850">
              <a:buFont typeface="Wingdings" pitchFamily="2" charset="2"/>
              <a:buChar char="q"/>
            </a:pPr>
            <a:r>
              <a:rPr lang="en-US" sz="3200" dirty="0" smtClean="0"/>
              <a:t>Learnt many technical aspects such as: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Broadcast Receivers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Android Services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Background Process Execution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Fragmented GUI Design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Timer Controlled Intent Management</a:t>
            </a:r>
          </a:p>
          <a:p>
            <a:pPr marL="908050" lvl="1" indent="-450850"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GB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423082" y="6492875"/>
            <a:ext cx="5281684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r>
              <a:rPr lang="en-GB" sz="18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JULY,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978" y="3488025"/>
            <a:ext cx="2976862" cy="2976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10" y="2947136"/>
            <a:ext cx="791812" cy="79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09"/>
            <a:ext cx="10515600" cy="713048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Future Ahead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37948" y="1074998"/>
            <a:ext cx="11008057" cy="5312154"/>
          </a:xfrm>
        </p:spPr>
        <p:txBody>
          <a:bodyPr>
            <a:normAutofit/>
          </a:bodyPr>
          <a:lstStyle/>
          <a:p>
            <a:pPr marL="450850" indent="-450850">
              <a:spcBef>
                <a:spcPts val="4200"/>
              </a:spcBef>
              <a:buFont typeface="Wingdings" pitchFamily="2" charset="2"/>
              <a:buChar char="q"/>
            </a:pPr>
            <a:r>
              <a:rPr lang="en-US" sz="3200" dirty="0" smtClean="0"/>
              <a:t>Sobriety </a:t>
            </a:r>
            <a:r>
              <a:rPr lang="en-US" sz="3200" dirty="0" smtClean="0"/>
              <a:t>Test </a:t>
            </a:r>
            <a:r>
              <a:rPr lang="en-US" sz="3200" dirty="0" smtClean="0"/>
              <a:t>Module</a:t>
            </a:r>
          </a:p>
          <a:p>
            <a:pPr marL="450850" indent="-450850">
              <a:spcBef>
                <a:spcPts val="4200"/>
              </a:spcBef>
              <a:buFont typeface="Wingdings" pitchFamily="2" charset="2"/>
              <a:buChar char="q"/>
            </a:pPr>
            <a:r>
              <a:rPr lang="en-US" sz="3200" dirty="0" smtClean="0"/>
              <a:t>GUI Enhancement</a:t>
            </a:r>
            <a:endParaRPr lang="en-US" sz="3200" dirty="0" smtClean="0"/>
          </a:p>
          <a:p>
            <a:pPr marL="450850" indent="-450850">
              <a:spcBef>
                <a:spcPts val="4200"/>
              </a:spcBef>
              <a:buFont typeface="Wingdings" pitchFamily="2" charset="2"/>
              <a:buChar char="q"/>
            </a:pPr>
            <a:r>
              <a:rPr lang="en-US" sz="3200" dirty="0" smtClean="0"/>
              <a:t>SMS/MMS Blocking</a:t>
            </a:r>
          </a:p>
          <a:p>
            <a:pPr marL="450850" indent="-450850">
              <a:spcBef>
                <a:spcPts val="4200"/>
              </a:spcBef>
              <a:buFont typeface="Wingdings" pitchFamily="2" charset="2"/>
              <a:buChar char="q"/>
            </a:pPr>
            <a:r>
              <a:rPr lang="en-US" sz="3200" dirty="0" err="1" smtClean="0"/>
              <a:t>WhatsApp</a:t>
            </a:r>
            <a:r>
              <a:rPr lang="en-US" sz="3200" dirty="0" smtClean="0"/>
              <a:t> or Twitter Integration</a:t>
            </a:r>
          </a:p>
          <a:p>
            <a:pPr marL="450850" indent="-450850">
              <a:spcBef>
                <a:spcPts val="4200"/>
              </a:spcBef>
              <a:buFont typeface="Wingdings" pitchFamily="2" charset="2"/>
              <a:buChar char="q"/>
            </a:pPr>
            <a:r>
              <a:rPr lang="en-US" sz="3200" dirty="0" smtClean="0"/>
              <a:t>A sensor based approach if it’s there!!</a:t>
            </a:r>
            <a:endParaRPr lang="en-US" sz="3200" dirty="0" smtClean="0"/>
          </a:p>
          <a:p>
            <a:pPr marL="450850" indent="-450850">
              <a:spcBef>
                <a:spcPts val="4200"/>
              </a:spcBef>
              <a:buFont typeface="Wingdings" pitchFamily="2" charset="2"/>
              <a:buChar char="q"/>
            </a:pPr>
            <a:endParaRPr lang="en-US" sz="3200" dirty="0"/>
          </a:p>
          <a:p>
            <a:pPr>
              <a:spcBef>
                <a:spcPts val="4200"/>
              </a:spcBef>
              <a:buFont typeface="Wingdings" pitchFamily="2" charset="2"/>
              <a:buChar char="q"/>
            </a:pPr>
            <a:endParaRPr lang="en-GB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423082" y="6492875"/>
            <a:ext cx="5281684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r>
              <a:rPr lang="en-GB" sz="18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JULY,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995" y="1134356"/>
            <a:ext cx="3742671" cy="383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3227" y="1166647"/>
            <a:ext cx="6101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YOU!!!</a:t>
            </a:r>
            <a:endParaRPr lang="en-GB" sz="6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45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161" y="75964"/>
            <a:ext cx="10515600" cy="859173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User Feedback Study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12140" y="6492875"/>
            <a:ext cx="4854388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r>
              <a:rPr lang="en-GB" sz="18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JULY,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23621" r="66486" b="17975"/>
          <a:stretch/>
        </p:blipFill>
        <p:spPr>
          <a:xfrm>
            <a:off x="3029803" y="1009931"/>
            <a:ext cx="2756848" cy="506262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97" y="1009931"/>
            <a:ext cx="2505999" cy="5062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triped Right Arrow 4"/>
          <p:cNvSpPr/>
          <p:nvPr/>
        </p:nvSpPr>
        <p:spPr>
          <a:xfrm rot="19868822">
            <a:off x="5612232" y="1686936"/>
            <a:ext cx="2210801" cy="952791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Reviews</a:t>
            </a:r>
            <a:endParaRPr lang="en-GB" dirty="0"/>
          </a:p>
        </p:txBody>
      </p:sp>
      <p:sp>
        <p:nvSpPr>
          <p:cNvPr id="8" name="Striped Right Arrow 7"/>
          <p:cNvSpPr/>
          <p:nvPr/>
        </p:nvSpPr>
        <p:spPr>
          <a:xfrm rot="19868822">
            <a:off x="5683405" y="2637617"/>
            <a:ext cx="2210801" cy="952791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Reviews</a:t>
            </a:r>
            <a:endParaRPr lang="en-GB" dirty="0"/>
          </a:p>
        </p:txBody>
      </p:sp>
      <p:sp>
        <p:nvSpPr>
          <p:cNvPr id="6" name="Letter"/>
          <p:cNvSpPr>
            <a:spLocks noEditPoints="1" noChangeArrowheads="1"/>
          </p:cNvSpPr>
          <p:nvPr/>
        </p:nvSpPr>
        <p:spPr bwMode="auto">
          <a:xfrm>
            <a:off x="8205786" y="1009931"/>
            <a:ext cx="3567113" cy="1476094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IN" dirty="0" smtClean="0"/>
              <a:t>EMAIL INBOX</a:t>
            </a:r>
          </a:p>
          <a:p>
            <a:pPr algn="ctr"/>
            <a:r>
              <a:rPr lang="en-IN" sz="1200" dirty="0" smtClean="0">
                <a:hlinkClick r:id="rId4"/>
              </a:rPr>
              <a:t>deepakkumar.ce@gmail.com</a:t>
            </a:r>
            <a:r>
              <a:rPr lang="en-IN" sz="1200" dirty="0" smtClean="0"/>
              <a:t> </a:t>
            </a:r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986874" y="5272335"/>
            <a:ext cx="3965573" cy="8002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ProtectMe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!! v1.0 APK </a:t>
            </a:r>
            <a:r>
              <a:rPr lang="en-IN" dirty="0" smtClean="0">
                <a:solidFill>
                  <a:srgbClr val="FF0000"/>
                </a:solidFill>
              </a:rPr>
              <a:t>file is available at:</a:t>
            </a:r>
          </a:p>
          <a:p>
            <a:pPr algn="ctr"/>
            <a:r>
              <a:rPr lang="en-GB" sz="2800" dirty="0">
                <a:solidFill>
                  <a:srgbClr val="FF0000"/>
                </a:solidFill>
                <a:hlinkClick r:id="rId5"/>
              </a:rPr>
              <a:t>http://</a:t>
            </a:r>
            <a:r>
              <a:rPr lang="en-GB" sz="2800" dirty="0" smtClean="0">
                <a:solidFill>
                  <a:srgbClr val="FF0000"/>
                </a:solidFill>
                <a:hlinkClick r:id="rId5"/>
              </a:rPr>
              <a:t>goo.gl/d0OQaw</a:t>
            </a:r>
            <a:r>
              <a:rPr lang="en-GB" sz="2800" dirty="0" smtClean="0">
                <a:solidFill>
                  <a:srgbClr val="FF0000"/>
                </a:solidFill>
              </a:rPr>
              <a:t> </a:t>
            </a:r>
            <a:endParaRPr lang="en-GB" sz="28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150" y="3317952"/>
            <a:ext cx="1954383" cy="19543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022810" y="2572182"/>
            <a:ext cx="3933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(No Developer Account for PlayStore </a:t>
            </a:r>
            <a:r>
              <a:rPr lang="en-IN" dirty="0" smtClean="0">
                <a:sym typeface="Wingdings" pitchFamily="2" charset="2"/>
              </a:rPr>
              <a:t>)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41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646" y="1230384"/>
            <a:ext cx="4018318" cy="4018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84" y="2761955"/>
            <a:ext cx="10515600" cy="859173"/>
          </a:xfrm>
        </p:spPr>
        <p:txBody>
          <a:bodyPr>
            <a:noAutofit/>
          </a:bodyPr>
          <a:lstStyle/>
          <a:p>
            <a:pPr algn="ctr"/>
            <a:r>
              <a:rPr lang="en-IN" sz="6000" dirty="0" smtClean="0">
                <a:solidFill>
                  <a:srgbClr val="FF3300"/>
                </a:solidFill>
                <a:latin typeface="Trebuchet MS" panose="020B0603020202020204" pitchFamily="34" charset="0"/>
              </a:rPr>
              <a:t>The Whole Road Map</a:t>
            </a:r>
            <a:endParaRPr lang="en-GB" sz="6000" dirty="0">
              <a:solidFill>
                <a:srgbClr val="FF33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537" y="0"/>
            <a:ext cx="10364451" cy="1004566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Final Plan Summary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596620"/>
              </p:ext>
            </p:extLst>
          </p:nvPr>
        </p:nvGraphicFramePr>
        <p:xfrm>
          <a:off x="325328" y="895718"/>
          <a:ext cx="11572875" cy="5628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025935" y="6492875"/>
            <a:ext cx="6672887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–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r>
              <a:rPr lang="en-GB" sz="1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JULY,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13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675" y="1856096"/>
            <a:ext cx="7535854" cy="48244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-8281"/>
            <a:ext cx="10364451" cy="1004566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 smtClean="0">
                <a:solidFill>
                  <a:srgbClr val="002060"/>
                </a:solidFill>
              </a:rPr>
              <a:t>Human Centered Design Model</a:t>
            </a:r>
            <a:endParaRPr lang="en-GB" sz="5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35" y="750623"/>
            <a:ext cx="10578116" cy="8598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Goal: </a:t>
            </a:r>
          </a:p>
          <a:p>
            <a:pPr marL="0" indent="0" algn="ctr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“To develop an app using human-centered design model </a:t>
            </a:r>
          </a:p>
          <a:p>
            <a:pPr marL="0" indent="0" algn="ctr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with required usability and utility.”</a:t>
            </a:r>
          </a:p>
          <a:p>
            <a:pPr marL="355600" indent="-355600">
              <a:buFont typeface="Wingdings" panose="05000000000000000000" pitchFamily="2" charset="2"/>
              <a:buChar char="q"/>
            </a:pPr>
            <a:endParaRPr lang="en-IN" sz="2000" cap="none" dirty="0" smtClean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994403" y="6492875"/>
            <a:ext cx="6672887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–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r>
              <a:rPr lang="en-GB" sz="1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JULY,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706"/>
            <a:ext cx="10515600" cy="959178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Existing Software Review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175" y="1150883"/>
            <a:ext cx="3273649" cy="49053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12140" y="6492875"/>
            <a:ext cx="4854388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–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r>
              <a:rPr lang="en-GB" sz="1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JULY,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59" y="1150883"/>
            <a:ext cx="2763591" cy="490537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149" y="1150883"/>
            <a:ext cx="2969012" cy="49483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0672" y="6089900"/>
            <a:ext cx="250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Courtesy: Drunk Dial No!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717352" y="6056258"/>
            <a:ext cx="275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Courtesy: DrunkBlocker Pro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926262" y="6089900"/>
            <a:ext cx="230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Courtesy: Drunk Mode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1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1" y="0"/>
            <a:ext cx="10364451" cy="1004566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Requirement Gathering Phase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12140" y="6492875"/>
            <a:ext cx="4854388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–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r>
              <a:rPr lang="en-GB" sz="1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JULY,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52859"/>
              </p:ext>
            </p:extLst>
          </p:nvPr>
        </p:nvGraphicFramePr>
        <p:xfrm>
          <a:off x="1102030" y="1173256"/>
          <a:ext cx="9655615" cy="3133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7934"/>
                <a:gridCol w="950932"/>
                <a:gridCol w="877783"/>
                <a:gridCol w="877783"/>
                <a:gridCol w="877783"/>
                <a:gridCol w="1115516"/>
                <a:gridCol w="1280101"/>
                <a:gridCol w="877783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Factors/Severity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(Lowest) 1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2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3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4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5 (Highest)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Cumulative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Score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GPS Location Sharing For Help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90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4.09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Reminders Whether You're OK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84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3.82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Emergency Call to Relatives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83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3.77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 Dial Pop-up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78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3.55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Sobriety Test Before Call</a:t>
                      </a:r>
                      <a:endParaRPr lang="en-GB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73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3.32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Blocking Call To Boss/GFs/BFs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72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3.27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Reminders About Sex/Drive</a:t>
                      </a:r>
                      <a:endParaRPr lang="en-GB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72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3.27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i="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WhatsApp</a:t>
                      </a:r>
                      <a:r>
                        <a:rPr lang="en-GB" sz="160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Integration</a:t>
                      </a:r>
                      <a:endParaRPr lang="en-GB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70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3.18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806026"/>
              </p:ext>
            </p:extLst>
          </p:nvPr>
        </p:nvGraphicFramePr>
        <p:xfrm>
          <a:off x="1156447" y="4675094"/>
          <a:ext cx="9574304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4373"/>
                <a:gridCol w="942924"/>
                <a:gridCol w="870391"/>
                <a:gridCol w="870391"/>
                <a:gridCol w="870391"/>
                <a:gridCol w="1106122"/>
                <a:gridCol w="1269321"/>
                <a:gridCol w="870391"/>
              </a:tblGrid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Factors/Importance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(Lowest) 1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2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3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4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effectLst/>
                        </a:rPr>
                        <a:t>5 (Highest)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Cumulative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Score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 / Utility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15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100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4.55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Look &amp; Feel (Usability)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88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4.00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 and Others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87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3.95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18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2" y="114551"/>
            <a:ext cx="10364451" cy="1004566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Context of Use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90" y="1119117"/>
            <a:ext cx="11918731" cy="5250152"/>
          </a:xfrm>
        </p:spPr>
        <p:txBody>
          <a:bodyPr>
            <a:normAutofit/>
          </a:bodyPr>
          <a:lstStyle/>
          <a:p>
            <a:pPr marL="898525" lvl="1" indent="-441325">
              <a:buFont typeface="Wingdings" panose="05000000000000000000" pitchFamily="2" charset="2"/>
              <a:buChar char="v"/>
            </a:pPr>
            <a:r>
              <a:rPr lang="en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Platform: </a:t>
            </a:r>
            <a:r>
              <a:rPr lang="en-I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Android 4.0+ (Most Used Android API: ICS)</a:t>
            </a:r>
          </a:p>
          <a:p>
            <a:pPr marL="898525" lvl="1" indent="-441325">
              <a:buFont typeface="Wingdings" panose="05000000000000000000" pitchFamily="2" charset="2"/>
              <a:buChar char="v"/>
            </a:pPr>
            <a:r>
              <a:rPr lang="en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Technical Knowledge Needed: </a:t>
            </a:r>
            <a:r>
              <a:rPr lang="en-I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Very Less. App is for naïve users.</a:t>
            </a:r>
          </a:p>
          <a:p>
            <a:pPr marL="898525" lvl="1" indent="-441325">
              <a:buFont typeface="Wingdings" panose="05000000000000000000" pitchFamily="2" charset="2"/>
              <a:buChar char="v"/>
            </a:pPr>
            <a:r>
              <a:rPr lang="en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Software Development Model: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Iterative Prototype Model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User Centered Designing Model</a:t>
            </a:r>
          </a:p>
          <a:p>
            <a:pPr marL="898525" lvl="1" indent="-441325">
              <a:buFont typeface="Wingdings" panose="05000000000000000000" pitchFamily="2" charset="2"/>
              <a:buChar char="v"/>
            </a:pPr>
            <a:r>
              <a:rPr lang="en-IN" sz="2800" b="1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Target Audience: </a:t>
            </a:r>
          </a:p>
          <a:p>
            <a:pPr marL="901700" lvl="1" indent="0">
              <a:buNone/>
            </a:pPr>
            <a:r>
              <a:rPr lang="en-IN" sz="28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Medical Emergent People, People consuming heavy Alcohol etc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.</a:t>
            </a:r>
            <a:endParaRPr lang="en-IN" sz="2800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  <a:p>
            <a:pPr marL="898525" lvl="1" indent="-441325">
              <a:buFont typeface="Wingdings" panose="05000000000000000000" pitchFamily="2" charset="2"/>
              <a:buChar char="v"/>
            </a:pPr>
            <a:r>
              <a:rPr lang="en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User Design Guideline: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Pictorial Buttons would be better than textual ones because they can catch attention easily.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Application should be intuitive, otherwise it would be irritating for some mundane tasks.</a:t>
            </a:r>
            <a:endParaRPr lang="en-GB" sz="2400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12140" y="6492875"/>
            <a:ext cx="4854388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–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r>
              <a:rPr lang="en-GB" sz="1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JULY,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5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634</TotalTime>
  <Words>1052</Words>
  <Application>Microsoft Office PowerPoint</Application>
  <PresentationFormat>Custom</PresentationFormat>
  <Paragraphs>264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“Protect Me When I’m Vulnerable”</vt:lpstr>
      <vt:lpstr>Version 1.0 of Application</vt:lpstr>
      <vt:lpstr>User Feedback Study</vt:lpstr>
      <vt:lpstr>The Whole Road Map</vt:lpstr>
      <vt:lpstr>Final Plan Summary</vt:lpstr>
      <vt:lpstr>Human Centered Design Model</vt:lpstr>
      <vt:lpstr>Existing Software Review</vt:lpstr>
      <vt:lpstr>Requirement Gathering Phase</vt:lpstr>
      <vt:lpstr>Context of Use</vt:lpstr>
      <vt:lpstr>Preliminary Use Case</vt:lpstr>
      <vt:lpstr>Initial Prototyping</vt:lpstr>
      <vt:lpstr>Initial Prototyping Contd..</vt:lpstr>
      <vt:lpstr>Refined Design of UI</vt:lpstr>
      <vt:lpstr>User Review Study</vt:lpstr>
      <vt:lpstr>User Review Study</vt:lpstr>
      <vt:lpstr>Collected Ratings &amp; Data</vt:lpstr>
      <vt:lpstr>Collected Ratings &amp; Data</vt:lpstr>
      <vt:lpstr>Collected Ratings &amp; Data</vt:lpstr>
      <vt:lpstr>7 Picked User Reviews out of 37</vt:lpstr>
      <vt:lpstr>Inferences out of User Review</vt:lpstr>
      <vt:lpstr>Lessons Learnt / Outcomes</vt:lpstr>
      <vt:lpstr>Future Ahead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debasisdev</dc:creator>
  <cp:keywords>debasisdev</cp:keywords>
  <cp:lastModifiedBy>dev5487@hotmail.com</cp:lastModifiedBy>
  <cp:revision>258</cp:revision>
  <dcterms:created xsi:type="dcterms:W3CDTF">2014-04-21T12:22:38Z</dcterms:created>
  <dcterms:modified xsi:type="dcterms:W3CDTF">2014-07-14T06:29:39Z</dcterms:modified>
</cp:coreProperties>
</file>