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6ECB78-9AC9-4019-B4B8-0054BD48A6E8}">
  <a:tblStyle styleId="{466ECB78-9AC9-4019-B4B8-0054BD48A6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0ff9bb831ac4dca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0ff9bb831ac4dca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ff9bb831ac4dca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ff9bb831ac4dca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f510122f72bf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f510122f72bf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f510122f72bf1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f510122f72bf1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f510122f72bf1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f510122f72bf1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c6f5ff23adf32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c6f5ff23adf32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5c6f5ff23adf32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5c6f5ff23adf32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c6f5ff23adf327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c6f5ff23adf327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6f5ff23adf327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c6f5ff23adf32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ff9bb831ac4dc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ff9bb831ac4dc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0ff9bb831ac4dca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0ff9bb831ac4dca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ff9bb831ac4dca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ff9bb831ac4dca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ff9bb831ac4dca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ff9bb831ac4dca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Best of Bali ☀️🏝️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Itinerary for </a:t>
            </a:r>
            <a:r>
              <a:rPr lang="en"/>
              <a:t>October 7 - 20, 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16848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Ubud: </a:t>
            </a:r>
            <a:r>
              <a:rPr lang="en"/>
              <a:t>Day 9 - October 15</a:t>
            </a:r>
            <a:endParaRPr/>
          </a:p>
        </p:txBody>
      </p:sp>
      <p:graphicFrame>
        <p:nvGraphicFramePr>
          <p:cNvPr id="109" name="Google Shape;109;p22"/>
          <p:cNvGraphicFramePr/>
          <p:nvPr/>
        </p:nvGraphicFramePr>
        <p:xfrm>
          <a:off x="311688" y="15889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{466ECB78-9AC9-4019-B4B8-0054BD48A6E8}</a:tableStyleId>
              </a:tblPr>
              <a:tblGrid>
                <a:gridCol w="1324700"/>
                <a:gridCol w="1689100"/>
                <a:gridCol w="4988325"/>
              </a:tblGrid>
              <a:tr h="1634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MORNING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Breakfast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Included with Villa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163400">
                <a:tc v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Recovery Day 🧘‍♀️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Massage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34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AFTERNOON</a:t>
                      </a:r>
                      <a:endParaRPr b="1"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Yoga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506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49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EVENING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Dinner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Pica (South American)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 Night in Ubud!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311700" y="18379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Ubud/Uluwatu: </a:t>
            </a:r>
            <a:r>
              <a:rPr lang="en"/>
              <a:t>Day 10 - October 16</a:t>
            </a:r>
            <a:endParaRPr/>
          </a:p>
        </p:txBody>
      </p:sp>
      <p:graphicFrame>
        <p:nvGraphicFramePr>
          <p:cNvPr id="115" name="Google Shape;115;p23"/>
          <p:cNvGraphicFramePr/>
          <p:nvPr/>
        </p:nvGraphicFramePr>
        <p:xfrm>
          <a:off x="311688" y="13469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{466ECB78-9AC9-4019-B4B8-0054BD48A6E8}</a:tableStyleId>
              </a:tblPr>
              <a:tblGrid>
                <a:gridCol w="1324700"/>
                <a:gridCol w="1689100"/>
                <a:gridCol w="4988325"/>
              </a:tblGrid>
              <a:tr h="1634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MORNING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Breakfast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Included with Villa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163400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Check-out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11AM Check-out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34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AFTERNOON</a:t>
                      </a:r>
                      <a:endParaRPr b="1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634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Transport to Uluwatu &amp; Check-in to next Hotel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2-2.5hr Drive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16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Uluwatu Temple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Take-in the beautiful views of this cliffside temple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49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EVENING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Kecak Fire Dance Show </a:t>
                      </a:r>
                      <a:r>
                        <a:rPr lang="en"/>
                        <a:t>💃🔥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Famous </a:t>
                      </a:r>
                      <a:r>
                        <a:rPr lang="en"/>
                        <a:t>fire show at sunset in Uluwatu temple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Dinner/Late Night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Hatch Bar &amp; </a:t>
                      </a:r>
                      <a:r>
                        <a:rPr lang="en"/>
                        <a:t>Restaurant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16848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Uluwatu: Day 11 - October 17</a:t>
            </a:r>
            <a:endParaRPr/>
          </a:p>
        </p:txBody>
      </p:sp>
      <p:graphicFrame>
        <p:nvGraphicFramePr>
          <p:cNvPr id="121" name="Google Shape;121;p24"/>
          <p:cNvGraphicFramePr/>
          <p:nvPr/>
        </p:nvGraphicFramePr>
        <p:xfrm>
          <a:off x="311688" y="15614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{466ECB78-9AC9-4019-B4B8-0054BD48A6E8}</a:tableStyleId>
              </a:tblPr>
              <a:tblGrid>
                <a:gridCol w="1324700"/>
                <a:gridCol w="1689100"/>
                <a:gridCol w="4988325"/>
              </a:tblGrid>
              <a:tr h="1634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MORNING</a:t>
                      </a:r>
                      <a:endParaRPr b="1"/>
                    </a:p>
                  </a:txBody>
                  <a:tcPr marT="91425" marB="91425" marR="91425" marL="91425" anchor="ctr"/>
                </a:tc>
                <a:tc row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Sunday’s</a:t>
                      </a:r>
                      <a:r>
                        <a:rPr lang="en"/>
                        <a:t> Beach Club 🏝️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 row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Entry included with beach access and amenities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163400">
                <a:tc vMerge="1"/>
                <a:tc vMerge="1"/>
                <a:tc vMerge="1"/>
              </a:tr>
              <a:tr h="250650">
                <a:tc vMerge="1"/>
                <a:tc vMerge="1"/>
                <a:tc vMerge="1"/>
              </a:tr>
              <a:tr h="1634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AFTERNOON</a:t>
                      </a:r>
                      <a:endParaRPr b="1"/>
                    </a:p>
                  </a:txBody>
                  <a:tcPr marT="91425" marB="91425" marR="91425" marL="91425" anchor="ctr"/>
                </a:tc>
                <a:tc vMerge="1"/>
                <a:tc vMerge="1"/>
              </a:tr>
              <a:tr h="164975">
                <a:tc vMerge="1"/>
                <a:tc vMerge="1"/>
                <a:tc vMerge="1"/>
              </a:tr>
              <a:tr h="164975">
                <a:tc vMerge="1"/>
                <a:tc vMerge="1"/>
                <a:tc vMerge="1"/>
              </a:tr>
              <a:tr h="164975">
                <a:tc vMerge="1"/>
                <a:tc vMerge="1"/>
                <a:tc vMerge="1"/>
              </a:tr>
              <a:tr h="1649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EVENING</a:t>
                      </a:r>
                      <a:endParaRPr b="1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Dinner/Late Night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Ulu </a:t>
                      </a:r>
                      <a:r>
                        <a:rPr lang="en"/>
                        <a:t>Cliffhouse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4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Tuesday Cinema night @ Ulu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16848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Uluwatu: </a:t>
            </a:r>
            <a:r>
              <a:rPr lang="en"/>
              <a:t>Day 12 - October 18</a:t>
            </a:r>
            <a:endParaRPr/>
          </a:p>
        </p:txBody>
      </p:sp>
      <p:graphicFrame>
        <p:nvGraphicFramePr>
          <p:cNvPr id="127" name="Google Shape;127;p25"/>
          <p:cNvGraphicFramePr/>
          <p:nvPr/>
        </p:nvGraphicFramePr>
        <p:xfrm>
          <a:off x="311688" y="1812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{466ECB78-9AC9-4019-B4B8-0054BD48A6E8}</a:tableStyleId>
              </a:tblPr>
              <a:tblGrid>
                <a:gridCol w="1324700"/>
                <a:gridCol w="1689100"/>
                <a:gridCol w="4988325"/>
              </a:tblGrid>
              <a:tr h="1634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MORNING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Breakfast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Banana Lounge </a:t>
                      </a:r>
                      <a:r>
                        <a:rPr lang="en"/>
                        <a:t>🍌 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3400">
                <a:tc v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West Uluwatu Beach Hopping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Padang Padang Beach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34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AFTERNOON</a:t>
                      </a:r>
                      <a:endParaRPr b="1"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Suluban Beach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506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Uluwatu Beach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EVENING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Dinner/Late Night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Single Fin (Open till 1AM Wednesdays)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16848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Uluwatu: </a:t>
            </a:r>
            <a:r>
              <a:rPr lang="en"/>
              <a:t>Day 13 - October 19</a:t>
            </a:r>
            <a:endParaRPr/>
          </a:p>
        </p:txBody>
      </p:sp>
      <p:graphicFrame>
        <p:nvGraphicFramePr>
          <p:cNvPr id="133" name="Google Shape;133;p26"/>
          <p:cNvGraphicFramePr/>
          <p:nvPr/>
        </p:nvGraphicFramePr>
        <p:xfrm>
          <a:off x="311688" y="18123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{466ECB78-9AC9-4019-B4B8-0054BD48A6E8}</a:tableStyleId>
              </a:tblPr>
              <a:tblGrid>
                <a:gridCol w="1324700"/>
                <a:gridCol w="1689100"/>
                <a:gridCol w="4988325"/>
              </a:tblGrid>
              <a:tr h="1634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MORNING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Breakfast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Gooseberry Restaurant 🍓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3400">
                <a:tc vMerge="1"/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Option 1: Relax </a:t>
                      </a:r>
                      <a:r>
                        <a:rPr lang="en"/>
                        <a:t>at the Villa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34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AFTERNOON</a:t>
                      </a:r>
                      <a:endParaRPr b="1"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Option 2: Beach day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506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Option 3: Savaya Bali (Vegas-style day club)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506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Option 4: Day </a:t>
                      </a:r>
                      <a:r>
                        <a:rPr lang="en"/>
                        <a:t>trip to Nusa island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EVENING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Dinner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Mason Uluwatu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6848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Canggu: Day 1 - October 7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311688" y="93092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{466ECB78-9AC9-4019-B4B8-0054BD48A6E8}</a:tableStyleId>
              </a:tblPr>
              <a:tblGrid>
                <a:gridCol w="1324700"/>
                <a:gridCol w="1689100"/>
                <a:gridCol w="4988325"/>
              </a:tblGrid>
              <a:tr h="1634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MORNING</a:t>
                      </a:r>
                      <a:endParaRPr b="1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Airport Pickup #1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8:40AM Nikolay arrival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1634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9:30/10AM Angela hotel pickup in Kuta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2506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Check-in to Villa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Hotel or Hostel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34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AFTERNOON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Chill by pool or explore Canggu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4975">
                <a:tc v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Airport Pickup #2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2:40PM Dela arrival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164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3:15PM Arash arrival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164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4:55PM Agne arrival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164975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EVENING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Dinner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 Brisa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 check-in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10:35PM Bernie arrival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8379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Canggu: </a:t>
            </a:r>
            <a:r>
              <a:rPr lang="en"/>
              <a:t>Day 2 - October 8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311688" y="17638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{466ECB78-9AC9-4019-B4B8-0054BD48A6E8}</a:tableStyleId>
              </a:tblPr>
              <a:tblGrid>
                <a:gridCol w="1324700"/>
                <a:gridCol w="1689100"/>
                <a:gridCol w="4988325"/>
              </a:tblGrid>
              <a:tr h="1634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MORNING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Breakfast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CRATE Cafe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3400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Batu Balong </a:t>
                      </a:r>
                      <a:r>
                        <a:rPr lang="en"/>
                        <a:t>Beach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Surfing lessons included 🏄‍♂️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16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AFTERNOON</a:t>
                      </a:r>
                      <a:endParaRPr b="1"/>
                    </a:p>
                  </a:txBody>
                  <a:tcPr marT="91425" marB="91425" marR="91425" marL="91425" anchor="ctr"/>
                </a:tc>
                <a:tc vMerge="1"/>
                <a:tc vMerge="1"/>
              </a:tr>
              <a:tr h="16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EVENING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Dinner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Motel Mexicola (Mexican) + turns into a late-night </a:t>
                      </a:r>
                      <a:r>
                        <a:rPr lang="en"/>
                        <a:t>Latin dance club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6848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Canggu: </a:t>
            </a:r>
            <a:r>
              <a:rPr lang="en"/>
              <a:t>Day 3 - October 9</a:t>
            </a:r>
            <a:endParaRPr/>
          </a:p>
        </p:txBody>
      </p:sp>
      <p:graphicFrame>
        <p:nvGraphicFramePr>
          <p:cNvPr id="73" name="Google Shape;73;p16"/>
          <p:cNvGraphicFramePr/>
          <p:nvPr/>
        </p:nvGraphicFramePr>
        <p:xfrm>
          <a:off x="311688" y="11690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{466ECB78-9AC9-4019-B4B8-0054BD48A6E8}</a:tableStyleId>
              </a:tblPr>
              <a:tblGrid>
                <a:gridCol w="1324700"/>
                <a:gridCol w="1689100"/>
                <a:gridCol w="4988325"/>
              </a:tblGrid>
              <a:tr h="1634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MORNING</a:t>
                      </a:r>
                      <a:endParaRPr b="1"/>
                    </a:p>
                  </a:txBody>
                  <a:tcPr marT="91425" marB="91425" marR="91425" marL="91425" anchor="ctr"/>
                </a:tc>
                <a:tc row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Finn’s Beach Club </a:t>
                      </a:r>
                      <a:r>
                        <a:rPr lang="en"/>
                        <a:t>🏝️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 rowSpan="7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Entry included with day bed &amp; adult-only pool access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163400">
                <a:tc vMerge="1"/>
                <a:tc vMerge="1"/>
                <a:tc vMerge="1"/>
              </a:tr>
              <a:tr h="250650">
                <a:tc vMerge="1"/>
                <a:tc vMerge="1"/>
                <a:tc vMerge="1"/>
              </a:tr>
              <a:tr h="163400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AFTERNOON</a:t>
                      </a:r>
                      <a:endParaRPr b="1"/>
                    </a:p>
                  </a:txBody>
                  <a:tcPr marT="91425" marB="91425" marR="91425" marL="91425" anchor="ctr"/>
                </a:tc>
                <a:tc vMerge="1"/>
                <a:tc vMerge="1"/>
              </a:tr>
              <a:tr h="164975">
                <a:tc vMerge="1"/>
                <a:tc vMerge="1"/>
                <a:tc vMerge="1"/>
              </a:tr>
              <a:tr h="164975">
                <a:tc vMerge="1"/>
                <a:tc vMerge="1"/>
                <a:tc vMerge="1"/>
              </a:tr>
              <a:tr h="164975">
                <a:tc vMerge="1"/>
                <a:tc vMerge="1"/>
                <a:tc vMerge="1"/>
              </a:tr>
              <a:tr h="164975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EVENING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Dinner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Luigi’s Hot Pizza 🍕 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4975">
                <a:tc v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Canggu Bar Hop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Luigi’s Hot Monday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4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Old Man’s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4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Sand Bar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8379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Canggu: Day 4 - October 10</a:t>
            </a:r>
            <a:endParaRPr/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311688" y="1786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{466ECB78-9AC9-4019-B4B8-0054BD48A6E8}</a:tableStyleId>
              </a:tblPr>
              <a:tblGrid>
                <a:gridCol w="1324700"/>
                <a:gridCol w="1689100"/>
                <a:gridCol w="4988325"/>
              </a:tblGrid>
              <a:tr h="1634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MORNING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Breakfast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Milk &amp; Madu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3400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Tanah Lot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Explore ancient temple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34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AFTERNOON</a:t>
                      </a:r>
                      <a:endParaRPr b="1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6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Chill by pool / visit Canggu shops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EVENING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Dinner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Lawn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183799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Canggu/Ubud: Day 5 - October 11</a:t>
            </a:r>
            <a:endParaRPr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311688" y="110190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{466ECB78-9AC9-4019-B4B8-0054BD48A6E8}</a:tableStyleId>
              </a:tblPr>
              <a:tblGrid>
                <a:gridCol w="1324700"/>
                <a:gridCol w="1689100"/>
                <a:gridCol w="4988325"/>
              </a:tblGrid>
              <a:tr h="1634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MORNING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Breakfast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Avocado Factory 🥑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3400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Check-out</a:t>
                      </a:r>
                      <a:endParaRPr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12PM Check-out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34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AFTERNOON</a:t>
                      </a:r>
                      <a:endParaRPr b="1"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6340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Transport to Ubud &amp; Check-in to next Villa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Puri Gardens Hostel/Hotel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16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Sacred Monkey </a:t>
                      </a:r>
                      <a:r>
                        <a:rPr lang="en"/>
                        <a:t>Forest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Spend the afternoon with the monkeys 🐒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49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EVENING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Ubud Town Center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Explore Ubud Markets</a:t>
                      </a:r>
                      <a:endParaRPr/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Dinner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Apsara (Indian)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649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Late-Night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Laughing Buddha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6848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Ubud: </a:t>
            </a:r>
            <a:r>
              <a:rPr lang="en"/>
              <a:t>Day 6 - October 12</a:t>
            </a:r>
            <a:endParaRPr/>
          </a:p>
        </p:txBody>
      </p:sp>
      <p:graphicFrame>
        <p:nvGraphicFramePr>
          <p:cNvPr id="91" name="Google Shape;91;p19"/>
          <p:cNvGraphicFramePr/>
          <p:nvPr/>
        </p:nvGraphicFramePr>
        <p:xfrm>
          <a:off x="311688" y="93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{466ECB78-9AC9-4019-B4B8-0054BD48A6E8}</a:tableStyleId>
              </a:tblPr>
              <a:tblGrid>
                <a:gridCol w="1324700"/>
                <a:gridCol w="1689100"/>
                <a:gridCol w="4988325"/>
              </a:tblGrid>
              <a:tr h="163400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MORNING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Breakfast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Included with Villa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163400">
                <a:tc vMerge="1"/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Ubud Waterfall Tour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Tegenungan Waterfall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34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Taman Sari Waterfall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506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AFTERNOON</a:t>
                      </a:r>
                      <a:endParaRPr b="1"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Tibumana Waterfall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34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Kanto Lampo Waterfall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4975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EVENING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Dinner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00"/>
                          </a:highlight>
                        </a:rPr>
                        <a:t>The Sayan House (Latin-Japanese Fusion)</a:t>
                      </a:r>
                      <a:endParaRPr>
                        <a:highlight>
                          <a:srgbClr val="FFFF00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  <a:tr h="164975">
                <a:tc v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Ubud Bar Hop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Swept Away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4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CP Lounge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4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Mas Bar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16848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Ubud: </a:t>
            </a:r>
            <a:r>
              <a:rPr lang="en"/>
              <a:t>Day 7 - October 13</a:t>
            </a:r>
            <a:endParaRPr/>
          </a:p>
        </p:txBody>
      </p:sp>
      <p:graphicFrame>
        <p:nvGraphicFramePr>
          <p:cNvPr id="97" name="Google Shape;97;p20"/>
          <p:cNvGraphicFramePr/>
          <p:nvPr/>
        </p:nvGraphicFramePr>
        <p:xfrm>
          <a:off x="311688" y="1389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{466ECB78-9AC9-4019-B4B8-0054BD48A6E8}</a:tableStyleId>
              </a:tblPr>
              <a:tblGrid>
                <a:gridCol w="1324700"/>
                <a:gridCol w="1689100"/>
                <a:gridCol w="4988325"/>
              </a:tblGrid>
              <a:tr h="1634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MORNING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Breakfast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Included with Villa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163400">
                <a:tc vMerge="1"/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Explore Ubud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Tegallalang Rice Terrace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34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AFTERNOON</a:t>
                      </a:r>
                      <a:endParaRPr b="1"/>
                    </a:p>
                  </a:txBody>
                  <a:tcPr marT="91425" marB="91425" marR="91425" marL="91425" anchor="ctr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Luwak Coffee Plantation/Swings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25065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Pura Titra Empul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49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EVENING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Dinner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Dumbo (Pizza)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4975">
                <a:tc vMerge="1"/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Mount </a:t>
                      </a:r>
                      <a:r>
                        <a:rPr lang="en"/>
                        <a:t>Batur Hike 🌋 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2AM Pickup from Hostel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164975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4AM-7AM Hike to the summit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16848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Ubud: </a:t>
            </a:r>
            <a:r>
              <a:rPr lang="en"/>
              <a:t>Day 8 - October 14</a:t>
            </a:r>
            <a:endParaRPr/>
          </a:p>
        </p:txBody>
      </p:sp>
      <p:graphicFrame>
        <p:nvGraphicFramePr>
          <p:cNvPr id="103" name="Google Shape;103;p21"/>
          <p:cNvGraphicFramePr/>
          <p:nvPr/>
        </p:nvGraphicFramePr>
        <p:xfrm>
          <a:off x="311688" y="1786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{466ECB78-9AC9-4019-B4B8-0054BD48A6E8}</a:tableStyleId>
              </a:tblPr>
              <a:tblGrid>
                <a:gridCol w="1324700"/>
                <a:gridCol w="1689100"/>
                <a:gridCol w="4988325"/>
              </a:tblGrid>
              <a:tr h="16340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MORNING</a:t>
                      </a:r>
                      <a:endParaRPr b="1"/>
                    </a:p>
                  </a:txBody>
                  <a:tcPr marT="91425" marB="91425" marR="91425" marL="91425" anchor="ctr"/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Mount Batur Hike (continued) 🌋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Natural hot springs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FFFF00"/>
                    </a:solidFill>
                  </a:tcPr>
                </a:tc>
              </a:tr>
              <a:tr h="163400">
                <a:tc vMerge="1"/>
                <a:tc vMerge="1"/>
                <a:tc vMerge="1"/>
              </a:tr>
              <a:tr h="163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AFTERNOON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Free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Sleep / relax at the Villa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16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EVENING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Dinner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Elephant (Thai)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