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  <p:sldId id="261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2A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4708E-37FC-479D-8381-396AE35DDA76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580E6-9162-4258-8731-96A87F1B1F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52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5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55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7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97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75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96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220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836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827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205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E574E2A-38E6-4BBB-BEA2-1DF6758DEF7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3843745-0AC7-4929-B20C-D5AF148BDB6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3EB659-6354-8B14-F67C-0426FE9A8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638" y="423801"/>
            <a:ext cx="1317523" cy="123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9C6E4D-3E06-E337-44AF-EC371C1004E7}"/>
              </a:ext>
            </a:extLst>
          </p:cNvPr>
          <p:cNvSpPr txBox="1"/>
          <p:nvPr/>
        </p:nvSpPr>
        <p:spPr>
          <a:xfrm>
            <a:off x="3965509" y="538456"/>
            <a:ext cx="4050263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4500" b="1" kern="0" dirty="0">
                <a:solidFill>
                  <a:srgbClr val="C00000"/>
                </a:solidFill>
                <a:latin typeface="Calibri "/>
                <a:ea typeface="Verdana" pitchFamily="34" charset="0"/>
                <a:cs typeface="Times New Roman" pitchFamily="18" charset="0"/>
              </a:rPr>
              <a:t>SURE TRUST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3DFF53-3239-53B8-4C9C-71DB255D5E3E}"/>
              </a:ext>
            </a:extLst>
          </p:cNvPr>
          <p:cNvSpPr txBox="1"/>
          <p:nvPr/>
        </p:nvSpPr>
        <p:spPr>
          <a:xfrm>
            <a:off x="3881533" y="1185843"/>
            <a:ext cx="60975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b="1" dirty="0">
                <a:latin typeface="Calibri "/>
                <a:cs typeface="Times New Roman" panose="02020603050405020304" pitchFamily="18" charset="0"/>
              </a:rPr>
              <a:t>MAJOR PROJECT (SQL &amp; POWER BI)</a:t>
            </a:r>
            <a:endParaRPr lang="en-IN" sz="2200" b="1" dirty="0">
              <a:latin typeface="Calibri 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EFD288-26C9-B36A-EB99-CFB440833B3A}"/>
              </a:ext>
            </a:extLst>
          </p:cNvPr>
          <p:cNvSpPr txBox="1"/>
          <p:nvPr/>
        </p:nvSpPr>
        <p:spPr>
          <a:xfrm>
            <a:off x="2694638" y="2936864"/>
            <a:ext cx="7904938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IN" sz="1800" dirty="0">
                <a:latin typeface="Calibri "/>
                <a:cs typeface="Times New Roman" panose="02020603050405020304" pitchFamily="18" charset="0"/>
              </a:rPr>
              <a:t>Debasish Sahu          - </a:t>
            </a:r>
            <a:r>
              <a:rPr lang="en-IN" dirty="0">
                <a:latin typeface="Calibri 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Calibri "/>
                <a:cs typeface="Times New Roman" panose="02020603050405020304" pitchFamily="18" charset="0"/>
              </a:rPr>
              <a:t>PGDM  2</a:t>
            </a:r>
            <a:r>
              <a:rPr lang="en-IN" sz="1800" baseline="30000" dirty="0">
                <a:latin typeface="Calibri "/>
                <a:cs typeface="Times New Roman" panose="02020603050405020304" pitchFamily="18" charset="0"/>
              </a:rPr>
              <a:t>nd</a:t>
            </a:r>
            <a:r>
              <a:rPr lang="en-IN" sz="1800" dirty="0">
                <a:latin typeface="Calibri "/>
                <a:cs typeface="Times New Roman" panose="02020603050405020304" pitchFamily="18" charset="0"/>
              </a:rPr>
              <a:t> year (Business Analytics) - Team </a:t>
            </a:r>
            <a:r>
              <a:rPr lang="en-IN" dirty="0">
                <a:latin typeface="Calibri "/>
                <a:cs typeface="Times New Roman" panose="02020603050405020304" pitchFamily="18" charset="0"/>
              </a:rPr>
              <a:t>Coordinator</a:t>
            </a:r>
            <a:endParaRPr lang="en-IN" sz="1800" dirty="0">
              <a:latin typeface="Calibri 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800" dirty="0">
                <a:latin typeface="Calibri "/>
                <a:cs typeface="Times New Roman" panose="02020603050405020304" pitchFamily="18" charset="0"/>
              </a:rPr>
              <a:t>2.   Sai Akash </a:t>
            </a:r>
            <a:r>
              <a:rPr lang="en-IN" sz="1800" kern="0" dirty="0">
                <a:effectLst/>
                <a:latin typeface="Calibri "/>
                <a:ea typeface="Times New Roman" panose="02020603050405020304" pitchFamily="18" charset="0"/>
              </a:rPr>
              <a:t>Lakkakula -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dirty="0">
                <a:latin typeface="Calibri "/>
                <a:cs typeface="Times New Roman" panose="02020603050405020304" pitchFamily="18" charset="0"/>
              </a:rPr>
              <a:t>B.Tech  4</a:t>
            </a:r>
            <a:r>
              <a:rPr lang="en-IN" sz="1800" baseline="30000" dirty="0">
                <a:latin typeface="Calibri "/>
                <a:cs typeface="Times New Roman" panose="02020603050405020304" pitchFamily="18" charset="0"/>
              </a:rPr>
              <a:t>th</a:t>
            </a:r>
            <a:r>
              <a:rPr lang="en-IN" sz="1800" dirty="0">
                <a:latin typeface="Calibri "/>
                <a:cs typeface="Times New Roman" panose="02020603050405020304" pitchFamily="18" charset="0"/>
              </a:rPr>
              <a:t> year (AI &amp; ML) - Team Member</a:t>
            </a:r>
          </a:p>
          <a:p>
            <a:pPr>
              <a:lnSpc>
                <a:spcPct val="150000"/>
              </a:lnSpc>
            </a:pPr>
            <a:r>
              <a:rPr lang="en-US" sz="1800" kern="0" dirty="0">
                <a:latin typeface="Calibri "/>
                <a:ea typeface="Verdana" pitchFamily="34" charset="0"/>
                <a:cs typeface="Times New Roman" pitchFamily="18" charset="0"/>
              </a:rPr>
              <a:t>3.   Neeti Pandey 	       - </a:t>
            </a:r>
            <a:r>
              <a:rPr lang="en-US" kern="0" dirty="0">
                <a:latin typeface="Calibri "/>
                <a:ea typeface="Verdana" pitchFamily="34" charset="0"/>
                <a:cs typeface="Times New Roman" pitchFamily="18" charset="0"/>
              </a:rPr>
              <a:t> </a:t>
            </a:r>
            <a:r>
              <a:rPr lang="en-IN" sz="1800" dirty="0">
                <a:latin typeface="Calibri "/>
                <a:cs typeface="Times New Roman" panose="02020603050405020304" pitchFamily="18" charset="0"/>
              </a:rPr>
              <a:t>B.Tech  4</a:t>
            </a:r>
            <a:r>
              <a:rPr lang="en-IN" sz="1800" baseline="30000" dirty="0">
                <a:latin typeface="Calibri "/>
                <a:cs typeface="Times New Roman" panose="02020603050405020304" pitchFamily="18" charset="0"/>
              </a:rPr>
              <a:t>th</a:t>
            </a:r>
            <a:r>
              <a:rPr lang="en-IN" sz="1800" dirty="0">
                <a:latin typeface="Calibri "/>
                <a:cs typeface="Times New Roman" panose="02020603050405020304" pitchFamily="18" charset="0"/>
              </a:rPr>
              <a:t> year (AI &amp; ML) - Team Member</a:t>
            </a:r>
            <a:endParaRPr lang="en-US" sz="1800" kern="0" dirty="0">
              <a:latin typeface="Calibri "/>
              <a:ea typeface="Verdana" pitchFamily="34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18FEB-E9B7-86EE-D4D6-23FE39212D86}"/>
              </a:ext>
            </a:extLst>
          </p:cNvPr>
          <p:cNvSpPr txBox="1"/>
          <p:nvPr/>
        </p:nvSpPr>
        <p:spPr>
          <a:xfrm>
            <a:off x="2372305" y="1962686"/>
            <a:ext cx="7236669" cy="595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48640" marR="548640" algn="ctr">
              <a:lnSpc>
                <a:spcPct val="107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AE" sz="3200" b="1" i="0" kern="100" spc="25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B0502040204020203" pitchFamily="18" charset="0"/>
              </a:rPr>
              <a:t>ServiceNow Performance Analysis</a:t>
            </a:r>
            <a:endParaRPr lang="en-IN" sz="3200" i="1" kern="100" dirty="0">
              <a:solidFill>
                <a:srgbClr val="4472C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B05020402040202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5BD45-C397-F5C5-BB03-EA5B65E8D413}"/>
              </a:ext>
            </a:extLst>
          </p:cNvPr>
          <p:cNvSpPr txBox="1"/>
          <p:nvPr/>
        </p:nvSpPr>
        <p:spPr>
          <a:xfrm>
            <a:off x="2694638" y="4610978"/>
            <a:ext cx="7281765" cy="665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3550" indent="-234950" algn="l">
              <a:lnSpc>
                <a:spcPct val="107000"/>
              </a:lnSpc>
              <a:spcAft>
                <a:spcPts val="25"/>
              </a:spcAft>
            </a:pPr>
            <a:r>
              <a:rPr lang="en-IN" sz="1800" b="1" kern="100" dirty="0">
                <a:solidFill>
                  <a:srgbClr val="2F549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Mentor - Mr P Ravi Shankar – Tata ProEngage volunteer from (TCS)</a:t>
            </a:r>
            <a:endParaRPr lang="en-I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87377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BC2596-8C21-63BA-A918-D207BC40D7D1}"/>
              </a:ext>
            </a:extLst>
          </p:cNvPr>
          <p:cNvSpPr txBox="1"/>
          <p:nvPr/>
        </p:nvSpPr>
        <p:spPr>
          <a:xfrm>
            <a:off x="874748" y="1099047"/>
            <a:ext cx="10079395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b="1" dirty="0"/>
              <a:t>Objective:</a:t>
            </a:r>
            <a:r>
              <a:rPr lang="en-US" dirty="0"/>
              <a:t> 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project aimed to analyze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ServiceNow performance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evaluating key metrics related to ticket resolution efficiency, trend patterns, and product line performance.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focus was to assess how effectively the ServiceNow team managed ticket resolution and to identify areas for improvement.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Scope:</a:t>
            </a:r>
            <a:endParaRPr lang="en-US" dirty="0"/>
          </a:p>
          <a:p>
            <a:r>
              <a:rPr lang="en-US" sz="1600" dirty="0"/>
              <a:t>The analysis covered: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Resolution time</a:t>
            </a:r>
            <a:r>
              <a:rPr lang="en-US" sz="1600" dirty="0"/>
              <a:t>: Measuring how quickly tickets were resolved.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Trend analysis</a:t>
            </a:r>
            <a:r>
              <a:rPr lang="en-US" sz="1600" dirty="0"/>
              <a:t>: Understanding peak ticket inflow and resolution trends.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sz="1600" b="1" dirty="0"/>
              <a:t>Product line-wise insights</a:t>
            </a:r>
            <a:r>
              <a:rPr lang="en-US" sz="1600" dirty="0"/>
              <a:t>: Identifying which product lines had the highest ticket volumes and how efficiently they were handled.</a:t>
            </a:r>
          </a:p>
          <a:p>
            <a:pPr algn="just"/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DD01D0C-BCB7-BDAB-B4A5-66169EF84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12E40A-20B6-385B-B4EF-D88F6F628ED6}"/>
              </a:ext>
            </a:extLst>
          </p:cNvPr>
          <p:cNvSpPr txBox="1"/>
          <p:nvPr/>
        </p:nvSpPr>
        <p:spPr>
          <a:xfrm>
            <a:off x="744115" y="344527"/>
            <a:ext cx="7336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Summary of ServiceNow Performance Analysis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A3A700-94D5-D266-803E-320421B47ECD}"/>
              </a:ext>
            </a:extLst>
          </p:cNvPr>
          <p:cNvSpPr/>
          <p:nvPr/>
        </p:nvSpPr>
        <p:spPr>
          <a:xfrm>
            <a:off x="604153" y="431183"/>
            <a:ext cx="139961" cy="333927"/>
          </a:xfrm>
          <a:prstGeom prst="rect">
            <a:avLst/>
          </a:prstGeom>
          <a:solidFill>
            <a:srgbClr val="C00000"/>
          </a:solidFill>
          <a:ln>
            <a:solidFill>
              <a:srgbClr val="2E2A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  <a:highlight>
                <a:srgbClr val="2E2AAD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33925-9B85-F0A5-164A-A139851F2C98}"/>
              </a:ext>
            </a:extLst>
          </p:cNvPr>
          <p:cNvSpPr txBox="1"/>
          <p:nvPr/>
        </p:nvSpPr>
        <p:spPr>
          <a:xfrm>
            <a:off x="874747" y="3983798"/>
            <a:ext cx="10359315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Tools &amp; Technologies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Excel</a:t>
            </a:r>
            <a:r>
              <a:rPr lang="en-US" sz="1600" dirty="0"/>
              <a:t>: For data cleaning and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Power BI</a:t>
            </a:r>
            <a:r>
              <a:rPr lang="en-US" sz="1600" dirty="0"/>
              <a:t>: For creating dashboards and visualizing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ServiceNow Reports</a:t>
            </a:r>
            <a:r>
              <a:rPr lang="en-US" sz="1600" dirty="0"/>
              <a:t>: The primary data source for ticket-related information.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Outcome: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The project provided </a:t>
            </a:r>
            <a:r>
              <a:rPr lang="en-US" sz="1600" b="1" dirty="0"/>
              <a:t>data-driven recommendations</a:t>
            </a:r>
            <a:r>
              <a:rPr lang="en-US" sz="1600" dirty="0"/>
              <a:t> that could enhance service efficiency by identifying optimization opportunities and improving resolution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428124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27EFA820-C10C-760B-5B38-97F1D6990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0BCD94-FF5E-C79A-E285-02A01620A78C}"/>
              </a:ext>
            </a:extLst>
          </p:cNvPr>
          <p:cNvSpPr txBox="1"/>
          <p:nvPr/>
        </p:nvSpPr>
        <p:spPr>
          <a:xfrm>
            <a:off x="744115" y="344527"/>
            <a:ext cx="7336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Data Flow Diagram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34CF5E-AB1E-8874-1B37-BB77F5B42472}"/>
              </a:ext>
            </a:extLst>
          </p:cNvPr>
          <p:cNvSpPr/>
          <p:nvPr/>
        </p:nvSpPr>
        <p:spPr>
          <a:xfrm>
            <a:off x="604153" y="437837"/>
            <a:ext cx="139962" cy="364597"/>
          </a:xfrm>
          <a:prstGeom prst="rect">
            <a:avLst/>
          </a:prstGeom>
          <a:solidFill>
            <a:srgbClr val="C00000"/>
          </a:solidFill>
          <a:ln>
            <a:solidFill>
              <a:srgbClr val="2E2A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8012E8-AD39-CFE3-52B0-D78D7344A978}"/>
              </a:ext>
            </a:extLst>
          </p:cNvPr>
          <p:cNvSpPr/>
          <p:nvPr/>
        </p:nvSpPr>
        <p:spPr>
          <a:xfrm>
            <a:off x="1843758" y="2127237"/>
            <a:ext cx="746449" cy="429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BCF4121-D32B-E93D-67C8-153C99F7A4FC}"/>
              </a:ext>
            </a:extLst>
          </p:cNvPr>
          <p:cNvSpPr/>
          <p:nvPr/>
        </p:nvSpPr>
        <p:spPr>
          <a:xfrm>
            <a:off x="6795631" y="2142418"/>
            <a:ext cx="746449" cy="429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E8C20DF-40D2-CA96-922D-F6C7F6776261}"/>
              </a:ext>
            </a:extLst>
          </p:cNvPr>
          <p:cNvSpPr/>
          <p:nvPr/>
        </p:nvSpPr>
        <p:spPr>
          <a:xfrm>
            <a:off x="9364108" y="2127237"/>
            <a:ext cx="746449" cy="429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77A3A4C-6563-65E4-84A4-8F69A699926B}"/>
              </a:ext>
            </a:extLst>
          </p:cNvPr>
          <p:cNvSpPr/>
          <p:nvPr/>
        </p:nvSpPr>
        <p:spPr>
          <a:xfrm>
            <a:off x="4200782" y="2127237"/>
            <a:ext cx="746449" cy="4292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Cylinder 19">
            <a:extLst>
              <a:ext uri="{FF2B5EF4-FFF2-40B4-BE49-F238E27FC236}">
                <a16:creationId xmlns:a16="http://schemas.microsoft.com/office/drawing/2014/main" id="{A158D601-FCB4-46FC-098B-3BC9AE9F7E52}"/>
              </a:ext>
            </a:extLst>
          </p:cNvPr>
          <p:cNvSpPr/>
          <p:nvPr/>
        </p:nvSpPr>
        <p:spPr>
          <a:xfrm>
            <a:off x="501821" y="1366793"/>
            <a:ext cx="1240970" cy="2052735"/>
          </a:xfrm>
          <a:prstGeom prst="can">
            <a:avLst/>
          </a:prstGeom>
          <a:solidFill>
            <a:schemeClr val="bg2">
              <a:lumMod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Extraction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9396D9A-D180-0FEC-4880-A9FA5E293197}"/>
              </a:ext>
            </a:extLst>
          </p:cNvPr>
          <p:cNvSpPr/>
          <p:nvPr/>
        </p:nvSpPr>
        <p:spPr>
          <a:xfrm>
            <a:off x="2669397" y="1692178"/>
            <a:ext cx="1359785" cy="1352940"/>
          </a:xfrm>
          <a:prstGeom prst="roundRect">
            <a:avLst/>
          </a:prstGeom>
          <a:solidFill>
            <a:schemeClr val="bg2">
              <a:lumMod val="7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Data</a:t>
            </a:r>
          </a:p>
          <a:p>
            <a:pPr algn="ctr"/>
            <a:r>
              <a:rPr lang="en-IN" sz="1400" b="1" dirty="0"/>
              <a:t>Preprocessing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3570E7-9879-C1D7-2A8C-F810EC1DCA9D}"/>
              </a:ext>
            </a:extLst>
          </p:cNvPr>
          <p:cNvSpPr/>
          <p:nvPr/>
        </p:nvSpPr>
        <p:spPr>
          <a:xfrm>
            <a:off x="5122336" y="1652948"/>
            <a:ext cx="1483048" cy="1433291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Analysis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E6A8733-E172-BC81-7674-67634B435C29}"/>
              </a:ext>
            </a:extLst>
          </p:cNvPr>
          <p:cNvSpPr/>
          <p:nvPr/>
        </p:nvSpPr>
        <p:spPr>
          <a:xfrm>
            <a:off x="7680578" y="1670665"/>
            <a:ext cx="1483047" cy="137310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</a:t>
            </a:r>
          </a:p>
          <a:p>
            <a:pPr algn="ctr"/>
            <a:r>
              <a:rPr lang="en-IN" sz="1600" dirty="0"/>
              <a:t>Visualization</a:t>
            </a:r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90D20644-A244-74E1-3009-A7C37C9D97EF}"/>
              </a:ext>
            </a:extLst>
          </p:cNvPr>
          <p:cNvSpPr/>
          <p:nvPr/>
        </p:nvSpPr>
        <p:spPr>
          <a:xfrm>
            <a:off x="10110557" y="1700008"/>
            <a:ext cx="1768846" cy="1373104"/>
          </a:xfrm>
          <a:prstGeom prst="parallelogram">
            <a:avLst/>
          </a:prstGeom>
          <a:solidFill>
            <a:schemeClr val="bg2">
              <a:lumMod val="75000"/>
            </a:schemeClr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Reporting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7ECAD6-D8C8-CB5B-C476-9389D281B9CB}"/>
              </a:ext>
            </a:extLst>
          </p:cNvPr>
          <p:cNvSpPr txBox="1"/>
          <p:nvPr/>
        </p:nvSpPr>
        <p:spPr>
          <a:xfrm>
            <a:off x="175254" y="3564566"/>
            <a:ext cx="2134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Retrieved Ticket Logs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0204D4-60AA-B9AB-F6A7-806D4B3ECF9F}"/>
              </a:ext>
            </a:extLst>
          </p:cNvPr>
          <p:cNvSpPr txBox="1"/>
          <p:nvPr/>
        </p:nvSpPr>
        <p:spPr>
          <a:xfrm>
            <a:off x="2499731" y="3419528"/>
            <a:ext cx="174883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Removed Closed Incident States,</a:t>
            </a:r>
          </a:p>
          <a:p>
            <a:pPr algn="ctr"/>
            <a:r>
              <a:rPr lang="en-IN" sz="1400" dirty="0"/>
              <a:t>excluded Irrelevant Columns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4CCFEB-1075-D1DF-2982-AC05C65A2820}"/>
              </a:ext>
            </a:extLst>
          </p:cNvPr>
          <p:cNvSpPr txBox="1"/>
          <p:nvPr/>
        </p:nvSpPr>
        <p:spPr>
          <a:xfrm>
            <a:off x="4872583" y="3461784"/>
            <a:ext cx="21344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Identified Trends, SLA Breaches, Priority-based Resolution Patterns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4C61534-3686-2FA2-5B66-C2C6BC1E89FB}"/>
              </a:ext>
            </a:extLst>
          </p:cNvPr>
          <p:cNvSpPr txBox="1"/>
          <p:nvPr/>
        </p:nvSpPr>
        <p:spPr>
          <a:xfrm>
            <a:off x="7299707" y="3461334"/>
            <a:ext cx="2372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Power BI Dashboards (Trends, Priority Analysis, Resolution Times)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E496714-7635-1B87-14DF-4E543E2378FC}"/>
              </a:ext>
            </a:extLst>
          </p:cNvPr>
          <p:cNvSpPr txBox="1"/>
          <p:nvPr/>
        </p:nvSpPr>
        <p:spPr>
          <a:xfrm>
            <a:off x="9834364" y="3470665"/>
            <a:ext cx="19377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dirty="0"/>
              <a:t>Presented Findings to Trainer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58D5E76-C360-FFF2-D86E-44E0A47B48EF}"/>
              </a:ext>
            </a:extLst>
          </p:cNvPr>
          <p:cNvGrpSpPr/>
          <p:nvPr/>
        </p:nvGrpSpPr>
        <p:grpSpPr>
          <a:xfrm>
            <a:off x="169470" y="4993616"/>
            <a:ext cx="11853060" cy="599135"/>
            <a:chOff x="129071" y="5337506"/>
            <a:chExt cx="11853060" cy="599135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Arrow: Chevron 6">
              <a:extLst>
                <a:ext uri="{FF2B5EF4-FFF2-40B4-BE49-F238E27FC236}">
                  <a16:creationId xmlns:a16="http://schemas.microsoft.com/office/drawing/2014/main" id="{CB437564-2FE1-3C67-2B88-CFC7B14830C4}"/>
                </a:ext>
              </a:extLst>
            </p:cNvPr>
            <p:cNvSpPr/>
            <p:nvPr/>
          </p:nvSpPr>
          <p:spPr>
            <a:xfrm>
              <a:off x="129071" y="5349992"/>
              <a:ext cx="2053795" cy="586649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 ServiceNow Data</a:t>
              </a:r>
              <a:endParaRPr lang="en-IN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6A6990E9-C4CC-0402-5767-A1FE27739217}"/>
                </a:ext>
              </a:extLst>
            </p:cNvPr>
            <p:cNvSpPr/>
            <p:nvPr/>
          </p:nvSpPr>
          <p:spPr>
            <a:xfrm>
              <a:off x="2192197" y="5343749"/>
              <a:ext cx="2053795" cy="586649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Extraction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77A1536D-1C2C-2F5E-058D-20E57C490448}"/>
                </a:ext>
              </a:extLst>
            </p:cNvPr>
            <p:cNvSpPr/>
            <p:nvPr/>
          </p:nvSpPr>
          <p:spPr>
            <a:xfrm>
              <a:off x="4237738" y="5337506"/>
              <a:ext cx="2053795" cy="586649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  <a:p>
              <a:pPr algn="ctr"/>
              <a:r>
                <a:rPr lang="en-IN" dirty="0"/>
                <a:t>   Processing</a:t>
              </a:r>
            </a:p>
            <a:p>
              <a:pPr algn="ctr"/>
              <a:r>
                <a:rPr lang="en-US" dirty="0"/>
                <a:t>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0" name="Arrow: Chevron 9">
              <a:extLst>
                <a:ext uri="{FF2B5EF4-FFF2-40B4-BE49-F238E27FC236}">
                  <a16:creationId xmlns:a16="http://schemas.microsoft.com/office/drawing/2014/main" id="{4F820D79-B404-7B28-F13B-1D45F870DA2F}"/>
                </a:ext>
              </a:extLst>
            </p:cNvPr>
            <p:cNvSpPr/>
            <p:nvPr/>
          </p:nvSpPr>
          <p:spPr>
            <a:xfrm>
              <a:off x="6340900" y="5343749"/>
              <a:ext cx="1821352" cy="586649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1" name="Arrow: Chevron 10">
              <a:extLst>
                <a:ext uri="{FF2B5EF4-FFF2-40B4-BE49-F238E27FC236}">
                  <a16:creationId xmlns:a16="http://schemas.microsoft.com/office/drawing/2014/main" id="{482DF11E-FA03-2F72-CA4F-EA6F25762FDA}"/>
                </a:ext>
              </a:extLst>
            </p:cNvPr>
            <p:cNvSpPr/>
            <p:nvPr/>
          </p:nvSpPr>
          <p:spPr>
            <a:xfrm>
              <a:off x="10065121" y="5343749"/>
              <a:ext cx="1917010" cy="586649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Reporting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5" name="Arrow: Chevron 34">
              <a:extLst>
                <a:ext uri="{FF2B5EF4-FFF2-40B4-BE49-F238E27FC236}">
                  <a16:creationId xmlns:a16="http://schemas.microsoft.com/office/drawing/2014/main" id="{8100500A-B34F-B397-155A-6391C6C38118}"/>
                </a:ext>
              </a:extLst>
            </p:cNvPr>
            <p:cNvSpPr/>
            <p:nvPr/>
          </p:nvSpPr>
          <p:spPr>
            <a:xfrm>
              <a:off x="8157078" y="5349992"/>
              <a:ext cx="1953479" cy="586649"/>
            </a:xfrm>
            <a:prstGeom prst="chevron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   Visualization</a:t>
              </a:r>
            </a:p>
          </p:txBody>
        </p:sp>
        <p:pic>
          <p:nvPicPr>
            <p:cNvPr id="1028" name="Picture 4" descr="Data icon - Free download on Iconfinder">
              <a:extLst>
                <a:ext uri="{FF2B5EF4-FFF2-40B4-BE49-F238E27FC236}">
                  <a16:creationId xmlns:a16="http://schemas.microsoft.com/office/drawing/2014/main" id="{2789261D-087C-03A7-8E3B-26527D148D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243" y="5409381"/>
              <a:ext cx="467869" cy="467869"/>
            </a:xfrm>
            <a:prstGeom prst="flowChartConnec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xtract Data Vector Art, Icons, and ...">
              <a:extLst>
                <a:ext uri="{FF2B5EF4-FFF2-40B4-BE49-F238E27FC236}">
                  <a16:creationId xmlns:a16="http://schemas.microsoft.com/office/drawing/2014/main" id="{EE9DADBE-62CC-9648-5FB8-3527137119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583"/>
            <a:stretch/>
          </p:blipFill>
          <p:spPr bwMode="auto">
            <a:xfrm>
              <a:off x="2244407" y="5409381"/>
              <a:ext cx="500400" cy="467013"/>
            </a:xfrm>
            <a:prstGeom prst="ellipse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Data Processing Icon 10926479 Vector Art at Vecteezy">
              <a:extLst>
                <a:ext uri="{FF2B5EF4-FFF2-40B4-BE49-F238E27FC236}">
                  <a16:creationId xmlns:a16="http://schemas.microsoft.com/office/drawing/2014/main" id="{B432F87C-FB85-3FA8-DC23-159B4D839D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2683" y="5409381"/>
              <a:ext cx="482576" cy="468000"/>
            </a:xfrm>
            <a:prstGeom prst="flowChartConnec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ata Analysis - Free computer icons">
              <a:extLst>
                <a:ext uri="{FF2B5EF4-FFF2-40B4-BE49-F238E27FC236}">
                  <a16:creationId xmlns:a16="http://schemas.microsoft.com/office/drawing/2014/main" id="{93651FAA-35B0-DF4A-29B1-190A696399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0900" y="5408623"/>
              <a:ext cx="468000" cy="468000"/>
            </a:xfrm>
            <a:prstGeom prst="flowChartConnec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remium Vector | Data Visualization vector icon Can be used for Data  Analytics iconset">
              <a:extLst>
                <a:ext uri="{FF2B5EF4-FFF2-40B4-BE49-F238E27FC236}">
                  <a16:creationId xmlns:a16="http://schemas.microsoft.com/office/drawing/2014/main" id="{6D4878E9-13AC-91FD-AE24-0786CB3227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99577" y="5408623"/>
              <a:ext cx="468000" cy="467771"/>
            </a:xfrm>
            <a:prstGeom prst="flowChartConnec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ata Analytics icon SVG Vector &amp; PNG Free Download | UXWing">
              <a:extLst>
                <a:ext uri="{FF2B5EF4-FFF2-40B4-BE49-F238E27FC236}">
                  <a16:creationId xmlns:a16="http://schemas.microsoft.com/office/drawing/2014/main" id="{FEBCB1AA-C318-37E8-CF78-00493A9DB7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66544" y="5408623"/>
              <a:ext cx="483120" cy="467771"/>
            </a:xfrm>
            <a:prstGeom prst="flowChartConnector">
              <a:avLst/>
            </a:prstGeom>
            <a:noFill/>
            <a:ln w="19050">
              <a:solidFill>
                <a:schemeClr val="tx1">
                  <a:lumMod val="95000"/>
                  <a:lumOff val="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153701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AFA569D-3BA1-DFFC-10E4-35B7827B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49DAF-CD09-4A67-CAF2-E34594731406}"/>
              </a:ext>
            </a:extLst>
          </p:cNvPr>
          <p:cNvSpPr txBox="1"/>
          <p:nvPr/>
        </p:nvSpPr>
        <p:spPr>
          <a:xfrm>
            <a:off x="744115" y="344527"/>
            <a:ext cx="7336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Final Project Outcome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7F73E-3044-19AC-0D4B-F9EB80DDB7AA}"/>
              </a:ext>
            </a:extLst>
          </p:cNvPr>
          <p:cNvSpPr/>
          <p:nvPr/>
        </p:nvSpPr>
        <p:spPr>
          <a:xfrm>
            <a:off x="604154" y="419525"/>
            <a:ext cx="139961" cy="345586"/>
          </a:xfrm>
          <a:prstGeom prst="rect">
            <a:avLst/>
          </a:prstGeom>
          <a:solidFill>
            <a:srgbClr val="C00000"/>
          </a:solidFill>
          <a:ln>
            <a:solidFill>
              <a:srgbClr val="2E2A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75EEEA-4617-17CA-BE55-79C7E9FC6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40" y="1026366"/>
            <a:ext cx="10150720" cy="524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36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AFA569D-3BA1-DFFC-10E4-35B7827B3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49DAF-CD09-4A67-CAF2-E34594731406}"/>
              </a:ext>
            </a:extLst>
          </p:cNvPr>
          <p:cNvSpPr txBox="1"/>
          <p:nvPr/>
        </p:nvSpPr>
        <p:spPr>
          <a:xfrm>
            <a:off x="744115" y="344527"/>
            <a:ext cx="7336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Final Project Outcome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47F73E-3044-19AC-0D4B-F9EB80DDB7AA}"/>
              </a:ext>
            </a:extLst>
          </p:cNvPr>
          <p:cNvSpPr/>
          <p:nvPr/>
        </p:nvSpPr>
        <p:spPr>
          <a:xfrm>
            <a:off x="604153" y="428505"/>
            <a:ext cx="139961" cy="327277"/>
          </a:xfrm>
          <a:prstGeom prst="rect">
            <a:avLst/>
          </a:prstGeom>
          <a:solidFill>
            <a:srgbClr val="C00000"/>
          </a:solidFill>
          <a:ln>
            <a:solidFill>
              <a:srgbClr val="2E2A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9CFED-74FD-8D5D-A2AD-2063C95D5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497" y="989044"/>
            <a:ext cx="10036410" cy="514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09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762FFC8-08D5-AD34-9C8E-5533E371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EDAFA-B481-B160-2632-57638F3F1A56}"/>
              </a:ext>
            </a:extLst>
          </p:cNvPr>
          <p:cNvSpPr txBox="1"/>
          <p:nvPr/>
        </p:nvSpPr>
        <p:spPr>
          <a:xfrm>
            <a:off x="744115" y="344527"/>
            <a:ext cx="7336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Key Take-aways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16800-9D3C-2982-99D3-A84E151F8D0A}"/>
              </a:ext>
            </a:extLst>
          </p:cNvPr>
          <p:cNvSpPr/>
          <p:nvPr/>
        </p:nvSpPr>
        <p:spPr>
          <a:xfrm>
            <a:off x="604153" y="428506"/>
            <a:ext cx="139962" cy="364597"/>
          </a:xfrm>
          <a:prstGeom prst="rect">
            <a:avLst/>
          </a:prstGeom>
          <a:solidFill>
            <a:srgbClr val="C00000"/>
          </a:solidFill>
          <a:ln>
            <a:solidFill>
              <a:srgbClr val="2E2A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D26D8BF-AA7E-2FC1-4F78-4617734F4C66}"/>
              </a:ext>
            </a:extLst>
          </p:cNvPr>
          <p:cNvGrpSpPr/>
          <p:nvPr/>
        </p:nvGrpSpPr>
        <p:grpSpPr>
          <a:xfrm>
            <a:off x="986713" y="1075425"/>
            <a:ext cx="10003247" cy="2203599"/>
            <a:chOff x="744115" y="1075425"/>
            <a:chExt cx="10003247" cy="220359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481E19-5ECA-1F96-EB06-9D337F31528A}"/>
                </a:ext>
              </a:extLst>
            </p:cNvPr>
            <p:cNvSpPr/>
            <p:nvPr/>
          </p:nvSpPr>
          <p:spPr>
            <a:xfrm>
              <a:off x="744115" y="1543986"/>
              <a:ext cx="3125906" cy="1735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just"/>
              <a:endParaRPr lang="en-US" sz="1200" dirty="0">
                <a:solidFill>
                  <a:schemeClr val="tx1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E1A8BA-05D6-7290-8518-34C347E20450}"/>
                </a:ext>
              </a:extLst>
            </p:cNvPr>
            <p:cNvSpPr/>
            <p:nvPr/>
          </p:nvSpPr>
          <p:spPr>
            <a:xfrm>
              <a:off x="753296" y="1075425"/>
              <a:ext cx="684235" cy="468561"/>
            </a:xfrm>
            <a:prstGeom prst="rect">
              <a:avLst/>
            </a:prstGeom>
            <a:solidFill>
              <a:srgbClr val="42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>
                  <a:solidFill>
                    <a:prstClr val="white"/>
                  </a:solidFill>
                  <a:latin typeface="Calibri "/>
                  <a:cs typeface="Poppins" panose="00000500000000000000" pitchFamily="2" charset="0"/>
                </a:rPr>
                <a:t>1</a:t>
              </a:r>
              <a:endParaRPr lang="en-IN" sz="1600" b="1">
                <a:solidFill>
                  <a:prstClr val="white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053420B-B4E6-1C41-CA57-525EA1FF97DA}"/>
                </a:ext>
              </a:extLst>
            </p:cNvPr>
            <p:cNvSpPr/>
            <p:nvPr/>
          </p:nvSpPr>
          <p:spPr>
            <a:xfrm>
              <a:off x="1437532" y="1076729"/>
              <a:ext cx="2441672" cy="4672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High Resolution Rate &amp; SLA Compliance</a:t>
              </a:r>
              <a:endParaRPr lang="en-US" sz="1400" b="1" dirty="0">
                <a:solidFill>
                  <a:schemeClr val="bg1"/>
                </a:solidFill>
                <a:latin typeface="Calibri "/>
                <a:cs typeface="Poppins SemiBold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2B3FC3-5450-67F4-4168-AAF4A8D14CCF}"/>
                </a:ext>
              </a:extLst>
            </p:cNvPr>
            <p:cNvSpPr/>
            <p:nvPr/>
          </p:nvSpPr>
          <p:spPr>
            <a:xfrm>
              <a:off x="4178195" y="1543986"/>
              <a:ext cx="3125906" cy="1735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just"/>
              <a:endParaRPr lang="en-US" sz="1200" dirty="0">
                <a:solidFill>
                  <a:schemeClr val="tx1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DE05D7D-D285-3A41-D33A-51BF13A13735}"/>
                </a:ext>
              </a:extLst>
            </p:cNvPr>
            <p:cNvSpPr/>
            <p:nvPr/>
          </p:nvSpPr>
          <p:spPr>
            <a:xfrm>
              <a:off x="4187376" y="1075425"/>
              <a:ext cx="684235" cy="468561"/>
            </a:xfrm>
            <a:prstGeom prst="rect">
              <a:avLst/>
            </a:prstGeom>
            <a:solidFill>
              <a:srgbClr val="42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Calibri "/>
                  <a:cs typeface="Poppins" panose="00000500000000000000" pitchFamily="2" charset="0"/>
                </a:rPr>
                <a:t>2</a:t>
              </a:r>
              <a:endParaRPr lang="en-IN" sz="1600" b="1" dirty="0">
                <a:solidFill>
                  <a:prstClr val="white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07BC836-63EC-6978-47C3-E24356F89C04}"/>
                </a:ext>
              </a:extLst>
            </p:cNvPr>
            <p:cNvSpPr/>
            <p:nvPr/>
          </p:nvSpPr>
          <p:spPr>
            <a:xfrm>
              <a:off x="4871612" y="1076729"/>
              <a:ext cx="2441672" cy="4672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algn="ctr"/>
              <a:r>
                <a:rPr lang="en-IN" sz="1400" b="1" dirty="0"/>
                <a:t>Resolution Time Analysis</a:t>
              </a:r>
              <a:endParaRPr lang="en-US" sz="1400" b="1" dirty="0">
                <a:latin typeface="Calibri "/>
                <a:cs typeface="Poppins SemiBold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077AB0-7DD8-6ECB-9F00-0A72CB66643A}"/>
                </a:ext>
              </a:extLst>
            </p:cNvPr>
            <p:cNvSpPr/>
            <p:nvPr/>
          </p:nvSpPr>
          <p:spPr>
            <a:xfrm>
              <a:off x="7612273" y="1543986"/>
              <a:ext cx="3125906" cy="1735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just"/>
              <a:endParaRPr lang="en-US" sz="1200" dirty="0">
                <a:solidFill>
                  <a:schemeClr val="tx1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8709249-F14E-3759-F5F5-7066E95AC8A3}"/>
                </a:ext>
              </a:extLst>
            </p:cNvPr>
            <p:cNvSpPr/>
            <p:nvPr/>
          </p:nvSpPr>
          <p:spPr>
            <a:xfrm>
              <a:off x="7621454" y="1075425"/>
              <a:ext cx="684235" cy="468561"/>
            </a:xfrm>
            <a:prstGeom prst="rect">
              <a:avLst/>
            </a:prstGeom>
            <a:solidFill>
              <a:srgbClr val="42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Calibri "/>
                  <a:cs typeface="Poppins" panose="00000500000000000000" pitchFamily="2" charset="0"/>
                </a:rPr>
                <a:t>3</a:t>
              </a:r>
              <a:endParaRPr lang="en-IN" sz="1600" b="1" dirty="0">
                <a:solidFill>
                  <a:prstClr val="white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A647E4-4BD5-B695-95EA-2F7A774CCCAB}"/>
                </a:ext>
              </a:extLst>
            </p:cNvPr>
            <p:cNvSpPr/>
            <p:nvPr/>
          </p:nvSpPr>
          <p:spPr>
            <a:xfrm>
              <a:off x="8305690" y="1076729"/>
              <a:ext cx="2441672" cy="4672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algn="ctr"/>
              <a:r>
                <a:rPr lang="en-US" sz="1400" b="1" dirty="0"/>
                <a:t>Reopened Tickets &amp; Quality of Resolutions</a:t>
              </a:r>
              <a:endParaRPr lang="en-US" sz="1400" b="1" dirty="0">
                <a:latin typeface="Calibri "/>
                <a:cs typeface="Poppins SemiBold"/>
              </a:endParaRPr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4D69B203-A91F-32B7-8156-7F7F779EF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756" y="1608123"/>
              <a:ext cx="2854960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99.97% of tickets were resolved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, demonstrating an efficient support system.</a:t>
              </a: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endPara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Only 9 SLA breaches</a:t>
              </a:r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, indicating strong adherence to service level agreements. </a:t>
              </a:r>
            </a:p>
          </p:txBody>
        </p:sp>
        <p:sp>
          <p:nvSpPr>
            <p:cNvPr id="32" name="Rectangle 3">
              <a:extLst>
                <a:ext uri="{FF2B5EF4-FFF2-40B4-BE49-F238E27FC236}">
                  <a16:creationId xmlns:a16="http://schemas.microsoft.com/office/drawing/2014/main" id="{CD7DD536-516A-479D-E7EE-18C006D830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5528" y="1597251"/>
              <a:ext cx="3187756" cy="1600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3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42.5% of tickets were resolved within 4 hours</a:t>
              </a:r>
              <a:r>
                <a:rPr kumimoji="0" lang="en-US" altLang="en-US" sz="13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, showing effective handling of standard issues.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3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3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However, </a:t>
              </a:r>
              <a:r>
                <a:rPr kumimoji="0" lang="en-US" altLang="en-US" sz="13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34.84% of tickets took more than 72 hours</a:t>
              </a:r>
              <a:r>
                <a:rPr kumimoji="0" lang="en-US" altLang="en-US" sz="13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, signaling </a:t>
              </a:r>
              <a:r>
                <a:rPr kumimoji="0" lang="en-US" altLang="en-US" sz="13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backlogs or complex cases</a:t>
              </a:r>
              <a:r>
                <a:rPr kumimoji="0" lang="en-US" altLang="en-US" sz="13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that need attention. </a:t>
              </a:r>
            </a:p>
          </p:txBody>
        </p:sp>
        <p:sp>
          <p:nvSpPr>
            <p:cNvPr id="33" name="Rectangle 4">
              <a:extLst>
                <a:ext uri="{FF2B5EF4-FFF2-40B4-BE49-F238E27FC236}">
                  <a16:creationId xmlns:a16="http://schemas.microsoft.com/office/drawing/2014/main" id="{EB84A28C-44C9-A937-2A11-9FC657506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1458" y="1565120"/>
              <a:ext cx="3024772" cy="16927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234 tickets were reopened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, highlighting potential issues in 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first-time resolution quality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</a:t>
              </a:r>
            </a:p>
            <a:p>
              <a:pPr marR="0" lvl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  <a:p>
              <a:pPr marL="285750" marR="0" lvl="0" indent="-28575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This suggests that some tickets might have been closed prematurely or resolved incorrectly, requiring </a:t>
              </a: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better quality control mechanisms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. 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7C2B326-E364-BF76-771A-3F6132690D30}"/>
              </a:ext>
            </a:extLst>
          </p:cNvPr>
          <p:cNvGrpSpPr/>
          <p:nvPr/>
        </p:nvGrpSpPr>
        <p:grpSpPr>
          <a:xfrm>
            <a:off x="1877303" y="3646826"/>
            <a:ext cx="3585966" cy="2499885"/>
            <a:chOff x="2091908" y="3674819"/>
            <a:chExt cx="3585966" cy="249988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5305B8-3D8D-731A-EB2B-A2183F90273F}"/>
                </a:ext>
              </a:extLst>
            </p:cNvPr>
            <p:cNvSpPr/>
            <p:nvPr/>
          </p:nvSpPr>
          <p:spPr>
            <a:xfrm>
              <a:off x="2091908" y="4143380"/>
              <a:ext cx="3585965" cy="203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just"/>
              <a:endParaRPr lang="en-US" sz="1200" dirty="0">
                <a:solidFill>
                  <a:schemeClr val="tx1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6C5BF00-2D42-AA57-5261-91919E82AD75}"/>
                </a:ext>
              </a:extLst>
            </p:cNvPr>
            <p:cNvSpPr/>
            <p:nvPr/>
          </p:nvSpPr>
          <p:spPr>
            <a:xfrm>
              <a:off x="2101090" y="3674819"/>
              <a:ext cx="684235" cy="468561"/>
            </a:xfrm>
            <a:prstGeom prst="rect">
              <a:avLst/>
            </a:prstGeom>
            <a:solidFill>
              <a:srgbClr val="42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Calibri "/>
                  <a:cs typeface="Poppins" panose="00000500000000000000" pitchFamily="2" charset="0"/>
                </a:rPr>
                <a:t>4</a:t>
              </a:r>
              <a:endParaRPr lang="en-IN" sz="1600" b="1" dirty="0">
                <a:solidFill>
                  <a:prstClr val="white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666F62-DD24-3B83-3085-C49BAB9E79AF}"/>
                </a:ext>
              </a:extLst>
            </p:cNvPr>
            <p:cNvSpPr/>
            <p:nvPr/>
          </p:nvSpPr>
          <p:spPr>
            <a:xfrm>
              <a:off x="2785326" y="3676123"/>
              <a:ext cx="2892548" cy="4672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algn="ctr"/>
              <a:r>
                <a:rPr lang="en-IN" sz="1400" b="1" dirty="0"/>
                <a:t>Product Line-Wise Performance</a:t>
              </a:r>
              <a:endParaRPr lang="en-IN" sz="1400" b="1" dirty="0">
                <a:latin typeface="Calibri "/>
              </a:endParaRPr>
            </a:p>
          </p:txBody>
        </p:sp>
        <p:sp>
          <p:nvSpPr>
            <p:cNvPr id="34" name="Rectangle 5">
              <a:extLst>
                <a:ext uri="{FF2B5EF4-FFF2-40B4-BE49-F238E27FC236}">
                  <a16:creationId xmlns:a16="http://schemas.microsoft.com/office/drawing/2014/main" id="{16FCB48F-3FB2-39A8-8049-3ED5E20F7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4949" y="4218478"/>
              <a:ext cx="3370802" cy="1892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Product Line 1 had the highest ticket volume (11.9K tickets)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, suggesting a need for additional support resources.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endParaRPr>
            </a:p>
            <a:p>
              <a:pPr marL="285750" marR="0" lvl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Other product lines (5K, 2.2K, 1.6K tickets) had significantly lower ticket volumes</a:t>
              </a:r>
              <a:r>
                <a:rPr kumimoji="0" lang="en-US" alt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, indicating they might require fewer resources or already have efficient resolution processes. 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CF9E55-06CC-0509-0FE8-BAF68A358219}"/>
              </a:ext>
            </a:extLst>
          </p:cNvPr>
          <p:cNvGrpSpPr/>
          <p:nvPr/>
        </p:nvGrpSpPr>
        <p:grpSpPr>
          <a:xfrm>
            <a:off x="6381175" y="3628164"/>
            <a:ext cx="3942704" cy="2511024"/>
            <a:chOff x="6381175" y="3674819"/>
            <a:chExt cx="3942704" cy="251102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82B1F0-6B4B-9349-51EF-ACB6357CB01C}"/>
                </a:ext>
              </a:extLst>
            </p:cNvPr>
            <p:cNvSpPr/>
            <p:nvPr/>
          </p:nvSpPr>
          <p:spPr>
            <a:xfrm>
              <a:off x="6381175" y="4143380"/>
              <a:ext cx="3933522" cy="20313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just"/>
              <a:endParaRPr lang="en-US" sz="1200" dirty="0">
                <a:solidFill>
                  <a:schemeClr val="tx1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CDAD693-F154-542D-C258-316F60DF7970}"/>
                </a:ext>
              </a:extLst>
            </p:cNvPr>
            <p:cNvSpPr/>
            <p:nvPr/>
          </p:nvSpPr>
          <p:spPr>
            <a:xfrm>
              <a:off x="6390357" y="3674819"/>
              <a:ext cx="684235" cy="468561"/>
            </a:xfrm>
            <a:prstGeom prst="rect">
              <a:avLst/>
            </a:prstGeom>
            <a:solidFill>
              <a:srgbClr val="4266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prstClr val="white"/>
                  </a:solidFill>
                  <a:latin typeface="Calibri "/>
                  <a:cs typeface="Poppins" panose="00000500000000000000" pitchFamily="2" charset="0"/>
                </a:rPr>
                <a:t>4</a:t>
              </a:r>
              <a:endParaRPr lang="en-IN" sz="1600" b="1" dirty="0">
                <a:solidFill>
                  <a:prstClr val="white"/>
                </a:solidFill>
                <a:latin typeface="Calibri "/>
                <a:cs typeface="Poppins" panose="00000500000000000000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DFDC1E-3BFD-A8C1-6D0C-209FAD443882}"/>
                </a:ext>
              </a:extLst>
            </p:cNvPr>
            <p:cNvSpPr/>
            <p:nvPr/>
          </p:nvSpPr>
          <p:spPr>
            <a:xfrm>
              <a:off x="7074593" y="3676123"/>
              <a:ext cx="3249286" cy="46725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20" tIns="60960" rIns="121920" bIns="60960" rtlCol="0" anchor="ctr"/>
            <a:lstStyle/>
            <a:p>
              <a:pPr algn="ctr"/>
              <a:r>
                <a:rPr lang="en-US" sz="1400" b="1" dirty="0"/>
                <a:t>Trend Analysis: Identifying High-Activity Periods</a:t>
              </a:r>
              <a:endParaRPr lang="en-IN" sz="1400" b="1" dirty="0">
                <a:latin typeface="Calibri "/>
              </a:endParaRPr>
            </a:p>
          </p:txBody>
        </p:sp>
        <p:sp>
          <p:nvSpPr>
            <p:cNvPr id="40" name="Rectangle 6">
              <a:extLst>
                <a:ext uri="{FF2B5EF4-FFF2-40B4-BE49-F238E27FC236}">
                  <a16:creationId xmlns:a16="http://schemas.microsoft.com/office/drawing/2014/main" id="{B58B72C3-FB2E-1567-D7FB-4D8AE9FD16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0357" y="4169907"/>
              <a:ext cx="3933522" cy="20159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2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Peak ticket inflow times</a:t>
              </a:r>
              <a:r>
                <a:rPr kumimoji="0" lang="en-US" altLang="en-US" sz="12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 were observed at </a:t>
              </a:r>
              <a:r>
                <a:rPr kumimoji="0" lang="en-US" altLang="en-US" sz="12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10 AM and 4 PM</a:t>
              </a:r>
              <a:r>
                <a:rPr kumimoji="0" lang="en-US" altLang="en-US" sz="12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, meaning these are the busiest support hours.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2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Daily trend analysis</a:t>
              </a:r>
              <a:r>
                <a:rPr kumimoji="0" lang="en-US" altLang="en-US" sz="12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 showed that the highest volume of tickets was generated on </a:t>
              </a:r>
              <a:r>
                <a:rPr kumimoji="0" lang="en-US" altLang="en-US" sz="12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Day 1, with a decline towards Day 6</a:t>
              </a:r>
              <a:r>
                <a:rPr kumimoji="0" lang="en-US" altLang="en-US" sz="12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 (possibly indicating a weekly support cycle).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kumimoji="0" lang="en-US" altLang="en-US" sz="12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en-US" sz="12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Monthly trend analysis</a:t>
              </a:r>
              <a:r>
                <a:rPr kumimoji="0" lang="en-US" altLang="en-US" sz="12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 revealed a peak in </a:t>
              </a:r>
              <a:r>
                <a:rPr kumimoji="0" lang="en-US" altLang="en-US" sz="125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March-April</a:t>
              </a:r>
              <a:r>
                <a:rPr kumimoji="0" lang="en-US" altLang="en-US" sz="125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 "/>
                </a:rPr>
                <a:t>, followed by a decline.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72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4D9EA2B4-0050-1553-01BF-62E994BBEA10}"/>
              </a:ext>
            </a:extLst>
          </p:cNvPr>
          <p:cNvSpPr/>
          <p:nvPr/>
        </p:nvSpPr>
        <p:spPr>
          <a:xfrm>
            <a:off x="7863183" y="4538581"/>
            <a:ext cx="2593910" cy="1608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0A1206F-DB84-7EF0-BCB5-B2EB86B80566}"/>
              </a:ext>
            </a:extLst>
          </p:cNvPr>
          <p:cNvSpPr/>
          <p:nvPr/>
        </p:nvSpPr>
        <p:spPr>
          <a:xfrm>
            <a:off x="6997878" y="455775"/>
            <a:ext cx="3185671" cy="160043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913CBA67-1D93-8E52-6FF6-37F290598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3BEF09-3589-5D05-C7F7-58B26F180845}"/>
              </a:ext>
            </a:extLst>
          </p:cNvPr>
          <p:cNvSpPr txBox="1"/>
          <p:nvPr/>
        </p:nvSpPr>
        <p:spPr>
          <a:xfrm>
            <a:off x="744115" y="344527"/>
            <a:ext cx="31856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Recommendations</a:t>
            </a:r>
            <a:endParaRPr lang="en-US" sz="28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8C2278-60CC-E3A5-EAB2-4A526487E77D}"/>
              </a:ext>
            </a:extLst>
          </p:cNvPr>
          <p:cNvSpPr/>
          <p:nvPr/>
        </p:nvSpPr>
        <p:spPr>
          <a:xfrm>
            <a:off x="604153" y="437837"/>
            <a:ext cx="139962" cy="336605"/>
          </a:xfrm>
          <a:prstGeom prst="rect">
            <a:avLst/>
          </a:prstGeom>
          <a:solidFill>
            <a:srgbClr val="C00000"/>
          </a:solidFill>
          <a:ln>
            <a:solidFill>
              <a:srgbClr val="2E2A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Sequential Access Storage 6">
            <a:extLst>
              <a:ext uri="{FF2B5EF4-FFF2-40B4-BE49-F238E27FC236}">
                <a16:creationId xmlns:a16="http://schemas.microsoft.com/office/drawing/2014/main" id="{2820B320-7059-9623-B91A-D4A8CDF258EF}"/>
              </a:ext>
            </a:extLst>
          </p:cNvPr>
          <p:cNvSpPr/>
          <p:nvPr/>
        </p:nvSpPr>
        <p:spPr>
          <a:xfrm>
            <a:off x="5405495" y="1557720"/>
            <a:ext cx="1364805" cy="1210153"/>
          </a:xfrm>
          <a:prstGeom prst="flowChartMagnetic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Flowchart: Sequential Access Storage 10">
            <a:extLst>
              <a:ext uri="{FF2B5EF4-FFF2-40B4-BE49-F238E27FC236}">
                <a16:creationId xmlns:a16="http://schemas.microsoft.com/office/drawing/2014/main" id="{3A56BCA7-C80D-659D-F35B-C2B8DAB643D9}"/>
              </a:ext>
            </a:extLst>
          </p:cNvPr>
          <p:cNvSpPr/>
          <p:nvPr/>
        </p:nvSpPr>
        <p:spPr>
          <a:xfrm rot="3429195">
            <a:off x="6845448" y="2385067"/>
            <a:ext cx="1327851" cy="1289934"/>
          </a:xfrm>
          <a:prstGeom prst="flowChartMagnetic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Flowchart: Sequential Access Storage 13">
            <a:extLst>
              <a:ext uri="{FF2B5EF4-FFF2-40B4-BE49-F238E27FC236}">
                <a16:creationId xmlns:a16="http://schemas.microsoft.com/office/drawing/2014/main" id="{B6BF5D96-12DC-EBBC-9B60-047FF024191B}"/>
              </a:ext>
            </a:extLst>
          </p:cNvPr>
          <p:cNvSpPr/>
          <p:nvPr/>
        </p:nvSpPr>
        <p:spPr>
          <a:xfrm rot="12165868">
            <a:off x="4681936" y="4103350"/>
            <a:ext cx="1320065" cy="1190134"/>
          </a:xfrm>
          <a:prstGeom prst="flowChartMagnetic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Flowchart: Sequential Access Storage 14">
            <a:extLst>
              <a:ext uri="{FF2B5EF4-FFF2-40B4-BE49-F238E27FC236}">
                <a16:creationId xmlns:a16="http://schemas.microsoft.com/office/drawing/2014/main" id="{D460C454-C8CB-C0DD-BDEF-7498C7216B77}"/>
              </a:ext>
            </a:extLst>
          </p:cNvPr>
          <p:cNvSpPr/>
          <p:nvPr/>
        </p:nvSpPr>
        <p:spPr>
          <a:xfrm rot="17524424">
            <a:off x="4196402" y="2532633"/>
            <a:ext cx="1281061" cy="1215766"/>
          </a:xfrm>
          <a:prstGeom prst="flowChartMagnetic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lowchart: Sequential Access Storage 15">
            <a:extLst>
              <a:ext uri="{FF2B5EF4-FFF2-40B4-BE49-F238E27FC236}">
                <a16:creationId xmlns:a16="http://schemas.microsoft.com/office/drawing/2014/main" id="{4CFD3F11-63D0-3DF0-7740-E2652E15B309}"/>
              </a:ext>
            </a:extLst>
          </p:cNvPr>
          <p:cNvSpPr/>
          <p:nvPr/>
        </p:nvSpPr>
        <p:spPr>
          <a:xfrm rot="8732310">
            <a:off x="6333543" y="4002023"/>
            <a:ext cx="1364805" cy="1289475"/>
          </a:xfrm>
          <a:prstGeom prst="flowChartMagnetic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BE26283-57BC-6832-097F-66C8F2218538}"/>
              </a:ext>
            </a:extLst>
          </p:cNvPr>
          <p:cNvCxnSpPr>
            <a:cxnSpLocks/>
            <a:stCxn id="11" idx="0"/>
            <a:endCxn id="34" idx="1"/>
          </p:cNvCxnSpPr>
          <p:nvPr/>
        </p:nvCxnSpPr>
        <p:spPr>
          <a:xfrm>
            <a:off x="8051226" y="2680208"/>
            <a:ext cx="610666" cy="601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Workflow Icon Images – Browse 332,859 Stock Photos, Vectors ...">
            <a:extLst>
              <a:ext uri="{FF2B5EF4-FFF2-40B4-BE49-F238E27FC236}">
                <a16:creationId xmlns:a16="http://schemas.microsoft.com/office/drawing/2014/main" id="{56C2D34F-9A56-C8CF-9983-503AC6357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318" y="1725339"/>
            <a:ext cx="997157" cy="876628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1441AAA-CA97-24AE-22E4-11C54B15942A}"/>
              </a:ext>
            </a:extLst>
          </p:cNvPr>
          <p:cNvCxnSpPr>
            <a:cxnSpLocks/>
            <a:stCxn id="7" idx="0"/>
            <a:endCxn id="24" idx="1"/>
          </p:cNvCxnSpPr>
          <p:nvPr/>
        </p:nvCxnSpPr>
        <p:spPr>
          <a:xfrm rot="5400000" flipH="1" flipV="1">
            <a:off x="6389623" y="961877"/>
            <a:ext cx="294118" cy="89756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958755-0658-E0D9-2383-E71A228A4904}"/>
              </a:ext>
            </a:extLst>
          </p:cNvPr>
          <p:cNvSpPr txBox="1"/>
          <p:nvPr/>
        </p:nvSpPr>
        <p:spPr>
          <a:xfrm>
            <a:off x="6985467" y="447994"/>
            <a:ext cx="335285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Optimize Workforce Allocation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Allocate more resources during peak hours </a:t>
            </a:r>
            <a:r>
              <a:rPr lang="en-US" sz="1400" b="1" dirty="0"/>
              <a:t>(10 AM &amp; 4 PM) </a:t>
            </a:r>
            <a:r>
              <a:rPr lang="en-US" sz="1400" dirty="0"/>
              <a:t>to reduce response time and backlog.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Implement </a:t>
            </a:r>
            <a:r>
              <a:rPr lang="en-US" sz="1400" b="1" dirty="0"/>
              <a:t>AI-based ticket routing </a:t>
            </a:r>
            <a:r>
              <a:rPr lang="en-US" sz="1400" dirty="0"/>
              <a:t>for faster issue resolution.</a:t>
            </a:r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82D0DE-03B2-3E70-1488-753EB8C4CF62}"/>
              </a:ext>
            </a:extLst>
          </p:cNvPr>
          <p:cNvSpPr/>
          <p:nvPr/>
        </p:nvSpPr>
        <p:spPr>
          <a:xfrm>
            <a:off x="8669512" y="2458546"/>
            <a:ext cx="2863128" cy="160821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F53900-F8BB-3CB8-DF50-48CB24AE6A4B}"/>
              </a:ext>
            </a:extLst>
          </p:cNvPr>
          <p:cNvSpPr txBox="1"/>
          <p:nvPr/>
        </p:nvSpPr>
        <p:spPr>
          <a:xfrm>
            <a:off x="8661892" y="2466326"/>
            <a:ext cx="288940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Reduce Backlogs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Analyze </a:t>
            </a:r>
            <a:r>
              <a:rPr lang="en-US" sz="1400" b="1" dirty="0"/>
              <a:t>tickets taking &gt;72 hours</a:t>
            </a:r>
            <a:r>
              <a:rPr lang="en-US" sz="1400" dirty="0"/>
              <a:t> to identify delays and improve workflows.</a:t>
            </a:r>
          </a:p>
          <a:p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Introduce a </a:t>
            </a:r>
            <a:r>
              <a:rPr lang="en-US" sz="1400" b="1" dirty="0"/>
              <a:t>dedicated escalation process</a:t>
            </a:r>
            <a:r>
              <a:rPr lang="en-US" sz="1400" dirty="0"/>
              <a:t> for quicker resolution.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ACA681F-51B3-0384-12B6-B730D4D3AD56}"/>
              </a:ext>
            </a:extLst>
          </p:cNvPr>
          <p:cNvCxnSpPr>
            <a:cxnSpLocks/>
            <a:stCxn id="16" idx="0"/>
            <a:endCxn id="40" idx="1"/>
          </p:cNvCxnSpPr>
          <p:nvPr/>
        </p:nvCxnSpPr>
        <p:spPr>
          <a:xfrm rot="16200000" flipH="1">
            <a:off x="7530168" y="5028954"/>
            <a:ext cx="183618" cy="4824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B024F35-CFFF-751F-2128-4135BBD7381D}"/>
              </a:ext>
            </a:extLst>
          </p:cNvPr>
          <p:cNvSpPr txBox="1"/>
          <p:nvPr/>
        </p:nvSpPr>
        <p:spPr>
          <a:xfrm>
            <a:off x="7863183" y="4546361"/>
            <a:ext cx="25257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Enhance Self-Service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Use </a:t>
            </a:r>
            <a:r>
              <a:rPr lang="en-US" sz="1400" b="1" dirty="0"/>
              <a:t>FAQs, chatbots, and AI knowledge bases</a:t>
            </a:r>
            <a:r>
              <a:rPr lang="en-US" sz="1400" dirty="0"/>
              <a:t> to reduce ticket volume.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/>
              <a:t>Allow support teams to focus on critical issues.</a:t>
            </a:r>
          </a:p>
        </p:txBody>
      </p:sp>
      <p:pic>
        <p:nvPicPr>
          <p:cNvPr id="4102" name="Picture 6" descr="Self service icon Stock Vector by ©Blankstock 128931436">
            <a:extLst>
              <a:ext uri="{FF2B5EF4-FFF2-40B4-BE49-F238E27FC236}">
                <a16:creationId xmlns:a16="http://schemas.microsoft.com/office/drawing/2014/main" id="{C44D9F0A-06C9-A258-1288-A1E2762A9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083" y="4187592"/>
            <a:ext cx="930055" cy="930055"/>
          </a:xfrm>
          <a:prstGeom prst="ellipse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Premium Vector | Backlog icon vector image Can be used for Project  Management">
            <a:extLst>
              <a:ext uri="{FF2B5EF4-FFF2-40B4-BE49-F238E27FC236}">
                <a16:creationId xmlns:a16="http://schemas.microsoft.com/office/drawing/2014/main" id="{03B5A8B4-57BE-9EB3-B814-45330721A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752" y="2559571"/>
            <a:ext cx="932471" cy="932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8B6A763-4079-FA44-26E3-73A15F78D5C7}"/>
              </a:ext>
            </a:extLst>
          </p:cNvPr>
          <p:cNvCxnSpPr>
            <a:cxnSpLocks/>
            <a:stCxn id="14" idx="3"/>
            <a:endCxn id="51" idx="3"/>
          </p:cNvCxnSpPr>
          <p:nvPr/>
        </p:nvCxnSpPr>
        <p:spPr>
          <a:xfrm rot="10800000" flipV="1">
            <a:off x="3819612" y="4443021"/>
            <a:ext cx="913738" cy="2135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11" name="Group 4110">
            <a:extLst>
              <a:ext uri="{FF2B5EF4-FFF2-40B4-BE49-F238E27FC236}">
                <a16:creationId xmlns:a16="http://schemas.microsoft.com/office/drawing/2014/main" id="{EAC53FD5-D780-3405-2A06-F9952C85825A}"/>
              </a:ext>
            </a:extLst>
          </p:cNvPr>
          <p:cNvGrpSpPr/>
          <p:nvPr/>
        </p:nvGrpSpPr>
        <p:grpSpPr>
          <a:xfrm>
            <a:off x="795388" y="3748608"/>
            <a:ext cx="3024224" cy="1846659"/>
            <a:chOff x="752776" y="4217273"/>
            <a:chExt cx="3024224" cy="1846659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E6B5E40-F792-4687-CC72-83AE4B8BF560}"/>
                </a:ext>
              </a:extLst>
            </p:cNvPr>
            <p:cNvSpPr/>
            <p:nvPr/>
          </p:nvSpPr>
          <p:spPr>
            <a:xfrm>
              <a:off x="752776" y="4217273"/>
              <a:ext cx="3024224" cy="18158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FC80080-EDFE-FB48-E8F2-3938BD3C6DF7}"/>
                </a:ext>
              </a:extLst>
            </p:cNvPr>
            <p:cNvSpPr txBox="1"/>
            <p:nvPr/>
          </p:nvSpPr>
          <p:spPr>
            <a:xfrm>
              <a:off x="893002" y="4217273"/>
              <a:ext cx="2646057" cy="1846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Improve Resolution Accuracy</a:t>
              </a: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/>
                <a:t>Conduct </a:t>
              </a:r>
              <a:r>
                <a:rPr lang="en-US" sz="1400" b="1" dirty="0"/>
                <a:t>root-cause analysis</a:t>
              </a:r>
              <a:r>
                <a:rPr lang="en-US" sz="1400" dirty="0"/>
                <a:t> on </a:t>
              </a:r>
              <a:r>
                <a:rPr lang="en-US" sz="1400" b="1" dirty="0"/>
                <a:t>234 reopened tickets</a:t>
              </a:r>
              <a:r>
                <a:rPr lang="en-US" sz="1400" dirty="0"/>
                <a:t> to address resolution gaps.</a:t>
              </a:r>
            </a:p>
            <a:p>
              <a:endParaRPr lang="en-US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dirty="0"/>
                <a:t>Implement </a:t>
              </a:r>
              <a:r>
                <a:rPr lang="en-US" sz="1400" b="1" dirty="0"/>
                <a:t>post-resolution feedback</a:t>
              </a:r>
              <a:r>
                <a:rPr lang="en-US" sz="1400" dirty="0"/>
                <a:t> to ensure issues are fully resolved.</a:t>
              </a:r>
            </a:p>
          </p:txBody>
        </p:sp>
      </p:grpSp>
      <p:pic>
        <p:nvPicPr>
          <p:cNvPr id="4108" name="Picture 12" descr="Improved Accuracy Icon Design 44798047 Vector Art at Vecteezy">
            <a:extLst>
              <a:ext uri="{FF2B5EF4-FFF2-40B4-BE49-F238E27FC236}">
                <a16:creationId xmlns:a16="http://schemas.microsoft.com/office/drawing/2014/main" id="{AD8BDEE2-6981-5225-37AA-C4C7F187F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094" y="4264543"/>
            <a:ext cx="867747" cy="867747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ECEB16DE-E672-19B1-38C1-3B389154E264}"/>
              </a:ext>
            </a:extLst>
          </p:cNvPr>
          <p:cNvGrpSpPr/>
          <p:nvPr/>
        </p:nvGrpSpPr>
        <p:grpSpPr>
          <a:xfrm>
            <a:off x="639614" y="1127887"/>
            <a:ext cx="3131486" cy="1846659"/>
            <a:chOff x="449831" y="1723501"/>
            <a:chExt cx="3049548" cy="1846659"/>
          </a:xfrm>
        </p:grpSpPr>
        <p:sp>
          <p:nvSpPr>
            <p:cNvPr id="4101" name="Rectangle 4100">
              <a:extLst>
                <a:ext uri="{FF2B5EF4-FFF2-40B4-BE49-F238E27FC236}">
                  <a16:creationId xmlns:a16="http://schemas.microsoft.com/office/drawing/2014/main" id="{38FE9DD8-4DD8-5BE3-EAE0-05AAC0E8416B}"/>
                </a:ext>
              </a:extLst>
            </p:cNvPr>
            <p:cNvSpPr/>
            <p:nvPr/>
          </p:nvSpPr>
          <p:spPr>
            <a:xfrm>
              <a:off x="449831" y="1725339"/>
              <a:ext cx="3024224" cy="1815882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99" name="TextBox 4098">
              <a:extLst>
                <a:ext uri="{FF2B5EF4-FFF2-40B4-BE49-F238E27FC236}">
                  <a16:creationId xmlns:a16="http://schemas.microsoft.com/office/drawing/2014/main" id="{9117B62F-B63B-22D8-5224-2D578973106B}"/>
                </a:ext>
              </a:extLst>
            </p:cNvPr>
            <p:cNvSpPr txBox="1"/>
            <p:nvPr/>
          </p:nvSpPr>
          <p:spPr>
            <a:xfrm>
              <a:off x="479844" y="1723501"/>
              <a:ext cx="3019535" cy="184665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/>
                <a:t>Strengthen Product Line 1 Support</a:t>
              </a:r>
              <a:endParaRPr lang="en-US" sz="16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b="1" dirty="0"/>
                <a:t>57% of total tickets</a:t>
              </a:r>
              <a:r>
                <a:rPr lang="en-US" sz="1400" dirty="0"/>
                <a:t> come from Product Line 1—needs better documentation &amp; troubleshooting resources.</a:t>
              </a:r>
            </a:p>
            <a:p>
              <a:pPr marL="285750" indent="-285750">
                <a:buFont typeface="Wingdings" panose="05000000000000000000" pitchFamily="2" charset="2"/>
                <a:buChar char="ü"/>
              </a:pPr>
              <a:endParaRPr lang="en-US" sz="1400" dirty="0"/>
            </a:p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en-US" sz="1400" b="1" dirty="0"/>
                <a:t>Analyze failure patterns</a:t>
              </a:r>
              <a:r>
                <a:rPr lang="en-US" sz="1400" dirty="0"/>
                <a:t> to reduce issue recurrence.</a:t>
              </a:r>
            </a:p>
          </p:txBody>
        </p:sp>
      </p:grpSp>
      <p:pic>
        <p:nvPicPr>
          <p:cNvPr id="4110" name="Picture 14" descr="Customer support icon, outline style 15911602 Vector Art at Vecteezy">
            <a:extLst>
              <a:ext uri="{FF2B5EF4-FFF2-40B4-BE49-F238E27FC236}">
                <a16:creationId xmlns:a16="http://schemas.microsoft.com/office/drawing/2014/main" id="{020214DD-EED2-124F-7003-188965221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5384" y="2722302"/>
            <a:ext cx="840451" cy="84045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Connector: Elbow 4104">
            <a:extLst>
              <a:ext uri="{FF2B5EF4-FFF2-40B4-BE49-F238E27FC236}">
                <a16:creationId xmlns:a16="http://schemas.microsoft.com/office/drawing/2014/main" id="{9DD1243F-56F5-E5D6-691E-8A8F9D6BAC25}"/>
              </a:ext>
            </a:extLst>
          </p:cNvPr>
          <p:cNvCxnSpPr>
            <a:cxnSpLocks/>
            <a:stCxn id="15" idx="0"/>
            <a:endCxn id="4101" idx="3"/>
          </p:cNvCxnSpPr>
          <p:nvPr/>
        </p:nvCxnSpPr>
        <p:spPr>
          <a:xfrm rot="10800000">
            <a:off x="3745095" y="2037667"/>
            <a:ext cx="528512" cy="8744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18" name="Picture 18" descr="Computer and technical support icon Royalty Free Vector">
            <a:extLst>
              <a:ext uri="{FF2B5EF4-FFF2-40B4-BE49-F238E27FC236}">
                <a16:creationId xmlns:a16="http://schemas.microsoft.com/office/drawing/2014/main" id="{F5B853D4-60DD-5895-3379-F25E80A1F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27"/>
          <a:stretch/>
        </p:blipFill>
        <p:spPr bwMode="auto">
          <a:xfrm>
            <a:off x="5564424" y="2966872"/>
            <a:ext cx="1129330" cy="1121771"/>
          </a:xfrm>
          <a:prstGeom prst="ellipse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067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C762FFC8-08D5-AD34-9C8E-5533E371B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EEDAFA-B481-B160-2632-57638F3F1A56}"/>
              </a:ext>
            </a:extLst>
          </p:cNvPr>
          <p:cNvSpPr txBox="1"/>
          <p:nvPr/>
        </p:nvSpPr>
        <p:spPr>
          <a:xfrm>
            <a:off x="744115" y="344527"/>
            <a:ext cx="73361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Conclusion</a:t>
            </a:r>
            <a:endParaRPr lang="en-US" sz="2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16800-9D3C-2982-99D3-A84E151F8D0A}"/>
              </a:ext>
            </a:extLst>
          </p:cNvPr>
          <p:cNvSpPr/>
          <p:nvPr/>
        </p:nvSpPr>
        <p:spPr>
          <a:xfrm>
            <a:off x="604153" y="428507"/>
            <a:ext cx="139962" cy="345936"/>
          </a:xfrm>
          <a:prstGeom prst="rect">
            <a:avLst/>
          </a:prstGeom>
          <a:solidFill>
            <a:srgbClr val="C00000"/>
          </a:solidFill>
          <a:ln>
            <a:solidFill>
              <a:srgbClr val="2E2A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C5549F-8E8E-92EF-DBFC-E4671E09A2FC}"/>
              </a:ext>
            </a:extLst>
          </p:cNvPr>
          <p:cNvGrpSpPr/>
          <p:nvPr/>
        </p:nvGrpSpPr>
        <p:grpSpPr>
          <a:xfrm>
            <a:off x="744115" y="951727"/>
            <a:ext cx="11040448" cy="5178484"/>
            <a:chOff x="744115" y="951728"/>
            <a:chExt cx="11040448" cy="517848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E2DB74-1044-0A9E-B21C-C1563F3E3AB6}"/>
                </a:ext>
              </a:extLst>
            </p:cNvPr>
            <p:cNvSpPr/>
            <p:nvPr/>
          </p:nvSpPr>
          <p:spPr>
            <a:xfrm>
              <a:off x="744115" y="951728"/>
              <a:ext cx="11040448" cy="517848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softEdge rad="12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98C1BF-4B13-F5D2-48B7-7C3B0A36C137}"/>
                </a:ext>
              </a:extLst>
            </p:cNvPr>
            <p:cNvSpPr txBox="1"/>
            <p:nvPr/>
          </p:nvSpPr>
          <p:spPr>
            <a:xfrm>
              <a:off x="1117340" y="1130408"/>
              <a:ext cx="10405966" cy="48013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The project </a:t>
              </a:r>
              <a:r>
                <a:rPr lang="en-US" b="1" dirty="0"/>
                <a:t>successfully analyzed ServiceNow performance</a:t>
              </a:r>
              <a:r>
                <a:rPr lang="en-US" dirty="0"/>
                <a:t>, providing </a:t>
              </a:r>
              <a:r>
                <a:rPr lang="en-US" b="1" dirty="0"/>
                <a:t>data-backed insights</a:t>
              </a:r>
              <a:r>
                <a:rPr lang="en-US" dirty="0"/>
                <a:t> on ticket resolution trends, peak hours, and product-specific workload distribution.</a:t>
              </a:r>
            </a:p>
            <a:p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b="1" dirty="0"/>
                <a:t>The high resolution rate (99.97%) and low SLA breaches (9 cases) indicate strong performance</a:t>
              </a:r>
              <a:r>
                <a:rPr lang="en-US" dirty="0"/>
                <a:t>, but areas like </a:t>
              </a:r>
              <a:r>
                <a:rPr lang="en-US" b="1" dirty="0"/>
                <a:t>backlogs (&gt;72-hour tickets) and reopened cases (234 tickets) need improvement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§"/>
              </a:pPr>
              <a:r>
                <a:rPr lang="en-US" b="1" dirty="0"/>
                <a:t>Key recommendations</a:t>
              </a:r>
              <a:r>
                <a:rPr lang="en-US" dirty="0"/>
                <a:t> include </a:t>
              </a:r>
              <a:r>
                <a:rPr lang="en-US" b="1" dirty="0"/>
                <a:t>better workforce management, enhanced self-service options, resolution accuracy improvements, and additional support for Product Line 1</a:t>
              </a:r>
              <a:r>
                <a:rPr lang="en-US" dirty="0"/>
                <a:t>.</a:t>
              </a:r>
            </a:p>
            <a:p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/>
                <a:t>Future projects should focus on:</a:t>
              </a:r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/>
                <a:t>Refining ticket resolution processes to further reduce backlog cases.</a:t>
              </a:r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/>
                <a:t>Using predictive analytics to anticipate ticket volume fluctuations.</a:t>
              </a:r>
              <a:endParaRPr lang="en-US" dirty="0"/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en-US" b="1" dirty="0"/>
                <a:t>Strengthening root-cause analysis for reopened tickets to improve first-time resolution rates.</a:t>
              </a:r>
            </a:p>
            <a:p>
              <a:pPr lvl="1"/>
              <a:endParaRPr lang="en-US" dirty="0"/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/>
                <a:t>Final Thought:</a:t>
              </a:r>
            </a:p>
            <a:p>
              <a:r>
                <a:rPr lang="en-US" dirty="0"/>
                <a:t>This project reinforced </a:t>
              </a:r>
              <a:r>
                <a:rPr lang="en-US" b="1" dirty="0"/>
                <a:t>the importance of data analytics in business decision-making</a:t>
              </a:r>
              <a:r>
                <a:rPr lang="en-US" dirty="0"/>
                <a:t>, demonstrating how </a:t>
              </a:r>
              <a:r>
                <a:rPr lang="en-US" b="1" dirty="0"/>
                <a:t>data-driven insights can optimize operational efficiency and enhance customer satisfaction</a:t>
              </a:r>
              <a:r>
                <a:rPr lang="en-US" dirty="0"/>
                <a:t>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8593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368093-2E7C-58B6-DCC1-B384EC3A39AB}"/>
              </a:ext>
            </a:extLst>
          </p:cNvPr>
          <p:cNvSpPr txBox="1"/>
          <p:nvPr/>
        </p:nvSpPr>
        <p:spPr>
          <a:xfrm>
            <a:off x="4441372" y="2630107"/>
            <a:ext cx="35736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600" b="1" dirty="0"/>
              <a:t>Thank You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E6500BF-242B-77BF-0639-20FA137F2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156" y="234624"/>
            <a:ext cx="675247" cy="633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056161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3071</TotalTime>
  <Words>837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</vt:lpstr>
      <vt:lpstr>Calibri Light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Debasish Sahu</dc:creator>
  <cp:lastModifiedBy>Debasish Sahu</cp:lastModifiedBy>
  <cp:revision>14</cp:revision>
  <dcterms:created xsi:type="dcterms:W3CDTF">2025-02-14T08:43:06Z</dcterms:created>
  <dcterms:modified xsi:type="dcterms:W3CDTF">2025-03-06T13:40:56Z</dcterms:modified>
</cp:coreProperties>
</file>