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9" r:id="rId6"/>
    <p:sldId id="260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160D-C902-4BF1-BDD9-AC02C46FC4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DC67B7-A871-4DC0-ACE2-FFF958F44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Ola trip data using Power BI to uncover booking trends, revenue, and efficiency.</a:t>
          </a:r>
        </a:p>
      </dgm:t>
    </dgm:pt>
    <dgm:pt modelId="{C4981BFB-7F58-4DA2-991F-7CE2089845EB}" type="parTrans" cxnId="{66F73006-9B85-41A0-92C8-467DC928D714}">
      <dgm:prSet/>
      <dgm:spPr/>
      <dgm:t>
        <a:bodyPr/>
        <a:lstStyle/>
        <a:p>
          <a:endParaRPr lang="en-US"/>
        </a:p>
      </dgm:t>
    </dgm:pt>
    <dgm:pt modelId="{E6958B2D-4247-4255-9DE1-750CC2975631}" type="sibTrans" cxnId="{66F73006-9B85-41A0-92C8-467DC928D714}">
      <dgm:prSet/>
      <dgm:spPr/>
      <dgm:t>
        <a:bodyPr/>
        <a:lstStyle/>
        <a:p>
          <a:endParaRPr lang="en-US"/>
        </a:p>
      </dgm:t>
    </dgm:pt>
    <dgm:pt modelId="{06942CEC-D37B-4F6C-9CFA-5291BB3944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stakeholders in making strategic, data-driven decisions.</a:t>
          </a:r>
        </a:p>
      </dgm:t>
    </dgm:pt>
    <dgm:pt modelId="{AB61417A-3296-46ED-B6B0-D2658A254881}" type="parTrans" cxnId="{D06553C9-C0AD-4058-8C8E-498700D1723A}">
      <dgm:prSet/>
      <dgm:spPr/>
      <dgm:t>
        <a:bodyPr/>
        <a:lstStyle/>
        <a:p>
          <a:endParaRPr lang="en-US"/>
        </a:p>
      </dgm:t>
    </dgm:pt>
    <dgm:pt modelId="{F0A1C56F-BB5E-493C-A544-AE2AED40F379}" type="sibTrans" cxnId="{D06553C9-C0AD-4058-8C8E-498700D1723A}">
      <dgm:prSet/>
      <dgm:spPr/>
      <dgm:t>
        <a:bodyPr/>
        <a:lstStyle/>
        <a:p>
          <a:endParaRPr lang="en-US"/>
        </a:p>
      </dgm:t>
    </dgm:pt>
    <dgm:pt modelId="{90AEB70D-86E0-42A9-A31C-B5FE7CDCF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optimization opportunities in pricing and service delivery.</a:t>
          </a:r>
        </a:p>
      </dgm:t>
    </dgm:pt>
    <dgm:pt modelId="{A4FD8A88-23AC-4836-BB8A-723BC7B5A4B7}" type="parTrans" cxnId="{48507436-840B-4A1B-8494-E5641C648FF1}">
      <dgm:prSet/>
      <dgm:spPr/>
      <dgm:t>
        <a:bodyPr/>
        <a:lstStyle/>
        <a:p>
          <a:endParaRPr lang="en-US"/>
        </a:p>
      </dgm:t>
    </dgm:pt>
    <dgm:pt modelId="{A236A227-BD52-48DB-9AA0-2A76E200FE4B}" type="sibTrans" cxnId="{48507436-840B-4A1B-8494-E5641C648FF1}">
      <dgm:prSet/>
      <dgm:spPr/>
      <dgm:t>
        <a:bodyPr/>
        <a:lstStyle/>
        <a:p>
          <a:endParaRPr lang="en-US"/>
        </a:p>
      </dgm:t>
    </dgm:pt>
    <dgm:pt modelId="{00969214-E8A2-4D94-926E-08F46D4C6374}" type="pres">
      <dgm:prSet presAssocID="{E45F160D-C902-4BF1-BDD9-AC02C46FC46A}" presName="root" presStyleCnt="0">
        <dgm:presLayoutVars>
          <dgm:dir/>
          <dgm:resizeHandles val="exact"/>
        </dgm:presLayoutVars>
      </dgm:prSet>
      <dgm:spPr/>
    </dgm:pt>
    <dgm:pt modelId="{E9172DDB-B389-4F8A-84B4-EC8D22B2E884}" type="pres">
      <dgm:prSet presAssocID="{75DC67B7-A871-4DC0-ACE2-FFF958F44CC8}" presName="compNode" presStyleCnt="0"/>
      <dgm:spPr/>
    </dgm:pt>
    <dgm:pt modelId="{8E937A20-2801-481C-BB27-CD22CE0CD2FC}" type="pres">
      <dgm:prSet presAssocID="{75DC67B7-A871-4DC0-ACE2-FFF958F44CC8}" presName="bgRect" presStyleLbl="bgShp" presStyleIdx="0" presStyleCnt="3"/>
      <dgm:spPr/>
    </dgm:pt>
    <dgm:pt modelId="{6E86B80F-5863-4FF3-9EFE-0EF1E3F10813}" type="pres">
      <dgm:prSet presAssocID="{75DC67B7-A871-4DC0-ACE2-FFF958F44C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04F868-125E-43BB-8513-649CB0EA692F}" type="pres">
      <dgm:prSet presAssocID="{75DC67B7-A871-4DC0-ACE2-FFF958F44CC8}" presName="spaceRect" presStyleCnt="0"/>
      <dgm:spPr/>
    </dgm:pt>
    <dgm:pt modelId="{8F997CEE-D874-452F-AF37-F920CA6DCD9B}" type="pres">
      <dgm:prSet presAssocID="{75DC67B7-A871-4DC0-ACE2-FFF958F44CC8}" presName="parTx" presStyleLbl="revTx" presStyleIdx="0" presStyleCnt="3">
        <dgm:presLayoutVars>
          <dgm:chMax val="0"/>
          <dgm:chPref val="0"/>
        </dgm:presLayoutVars>
      </dgm:prSet>
      <dgm:spPr/>
    </dgm:pt>
    <dgm:pt modelId="{5A692A25-38A7-45CD-A0F2-52F88A808071}" type="pres">
      <dgm:prSet presAssocID="{E6958B2D-4247-4255-9DE1-750CC2975631}" presName="sibTrans" presStyleCnt="0"/>
      <dgm:spPr/>
    </dgm:pt>
    <dgm:pt modelId="{8DCC7708-1C26-434F-BE61-0CA59BCF6847}" type="pres">
      <dgm:prSet presAssocID="{06942CEC-D37B-4F6C-9CFA-5291BB394499}" presName="compNode" presStyleCnt="0"/>
      <dgm:spPr/>
    </dgm:pt>
    <dgm:pt modelId="{6DD08181-EDBA-46CE-A42F-E3345DC6E70E}" type="pres">
      <dgm:prSet presAssocID="{06942CEC-D37B-4F6C-9CFA-5291BB394499}" presName="bgRect" presStyleLbl="bgShp" presStyleIdx="1" presStyleCnt="3"/>
      <dgm:spPr/>
    </dgm:pt>
    <dgm:pt modelId="{E0ACC174-6761-4A50-8CE8-E0DBA98E12C6}" type="pres">
      <dgm:prSet presAssocID="{06942CEC-D37B-4F6C-9CFA-5291BB3944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34CDB2-70F3-45F4-BE54-68BD70D96855}" type="pres">
      <dgm:prSet presAssocID="{06942CEC-D37B-4F6C-9CFA-5291BB394499}" presName="spaceRect" presStyleCnt="0"/>
      <dgm:spPr/>
    </dgm:pt>
    <dgm:pt modelId="{30B93A42-FCB9-403A-864F-B1296E3104BB}" type="pres">
      <dgm:prSet presAssocID="{06942CEC-D37B-4F6C-9CFA-5291BB394499}" presName="parTx" presStyleLbl="revTx" presStyleIdx="1" presStyleCnt="3">
        <dgm:presLayoutVars>
          <dgm:chMax val="0"/>
          <dgm:chPref val="0"/>
        </dgm:presLayoutVars>
      </dgm:prSet>
      <dgm:spPr/>
    </dgm:pt>
    <dgm:pt modelId="{768C0E3B-9D27-481E-9519-5B2FE22EE1E4}" type="pres">
      <dgm:prSet presAssocID="{F0A1C56F-BB5E-493C-A544-AE2AED40F379}" presName="sibTrans" presStyleCnt="0"/>
      <dgm:spPr/>
    </dgm:pt>
    <dgm:pt modelId="{70D66099-2A25-4ED0-B364-DBF2313CB87A}" type="pres">
      <dgm:prSet presAssocID="{90AEB70D-86E0-42A9-A31C-B5FE7CDCFFD5}" presName="compNode" presStyleCnt="0"/>
      <dgm:spPr/>
    </dgm:pt>
    <dgm:pt modelId="{22232FB3-902C-44A8-8C31-6DA97A0EE577}" type="pres">
      <dgm:prSet presAssocID="{90AEB70D-86E0-42A9-A31C-B5FE7CDCFFD5}" presName="bgRect" presStyleLbl="bgShp" presStyleIdx="2" presStyleCnt="3"/>
      <dgm:spPr/>
    </dgm:pt>
    <dgm:pt modelId="{33CCE56B-0DA7-4A61-9A9E-C47847FE1BEA}" type="pres">
      <dgm:prSet presAssocID="{90AEB70D-86E0-42A9-A31C-B5FE7CDCFF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0635261-23CB-475C-9749-BE5D1AA749BE}" type="pres">
      <dgm:prSet presAssocID="{90AEB70D-86E0-42A9-A31C-B5FE7CDCFFD5}" presName="spaceRect" presStyleCnt="0"/>
      <dgm:spPr/>
    </dgm:pt>
    <dgm:pt modelId="{B86D097A-11A7-4260-82BF-8CF1C7ABAB89}" type="pres">
      <dgm:prSet presAssocID="{90AEB70D-86E0-42A9-A31C-B5FE7CDCFF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F73006-9B85-41A0-92C8-467DC928D714}" srcId="{E45F160D-C902-4BF1-BDD9-AC02C46FC46A}" destId="{75DC67B7-A871-4DC0-ACE2-FFF958F44CC8}" srcOrd="0" destOrd="0" parTransId="{C4981BFB-7F58-4DA2-991F-7CE2089845EB}" sibTransId="{E6958B2D-4247-4255-9DE1-750CC2975631}"/>
    <dgm:cxn modelId="{21C88E24-5A94-4DBA-B96E-DBBCE68900A0}" type="presOf" srcId="{75DC67B7-A871-4DC0-ACE2-FFF958F44CC8}" destId="{8F997CEE-D874-452F-AF37-F920CA6DCD9B}" srcOrd="0" destOrd="0" presId="urn:microsoft.com/office/officeart/2018/2/layout/IconVerticalSolidList"/>
    <dgm:cxn modelId="{48507436-840B-4A1B-8494-E5641C648FF1}" srcId="{E45F160D-C902-4BF1-BDD9-AC02C46FC46A}" destId="{90AEB70D-86E0-42A9-A31C-B5FE7CDCFFD5}" srcOrd="2" destOrd="0" parTransId="{A4FD8A88-23AC-4836-BB8A-723BC7B5A4B7}" sibTransId="{A236A227-BD52-48DB-9AA0-2A76E200FE4B}"/>
    <dgm:cxn modelId="{68E4676F-37FD-4FC3-A065-2333855C7DA0}" type="presOf" srcId="{E45F160D-C902-4BF1-BDD9-AC02C46FC46A}" destId="{00969214-E8A2-4D94-926E-08F46D4C6374}" srcOrd="0" destOrd="0" presId="urn:microsoft.com/office/officeart/2018/2/layout/IconVerticalSolidList"/>
    <dgm:cxn modelId="{F15EDD9B-E1A0-4ADB-8943-17667DA97DD1}" type="presOf" srcId="{06942CEC-D37B-4F6C-9CFA-5291BB394499}" destId="{30B93A42-FCB9-403A-864F-B1296E3104BB}" srcOrd="0" destOrd="0" presId="urn:microsoft.com/office/officeart/2018/2/layout/IconVerticalSolidList"/>
    <dgm:cxn modelId="{D06553C9-C0AD-4058-8C8E-498700D1723A}" srcId="{E45F160D-C902-4BF1-BDD9-AC02C46FC46A}" destId="{06942CEC-D37B-4F6C-9CFA-5291BB394499}" srcOrd="1" destOrd="0" parTransId="{AB61417A-3296-46ED-B6B0-D2658A254881}" sibTransId="{F0A1C56F-BB5E-493C-A544-AE2AED40F379}"/>
    <dgm:cxn modelId="{D9D889E1-31AA-48DB-9929-EC5AAF45BA20}" type="presOf" srcId="{90AEB70D-86E0-42A9-A31C-B5FE7CDCFFD5}" destId="{B86D097A-11A7-4260-82BF-8CF1C7ABAB89}" srcOrd="0" destOrd="0" presId="urn:microsoft.com/office/officeart/2018/2/layout/IconVerticalSolidList"/>
    <dgm:cxn modelId="{6028551C-C911-4969-829F-D67A069607E7}" type="presParOf" srcId="{00969214-E8A2-4D94-926E-08F46D4C6374}" destId="{E9172DDB-B389-4F8A-84B4-EC8D22B2E884}" srcOrd="0" destOrd="0" presId="urn:microsoft.com/office/officeart/2018/2/layout/IconVerticalSolidList"/>
    <dgm:cxn modelId="{810265F1-1073-42D9-B3AF-E6B5EF59E21D}" type="presParOf" srcId="{E9172DDB-B389-4F8A-84B4-EC8D22B2E884}" destId="{8E937A20-2801-481C-BB27-CD22CE0CD2FC}" srcOrd="0" destOrd="0" presId="urn:microsoft.com/office/officeart/2018/2/layout/IconVerticalSolidList"/>
    <dgm:cxn modelId="{74513904-3ABF-47D8-B8BE-BDF460FC7863}" type="presParOf" srcId="{E9172DDB-B389-4F8A-84B4-EC8D22B2E884}" destId="{6E86B80F-5863-4FF3-9EFE-0EF1E3F10813}" srcOrd="1" destOrd="0" presId="urn:microsoft.com/office/officeart/2018/2/layout/IconVerticalSolidList"/>
    <dgm:cxn modelId="{15E7C2F3-AE97-4A5B-8B3A-775892645831}" type="presParOf" srcId="{E9172DDB-B389-4F8A-84B4-EC8D22B2E884}" destId="{6204F868-125E-43BB-8513-649CB0EA692F}" srcOrd="2" destOrd="0" presId="urn:microsoft.com/office/officeart/2018/2/layout/IconVerticalSolidList"/>
    <dgm:cxn modelId="{8AF32FA3-F3EE-4DB3-8F40-8453D358B738}" type="presParOf" srcId="{E9172DDB-B389-4F8A-84B4-EC8D22B2E884}" destId="{8F997CEE-D874-452F-AF37-F920CA6DCD9B}" srcOrd="3" destOrd="0" presId="urn:microsoft.com/office/officeart/2018/2/layout/IconVerticalSolidList"/>
    <dgm:cxn modelId="{1DD7F189-41A6-42A3-A471-6AB7E8447A1F}" type="presParOf" srcId="{00969214-E8A2-4D94-926E-08F46D4C6374}" destId="{5A692A25-38A7-45CD-A0F2-52F88A808071}" srcOrd="1" destOrd="0" presId="urn:microsoft.com/office/officeart/2018/2/layout/IconVerticalSolidList"/>
    <dgm:cxn modelId="{AB84651F-E9C7-4CE1-91C2-434F19F34B65}" type="presParOf" srcId="{00969214-E8A2-4D94-926E-08F46D4C6374}" destId="{8DCC7708-1C26-434F-BE61-0CA59BCF6847}" srcOrd="2" destOrd="0" presId="urn:microsoft.com/office/officeart/2018/2/layout/IconVerticalSolidList"/>
    <dgm:cxn modelId="{EBA6F49B-8FD8-48DC-8B2F-C8C5DA457657}" type="presParOf" srcId="{8DCC7708-1C26-434F-BE61-0CA59BCF6847}" destId="{6DD08181-EDBA-46CE-A42F-E3345DC6E70E}" srcOrd="0" destOrd="0" presId="urn:microsoft.com/office/officeart/2018/2/layout/IconVerticalSolidList"/>
    <dgm:cxn modelId="{843470A2-8B64-49FE-A612-D92D50580998}" type="presParOf" srcId="{8DCC7708-1C26-434F-BE61-0CA59BCF6847}" destId="{E0ACC174-6761-4A50-8CE8-E0DBA98E12C6}" srcOrd="1" destOrd="0" presId="urn:microsoft.com/office/officeart/2018/2/layout/IconVerticalSolidList"/>
    <dgm:cxn modelId="{F61A5EC5-9687-4AFE-9041-B51A6DF3EA4A}" type="presParOf" srcId="{8DCC7708-1C26-434F-BE61-0CA59BCF6847}" destId="{4A34CDB2-70F3-45F4-BE54-68BD70D96855}" srcOrd="2" destOrd="0" presId="urn:microsoft.com/office/officeart/2018/2/layout/IconVerticalSolidList"/>
    <dgm:cxn modelId="{2E17E654-C0CC-491D-BC58-18A4DA6FC8AC}" type="presParOf" srcId="{8DCC7708-1C26-434F-BE61-0CA59BCF6847}" destId="{30B93A42-FCB9-403A-864F-B1296E3104BB}" srcOrd="3" destOrd="0" presId="urn:microsoft.com/office/officeart/2018/2/layout/IconVerticalSolidList"/>
    <dgm:cxn modelId="{78C89F30-5775-4567-BABE-C11FB0419760}" type="presParOf" srcId="{00969214-E8A2-4D94-926E-08F46D4C6374}" destId="{768C0E3B-9D27-481E-9519-5B2FE22EE1E4}" srcOrd="3" destOrd="0" presId="urn:microsoft.com/office/officeart/2018/2/layout/IconVerticalSolidList"/>
    <dgm:cxn modelId="{C73DE474-8BD5-4BC6-8154-BA1FBB514463}" type="presParOf" srcId="{00969214-E8A2-4D94-926E-08F46D4C6374}" destId="{70D66099-2A25-4ED0-B364-DBF2313CB87A}" srcOrd="4" destOrd="0" presId="urn:microsoft.com/office/officeart/2018/2/layout/IconVerticalSolidList"/>
    <dgm:cxn modelId="{F10CAFEB-1E13-46B0-BEB4-A1637F449458}" type="presParOf" srcId="{70D66099-2A25-4ED0-B364-DBF2313CB87A}" destId="{22232FB3-902C-44A8-8C31-6DA97A0EE577}" srcOrd="0" destOrd="0" presId="urn:microsoft.com/office/officeart/2018/2/layout/IconVerticalSolidList"/>
    <dgm:cxn modelId="{35BE62D1-74FA-4C47-A54B-CC06A3400AB9}" type="presParOf" srcId="{70D66099-2A25-4ED0-B364-DBF2313CB87A}" destId="{33CCE56B-0DA7-4A61-9A9E-C47847FE1BEA}" srcOrd="1" destOrd="0" presId="urn:microsoft.com/office/officeart/2018/2/layout/IconVerticalSolidList"/>
    <dgm:cxn modelId="{91289672-20C6-4F10-8B84-8EF89B9C366A}" type="presParOf" srcId="{70D66099-2A25-4ED0-B364-DBF2313CB87A}" destId="{30635261-23CB-475C-9749-BE5D1AA749BE}" srcOrd="2" destOrd="0" presId="urn:microsoft.com/office/officeart/2018/2/layout/IconVerticalSolidList"/>
    <dgm:cxn modelId="{690A9BAE-A594-48AA-BFF5-D5CE3861660D}" type="presParOf" srcId="{70D66099-2A25-4ED0-B364-DBF2313CB87A}" destId="{B86D097A-11A7-4260-82BF-8CF1C7ABAB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37A20-2801-481C-BB27-CD22CE0CD2FC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6B80F-5863-4FF3-9EFE-0EF1E3F10813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97CEE-D874-452F-AF37-F920CA6DCD9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Ola trip data using Power BI to uncover booking trends, revenue, and efficiency.</a:t>
          </a:r>
        </a:p>
      </dsp:txBody>
      <dsp:txXfrm>
        <a:off x="1493203" y="552"/>
        <a:ext cx="6736396" cy="1292816"/>
      </dsp:txXfrm>
    </dsp:sp>
    <dsp:sp modelId="{6DD08181-EDBA-46CE-A42F-E3345DC6E70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C174-6761-4A50-8CE8-E0DBA98E12C6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3A42-FCB9-403A-864F-B1296E3104BB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 stakeholders in making strategic, data-driven decisions.</a:t>
          </a:r>
        </a:p>
      </dsp:txBody>
      <dsp:txXfrm>
        <a:off x="1493203" y="1616573"/>
        <a:ext cx="6736396" cy="1292816"/>
      </dsp:txXfrm>
    </dsp:sp>
    <dsp:sp modelId="{22232FB3-902C-44A8-8C31-6DA97A0EE577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CE56B-0DA7-4A61-9A9E-C47847FE1BEA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D097A-11A7-4260-82BF-8CF1C7ABAB89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optimization opportunities in pricing and service delivery.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la Blog Archives - Olacabs Blogs">
            <a:extLst>
              <a:ext uri="{FF2B5EF4-FFF2-40B4-BE49-F238E27FC236}">
                <a16:creationId xmlns:a16="http://schemas.microsoft.com/office/drawing/2014/main" id="{D4A12A51-C6D5-7649-256F-2DB58CAC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r="12848" b="-1"/>
          <a:stretch>
            <a:fillRect/>
          </a:stretch>
        </p:blipFill>
        <p:spPr bwMode="auto">
          <a:xfrm>
            <a:off x="395606" y="521109"/>
            <a:ext cx="8385903" cy="572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AE335-BE75-92E4-DD93-6204D38D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1" y="1023578"/>
            <a:ext cx="8163278" cy="4632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D3946B-7735-39A0-C101-F0A025D1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6"/>
            <a:ext cx="7599967" cy="8765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 dirty="0"/>
              <a:t>Dashboard 3 – Detail View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DF1054-A7D9-9E06-0F95-9E53BE7AE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930" y="2271379"/>
            <a:ext cx="7491812" cy="3536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📄 </a:t>
            </a:r>
            <a:r>
              <a:rPr kumimoji="0" lang="en-US" altLang="en-US" sz="2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Grid Table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Displays granular data such as Trip ID, Pickup Point, Duration, Vehicle Type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2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Drill-through Enabled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Access detailed trip records from other visuals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2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Bookmark Toggle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Switch between full and filtered views for in-depth inspection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1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1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7A19843-4FD2-8111-1C73-E4776ED68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C108364-3304-BB73-CB9D-5C10E1A63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42663-342D-1AFA-734F-6C79B6BA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9D44D7-E479-7809-1058-C4E43006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7" y="1063270"/>
            <a:ext cx="8048785" cy="45523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60" y="824459"/>
            <a:ext cx="7717950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 dirty="0"/>
              <a:t>Location-Based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CDCAFA-D6B5-79DB-26C3-942E2F4BC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5" y="2657655"/>
            <a:ext cx="7481980" cy="3035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📍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Frequent Pickup/Drop Points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Understand high-traffic zones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🛣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Farthest Trip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Detect long-distance outliers for pricing optimization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🏙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5 Locations by Bookings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Assist in supply-demand balancing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🚗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Preferred Vehicle per Location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Optimize fleet allocation by customer preference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 dirty="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395727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The dashboard delivers comprehensive visibility into Ola’s trip performance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Combines time, location, and revenue insights for strategic business planning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Improves decision-making through interactivity and drill-down features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Supports operational excellence, customer satisfaction, and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D4D83-509D-8519-A847-1679EB03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0EA70-5BFD-E2E3-F01A-175469BB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IN" sz="7000"/>
              <a:t>Ola Trip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9C31-D0A9-C74D-4AD9-0AD7D52A3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594" y="4619624"/>
            <a:ext cx="3270183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/>
              <a:t>Data-Driven Insights</a:t>
            </a:r>
          </a:p>
          <a:p>
            <a:pPr algn="r">
              <a:lnSpc>
                <a:spcPct val="90000"/>
              </a:lnSpc>
            </a:pPr>
            <a:r>
              <a:rPr lang="en-US" sz="2000" dirty="0"/>
              <a:t>Presented by Debasish Panda</a:t>
            </a:r>
          </a:p>
          <a:p>
            <a:pPr algn="r">
              <a:lnSpc>
                <a:spcPct val="90000"/>
              </a:lnSpc>
            </a:pPr>
            <a:r>
              <a:rPr lang="en-US" sz="2000" dirty="0"/>
              <a:t>Date: July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2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B9A6CB4-888E-CBB9-51DC-9DB8CD524252}"/>
              </a:ext>
            </a:extLst>
          </p:cNvPr>
          <p:cNvSpPr txBox="1"/>
          <p:nvPr/>
        </p:nvSpPr>
        <p:spPr>
          <a:xfrm>
            <a:off x="629265" y="432619"/>
            <a:ext cx="788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INTRODUCTION</a:t>
            </a:r>
            <a:endParaRPr lang="en-IN" b="1" dirty="0"/>
          </a:p>
        </p:txBody>
      </p:sp>
      <p:pic>
        <p:nvPicPr>
          <p:cNvPr id="27" name="Picture 26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A09ABF30-DD13-C895-19CC-610873F0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7312" y="1350930"/>
            <a:ext cx="722447" cy="7224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F02B8F-ACE5-507F-2A91-8617D8616EE2}"/>
              </a:ext>
            </a:extLst>
          </p:cNvPr>
          <p:cNvSpPr txBox="1"/>
          <p:nvPr/>
        </p:nvSpPr>
        <p:spPr>
          <a:xfrm>
            <a:off x="384682" y="1185909"/>
            <a:ext cx="3803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		2010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1600" dirty="0"/>
              <a:t>Founded by Bhavesh 		       		Aggarwal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2B6DA-D745-2601-1EA1-A8E02298B0CB}"/>
              </a:ext>
            </a:extLst>
          </p:cNvPr>
          <p:cNvSpPr txBox="1"/>
          <p:nvPr/>
        </p:nvSpPr>
        <p:spPr>
          <a:xfrm>
            <a:off x="4439495" y="1016633"/>
            <a:ext cx="3902183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		10000+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1400" dirty="0"/>
              <a:t>Employees work tirelessly to provide you with the best in technology and service</a:t>
            </a:r>
            <a:endParaRPr lang="en-US" dirty="0"/>
          </a:p>
        </p:txBody>
      </p:sp>
      <p:pic>
        <p:nvPicPr>
          <p:cNvPr id="2048" name="Picture 2047" descr="A group of people icon&#10;&#10;AI-generated content may be incorrect.">
            <a:extLst>
              <a:ext uri="{FF2B5EF4-FFF2-40B4-BE49-F238E27FC236}">
                <a16:creationId xmlns:a16="http://schemas.microsoft.com/office/drawing/2014/main" id="{32CB6D68-2961-9946-B2DB-6EAF4EEF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23" y="1330892"/>
            <a:ext cx="894103" cy="595004"/>
          </a:xfrm>
          <a:prstGeom prst="rect">
            <a:avLst/>
          </a:prstGeom>
        </p:spPr>
      </p:pic>
      <p:sp>
        <p:nvSpPr>
          <p:cNvPr id="2049" name="Rectangle 2048">
            <a:extLst>
              <a:ext uri="{FF2B5EF4-FFF2-40B4-BE49-F238E27FC236}">
                <a16:creationId xmlns:a16="http://schemas.microsoft.com/office/drawing/2014/main" id="{6A5A19DB-628A-E586-F14A-7B59B0AA1330}"/>
              </a:ext>
            </a:extLst>
          </p:cNvPr>
          <p:cNvSpPr/>
          <p:nvPr/>
        </p:nvSpPr>
        <p:spPr>
          <a:xfrm>
            <a:off x="384682" y="2812026"/>
            <a:ext cx="3803859" cy="15981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7,00,000</a:t>
            </a:r>
            <a:br>
              <a:rPr lang="en-US" dirty="0"/>
            </a:br>
            <a:r>
              <a:rPr lang="en-US" sz="1400" dirty="0"/>
              <a:t>Vehicle building mobility for a billion Indians across the country.</a:t>
            </a:r>
            <a:endParaRPr lang="en-IN" dirty="0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0E617497-38F2-492E-F20E-B65E18FD30A7}"/>
              </a:ext>
            </a:extLst>
          </p:cNvPr>
          <p:cNvSpPr/>
          <p:nvPr/>
        </p:nvSpPr>
        <p:spPr>
          <a:xfrm>
            <a:off x="4572000" y="2812026"/>
            <a:ext cx="3803859" cy="15981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250+</a:t>
            </a:r>
          </a:p>
          <a:p>
            <a:pPr algn="ctr"/>
            <a:r>
              <a:rPr lang="en-US" sz="1400" dirty="0"/>
              <a:t>Cities serviced by the Ola fleet to get you to your destination on time, every day</a:t>
            </a:r>
            <a:endParaRPr lang="en-IN" sz="1400" dirty="0"/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7671A223-CF52-C772-0090-AF7CF3EDBB89}"/>
              </a:ext>
            </a:extLst>
          </p:cNvPr>
          <p:cNvSpPr/>
          <p:nvPr/>
        </p:nvSpPr>
        <p:spPr>
          <a:xfrm>
            <a:off x="350501" y="4707979"/>
            <a:ext cx="3803859" cy="15981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10,50,000</a:t>
            </a:r>
          </a:p>
          <a:p>
            <a:pPr algn="ctr"/>
            <a:r>
              <a:rPr lang="en-US" sz="1400" dirty="0"/>
              <a:t>Empowered driver-partners operating across 250+ cities for a better tomorrow</a:t>
            </a:r>
            <a:endParaRPr lang="en-IN" sz="1400" dirty="0"/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C900FE4-0C35-C012-AEAA-85269A305370}"/>
              </a:ext>
            </a:extLst>
          </p:cNvPr>
          <p:cNvSpPr/>
          <p:nvPr/>
        </p:nvSpPr>
        <p:spPr>
          <a:xfrm>
            <a:off x="4537819" y="4707979"/>
            <a:ext cx="3803859" cy="15981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r>
              <a:rPr lang="en-US" b="1" baseline="30000" dirty="0"/>
              <a:t>rd</a:t>
            </a:r>
            <a:endParaRPr lang="en-US" b="1" dirty="0"/>
          </a:p>
          <a:p>
            <a:pPr algn="ctr"/>
            <a:r>
              <a:rPr lang="en-IN" dirty="0"/>
              <a:t>Ranked Startup in India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9B34-2708-8206-EADE-60B36646500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Business Requirement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1F515-3CD6-A7EF-F3A2-AE3B36A80F48}"/>
              </a:ext>
            </a:extLst>
          </p:cNvPr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47D2A58-7DE1-00ED-D21F-28D1EC71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73" y="440815"/>
            <a:ext cx="2637700" cy="2637700"/>
          </a:xfrm>
          <a:prstGeom prst="rect">
            <a:avLst/>
          </a:prstGeom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Power BI — GP Support North - Consulting Canada">
            <a:extLst>
              <a:ext uri="{FF2B5EF4-FFF2-40B4-BE49-F238E27FC236}">
                <a16:creationId xmlns:a16="http://schemas.microsoft.com/office/drawing/2014/main" id="{2998093D-952C-DD2D-62CF-B6B42CCC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125" y="440815"/>
            <a:ext cx="2637700" cy="263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Microsoft excel logo spreadsheet program microsoft office 365 logotype  microsoft corporation software editorial | Premium Vector">
            <a:extLst>
              <a:ext uri="{FF2B5EF4-FFF2-40B4-BE49-F238E27FC236}">
                <a16:creationId xmlns:a16="http://schemas.microsoft.com/office/drawing/2014/main" id="{12861D1E-AC75-B7AB-8845-93F8028B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3676" y="440815"/>
            <a:ext cx="2637700" cy="263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12998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500" y="3261517"/>
            <a:ext cx="4998059" cy="2886226"/>
          </a:xfrm>
          <a:noFill/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Power BI – Interactive Dashboards and Visualizations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Excel – Data Preparation and Cleaning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Power Query &amp; DAX – For data modeling, measure creation, and KPI logic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7949AD7-F9A5-0C97-879D-25B35100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1 – Overview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ED6CB-991A-8DEF-D45A-0F336B936336}"/>
              </a:ext>
            </a:extLst>
          </p:cNvPr>
          <p:cNvSpPr txBox="1"/>
          <p:nvPr/>
        </p:nvSpPr>
        <p:spPr>
          <a:xfrm>
            <a:off x="963930" y="2821858"/>
            <a:ext cx="7216509" cy="3183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KPIs Tracked: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Total Bookings:- 		103.7K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Total Booking Value:- 	₹1.6M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Booking Value:- 	₹15.0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Total Trip Distance:- 		349K Miles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Trip Distance:- 	348.93K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Trip Time:- 		16 Min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Expected Outcomes: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Uncover seasonality or trends in bookings and revenue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Assess trip length and time to monitor service efficiency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 patterns over time to support strategic planning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95FA6-A7D2-1F39-CE71-39CF1A8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Dashboard 1 –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42EE-9C43-DD71-A841-B9C74766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100"/>
              <a:t>🔘 </a:t>
            </a:r>
            <a:r>
              <a:rPr lang="en-IN" sz="2100" b="1"/>
              <a:t>Measure Selector</a:t>
            </a:r>
            <a:r>
              <a:rPr lang="en-IN" sz="2100"/>
              <a:t>: Dynamic KPI selection (Bookings, Revenue, Distance)</a:t>
            </a:r>
          </a:p>
          <a:p>
            <a:pPr>
              <a:lnSpc>
                <a:spcPct val="90000"/>
              </a:lnSpc>
            </a:pPr>
            <a:r>
              <a:rPr lang="en-IN" sz="2100"/>
              <a:t>📝 </a:t>
            </a:r>
            <a:r>
              <a:rPr lang="en-IN" sz="2100" b="1"/>
              <a:t>Dynamic Title</a:t>
            </a:r>
            <a:r>
              <a:rPr lang="en-IN" sz="2100"/>
              <a:t>: Auto-updated titles based on selected KPI</a:t>
            </a:r>
          </a:p>
          <a:p>
            <a:pPr>
              <a:lnSpc>
                <a:spcPct val="90000"/>
              </a:lnSpc>
            </a:pPr>
            <a:r>
              <a:rPr lang="en-IN" sz="2100"/>
              <a:t>🧭 </a:t>
            </a:r>
            <a:r>
              <a:rPr lang="en-IN" sz="2100" b="1"/>
              <a:t>Slicers</a:t>
            </a:r>
            <a:r>
              <a:rPr lang="en-IN" sz="2100"/>
              <a:t>: Filters by City, Date, Trip Type, Payment Type</a:t>
            </a:r>
          </a:p>
          <a:p>
            <a:pPr>
              <a:lnSpc>
                <a:spcPct val="90000"/>
              </a:lnSpc>
            </a:pPr>
            <a:r>
              <a:rPr lang="en-IN" sz="2100"/>
              <a:t>📊 </a:t>
            </a:r>
            <a:r>
              <a:rPr lang="en-IN" sz="2100" b="1"/>
              <a:t>Vehicle Type Matrix</a:t>
            </a:r>
            <a:r>
              <a:rPr lang="en-IN" sz="2100"/>
              <a:t>: Conditional formatting, sorting, and comparison of KPIs by vehicle type</a:t>
            </a:r>
          </a:p>
          <a:p>
            <a:pPr>
              <a:lnSpc>
                <a:spcPct val="90000"/>
              </a:lnSpc>
            </a:pPr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109338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5D167-BDF5-F04F-7E8F-2CC4D04C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2" y="1085919"/>
            <a:ext cx="8063715" cy="45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3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Dashboard 2 – Time-Based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/>
              <a:t>Visuals Included: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/>
              <a:t>Area Chart</a:t>
            </a:r>
            <a:r>
              <a:rPr lang="en-US" sz="1900"/>
              <a:t>: Bookings by 10-minute pickup intervals</a:t>
            </a:r>
          </a:p>
          <a:p>
            <a:pPr>
              <a:lnSpc>
                <a:spcPct val="90000"/>
              </a:lnSpc>
            </a:pPr>
            <a:r>
              <a:rPr lang="en-US" sz="1900" b="1"/>
              <a:t>Line Chart</a:t>
            </a:r>
            <a:r>
              <a:rPr lang="en-US" sz="1900"/>
              <a:t>: Bookings across days of the week (Mon-Sun)</a:t>
            </a:r>
          </a:p>
          <a:p>
            <a:pPr>
              <a:lnSpc>
                <a:spcPct val="90000"/>
              </a:lnSpc>
            </a:pPr>
            <a:r>
              <a:rPr lang="en-US" sz="1900" b="1"/>
              <a:t>Heatmap</a:t>
            </a:r>
            <a:r>
              <a:rPr lang="en-US" sz="1900"/>
              <a:t>: Hour (0–23) vs. Weekday (Mon–Sun)</a:t>
            </a:r>
          </a:p>
          <a:p>
            <a:pPr>
              <a:lnSpc>
                <a:spcPct val="90000"/>
              </a:lnSpc>
            </a:pPr>
            <a:r>
              <a:rPr lang="en-US" sz="1900" b="1"/>
              <a:t>Purpose: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Identify high/low demand times</a:t>
            </a:r>
          </a:p>
          <a:p>
            <a:pPr>
              <a:lnSpc>
                <a:spcPct val="90000"/>
              </a:lnSpc>
            </a:pPr>
            <a:r>
              <a:rPr lang="en-US" sz="1900"/>
              <a:t>Discover weekday vs. weekend patterns</a:t>
            </a:r>
          </a:p>
          <a:p>
            <a:pPr>
              <a:lnSpc>
                <a:spcPct val="90000"/>
              </a:lnSpc>
            </a:pPr>
            <a:r>
              <a:rPr lang="en-US" sz="1900"/>
              <a:t>Improve driver scheduling and dynamic pricing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499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Ola Trip Analysis</vt:lpstr>
      <vt:lpstr>PowerPoint Presentation</vt:lpstr>
      <vt:lpstr>PowerPoint Presentation</vt:lpstr>
      <vt:lpstr>Tools &amp; Technologies Used</vt:lpstr>
      <vt:lpstr>Dashboard 1 – Overview Analysis</vt:lpstr>
      <vt:lpstr>Dashboard 1 – Features</vt:lpstr>
      <vt:lpstr>PowerPoint Presentation</vt:lpstr>
      <vt:lpstr>Dashboard 2 – Time-Based Analysis</vt:lpstr>
      <vt:lpstr>PowerPoint Presentation</vt:lpstr>
      <vt:lpstr>Dashboard 3 – Detail View</vt:lpstr>
      <vt:lpstr>PowerPoint Presentation</vt:lpstr>
      <vt:lpstr>Location-Based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debasishpanda248</cp:lastModifiedBy>
  <cp:revision>7</cp:revision>
  <dcterms:created xsi:type="dcterms:W3CDTF">2013-01-27T09:14:16Z</dcterms:created>
  <dcterms:modified xsi:type="dcterms:W3CDTF">2025-07-20T06:58:45Z</dcterms:modified>
  <cp:category/>
</cp:coreProperties>
</file>