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1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1" autoAdjust="0"/>
    <p:restoredTop sz="95935"/>
  </p:normalViewPr>
  <p:slideViewPr>
    <p:cSldViewPr snapToGrid="0">
      <p:cViewPr varScale="1">
        <p:scale>
          <a:sx n="96" d="100"/>
          <a:sy n="96" d="100"/>
        </p:scale>
        <p:origin x="176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731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039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341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8959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960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11/21/20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320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11/21/20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43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4269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951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525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75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917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36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35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42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2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3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99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B66F7E4-2EA1-48E7-9DE5-1F77191AF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4424" y="2152852"/>
            <a:ext cx="8637072" cy="977621"/>
          </a:xfrm>
        </p:spPr>
        <p:txBody>
          <a:bodyPr>
            <a:noAutofit/>
          </a:bodyPr>
          <a:lstStyle/>
          <a:p>
            <a:pPr algn="ctr"/>
            <a:r>
              <a:rPr lang="en-US" sz="2800" b="0" i="0" u="none" strike="noStrike" dirty="0">
                <a:effectLst/>
                <a:latin typeface="Helvetica Neue"/>
              </a:rPr>
              <a:t>Indexing and Slicing for Lists, Tuples, Strings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1F6E321-3A0D-4BF3-8921-71542743BDD6}"/>
              </a:ext>
            </a:extLst>
          </p:cNvPr>
          <p:cNvSpPr txBox="1"/>
          <p:nvPr/>
        </p:nvSpPr>
        <p:spPr>
          <a:xfrm>
            <a:off x="7694054" y="3727528"/>
            <a:ext cx="27174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Presented By</a:t>
            </a:r>
          </a:p>
          <a:p>
            <a:endParaRPr lang="en-IN" dirty="0"/>
          </a:p>
          <a:p>
            <a:r>
              <a:rPr lang="en-IN" dirty="0" err="1"/>
              <a:t>Subham</a:t>
            </a:r>
            <a:endParaRPr lang="en-IN" dirty="0"/>
          </a:p>
          <a:p>
            <a:r>
              <a:rPr lang="en-IN" dirty="0" err="1"/>
              <a:t>Supriya</a:t>
            </a:r>
            <a:endParaRPr lang="en-IN" dirty="0"/>
          </a:p>
          <a:p>
            <a:r>
              <a:rPr lang="en-IN" dirty="0"/>
              <a:t>Sachin </a:t>
            </a:r>
          </a:p>
          <a:p>
            <a:r>
              <a:rPr lang="en-IN" dirty="0"/>
              <a:t>Debasish</a:t>
            </a:r>
          </a:p>
        </p:txBody>
      </p:sp>
    </p:spTree>
    <p:extLst>
      <p:ext uri="{BB962C8B-B14F-4D97-AF65-F5344CB8AC3E}">
        <p14:creationId xmlns:p14="http://schemas.microsoft.com/office/powerpoint/2010/main" val="392036483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9028DA-69F7-4883-9810-7BA3892B5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639" y="258351"/>
            <a:ext cx="4871948" cy="587136"/>
          </a:xfrm>
        </p:spPr>
        <p:txBody>
          <a:bodyPr>
            <a:normAutofit fontScale="90000"/>
          </a:bodyPr>
          <a:lstStyle/>
          <a:p>
            <a:r>
              <a:rPr lang="en-IN" sz="5400" dirty="0" smtClean="0"/>
              <a:t>List Indexing</a:t>
            </a:r>
            <a:br>
              <a:rPr lang="en-IN" sz="5400" dirty="0" smtClean="0"/>
            </a:br>
            <a:r>
              <a:rPr lang="en-US" sz="4800" dirty="0"/>
              <a:t>and Slicing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18D9A27-E14A-40F5-9EE9-2AA7CF006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967" y="914399"/>
            <a:ext cx="10501828" cy="5563673"/>
          </a:xfrm>
        </p:spPr>
        <p:txBody>
          <a:bodyPr/>
          <a:lstStyle/>
          <a:p>
            <a:endParaRPr lang="en-US" sz="1600" b="0" i="0" dirty="0" smtClean="0">
              <a:effectLst/>
              <a:latin typeface="GT-Eesti-Pro-Text-Book"/>
            </a:endParaRPr>
          </a:p>
          <a:p>
            <a:pPr algn="l"/>
            <a:endParaRPr lang="en-US" sz="1600" b="0" i="0" dirty="0" smtClean="0">
              <a:effectLst/>
              <a:latin typeface="GT-Eesti-Pro-Text-Book"/>
            </a:endParaRPr>
          </a:p>
          <a:p>
            <a:pPr algn="l"/>
            <a:endParaRPr lang="en-US" sz="1600" b="0" i="0" dirty="0" smtClean="0">
              <a:effectLst/>
              <a:latin typeface="GT-Eesti-Pro-Text-Book"/>
            </a:endParaRPr>
          </a:p>
          <a:p>
            <a:pPr algn="l"/>
            <a:r>
              <a:rPr lang="en-US" sz="1600" b="0" i="0" dirty="0" smtClean="0">
                <a:effectLst/>
                <a:latin typeface="GT-Eesti-Pro-Text-Book"/>
              </a:rPr>
              <a:t>Let’s </a:t>
            </a:r>
            <a:r>
              <a:rPr lang="en-US" sz="1600" b="0" i="0" dirty="0">
                <a:effectLst/>
                <a:latin typeface="GT-Eesti-Pro-Text-Book"/>
              </a:rPr>
              <a:t>take a simple example:</a:t>
            </a:r>
          </a:p>
          <a:p>
            <a:pPr algn="l" rtl="0"/>
            <a:r>
              <a:rPr lang="en-US" sz="1600" b="0" i="0" dirty="0">
                <a:effectLst/>
                <a:latin typeface="inherit"/>
              </a:rPr>
              <a:t>&gt;&gt;&gt; colors = ['red', 'green', 'blue', 'yellow', 'white', 'black']</a:t>
            </a:r>
            <a:endParaRPr lang="en-US" sz="1600" b="0" i="0" dirty="0">
              <a:effectLst/>
              <a:latin typeface="GT-Eesti-Pro-Text-Book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92D1003-B263-44CD-9B02-3874737AC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39" y="2837834"/>
            <a:ext cx="6901683" cy="14016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A20AA40-4877-4DA3-ADF6-F357D275A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39" y="4608381"/>
            <a:ext cx="6901683" cy="14016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83994" y="2837834"/>
            <a:ext cx="28010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 indexing:</a:t>
            </a:r>
          </a:p>
          <a:p>
            <a:r>
              <a:rPr lang="en-US" sz="1600" dirty="0" err="1" smtClean="0"/>
              <a:t>Eg</a:t>
            </a:r>
            <a:r>
              <a:rPr lang="en-US" sz="1600" dirty="0" smtClean="0"/>
              <a:t>: </a:t>
            </a:r>
          </a:p>
          <a:p>
            <a:r>
              <a:rPr lang="en-US" sz="1600" dirty="0" smtClean="0"/>
              <a:t>colors[2]=‘blue’</a:t>
            </a:r>
          </a:p>
          <a:p>
            <a:r>
              <a:rPr lang="en-US" sz="1600" dirty="0"/>
              <a:t>c</a:t>
            </a:r>
            <a:r>
              <a:rPr lang="en-US" sz="1600" dirty="0" smtClean="0"/>
              <a:t>olors[0]=‘red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7183994" y="4608381"/>
            <a:ext cx="234919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Negetive</a:t>
            </a:r>
            <a:r>
              <a:rPr lang="en-US" dirty="0" smtClean="0"/>
              <a:t> Indexing:</a:t>
            </a:r>
          </a:p>
          <a:p>
            <a:r>
              <a:rPr lang="en-US" sz="1600" dirty="0" err="1" smtClean="0"/>
              <a:t>Eg</a:t>
            </a:r>
            <a:r>
              <a:rPr lang="en-US" sz="1600" dirty="0" smtClean="0"/>
              <a:t>:</a:t>
            </a:r>
          </a:p>
          <a:p>
            <a:r>
              <a:rPr lang="en-US" sz="1600" dirty="0"/>
              <a:t>c</a:t>
            </a:r>
            <a:r>
              <a:rPr lang="en-US" sz="1600" dirty="0" smtClean="0"/>
              <a:t>olors[-4]=‘blue’</a:t>
            </a:r>
          </a:p>
          <a:p>
            <a:r>
              <a:rPr lang="en-US" sz="1600" dirty="0"/>
              <a:t>c</a:t>
            </a:r>
            <a:r>
              <a:rPr lang="en-US" sz="1600" dirty="0" smtClean="0"/>
              <a:t>olors[-6]=‘red’</a:t>
            </a:r>
          </a:p>
          <a:p>
            <a:r>
              <a:rPr lang="en-US" sz="1600" dirty="0"/>
              <a:t>c</a:t>
            </a:r>
            <a:r>
              <a:rPr lang="en-US" sz="1600" dirty="0" smtClean="0"/>
              <a:t>olors[-1]=‘</a:t>
            </a:r>
            <a:r>
              <a:rPr lang="en-US" sz="1600" dirty="0"/>
              <a:t>b</a:t>
            </a:r>
            <a:r>
              <a:rPr lang="en-US" sz="1600" dirty="0" smtClean="0"/>
              <a:t>lack’</a:t>
            </a:r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6450" y="443472"/>
            <a:ext cx="5273743" cy="122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1795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8F5B40-92E6-4AD6-A072-2920DFD5D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76518"/>
            <a:ext cx="2991017" cy="753036"/>
          </a:xfrm>
        </p:spPr>
        <p:txBody>
          <a:bodyPr>
            <a:normAutofit/>
          </a:bodyPr>
          <a:lstStyle/>
          <a:p>
            <a:r>
              <a:rPr lang="en-IN" sz="2400" dirty="0"/>
              <a:t>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9B7E456-4990-4366-AD41-0E0EC4E68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83" y="753036"/>
            <a:ext cx="11416552" cy="5903258"/>
          </a:xfrm>
        </p:spPr>
        <p:txBody>
          <a:bodyPr/>
          <a:lstStyle/>
          <a:p>
            <a:r>
              <a:rPr lang="en-US" b="0" i="0" dirty="0">
                <a:effectLst/>
                <a:latin typeface="Roboto"/>
              </a:rPr>
              <a:t>If L is a list, the expression L [ start : stop : step ] returns the portion of the list from index </a:t>
            </a:r>
            <a:r>
              <a:rPr lang="en-US" b="0" i="0" dirty="0">
                <a:effectLst/>
                <a:latin typeface="Roboto Mono"/>
              </a:rPr>
              <a:t>start</a:t>
            </a:r>
            <a:r>
              <a:rPr lang="en-US" b="0" i="0" dirty="0">
                <a:effectLst/>
                <a:latin typeface="Roboto"/>
              </a:rPr>
              <a:t> to index </a:t>
            </a:r>
            <a:r>
              <a:rPr lang="en-US" b="0" i="0" dirty="0">
                <a:effectLst/>
                <a:latin typeface="Roboto Mono"/>
              </a:rPr>
              <a:t>stop</a:t>
            </a:r>
            <a:r>
              <a:rPr lang="en-US" b="0" i="0" dirty="0">
                <a:effectLst/>
                <a:latin typeface="Roboto"/>
              </a:rPr>
              <a:t>, at a step size </a:t>
            </a:r>
            <a:r>
              <a:rPr lang="en-US" b="0" i="0" dirty="0">
                <a:effectLst/>
                <a:latin typeface="Roboto Mono"/>
              </a:rPr>
              <a:t>step</a:t>
            </a:r>
            <a:r>
              <a:rPr lang="en-US" b="0" i="0" dirty="0">
                <a:effectLst/>
                <a:latin typeface="Roboto"/>
              </a:rPr>
              <a:t>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35AD0C6-B9A7-4A66-89AE-D0EDC96B1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14035"/>
            <a:ext cx="6713537" cy="44289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452" y="1933590"/>
            <a:ext cx="4427200" cy="353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3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Indexing</a:t>
            </a:r>
            <a:br>
              <a:rPr lang="en-US" dirty="0" smtClean="0"/>
            </a:br>
            <a:r>
              <a:rPr lang="en-US" dirty="0" smtClean="0"/>
              <a:t>and Slicing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61190" y="1853248"/>
            <a:ext cx="8946541" cy="4195481"/>
          </a:xfrm>
        </p:spPr>
        <p:txBody>
          <a:bodyPr/>
          <a:lstStyle/>
          <a:p>
            <a:r>
              <a:rPr lang="en-US" sz="1600" dirty="0" smtClean="0">
                <a:latin typeface="GT-Eesti-Pro-Text-Book" charset="0"/>
                <a:ea typeface="GT-Eesti-Pro-Text-Book" charset="0"/>
                <a:cs typeface="GT-Eesti-Pro-Text-Book" charset="0"/>
              </a:rPr>
              <a:t>Lets take and example:</a:t>
            </a:r>
            <a:endParaRPr lang="en-US" sz="1600" dirty="0">
              <a:latin typeface="GT-Eesti-Pro-Text-Book" charset="0"/>
              <a:ea typeface="GT-Eesti-Pro-Text-Book" charset="0"/>
              <a:cs typeface="GT-Eesti-Pro-Text-Book" charset="0"/>
            </a:endParaRPr>
          </a:p>
          <a:p>
            <a:r>
              <a:rPr lang="en-US" sz="1600" dirty="0">
                <a:latin typeface="GT-Eesti-Pro-Text-Book" charset="0"/>
                <a:ea typeface="GT-Eesti-Pro-Text-Book" charset="0"/>
                <a:cs typeface="GT-Eesti-Pro-Text-Book" charset="0"/>
              </a:rPr>
              <a:t>v</a:t>
            </a:r>
            <a:r>
              <a:rPr lang="mr-IN" sz="1600" dirty="0" err="1" smtClean="0">
                <a:latin typeface="GT-Eesti-Pro-Text-Book" charset="0"/>
                <a:ea typeface="GT-Eesti-Pro-Text-Book" charset="0"/>
                <a:cs typeface="GT-Eesti-Pro-Text-Book" charset="0"/>
              </a:rPr>
              <a:t>owels</a:t>
            </a:r>
            <a:r>
              <a:rPr lang="en-US" sz="1600" dirty="0" smtClean="0">
                <a:latin typeface="GT-Eesti-Pro-Text-Book" charset="0"/>
                <a:ea typeface="GT-Eesti-Pro-Text-Book" charset="0"/>
                <a:cs typeface="GT-Eesti-Pro-Text-Book" charset="0"/>
              </a:rPr>
              <a:t> </a:t>
            </a:r>
            <a:r>
              <a:rPr lang="mr-IN" sz="1600" dirty="0" smtClean="0">
                <a:latin typeface="GT-Eesti-Pro-Text-Book" charset="0"/>
                <a:ea typeface="GT-Eesti-Pro-Text-Book" charset="0"/>
                <a:cs typeface="GT-Eesti-Pro-Text-Book" charset="0"/>
              </a:rPr>
              <a:t>=</a:t>
            </a:r>
            <a:r>
              <a:rPr lang="en-US" sz="1600" dirty="0" smtClean="0">
                <a:latin typeface="GT-Eesti-Pro-Text-Book" charset="0"/>
                <a:ea typeface="GT-Eesti-Pro-Text-Book" charset="0"/>
                <a:cs typeface="GT-Eesti-Pro-Text-Book" charset="0"/>
              </a:rPr>
              <a:t> </a:t>
            </a:r>
            <a:r>
              <a:rPr lang="mr-IN" sz="1600" dirty="0" smtClean="0">
                <a:latin typeface="GT-Eesti-Pro-Text-Book" charset="0"/>
                <a:ea typeface="GT-Eesti-Pro-Text-Book" charset="0"/>
                <a:cs typeface="GT-Eesti-Pro-Text-Book" charset="0"/>
              </a:rPr>
              <a:t>(</a:t>
            </a:r>
            <a:r>
              <a:rPr lang="mr-IN" sz="1600" dirty="0">
                <a:latin typeface="GT-Eesti-Pro-Text-Book" charset="0"/>
                <a:ea typeface="GT-Eesti-Pro-Text-Book" charset="0"/>
                <a:cs typeface="GT-Eesti-Pro-Text-Book" charset="0"/>
              </a:rPr>
              <a:t>'</a:t>
            </a:r>
            <a:r>
              <a:rPr lang="mr-IN" sz="1600" dirty="0" err="1">
                <a:latin typeface="GT-Eesti-Pro-Text-Book" charset="0"/>
                <a:ea typeface="GT-Eesti-Pro-Text-Book" charset="0"/>
                <a:cs typeface="GT-Eesti-Pro-Text-Book" charset="0"/>
              </a:rPr>
              <a:t>a</a:t>
            </a:r>
            <a:r>
              <a:rPr lang="mr-IN" sz="1600" dirty="0">
                <a:latin typeface="GT-Eesti-Pro-Text-Book" charset="0"/>
                <a:ea typeface="GT-Eesti-Pro-Text-Book" charset="0"/>
                <a:cs typeface="GT-Eesti-Pro-Text-Book" charset="0"/>
              </a:rPr>
              <a:t>','</a:t>
            </a:r>
            <a:r>
              <a:rPr lang="mr-IN" sz="1600" dirty="0" err="1">
                <a:latin typeface="GT-Eesti-Pro-Text-Book" charset="0"/>
                <a:ea typeface="GT-Eesti-Pro-Text-Book" charset="0"/>
                <a:cs typeface="GT-Eesti-Pro-Text-Book" charset="0"/>
              </a:rPr>
              <a:t>e</a:t>
            </a:r>
            <a:r>
              <a:rPr lang="mr-IN" sz="1600" dirty="0">
                <a:latin typeface="GT-Eesti-Pro-Text-Book" charset="0"/>
                <a:ea typeface="GT-Eesti-Pro-Text-Book" charset="0"/>
                <a:cs typeface="GT-Eesti-Pro-Text-Book" charset="0"/>
              </a:rPr>
              <a:t>','</a:t>
            </a:r>
            <a:r>
              <a:rPr lang="mr-IN" sz="1600" dirty="0" err="1">
                <a:latin typeface="GT-Eesti-Pro-Text-Book" charset="0"/>
                <a:ea typeface="GT-Eesti-Pro-Text-Book" charset="0"/>
                <a:cs typeface="GT-Eesti-Pro-Text-Book" charset="0"/>
              </a:rPr>
              <a:t>i</a:t>
            </a:r>
            <a:r>
              <a:rPr lang="mr-IN" sz="1600" dirty="0">
                <a:latin typeface="GT-Eesti-Pro-Text-Book" charset="0"/>
                <a:ea typeface="GT-Eesti-Pro-Text-Book" charset="0"/>
                <a:cs typeface="GT-Eesti-Pro-Text-Book" charset="0"/>
              </a:rPr>
              <a:t>','</a:t>
            </a:r>
            <a:r>
              <a:rPr lang="mr-IN" sz="1600" dirty="0" err="1">
                <a:latin typeface="GT-Eesti-Pro-Text-Book" charset="0"/>
                <a:ea typeface="GT-Eesti-Pro-Text-Book" charset="0"/>
                <a:cs typeface="GT-Eesti-Pro-Text-Book" charset="0"/>
              </a:rPr>
              <a:t>o</a:t>
            </a:r>
            <a:r>
              <a:rPr lang="mr-IN" sz="1600" dirty="0">
                <a:latin typeface="GT-Eesti-Pro-Text-Book" charset="0"/>
                <a:ea typeface="GT-Eesti-Pro-Text-Book" charset="0"/>
                <a:cs typeface="GT-Eesti-Pro-Text-Book" charset="0"/>
              </a:rPr>
              <a:t>','</a:t>
            </a:r>
            <a:r>
              <a:rPr lang="mr-IN" sz="1600" dirty="0" err="1">
                <a:latin typeface="GT-Eesti-Pro-Text-Book" charset="0"/>
                <a:ea typeface="GT-Eesti-Pro-Text-Book" charset="0"/>
                <a:cs typeface="GT-Eesti-Pro-Text-Book" charset="0"/>
              </a:rPr>
              <a:t>u</a:t>
            </a:r>
            <a:r>
              <a:rPr lang="mr-IN" sz="1600" dirty="0">
                <a:latin typeface="GT-Eesti-Pro-Text-Book" charset="0"/>
                <a:ea typeface="GT-Eesti-Pro-Text-Book" charset="0"/>
                <a:cs typeface="GT-Eesti-Pro-Text-Book" charset="0"/>
              </a:rPr>
              <a:t>’)</a:t>
            </a:r>
            <a:endParaRPr lang="en-US" sz="1600" dirty="0">
              <a:latin typeface="GT-Eesti-Pro-Text-Book" charset="0"/>
              <a:ea typeface="GT-Eesti-Pro-Text-Book" charset="0"/>
              <a:cs typeface="GT-Eesti-Pro-Text-Book" charset="0"/>
            </a:endParaRP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555" r="54931"/>
          <a:stretch/>
        </p:blipFill>
        <p:spPr>
          <a:xfrm>
            <a:off x="4931783" y="452717"/>
            <a:ext cx="4717195" cy="91309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431" y="1977918"/>
            <a:ext cx="2484971" cy="443021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928" y="1977917"/>
            <a:ext cx="5866144" cy="443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1809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2A2178-4879-4E16-9D4B-EDE82B437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194" y="388734"/>
            <a:ext cx="5339186" cy="1228324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Century Gothic" charset="0"/>
                <a:ea typeface="Century Gothic" charset="0"/>
                <a:cs typeface="Century Gothic" charset="0"/>
              </a:rPr>
              <a:t>String </a:t>
            </a:r>
            <a:r>
              <a:rPr lang="en-IN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I</a:t>
            </a:r>
            <a:r>
              <a:rPr lang="en-IN" b="0" i="0" dirty="0" smtClean="0">
                <a:solidFill>
                  <a:schemeClr val="tx1"/>
                </a:solidFill>
                <a:effectLst/>
                <a:latin typeface="Century Gothic" charset="0"/>
                <a:ea typeface="Century Gothic" charset="0"/>
                <a:cs typeface="Century Gothic" charset="0"/>
              </a:rPr>
              <a:t>ndexing</a:t>
            </a:r>
            <a:br>
              <a:rPr lang="en-IN" b="0" i="0" dirty="0" smtClean="0">
                <a:solidFill>
                  <a:schemeClr val="tx1"/>
                </a:solidFill>
                <a:effectLst/>
                <a:latin typeface="Century Gothic" charset="0"/>
                <a:ea typeface="Century Gothic" charset="0"/>
                <a:cs typeface="Century Gothic" charset="0"/>
              </a:rPr>
            </a:br>
            <a:r>
              <a:rPr lang="en-US" dirty="0"/>
              <a:t>and Slicing</a:t>
            </a:r>
            <a:endParaRPr lang="en-IN" dirty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ADE92AE1-DACA-4BC2-9465-CCC905732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119" y="1179444"/>
            <a:ext cx="10137676" cy="5210880"/>
          </a:xfrm>
        </p:spPr>
        <p:txBody>
          <a:bodyPr/>
          <a:lstStyle/>
          <a:p>
            <a:endParaRPr lang="en-US" b="0" i="0" dirty="0" smtClean="0">
              <a:effectLst/>
              <a:latin typeface="GT-Eesti-Pro-Text-Book" charset="0"/>
              <a:ea typeface="GT-Eesti-Pro-Text-Book" charset="0"/>
              <a:cs typeface="GT-Eesti-Pro-Text-Book" charset="0"/>
            </a:endParaRPr>
          </a:p>
          <a:p>
            <a:r>
              <a:rPr lang="en-US" b="0" i="0" dirty="0" smtClean="0">
                <a:effectLst/>
                <a:latin typeface="GT-Eesti-Pro-Text-Book" charset="0"/>
                <a:ea typeface="GT-Eesti-Pro-Text-Book" charset="0"/>
                <a:cs typeface="GT-Eesti-Pro-Text-Book" charset="0"/>
              </a:rPr>
              <a:t>Python </a:t>
            </a:r>
            <a:r>
              <a:rPr lang="en-US" b="0" i="0" dirty="0">
                <a:effectLst/>
                <a:latin typeface="GT-Eesti-Pro-Text-Book" charset="0"/>
                <a:ea typeface="GT-Eesti-Pro-Text-Book" charset="0"/>
                <a:cs typeface="GT-Eesti-Pro-Text-Book" charset="0"/>
              </a:rPr>
              <a:t>string method index() determines if string </a:t>
            </a:r>
            <a:r>
              <a:rPr lang="en-US" b="0" i="1" dirty="0">
                <a:effectLst/>
                <a:latin typeface="GT-Eesti-Pro-Text-Book" charset="0"/>
                <a:ea typeface="GT-Eesti-Pro-Text-Book" charset="0"/>
                <a:cs typeface="GT-Eesti-Pro-Text-Book" charset="0"/>
              </a:rPr>
              <a:t>str</a:t>
            </a:r>
            <a:r>
              <a:rPr lang="en-US" b="0" i="0" dirty="0">
                <a:effectLst/>
                <a:latin typeface="GT-Eesti-Pro-Text-Book" charset="0"/>
                <a:ea typeface="GT-Eesti-Pro-Text-Book" charset="0"/>
                <a:cs typeface="GT-Eesti-Pro-Text-Book" charset="0"/>
              </a:rPr>
              <a:t> occurs in string or in a substring of string if starting index </a:t>
            </a:r>
            <a:r>
              <a:rPr lang="en-US" b="0" i="1" dirty="0" smtClean="0">
                <a:effectLst/>
                <a:latin typeface="GT-Eesti-Pro-Text-Book" charset="0"/>
                <a:ea typeface="GT-Eesti-Pro-Text-Book" charset="0"/>
                <a:cs typeface="GT-Eesti-Pro-Text-Book" charset="0"/>
              </a:rPr>
              <a:t>’start’</a:t>
            </a:r>
            <a:r>
              <a:rPr lang="en-US" b="0" i="0" dirty="0">
                <a:effectLst/>
                <a:latin typeface="GT-Eesti-Pro-Text-Book" charset="0"/>
                <a:ea typeface="GT-Eesti-Pro-Text-Book" charset="0"/>
                <a:cs typeface="GT-Eesti-Pro-Text-Book" charset="0"/>
              </a:rPr>
              <a:t> and ending index </a:t>
            </a:r>
            <a:r>
              <a:rPr lang="en-US" b="0" i="0" dirty="0" smtClean="0">
                <a:effectLst/>
                <a:latin typeface="GT-Eesti-Pro-Text-Book" charset="0"/>
                <a:ea typeface="GT-Eesti-Pro-Text-Book" charset="0"/>
                <a:cs typeface="GT-Eesti-Pro-Text-Book" charset="0"/>
              </a:rPr>
              <a:t>’</a:t>
            </a:r>
            <a:r>
              <a:rPr lang="en-US" b="0" i="1" dirty="0" smtClean="0">
                <a:effectLst/>
                <a:latin typeface="GT-Eesti-Pro-Text-Book" charset="0"/>
                <a:ea typeface="GT-Eesti-Pro-Text-Book" charset="0"/>
                <a:cs typeface="GT-Eesti-Pro-Text-Book" charset="0"/>
              </a:rPr>
              <a:t>stop’</a:t>
            </a:r>
            <a:r>
              <a:rPr lang="en-US" b="0" i="0" dirty="0">
                <a:effectLst/>
                <a:latin typeface="GT-Eesti-Pro-Text-Book" charset="0"/>
                <a:ea typeface="GT-Eesti-Pro-Text-Book" charset="0"/>
                <a:cs typeface="GT-Eesti-Pro-Text-Book" charset="0"/>
              </a:rPr>
              <a:t> are given. </a:t>
            </a:r>
            <a:endParaRPr lang="en-US" b="0" i="0" dirty="0" smtClean="0">
              <a:effectLst/>
              <a:latin typeface="GT-Eesti-Pro-Text-Book" charset="0"/>
              <a:ea typeface="GT-Eesti-Pro-Text-Book" charset="0"/>
              <a:cs typeface="GT-Eesti-Pro-Text-Book" charset="0"/>
            </a:endParaRPr>
          </a:p>
          <a:p>
            <a:r>
              <a:rPr lang="en-US" sz="1600" dirty="0" smtClean="0">
                <a:latin typeface="GT-Eesti-Pro-Text-Book" charset="0"/>
                <a:ea typeface="GT-Eesti-Pro-Text-Book" charset="0"/>
                <a:cs typeface="GT-Eesti-Pro-Text-Book" charset="0"/>
              </a:rPr>
              <a:t>Lets take an example:</a:t>
            </a:r>
          </a:p>
          <a:p>
            <a:r>
              <a:rPr lang="en-US" sz="1600" dirty="0">
                <a:latin typeface="GT-Eesti-Pro-Text-Book" charset="0"/>
                <a:ea typeface="GT-Eesti-Pro-Text-Book" charset="0"/>
                <a:cs typeface="GT-Eesti-Pro-Text-Book" charset="0"/>
              </a:rPr>
              <a:t>str1='Learn Python'</a:t>
            </a:r>
            <a:endParaRPr lang="en-IN" sz="1600" dirty="0">
              <a:latin typeface="GT-Eesti-Pro-Text-Book" charset="0"/>
              <a:ea typeface="GT-Eesti-Pro-Text-Book" charset="0"/>
              <a:cs typeface="GT-Eesti-Pro-Text-Book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328" y="406402"/>
            <a:ext cx="4102100" cy="1016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913" y="2430779"/>
            <a:ext cx="2114510" cy="42180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664" y="2430779"/>
            <a:ext cx="5681399" cy="421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4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7693" y="2824857"/>
            <a:ext cx="9404723" cy="1400530"/>
          </a:xfrm>
        </p:spPr>
        <p:txBody>
          <a:bodyPr/>
          <a:lstStyle/>
          <a:p>
            <a:r>
              <a:rPr lang="en-US" dirty="0" smtClean="0"/>
              <a:t>Thank You 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985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1637</TotalTime>
  <Words>133</Words>
  <Application>Microsoft Macintosh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Century Gothic</vt:lpstr>
      <vt:lpstr>GT-Eesti-Pro-Text-Book</vt:lpstr>
      <vt:lpstr>Helvetica Neue</vt:lpstr>
      <vt:lpstr>inherit</vt:lpstr>
      <vt:lpstr>Roboto</vt:lpstr>
      <vt:lpstr>Roboto Mono</vt:lpstr>
      <vt:lpstr>Wingdings 3</vt:lpstr>
      <vt:lpstr>Arial</vt:lpstr>
      <vt:lpstr>Ion</vt:lpstr>
      <vt:lpstr>PowerPoint Presentation</vt:lpstr>
      <vt:lpstr>List Indexing and Slicing</vt:lpstr>
      <vt:lpstr>Slicing</vt:lpstr>
      <vt:lpstr>Tuple Indexing and Slicing</vt:lpstr>
      <vt:lpstr>String Indexing and Slicing</vt:lpstr>
      <vt:lpstr>Thank You 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 come</dc:title>
  <dc:creator>debasish rath</dc:creator>
  <cp:lastModifiedBy>Microsoft Office User</cp:lastModifiedBy>
  <cp:revision>24</cp:revision>
  <dcterms:created xsi:type="dcterms:W3CDTF">2020-11-18T14:41:28Z</dcterms:created>
  <dcterms:modified xsi:type="dcterms:W3CDTF">2020-11-22T07:04:14Z</dcterms:modified>
</cp:coreProperties>
</file>