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8" r:id="rId1"/>
  </p:sldMasterIdLst>
  <p:sldIdLst>
    <p:sldId id="256" r:id="rId2"/>
    <p:sldId id="257" r:id="rId3"/>
    <p:sldId id="263" r:id="rId4"/>
    <p:sldId id="266" r:id="rId5"/>
    <p:sldId id="258" r:id="rId6"/>
    <p:sldId id="264" r:id="rId7"/>
    <p:sldId id="265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595"/>
  </p:normalViewPr>
  <p:slideViewPr>
    <p:cSldViewPr snapToGrid="0" snapToObjects="1">
      <p:cViewPr varScale="1">
        <p:scale>
          <a:sx n="109" d="100"/>
          <a:sy n="109" d="100"/>
        </p:scale>
        <p:origin x="6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3F103-BC34-4FE4-A40E-EDDEECFDA5D0}" type="datetimeFigureOut">
              <a:rPr lang="en-US" smtClean="0"/>
              <a:pPr/>
              <a:t>11/25/20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764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smtClean="0"/>
              <a:t>11/25/20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739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smtClean="0"/>
              <a:t>11/25/20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5398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smtClean="0"/>
              <a:t>11/25/20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252856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smtClean="0"/>
              <a:t>11/25/20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6868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smtClean="0"/>
              <a:t>11/25/20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3822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smtClean="0"/>
              <a:t>11/25/20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5386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11/25/20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6298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79A6-0FD0-4734-A311-86BFCA472E6E}" type="datetimeFigureOut">
              <a:rPr lang="en-US" smtClean="0"/>
              <a:t>11/25/20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440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11/25/20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631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11/25/20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621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11/25/20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973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11/25/20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743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11/25/20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908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11/25/20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801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11/25/20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993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11/25/20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19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22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11/25/20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8786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  <p:sldLayoutId id="2147483741" r:id="rId13"/>
    <p:sldLayoutId id="2147483742" r:id="rId14"/>
    <p:sldLayoutId id="2147483743" r:id="rId15"/>
    <p:sldLayoutId id="2147483744" r:id="rId16"/>
    <p:sldLayoutId id="2147483745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30346" y="504497"/>
            <a:ext cx="8825658" cy="3329581"/>
          </a:xfrm>
        </p:spPr>
        <p:txBody>
          <a:bodyPr/>
          <a:lstStyle/>
          <a:p>
            <a:r>
              <a:rPr lang="en-US" dirty="0" smtClean="0"/>
              <a:t>NPV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61F6E321-3A0D-4BF3-8921-71542743BDD6}"/>
              </a:ext>
            </a:extLst>
          </p:cNvPr>
          <p:cNvSpPr txBox="1"/>
          <p:nvPr/>
        </p:nvSpPr>
        <p:spPr>
          <a:xfrm>
            <a:off x="7084454" y="3969266"/>
            <a:ext cx="271744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Presented By</a:t>
            </a:r>
          </a:p>
          <a:p>
            <a:endParaRPr lang="en-IN" dirty="0"/>
          </a:p>
          <a:p>
            <a:r>
              <a:rPr lang="en-IN" dirty="0" err="1"/>
              <a:t>Subham</a:t>
            </a:r>
            <a:endParaRPr lang="en-IN" dirty="0"/>
          </a:p>
          <a:p>
            <a:r>
              <a:rPr lang="en-IN" dirty="0" err="1"/>
              <a:t>Supriya</a:t>
            </a:r>
            <a:endParaRPr lang="en-IN" dirty="0"/>
          </a:p>
          <a:p>
            <a:r>
              <a:rPr lang="en-IN" dirty="0"/>
              <a:t>Sachin </a:t>
            </a:r>
          </a:p>
          <a:p>
            <a:r>
              <a:rPr lang="en-IN" dirty="0"/>
              <a:t>Debasish</a:t>
            </a:r>
          </a:p>
        </p:txBody>
      </p:sp>
    </p:spTree>
    <p:extLst>
      <p:ext uri="{BB962C8B-B14F-4D97-AF65-F5344CB8AC3E}">
        <p14:creationId xmlns:p14="http://schemas.microsoft.com/office/powerpoint/2010/main" val="813192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130" y="221224"/>
            <a:ext cx="9404723" cy="797348"/>
          </a:xfrm>
        </p:spPr>
        <p:txBody>
          <a:bodyPr/>
          <a:lstStyle/>
          <a:p>
            <a:pPr algn="ctr"/>
            <a:r>
              <a:rPr lang="en-US" dirty="0" smtClean="0"/>
              <a:t>NVP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5130" y="1169044"/>
            <a:ext cx="3445761" cy="5079356"/>
          </a:xfrm>
        </p:spPr>
        <p:txBody>
          <a:bodyPr>
            <a:normAutofit/>
          </a:bodyPr>
          <a:lstStyle/>
          <a:p>
            <a:r>
              <a:rPr lang="en-IN" sz="1400" dirty="0" smtClean="0"/>
              <a:t>In this project we’ve used </a:t>
            </a:r>
            <a:r>
              <a:rPr lang="en-IN" sz="1400" dirty="0" err="1" smtClean="0"/>
              <a:t>NumPy</a:t>
            </a:r>
            <a:r>
              <a:rPr lang="en-IN" sz="1400" dirty="0"/>
              <a:t>, </a:t>
            </a:r>
            <a:r>
              <a:rPr lang="en-IN" sz="1400" dirty="0" smtClean="0"/>
              <a:t>and Pandas for data analysis, and </a:t>
            </a:r>
            <a:r>
              <a:rPr lang="en-IN" sz="1400" dirty="0" err="1" smtClean="0"/>
              <a:t>matplotlib</a:t>
            </a:r>
            <a:r>
              <a:rPr lang="en-IN" sz="1400" dirty="0" smtClean="0"/>
              <a:t> </a:t>
            </a:r>
            <a:r>
              <a:rPr lang="en-IN" sz="1400" dirty="0"/>
              <a:t>and </a:t>
            </a:r>
            <a:r>
              <a:rPr lang="en-IN" sz="1400" dirty="0" err="1"/>
              <a:t>seaborn</a:t>
            </a:r>
            <a:r>
              <a:rPr lang="en-IN" sz="1400" dirty="0"/>
              <a:t> </a:t>
            </a:r>
            <a:r>
              <a:rPr lang="en-IN" sz="1400" dirty="0" smtClean="0"/>
              <a:t>for data visualisation</a:t>
            </a:r>
          </a:p>
          <a:p>
            <a:r>
              <a:rPr lang="en-IN" sz="1400" dirty="0" smtClean="0"/>
              <a:t>Here we load </a:t>
            </a:r>
            <a:r>
              <a:rPr lang="en-IN" sz="1400" dirty="0"/>
              <a:t>a dataset called “</a:t>
            </a:r>
            <a:r>
              <a:rPr lang="en-IN" sz="1400" dirty="0" err="1"/>
              <a:t>Bigmartsales</a:t>
            </a:r>
            <a:r>
              <a:rPr lang="en-IN" sz="1400" dirty="0"/>
              <a:t>” ,  using the </a:t>
            </a:r>
            <a:r>
              <a:rPr lang="en-IN" sz="1400" dirty="0" err="1"/>
              <a:t>read_csv</a:t>
            </a:r>
            <a:r>
              <a:rPr lang="en-IN" sz="1400" dirty="0"/>
              <a:t>  syntax. </a:t>
            </a:r>
            <a:endParaRPr lang="en-IN" sz="1400" dirty="0" smtClean="0"/>
          </a:p>
          <a:p>
            <a:endParaRPr lang="en-US" sz="1400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CD47F8FA-EE6E-4BB8-BD10-50AF6618A0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707"/>
          <a:stretch/>
        </p:blipFill>
        <p:spPr>
          <a:xfrm>
            <a:off x="4238808" y="1144078"/>
            <a:ext cx="7660801" cy="278803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875" y="3685004"/>
            <a:ext cx="3905016" cy="300624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8807" y="4073881"/>
            <a:ext cx="5742033" cy="2617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66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to be Cleaned: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2724" y="143436"/>
            <a:ext cx="3066024" cy="275391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124" y="3198906"/>
            <a:ext cx="1917700" cy="952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7468" y="3206631"/>
            <a:ext cx="2844800" cy="20193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1054" y="3189075"/>
            <a:ext cx="2413000" cy="13208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57201" y="4453591"/>
            <a:ext cx="227881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Outlet Size:</a:t>
            </a:r>
          </a:p>
          <a:p>
            <a:endParaRPr lang="en-US" dirty="0"/>
          </a:p>
          <a:p>
            <a:r>
              <a:rPr lang="en-US" sz="1600" dirty="0" smtClean="0"/>
              <a:t>2410 missing/empty data</a:t>
            </a:r>
            <a:endParaRPr 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3304682" y="4658659"/>
            <a:ext cx="24293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Item Fat Content:</a:t>
            </a:r>
          </a:p>
          <a:p>
            <a:endParaRPr lang="en-US" dirty="0"/>
          </a:p>
          <a:p>
            <a:r>
              <a:rPr lang="en-US" sz="1600" dirty="0" smtClean="0"/>
              <a:t>Not having standardized keywords for the data</a:t>
            </a:r>
            <a:endParaRPr 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6302724" y="4974031"/>
            <a:ext cx="1913429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Item Weight:</a:t>
            </a:r>
          </a:p>
          <a:p>
            <a:endParaRPr lang="en-US" dirty="0"/>
          </a:p>
          <a:p>
            <a:r>
              <a:rPr lang="en-US" sz="1600" dirty="0" smtClean="0"/>
              <a:t>749 missing / empty data</a:t>
            </a:r>
            <a:endParaRPr lang="en-US" sz="16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2724" y="3198906"/>
            <a:ext cx="1691866" cy="16891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797468" y="5301638"/>
            <a:ext cx="2844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Outlet Location Type:</a:t>
            </a:r>
          </a:p>
          <a:p>
            <a:endParaRPr lang="en-US" dirty="0"/>
          </a:p>
          <a:p>
            <a:r>
              <a:rPr lang="en-US" sz="1600" dirty="0"/>
              <a:t>Not having standardized keywords for the </a:t>
            </a:r>
            <a:r>
              <a:rPr lang="en-US" sz="1600" dirty="0" smtClean="0"/>
              <a:t>data, and lot of Null values.</a:t>
            </a:r>
            <a:endParaRPr 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859145" y="1520392"/>
            <a:ext cx="3097323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d</a:t>
            </a:r>
            <a:r>
              <a:rPr lang="en-US" b="1" dirty="0" err="1" smtClean="0"/>
              <a:t>f.shape</a:t>
            </a:r>
            <a:r>
              <a:rPr lang="en-US" b="1" dirty="0" smtClean="0"/>
              <a:t> = </a:t>
            </a:r>
            <a:r>
              <a:rPr lang="mr-IN" b="1" dirty="0"/>
              <a:t>(8523, 13</a:t>
            </a:r>
            <a:r>
              <a:rPr lang="mr-IN" b="1" dirty="0" smtClean="0"/>
              <a:t>)</a:t>
            </a:r>
            <a:endParaRPr lang="en-US" b="1" dirty="0" smtClean="0"/>
          </a:p>
          <a:p>
            <a:endParaRPr lang="en-US" b="1" dirty="0"/>
          </a:p>
          <a:p>
            <a:r>
              <a:rPr lang="en-US" sz="1600" dirty="0" smtClean="0"/>
              <a:t>*no data has been dropped*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6955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>
                <a:solidFill>
                  <a:schemeClr val="accent1"/>
                </a:solidFill>
              </a:rPr>
              <a:t>Q1. Compare the count based on the Outlet </a:t>
            </a:r>
            <a:r>
              <a:rPr lang="en-US" sz="2800" dirty="0">
                <a:solidFill>
                  <a:schemeClr val="accent1"/>
                </a:solidFill>
              </a:rPr>
              <a:t>S</a:t>
            </a:r>
            <a:r>
              <a:rPr lang="en-US" sz="2800" dirty="0" smtClean="0">
                <a:solidFill>
                  <a:schemeClr val="accent1"/>
                </a:solidFill>
              </a:rPr>
              <a:t>ize and the Outlet Sales with the same.</a:t>
            </a:r>
            <a:endParaRPr lang="en-US" sz="2800" dirty="0">
              <a:solidFill>
                <a:schemeClr val="accent1"/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587" y="1642233"/>
            <a:ext cx="5591607" cy="3386967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7510" y="1642232"/>
            <a:ext cx="5386652" cy="3386967"/>
          </a:xfrm>
          <a:prstGeom prst="rect">
            <a:avLst/>
          </a:prstGeom>
        </p:spPr>
      </p:pic>
      <p:sp>
        <p:nvSpPr>
          <p:cNvPr id="9" name="Content Placeholder 14"/>
          <p:cNvSpPr txBox="1">
            <a:spLocks/>
          </p:cNvSpPr>
          <p:nvPr/>
        </p:nvSpPr>
        <p:spPr>
          <a:xfrm>
            <a:off x="904018" y="5076091"/>
            <a:ext cx="10408751" cy="1602277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1800" dirty="0" smtClean="0"/>
              <a:t>Inference:</a:t>
            </a:r>
          </a:p>
          <a:p>
            <a:pPr lvl="1"/>
            <a:r>
              <a:rPr lang="en-US" sz="1600" dirty="0" smtClean="0"/>
              <a:t>Even though the number of small stores are more compared to medium and high, the Outlet sales is lesser.</a:t>
            </a:r>
          </a:p>
          <a:p>
            <a:pPr lvl="1"/>
            <a:r>
              <a:rPr lang="en-US" sz="1600" dirty="0" smtClean="0"/>
              <a:t>On the other hand, then medium and high stores are less in number, but generates more sales.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543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idx="1"/>
          </p:nvPr>
        </p:nvSpPr>
        <p:spPr>
          <a:xfrm>
            <a:off x="329162" y="509954"/>
            <a:ext cx="4396338" cy="576262"/>
          </a:xfrm>
        </p:spPr>
        <p:txBody>
          <a:bodyPr/>
          <a:lstStyle/>
          <a:p>
            <a:r>
              <a:rPr lang="en-US" sz="2000" dirty="0" smtClean="0"/>
              <a:t>Q2. </a:t>
            </a:r>
            <a:r>
              <a:rPr lang="en-US" sz="2000" dirty="0" smtClean="0"/>
              <a:t>Effect of MRP on Outlet sales</a:t>
            </a:r>
            <a:endParaRPr lang="en-US" sz="2000" dirty="0"/>
          </a:p>
        </p:txBody>
      </p:sp>
      <p:sp>
        <p:nvSpPr>
          <p:cNvPr id="15" name="Content Placeholder 14"/>
          <p:cNvSpPr>
            <a:spLocks noGrp="1"/>
          </p:cNvSpPr>
          <p:nvPr>
            <p:ph sz="half" idx="2"/>
          </p:nvPr>
        </p:nvSpPr>
        <p:spPr>
          <a:xfrm>
            <a:off x="904018" y="5076091"/>
            <a:ext cx="4396339" cy="1602277"/>
          </a:xfrm>
        </p:spPr>
        <p:txBody>
          <a:bodyPr/>
          <a:lstStyle/>
          <a:p>
            <a:r>
              <a:rPr lang="en-US" dirty="0" smtClean="0"/>
              <a:t>Inference:</a:t>
            </a:r>
          </a:p>
          <a:p>
            <a:pPr lvl="1"/>
            <a:r>
              <a:rPr lang="en-US" dirty="0" smtClean="0"/>
              <a:t>Lesser the MRP, More the Sales of the product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3"/>
          </p:nvPr>
        </p:nvSpPr>
        <p:spPr>
          <a:xfrm>
            <a:off x="6062208" y="792224"/>
            <a:ext cx="4396339" cy="576262"/>
          </a:xfrm>
        </p:spPr>
        <p:txBody>
          <a:bodyPr/>
          <a:lstStyle/>
          <a:p>
            <a:r>
              <a:rPr lang="en-US" sz="2000" dirty="0" smtClean="0"/>
              <a:t>Q3. </a:t>
            </a:r>
            <a:r>
              <a:rPr lang="en-US" sz="2000" dirty="0" smtClean="0"/>
              <a:t>Correlate all the Factors in the data.</a:t>
            </a:r>
            <a:endParaRPr lang="en-US" sz="2000" dirty="0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4"/>
          </p:nvPr>
        </p:nvSpPr>
        <p:spPr>
          <a:xfrm>
            <a:off x="6708774" y="5076091"/>
            <a:ext cx="4396339" cy="1602277"/>
          </a:xfrm>
        </p:spPr>
        <p:txBody>
          <a:bodyPr/>
          <a:lstStyle/>
          <a:p>
            <a:r>
              <a:rPr lang="en-US" dirty="0" smtClean="0"/>
              <a:t>Inference:</a:t>
            </a:r>
          </a:p>
          <a:p>
            <a:pPr lvl="1"/>
            <a:r>
              <a:rPr lang="en-US" dirty="0" smtClean="0"/>
              <a:t>The correlation of all the Columns have been calculated and shown in the above heat map.</a:t>
            </a:r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="" xmlns:a16="http://schemas.microsoft.com/office/drawing/2014/main" id="{C4D8FF79-C302-40F2-BF00-DDBF2CE27D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162" y="1566295"/>
            <a:ext cx="5148264" cy="350979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="" xmlns:a16="http://schemas.microsoft.com/office/drawing/2014/main" id="{54CCDE95-513D-4A55-B287-BF34DFE9C72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474"/>
          <a:stretch/>
        </p:blipFill>
        <p:spPr>
          <a:xfrm>
            <a:off x="6052282" y="1562443"/>
            <a:ext cx="5505059" cy="3513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05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idx="1"/>
          </p:nvPr>
        </p:nvSpPr>
        <p:spPr>
          <a:xfrm>
            <a:off x="549880" y="262884"/>
            <a:ext cx="4396338" cy="576262"/>
          </a:xfrm>
        </p:spPr>
        <p:txBody>
          <a:bodyPr/>
          <a:lstStyle/>
          <a:p>
            <a:r>
              <a:rPr lang="en-US" sz="2000" dirty="0" smtClean="0"/>
              <a:t>Q4 </a:t>
            </a:r>
            <a:r>
              <a:rPr lang="en-US" sz="2000" dirty="0" smtClean="0"/>
              <a:t>Effect of Visibility on Outlet Sales</a:t>
            </a:r>
            <a:endParaRPr lang="en-US" sz="2000" dirty="0"/>
          </a:p>
        </p:txBody>
      </p:sp>
      <p:sp>
        <p:nvSpPr>
          <p:cNvPr id="15" name="Content Placeholder 14"/>
          <p:cNvSpPr>
            <a:spLocks noGrp="1"/>
          </p:cNvSpPr>
          <p:nvPr>
            <p:ph sz="half" idx="2"/>
          </p:nvPr>
        </p:nvSpPr>
        <p:spPr>
          <a:xfrm>
            <a:off x="904018" y="5076091"/>
            <a:ext cx="4396339" cy="1602277"/>
          </a:xfrm>
        </p:spPr>
        <p:txBody>
          <a:bodyPr/>
          <a:lstStyle/>
          <a:p>
            <a:r>
              <a:rPr lang="en-US" dirty="0" smtClean="0"/>
              <a:t>Inference:</a:t>
            </a:r>
          </a:p>
          <a:p>
            <a:pPr lvl="1"/>
            <a:r>
              <a:rPr lang="en-US" dirty="0" smtClean="0"/>
              <a:t>Less the Visibility, More the Outlet Sales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3"/>
          </p:nvPr>
        </p:nvSpPr>
        <p:spPr>
          <a:xfrm>
            <a:off x="5654495" y="509954"/>
            <a:ext cx="4396339" cy="576262"/>
          </a:xfrm>
        </p:spPr>
        <p:txBody>
          <a:bodyPr/>
          <a:lstStyle/>
          <a:p>
            <a:r>
              <a:rPr lang="en-US" sz="2000" dirty="0" smtClean="0"/>
              <a:t>Q5. </a:t>
            </a:r>
            <a:r>
              <a:rPr lang="en-US" sz="2000" dirty="0" smtClean="0"/>
              <a:t>Determine which outlet has the most Outlet sales comparatively </a:t>
            </a:r>
            <a:endParaRPr lang="en-US" sz="2000" dirty="0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4"/>
          </p:nvPr>
        </p:nvSpPr>
        <p:spPr>
          <a:xfrm>
            <a:off x="5654495" y="5076090"/>
            <a:ext cx="4396339" cy="1602277"/>
          </a:xfrm>
        </p:spPr>
        <p:txBody>
          <a:bodyPr/>
          <a:lstStyle/>
          <a:p>
            <a:r>
              <a:rPr lang="en-US" dirty="0" smtClean="0"/>
              <a:t>Inference:</a:t>
            </a:r>
          </a:p>
          <a:p>
            <a:pPr lvl="1"/>
            <a:r>
              <a:rPr lang="en-US" dirty="0" smtClean="0"/>
              <a:t>OUT027 has the most sales compared to the other outlets.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880" y="1168337"/>
            <a:ext cx="4218922" cy="382563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0357" y="1599501"/>
            <a:ext cx="6540451" cy="3213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173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idx="1"/>
          </p:nvPr>
        </p:nvSpPr>
        <p:spPr>
          <a:xfrm>
            <a:off x="1103311" y="509953"/>
            <a:ext cx="8662011" cy="978877"/>
          </a:xfrm>
        </p:spPr>
        <p:txBody>
          <a:bodyPr/>
          <a:lstStyle/>
          <a:p>
            <a:r>
              <a:rPr lang="en-US" sz="2000" dirty="0" smtClean="0"/>
              <a:t>Q6. Find </a:t>
            </a:r>
            <a:r>
              <a:rPr lang="en-US" sz="2000" dirty="0" smtClean="0"/>
              <a:t>which Item has the most sales along with their percentiles using a Pie Chart. Also mention the maximum and the Minimum values of the percentages</a:t>
            </a:r>
            <a:endParaRPr lang="en-US" sz="2000" dirty="0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4"/>
          </p:nvPr>
        </p:nvSpPr>
        <p:spPr>
          <a:xfrm>
            <a:off x="8517871" y="4815424"/>
            <a:ext cx="4396339" cy="1602277"/>
          </a:xfrm>
        </p:spPr>
        <p:txBody>
          <a:bodyPr/>
          <a:lstStyle/>
          <a:p>
            <a:r>
              <a:rPr lang="en-US" dirty="0" smtClean="0"/>
              <a:t>Inference:</a:t>
            </a:r>
          </a:p>
          <a:p>
            <a:pPr lvl="1"/>
            <a:r>
              <a:rPr lang="en-US" dirty="0" smtClean="0"/>
              <a:t>Maximum : Fruits and 				Vegetables(15.2%)</a:t>
            </a:r>
          </a:p>
          <a:p>
            <a:pPr lvl="1"/>
            <a:r>
              <a:rPr lang="en-US" dirty="0" smtClean="0"/>
              <a:t>Minimum : Seafood(0.801%)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671" y="1942925"/>
            <a:ext cx="8204200" cy="424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931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7890" y="3006732"/>
            <a:ext cx="9404723" cy="1400530"/>
          </a:xfrm>
        </p:spPr>
        <p:txBody>
          <a:bodyPr/>
          <a:lstStyle/>
          <a:p>
            <a:r>
              <a:rPr lang="en-US" dirty="0" smtClean="0"/>
              <a:t>Thank You 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0117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158</TotalTime>
  <Words>294</Words>
  <Application>Microsoft Macintosh PowerPoint</Application>
  <PresentationFormat>Widescreen</PresentationFormat>
  <Paragraphs>47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Century Gothic</vt:lpstr>
      <vt:lpstr>Mangal</vt:lpstr>
      <vt:lpstr>Wingdings 3</vt:lpstr>
      <vt:lpstr>Arial</vt:lpstr>
      <vt:lpstr>Ion</vt:lpstr>
      <vt:lpstr>NPV</vt:lpstr>
      <vt:lpstr>NVP</vt:lpstr>
      <vt:lpstr>Data to be Cleaned:</vt:lpstr>
      <vt:lpstr>Q1. Compare the count based on the Outlet Size and the Outlet Sales with the same.</vt:lpstr>
      <vt:lpstr>PowerPoint Presentation</vt:lpstr>
      <vt:lpstr>PowerPoint Presentation</vt:lpstr>
      <vt:lpstr>PowerPoint Presentation</vt:lpstr>
      <vt:lpstr>Thank You !!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NPV</dc:title>
  <dc:creator>Microsoft Office User</dc:creator>
  <cp:lastModifiedBy>Microsoft Office User</cp:lastModifiedBy>
  <cp:revision>15</cp:revision>
  <dcterms:created xsi:type="dcterms:W3CDTF">2020-11-22T06:58:02Z</dcterms:created>
  <dcterms:modified xsi:type="dcterms:W3CDTF">2020-11-25T06:42:47Z</dcterms:modified>
</cp:coreProperties>
</file>