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Rockwell"/>
      </a:defRPr>
    </a:lvl1pPr>
    <a:lvl2pPr indent="228600" latinLnBrk="0">
      <a:defRPr sz="1200">
        <a:latin typeface="+mn-lt"/>
        <a:ea typeface="+mn-ea"/>
        <a:cs typeface="+mn-cs"/>
        <a:sym typeface="Rockwell"/>
      </a:defRPr>
    </a:lvl2pPr>
    <a:lvl3pPr indent="457200" latinLnBrk="0">
      <a:defRPr sz="1200">
        <a:latin typeface="+mn-lt"/>
        <a:ea typeface="+mn-ea"/>
        <a:cs typeface="+mn-cs"/>
        <a:sym typeface="Rockwell"/>
      </a:defRPr>
    </a:lvl3pPr>
    <a:lvl4pPr indent="685800" latinLnBrk="0">
      <a:defRPr sz="1200">
        <a:latin typeface="+mn-lt"/>
        <a:ea typeface="+mn-ea"/>
        <a:cs typeface="+mn-cs"/>
        <a:sym typeface="Rockwell"/>
      </a:defRPr>
    </a:lvl4pPr>
    <a:lvl5pPr indent="914400" latinLnBrk="0">
      <a:defRPr sz="1200">
        <a:latin typeface="+mn-lt"/>
        <a:ea typeface="+mn-ea"/>
        <a:cs typeface="+mn-cs"/>
        <a:sym typeface="Rockwell"/>
      </a:defRPr>
    </a:lvl5pPr>
    <a:lvl6pPr indent="1143000" latinLnBrk="0">
      <a:defRPr sz="1200">
        <a:latin typeface="+mn-lt"/>
        <a:ea typeface="+mn-ea"/>
        <a:cs typeface="+mn-cs"/>
        <a:sym typeface="Rockwell"/>
      </a:defRPr>
    </a:lvl6pPr>
    <a:lvl7pPr indent="1371600" latinLnBrk="0">
      <a:defRPr sz="1200">
        <a:latin typeface="+mn-lt"/>
        <a:ea typeface="+mn-ea"/>
        <a:cs typeface="+mn-cs"/>
        <a:sym typeface="Rockwell"/>
      </a:defRPr>
    </a:lvl7pPr>
    <a:lvl8pPr indent="1600200" latinLnBrk="0">
      <a:defRPr sz="1200">
        <a:latin typeface="+mn-lt"/>
        <a:ea typeface="+mn-ea"/>
        <a:cs typeface="+mn-cs"/>
        <a:sym typeface="Rockwell"/>
      </a:defRPr>
    </a:lvl8pPr>
    <a:lvl9pPr indent="1828800" latinLnBrk="0">
      <a:defRPr sz="1200">
        <a:latin typeface="+mn-lt"/>
        <a:ea typeface="+mn-ea"/>
        <a:cs typeface="+mn-cs"/>
        <a:sym typeface="Rockwel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920833" y="1346945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 7"/>
          <p:cNvSpPr/>
          <p:nvPr/>
        </p:nvSpPr>
        <p:spPr>
          <a:xfrm>
            <a:off x="920833" y="4299696"/>
            <a:ext cx="10222994" cy="806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 8"/>
          <p:cNvSpPr/>
          <p:nvPr/>
        </p:nvSpPr>
        <p:spPr>
          <a:xfrm>
            <a:off x="920833" y="1484779"/>
            <a:ext cx="10222994" cy="27432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" name="Group 9"/>
          <p:cNvGrpSpPr/>
          <p:nvPr/>
        </p:nvGrpSpPr>
        <p:grpSpPr>
          <a:xfrm>
            <a:off x="9649214" y="4068922"/>
            <a:ext cx="1080905" cy="1080903"/>
            <a:chOff x="0" y="0"/>
            <a:chExt cx="1080903" cy="1080902"/>
          </a:xfrm>
        </p:grpSpPr>
        <p:sp>
          <p:nvSpPr>
            <p:cNvPr id="17" name="Oval 10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8" name="Oval 11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9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069847" y="4389120"/>
            <a:ext cx="7891273" cy="10698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9913610" y="4383348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8724900" y="533400"/>
            <a:ext cx="2552700" cy="5638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>
            <a:off x="1066800" y="533400"/>
            <a:ext cx="7505700" cy="5638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12192000" cy="194001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167127" y="1225296"/>
            <a:ext cx="9281161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165774" y="5020055"/>
            <a:ext cx="9052560" cy="1066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897399" y="2325847"/>
            <a:ext cx="1080904" cy="1080903"/>
            <a:chOff x="0" y="0"/>
            <a:chExt cx="1080903" cy="1080902"/>
          </a:xfrm>
        </p:grpSpPr>
        <p:sp>
          <p:nvSpPr>
            <p:cNvPr id="41" name="Oval 8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42" name="Oval 9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161794" y="2640273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1069847" y="2194560"/>
            <a:ext cx="4754881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1066800" y="2048255"/>
            <a:ext cx="4754880" cy="64008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9E3611"/>
                </a:solidFill>
              </a:defRPr>
            </a:lvl2pPr>
            <a:lvl3pPr marL="0" indent="914400">
              <a:buClrTx/>
              <a:buSzTx/>
              <a:buNone/>
              <a:defRPr b="1">
                <a:solidFill>
                  <a:srgbClr val="9E3611"/>
                </a:solidFill>
              </a:defRPr>
            </a:lvl3pPr>
            <a:lvl4pPr marL="0" indent="1371600">
              <a:buClrTx/>
              <a:buSzTx/>
              <a:buNone/>
              <a:defRPr b="1">
                <a:solidFill>
                  <a:srgbClr val="9E3611"/>
                </a:solidFill>
              </a:defRPr>
            </a:lvl4pPr>
            <a:lvl5pPr marL="0" indent="1828800">
              <a:buClrTx/>
              <a:buSzTx/>
              <a:buNone/>
              <a:defRPr b="1">
                <a:solidFill>
                  <a:srgbClr val="9E361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6364223" y="2048255"/>
            <a:ext cx="4754881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9E3611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8549640" y="2423159"/>
            <a:ext cx="3200401" cy="32918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pPr>
          </a:p>
        </p:txBody>
      </p:sp>
      <p:grpSp>
        <p:nvGrpSpPr>
          <p:cNvPr id="91" name="Group 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89" name="Oval 9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90" name="Oval 10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830374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03" name="Oval 8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104" name="Oval 9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" name="Oval 7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000">
                  <a:solidFill>
                    <a:srgbClr val="FFFFFF"/>
                  </a:solidFill>
                  <a:latin typeface="Rockwell Extra Bold"/>
                  <a:ea typeface="Rockwell Extra Bold"/>
                  <a:cs typeface="Rockwell Extra Bold"/>
                  <a:sym typeface="Rockwell Extra Bold"/>
                </a:defRPr>
              </a:pPr>
            </a:p>
          </p:txBody>
        </p:sp>
        <p:sp>
          <p:nvSpPr>
            <p:cNvPr id="3" name="Oval 8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000000"/>
          </a:solidFill>
          <a:uFillTx/>
          <a:latin typeface="Rockwell Condensed"/>
          <a:ea typeface="Rockwell Condensed"/>
          <a:cs typeface="Rockwell Condensed"/>
          <a:sym typeface="Rockwell Condensed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1pPr>
      <a:lvl2pPr marL="477519" marR="0" indent="-20319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2pPr>
      <a:lvl3pPr marL="77723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3pPr>
      <a:lvl4pPr marL="105155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6pPr>
      <a:lvl7pPr marL="19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8pPr>
      <a:lvl9pPr marL="25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ctrTitle"/>
          </p:nvPr>
        </p:nvSpPr>
        <p:spPr>
          <a:xfrm>
            <a:off x="1841810" y="5743764"/>
            <a:ext cx="8508380" cy="64844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     </a:t>
            </a:r>
          </a:p>
        </p:txBody>
      </p:sp>
      <p:sp>
        <p:nvSpPr>
          <p:cNvPr id="134" name="Subtitle 2"/>
          <p:cNvSpPr txBox="1"/>
          <p:nvPr>
            <p:ph type="subTitle" sz="quarter" idx="1"/>
          </p:nvPr>
        </p:nvSpPr>
        <p:spPr>
          <a:xfrm>
            <a:off x="3374044" y="373499"/>
            <a:ext cx="5443911" cy="385846"/>
          </a:xfrm>
          <a:prstGeom prst="rect">
            <a:avLst/>
          </a:prstGeom>
        </p:spPr>
        <p:txBody>
          <a:bodyPr/>
          <a:lstStyle>
            <a:lvl1pPr>
              <a:lnSpc>
                <a:spcPct val="81000"/>
              </a:lnSpc>
            </a:lvl1pPr>
          </a:lstStyle>
          <a:p>
            <a:pPr/>
            <a:r>
              <a:t>   </a:t>
            </a:r>
          </a:p>
        </p:txBody>
      </p:sp>
      <p:pic>
        <p:nvPicPr>
          <p:cNvPr id="13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2" b="1803"/>
          <a:stretch>
            <a:fillRect/>
          </a:stretch>
        </p:blipFill>
        <p:spPr>
          <a:xfrm>
            <a:off x="-1" y="-1"/>
            <a:ext cx="12192002" cy="675536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5"/>
          <p:cNvSpPr txBox="1"/>
          <p:nvPr/>
        </p:nvSpPr>
        <p:spPr>
          <a:xfrm>
            <a:off x="10198752" y="5345083"/>
            <a:ext cx="2144685" cy="116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SUBHAM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DEBASISH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SUPRIYA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SACHIN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4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  <p:bldP build="whole" bldLvl="1" animBg="1" rev="0" advAuto="0" spid="136" grpId="3"/>
      <p:bldP build="whole" bldLvl="1" animBg="1" rev="0" advAuto="0" spid="13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surance Premium Distribution"/>
          <p:cNvSpPr txBox="1"/>
          <p:nvPr>
            <p:ph type="title"/>
          </p:nvPr>
        </p:nvSpPr>
        <p:spPr>
          <a:xfrm>
            <a:off x="9127934" y="145315"/>
            <a:ext cx="2861038" cy="115585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Insurance Premium Distribution</a:t>
            </a:r>
          </a:p>
        </p:txBody>
      </p:sp>
      <p:graphicFrame>
        <p:nvGraphicFramePr>
          <p:cNvPr id="186" name="Table"/>
          <p:cNvGraphicFramePr/>
          <p:nvPr/>
        </p:nvGraphicFramePr>
        <p:xfrm>
          <a:off x="9180896" y="3048836"/>
          <a:ext cx="2955023" cy="30663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71161"/>
                <a:gridCol w="1471161"/>
              </a:tblGrid>
              <a:tr h="6107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2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ym typeface="Rockwell"/>
                        </a:rPr>
                        <a:t>Magnitude Class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12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ym typeface="Rockwell"/>
                        </a:rPr>
                        <a:t>Premium Percentage</a:t>
                      </a:r>
                    </a:p>
                  </a:txBody>
                  <a:tcPr marL="0" marR="0" marT="0" marB="0" anchor="b" anchorCtr="0" horzOverflow="overflow"/>
                </a:tc>
              </a:tr>
              <a:tr h="6107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Great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1.00%</a:t>
                      </a:r>
                    </a:p>
                  </a:txBody>
                  <a:tcPr marL="0" marR="0" marT="0" marB="0" anchor="b" anchorCtr="0" horzOverflow="overflow"/>
                </a:tc>
              </a:tr>
              <a:tr h="6107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Major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0.50%</a:t>
                      </a:r>
                    </a:p>
                  </a:txBody>
                  <a:tcPr marL="0" marR="0" marT="0" marB="0" anchor="b" anchorCtr="0" horzOverflow="overflow"/>
                </a:tc>
              </a:tr>
              <a:tr h="6107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Strong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0.20%</a:t>
                      </a:r>
                    </a:p>
                  </a:txBody>
                  <a:tcPr marL="0" marR="0" marT="0" marB="0" anchor="b" anchorCtr="0" horzOverflow="overflow"/>
                </a:tc>
              </a:tr>
              <a:tr h="6107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Moderate and below</a:t>
                      </a:r>
                    </a:p>
                  </a:txBody>
                  <a:tcPr marL="0" marR="0" marT="0" marB="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ym typeface="Rockwell"/>
                        </a:rPr>
                        <a:t>0.10%</a:t>
                      </a:r>
                    </a:p>
                  </a:txBody>
                  <a:tcPr marL="0" marR="0" marT="0" marB="0" anchor="b" anchorCtr="0" horzOverflow="overflow"/>
                </a:tc>
              </a:tr>
            </a:tbl>
          </a:graphicData>
        </a:graphic>
      </p:graphicFrame>
      <p:pic>
        <p:nvPicPr>
          <p:cNvPr id="187" name="Screen Shot 2021-01-31 at 7.05.15 PM.png" descr="Screen Shot 2021-01-31 at 7.0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93" y="-1"/>
            <a:ext cx="8995428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 Shot 2021-01-31 at 7.07.39 PM.png" descr="Screen Shot 2021-01-31 at 7.07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69464" y="1288891"/>
            <a:ext cx="1564842" cy="920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6" grpId="4"/>
      <p:bldP build="whole" bldLvl="1" animBg="1" rev="0" advAuto="0" spid="185" grpId="1"/>
      <p:bldP build="whole" bldLvl="1" animBg="1" rev="0" advAuto="0" spid="188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ctrTitle"/>
          </p:nvPr>
        </p:nvSpPr>
        <p:spPr>
          <a:xfrm>
            <a:off x="1051560" y="1432222"/>
            <a:ext cx="9966960" cy="3035810"/>
          </a:xfrm>
          <a:prstGeom prst="rect">
            <a:avLst/>
          </a:prstGeom>
        </p:spPr>
        <p:txBody>
          <a:bodyPr/>
          <a:lstStyle/>
          <a:p>
            <a:pPr/>
            <a:r>
              <a:t>   </a:t>
            </a:r>
          </a:p>
        </p:txBody>
      </p:sp>
      <p:sp>
        <p:nvSpPr>
          <p:cNvPr id="191" name="Subtitle 2"/>
          <p:cNvSpPr txBox="1"/>
          <p:nvPr>
            <p:ph type="subTitle" sz="quarter" idx="1"/>
          </p:nvPr>
        </p:nvSpPr>
        <p:spPr>
          <a:xfrm>
            <a:off x="1069848" y="4389120"/>
            <a:ext cx="7891272" cy="1069849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7"/>
          <p:cNvSpPr txBox="1"/>
          <p:nvPr/>
        </p:nvSpPr>
        <p:spPr>
          <a:xfrm>
            <a:off x="6708588" y="5011679"/>
            <a:ext cx="5226322" cy="1721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5800">
                <a:solidFill>
                  <a:srgbClr val="FFFFFF"/>
                </a:solidFill>
              </a:defRPr>
            </a:pPr>
            <a:r>
              <a:t>THANK </a:t>
            </a:r>
          </a:p>
          <a:p>
            <a:pPr algn="r">
              <a:defRPr sz="5800">
                <a:solidFill>
                  <a:srgbClr val="FFFFFF"/>
                </a:solidFill>
              </a:defRPr>
            </a:pPr>
            <a:r>
              <a:t>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Screen Shot 2021-01-31 at 7.54.29 PM.png" descr="Screen Shot 2021-01-31 at 7.54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80455"/>
            <a:ext cx="12192001" cy="756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/>
          <a:p>
            <a:pPr/>
            <a:r>
              <a:t>   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670560" y="315883"/>
            <a:ext cx="115214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Geographical visualisation of all Earthquakes that occurred on Earth between 1900 and 2013 with Magnitude.</a:t>
            </a:r>
          </a:p>
        </p:txBody>
      </p:sp>
      <p:pic>
        <p:nvPicPr>
          <p:cNvPr id="14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2026" y="1385720"/>
            <a:ext cx="6381405" cy="479223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8"/>
          <p:cNvSpPr txBox="1"/>
          <p:nvPr/>
        </p:nvSpPr>
        <p:spPr>
          <a:xfrm>
            <a:off x="764165" y="1573988"/>
            <a:ext cx="4134196" cy="118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Geographical representation  of Earthquakes occurrence with respect to Magnitude .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</a:p>
          <a:p>
            <a:pPr marL="222250" indent="-222250">
              <a:buSzPct val="100000"/>
              <a:buFont typeface="Arial"/>
              <a:buChar char="•"/>
            </a:pPr>
            <a:r>
              <a:rPr sz="1400"/>
              <a:t>Classification of Magnitude :</a:t>
            </a:r>
            <a:r>
              <a:t> </a:t>
            </a:r>
          </a:p>
        </p:txBody>
      </p:sp>
      <p:graphicFrame>
        <p:nvGraphicFramePr>
          <p:cNvPr id="146" name="Table 7"/>
          <p:cNvGraphicFramePr/>
          <p:nvPr/>
        </p:nvGraphicFramePr>
        <p:xfrm>
          <a:off x="1333013" y="2973646"/>
          <a:ext cx="2809290" cy="25958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85288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Rockwell"/>
                        </a:rPr>
                        <a:t>Class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Rockwell"/>
                        </a:rPr>
                        <a:t>Magnitude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Great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8 or more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Major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7-7.9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Strong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6-6.9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Moderate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5-5.9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Light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4-4.9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Minor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3-3.9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6" grpId="4"/>
      <p:bldP build="whole" bldLvl="1" animBg="1" rev="0" advAuto="0" spid="142" grpId="5"/>
      <p:bldP build="whole" bldLvl="1" animBg="1" rev="0" advAuto="0" spid="143" grpId="1"/>
      <p:bldP build="whole" bldLvl="1" animBg="1" rev="0" advAuto="0" spid="14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49" name="Subtitle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1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9826" y="1463039"/>
            <a:ext cx="6261557" cy="473825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5"/>
          <p:cNvSpPr txBox="1"/>
          <p:nvPr/>
        </p:nvSpPr>
        <p:spPr>
          <a:xfrm>
            <a:off x="698268" y="388128"/>
            <a:ext cx="5760722" cy="39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Seismic Gap</a:t>
            </a:r>
          </a:p>
        </p:txBody>
      </p:sp>
      <p:sp>
        <p:nvSpPr>
          <p:cNvPr id="152" name="TextBox 7"/>
          <p:cNvSpPr txBox="1"/>
          <p:nvPr/>
        </p:nvSpPr>
        <p:spPr>
          <a:xfrm>
            <a:off x="1277208" y="1587336"/>
            <a:ext cx="4322618" cy="135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A seismic gap is a segment of an active fault known to produce significant earthquakes that has not slipped in an unusually long time, compared with other segments along the same structure.</a:t>
            </a:r>
          </a:p>
        </p:txBody>
      </p:sp>
      <p:graphicFrame>
        <p:nvGraphicFramePr>
          <p:cNvPr id="153" name="Table 3"/>
          <p:cNvGraphicFramePr/>
          <p:nvPr/>
        </p:nvGraphicFramePr>
        <p:xfrm>
          <a:off x="698269" y="3333353"/>
          <a:ext cx="474609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50641"/>
                <a:gridCol w="2995449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Rockwell"/>
                        </a:rPr>
                        <a:t>Magnitude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Rockwell"/>
                        </a:rPr>
                        <a:t>Earthquake Effects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7-7.9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Major earthquake with causes Serious damage.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Rockwell"/>
                        </a:rPr>
                        <a:t>8 or above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sym typeface="Rockwell"/>
                        </a:defRPr>
                      </a:pPr>
                      <a:r>
                        <a:t>a Great earthquake  that Can totally destroy communities near the epicenter ,One every 5 to 10 years.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6"/>
      <p:bldP build="whole" bldLvl="1" animBg="1" rev="0" advAuto="0" spid="152" grpId="3"/>
      <p:bldP build="whole" bldLvl="1" animBg="1" rev="0" advAuto="0" spid="150" grpId="2"/>
      <p:bldP build="whole" bldLvl="1" animBg="1" rev="0" advAuto="0" spid="153" grpId="4"/>
      <p:bldP build="whole" bldLvl="1" animBg="1" rev="0" advAuto="0" spid="151" grpId="1"/>
      <p:bldP build="whole" bldLvl="1" animBg="1" rev="0" advAuto="0" spid="148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56" name="Subtitle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   </a:t>
            </a:r>
          </a:p>
        </p:txBody>
      </p:sp>
      <p:pic>
        <p:nvPicPr>
          <p:cNvPr id="15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741" y="960141"/>
            <a:ext cx="7785216" cy="513308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7"/>
          <p:cNvSpPr txBox="1"/>
          <p:nvPr/>
        </p:nvSpPr>
        <p:spPr>
          <a:xfrm>
            <a:off x="374072" y="207818"/>
            <a:ext cx="11443856" cy="96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2200"/>
            </a:pPr>
            <a:r>
              <a:t>Correlation between Depth and Magnitude variables for occurrences of mega Earthquakes</a:t>
            </a:r>
          </a:p>
        </p:txBody>
      </p:sp>
      <p:sp>
        <p:nvSpPr>
          <p:cNvPr id="159" name="TextBox 8"/>
          <p:cNvSpPr txBox="1"/>
          <p:nvPr/>
        </p:nvSpPr>
        <p:spPr>
          <a:xfrm>
            <a:off x="374072" y="2449466"/>
            <a:ext cx="3898671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largest earthquakes occur at shallower depths in the earth's crust, but smaller earthquakes can and do occur at all depths down to about 700 km.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5"/>
      <p:bldP build="whole" bldLvl="1" animBg="1" rev="0" advAuto="0" spid="157" grpId="2"/>
      <p:bldP build="whole" bldLvl="1" animBg="1" rev="0" advAuto="0" spid="158" grpId="1"/>
      <p:bldP build="whole" bldLvl="1" animBg="1" rev="0" advAuto="0" spid="159" grpId="3"/>
      <p:bldP build="whole" bldLvl="1" animBg="1" rev="0" advAuto="0" spid="15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62" name="Subtitle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9410" y="960468"/>
            <a:ext cx="8435210" cy="4877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Box 5"/>
          <p:cNvSpPr txBox="1"/>
          <p:nvPr/>
        </p:nvSpPr>
        <p:spPr>
          <a:xfrm>
            <a:off x="290503" y="231176"/>
            <a:ext cx="11114118" cy="695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Tree Map Visualisation of country having  higher occurrence of Earthquake.</a:t>
            </a:r>
          </a:p>
        </p:txBody>
      </p:sp>
      <p:sp>
        <p:nvSpPr>
          <p:cNvPr id="165" name="TextBox 6"/>
          <p:cNvSpPr txBox="1"/>
          <p:nvPr/>
        </p:nvSpPr>
        <p:spPr>
          <a:xfrm>
            <a:off x="194862" y="1788982"/>
            <a:ext cx="3158837" cy="2430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Top countries with highest occurrence of Earthquakes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Indonesia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Japan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Papua New Guinea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Chile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Philippines</a:t>
            </a:r>
          </a:p>
          <a:p>
            <a:pPr marL="285750" indent="-285750">
              <a:buSzPct val="100000"/>
              <a:buFont typeface="Arial"/>
              <a:buChar char="•"/>
              <a:defRPr sz="1400"/>
            </a:pPr>
            <a:r>
              <a:t>Mexico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5"/>
      <p:bldP build="whole" bldLvl="1" animBg="1" rev="0" advAuto="0" spid="163" grpId="3"/>
      <p:bldP build="whole" bldLvl="1" animBg="1" rev="0" advAuto="0" spid="165" grpId="4"/>
      <p:bldP build="whole" bldLvl="1" animBg="1" rev="0" advAuto="0" spid="164" grpId="1"/>
      <p:bldP build="whole" bldLvl="1" animBg="1" rev="0" advAuto="0" spid="16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ctrTitle"/>
          </p:nvPr>
        </p:nvSpPr>
        <p:spPr>
          <a:xfrm>
            <a:off x="1051560" y="1432222"/>
            <a:ext cx="9966960" cy="3035810"/>
          </a:xfrm>
          <a:prstGeom prst="rect">
            <a:avLst/>
          </a:prstGeom>
        </p:spPr>
        <p:txBody>
          <a:bodyPr/>
          <a:lstStyle/>
          <a:p>
            <a:pPr/>
            <a:r>
              <a:t>   </a:t>
            </a:r>
          </a:p>
        </p:txBody>
      </p:sp>
      <p:sp>
        <p:nvSpPr>
          <p:cNvPr id="168" name="Subtitle 2"/>
          <p:cNvSpPr txBox="1"/>
          <p:nvPr>
            <p:ph type="subTitle" sz="quarter" idx="1"/>
          </p:nvPr>
        </p:nvSpPr>
        <p:spPr>
          <a:xfrm>
            <a:off x="1069848" y="4389120"/>
            <a:ext cx="7891272" cy="1069849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905" y="-82348"/>
            <a:ext cx="12010095" cy="702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5"/>
          <p:cNvSpPr txBox="1"/>
          <p:nvPr/>
        </p:nvSpPr>
        <p:spPr>
          <a:xfrm>
            <a:off x="482138" y="307570"/>
            <a:ext cx="8113222" cy="69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Great Earthquakes ( Magnitude above 9) through the year from 1900 to 2013.</a:t>
            </a:r>
          </a:p>
        </p:txBody>
      </p:sp>
      <p:sp>
        <p:nvSpPr>
          <p:cNvPr id="171" name="TextBox 6"/>
          <p:cNvSpPr txBox="1"/>
          <p:nvPr/>
        </p:nvSpPr>
        <p:spPr>
          <a:xfrm>
            <a:off x="482138" y="4389120"/>
            <a:ext cx="3933666" cy="144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1952 – Russia (9.0)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1960 – Chile (9.4-9.6)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1964 – South of  Alaska (9.2)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2004 – Indian Ocean (9.1)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2011 – Japan (9.0)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ctrTitle"/>
          </p:nvPr>
        </p:nvSpPr>
        <p:spPr>
          <a:xfrm>
            <a:off x="1051560" y="1432222"/>
            <a:ext cx="9966960" cy="3035810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sp>
        <p:nvSpPr>
          <p:cNvPr id="174" name="Subtitle 2"/>
          <p:cNvSpPr txBox="1"/>
          <p:nvPr>
            <p:ph type="subTitle" sz="quarter" idx="1"/>
          </p:nvPr>
        </p:nvSpPr>
        <p:spPr>
          <a:xfrm>
            <a:off x="1069848" y="4389120"/>
            <a:ext cx="7891272" cy="1069849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740"/>
            <a:ext cx="11647990" cy="684226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6"/>
          <p:cNvSpPr txBox="1"/>
          <p:nvPr/>
        </p:nvSpPr>
        <p:spPr>
          <a:xfrm>
            <a:off x="565265" y="382384"/>
            <a:ext cx="6625243" cy="36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High Rick Areas for an Investment.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733515" y="116769"/>
            <a:ext cx="7790375" cy="110243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1" cap="none" sz="2200">
                <a:latin typeface="+mn-lt"/>
                <a:ea typeface="+mn-ea"/>
                <a:cs typeface="+mn-cs"/>
                <a:sym typeface="Rockwell"/>
              </a:defRPr>
            </a:lvl1pPr>
          </a:lstStyle>
          <a:p>
            <a:pPr/>
            <a:r>
              <a:t>Occurrence of earthquakes Country-wise and Region/wise</a:t>
            </a:r>
          </a:p>
        </p:txBody>
      </p:sp>
      <p:pic>
        <p:nvPicPr>
          <p:cNvPr id="17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3030" y="882026"/>
            <a:ext cx="4305940" cy="3080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753012" y="2547125"/>
            <a:ext cx="6697172" cy="160291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1" name="Table 5"/>
          <p:cNvGraphicFramePr/>
          <p:nvPr/>
        </p:nvGraphicFramePr>
        <p:xfrm>
          <a:off x="8705227" y="707796"/>
          <a:ext cx="2232569" cy="14171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09934"/>
                <a:gridCol w="1109934"/>
              </a:tblGrid>
              <a:tr h="46660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Rockwell"/>
                        </a:rPr>
                        <a:t>Regions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>
                        <a:satOff val="-12225"/>
                        <a:lumOff val="135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Rockwell"/>
                        </a:rPr>
                        <a:t>Occurrence (Count)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>
                        <a:satOff val="-12225"/>
                        <a:lumOff val="13529"/>
                      </a:schemeClr>
                    </a:solidFill>
                  </a:tcPr>
                </a:tc>
              </a:tr>
              <a:tr h="2438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Near East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689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2313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Far East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4760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2313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Near West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</a:tr>
              <a:tr h="2313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Far West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sym typeface="Rockwell"/>
                        </a:rPr>
                        <a:t>1579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2" name="The “Near East” region is where there are minimum occurrence of earthquakes.…"/>
          <p:cNvSpPr txBox="1"/>
          <p:nvPr/>
        </p:nvSpPr>
        <p:spPr>
          <a:xfrm>
            <a:off x="5891818" y="4681500"/>
            <a:ext cx="3642442" cy="149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1600"/>
            </a:pPr>
            <a:r>
              <a:t>The “Near East” region is where there are minimum occurrence of earthquakes.</a:t>
            </a:r>
          </a:p>
          <a:p>
            <a:pPr marL="180473" indent="-180473">
              <a:buSzPct val="100000"/>
              <a:buChar char="•"/>
              <a:defRPr sz="1600"/>
            </a:pPr>
            <a:r>
              <a:t>While the “Far East” region is where there is high occurrence of earthquakes.</a:t>
            </a:r>
          </a:p>
        </p:txBody>
      </p:sp>
      <p:pic>
        <p:nvPicPr>
          <p:cNvPr id="183" name="Screen Shot 2021-01-31 at 6.25.01 PM.png" descr="Screen Shot 2021-01-31 at 6.25.0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081" y="2918555"/>
            <a:ext cx="4522858" cy="3830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9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9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9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9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9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9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9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9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9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9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9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9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3"/>
      <p:bldP build="whole" bldLvl="1" animBg="1" rev="0" advAuto="0" spid="180" grpId="4"/>
      <p:bldP build="whole" bldLvl="1" animBg="1" rev="0" advAuto="0" spid="183" grpId="5"/>
      <p:bldP build="whole" bldLvl="1" animBg="1" rev="0" advAuto="0" spid="181" grpId="2"/>
      <p:bldP build="whole" bldLvl="1" animBg="1" rev="0" advAuto="0" spid="182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