
<file path=[Content_Types].xml><?xml version="1.0" encoding="utf-8"?>
<Types xmlns="http://schemas.openxmlformats.org/package/2006/content-types">
  <Default Extension="bin" ContentType="application/vnd.openxmlformats-officedocument.oleObject"/>
  <Default Extension="jpeg" ContentType="image/jpeg"/>
  <Default Extension="m4a" ContentType="audi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17.xml" ContentType="application/vnd.openxmlformats-officedocument.presentationml.notesSlide+xml"/>
  <Override PartName="/ppt/notesSlides/notesSlide418.xml" ContentType="application/vnd.openxmlformats-officedocument.presentationml.notesSlide+xml"/>
  <Override PartName="/ppt/notesSlides/notesSlide419.xml" ContentType="application/vnd.openxmlformats-officedocument.presentationml.notesSlide+xml"/>
  <Override PartName="/ppt/notesSlides/notesSlide420.xml" ContentType="application/vnd.openxmlformats-officedocument.presentationml.notesSlide+xml"/>
  <Override PartName="/ppt/notesSlides/notesSlide421.xml" ContentType="application/vnd.openxmlformats-officedocument.presentationml.notesSlide+xml"/>
  <Override PartName="/ppt/notesSlides/notesSlide422.xml" ContentType="application/vnd.openxmlformats-officedocument.presentationml.notesSlide+xml"/>
  <Override PartName="/ppt/notesSlides/notesSlide423.xml" ContentType="application/vnd.openxmlformats-officedocument.presentationml.notesSlide+xml"/>
  <Override PartName="/ppt/notesSlides/notesSlide424.xml" ContentType="application/vnd.openxmlformats-officedocument.presentationml.notesSlide+xml"/>
  <Override PartName="/ppt/notesSlides/notesSlide4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507"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 id="520" r:id="rId265"/>
    <p:sldId id="521" r:id="rId266"/>
    <p:sldId id="522" r:id="rId267"/>
    <p:sldId id="523" r:id="rId268"/>
    <p:sldId id="524" r:id="rId269"/>
    <p:sldId id="525" r:id="rId270"/>
    <p:sldId id="526" r:id="rId271"/>
    <p:sldId id="527" r:id="rId272"/>
    <p:sldId id="528" r:id="rId273"/>
    <p:sldId id="529" r:id="rId274"/>
    <p:sldId id="530" r:id="rId275"/>
    <p:sldId id="531" r:id="rId276"/>
    <p:sldId id="532" r:id="rId277"/>
    <p:sldId id="533" r:id="rId278"/>
    <p:sldId id="534" r:id="rId279"/>
    <p:sldId id="535" r:id="rId280"/>
    <p:sldId id="536" r:id="rId281"/>
    <p:sldId id="537" r:id="rId282"/>
    <p:sldId id="538" r:id="rId283"/>
    <p:sldId id="539" r:id="rId284"/>
    <p:sldId id="540" r:id="rId285"/>
    <p:sldId id="541" r:id="rId286"/>
    <p:sldId id="542" r:id="rId287"/>
    <p:sldId id="543" r:id="rId288"/>
    <p:sldId id="544" r:id="rId289"/>
    <p:sldId id="545" r:id="rId290"/>
    <p:sldId id="546" r:id="rId291"/>
    <p:sldId id="547" r:id="rId292"/>
    <p:sldId id="548" r:id="rId293"/>
    <p:sldId id="549" r:id="rId294"/>
    <p:sldId id="550" r:id="rId295"/>
    <p:sldId id="551" r:id="rId296"/>
    <p:sldId id="552" r:id="rId297"/>
    <p:sldId id="553" r:id="rId298"/>
    <p:sldId id="554" r:id="rId299"/>
    <p:sldId id="555" r:id="rId300"/>
    <p:sldId id="556" r:id="rId301"/>
    <p:sldId id="557" r:id="rId302"/>
    <p:sldId id="558" r:id="rId303"/>
    <p:sldId id="559" r:id="rId304"/>
    <p:sldId id="560" r:id="rId305"/>
    <p:sldId id="561" r:id="rId306"/>
    <p:sldId id="562" r:id="rId307"/>
    <p:sldId id="563" r:id="rId308"/>
    <p:sldId id="564" r:id="rId309"/>
    <p:sldId id="565" r:id="rId310"/>
    <p:sldId id="566" r:id="rId311"/>
    <p:sldId id="567" r:id="rId312"/>
    <p:sldId id="568" r:id="rId313"/>
    <p:sldId id="569" r:id="rId314"/>
    <p:sldId id="570" r:id="rId315"/>
    <p:sldId id="571" r:id="rId316"/>
    <p:sldId id="572" r:id="rId317"/>
    <p:sldId id="573" r:id="rId318"/>
    <p:sldId id="574" r:id="rId319"/>
    <p:sldId id="575" r:id="rId320"/>
    <p:sldId id="576" r:id="rId321"/>
    <p:sldId id="577" r:id="rId322"/>
    <p:sldId id="578" r:id="rId323"/>
    <p:sldId id="579" r:id="rId324"/>
    <p:sldId id="580" r:id="rId325"/>
    <p:sldId id="581" r:id="rId326"/>
    <p:sldId id="582" r:id="rId327"/>
    <p:sldId id="583" r:id="rId328"/>
    <p:sldId id="584" r:id="rId329"/>
    <p:sldId id="585" r:id="rId330"/>
    <p:sldId id="586" r:id="rId331"/>
    <p:sldId id="587" r:id="rId332"/>
    <p:sldId id="588" r:id="rId333"/>
    <p:sldId id="589" r:id="rId334"/>
    <p:sldId id="590" r:id="rId335"/>
    <p:sldId id="591" r:id="rId336"/>
    <p:sldId id="592" r:id="rId337"/>
    <p:sldId id="593" r:id="rId338"/>
    <p:sldId id="594" r:id="rId339"/>
    <p:sldId id="595" r:id="rId340"/>
    <p:sldId id="596" r:id="rId341"/>
    <p:sldId id="597" r:id="rId342"/>
    <p:sldId id="598" r:id="rId343"/>
    <p:sldId id="599" r:id="rId344"/>
    <p:sldId id="600" r:id="rId345"/>
    <p:sldId id="601" r:id="rId346"/>
    <p:sldId id="602" r:id="rId347"/>
    <p:sldId id="603" r:id="rId348"/>
    <p:sldId id="604" r:id="rId349"/>
    <p:sldId id="605" r:id="rId350"/>
    <p:sldId id="606" r:id="rId351"/>
    <p:sldId id="607" r:id="rId352"/>
    <p:sldId id="608" r:id="rId353"/>
    <p:sldId id="609" r:id="rId354"/>
    <p:sldId id="610" r:id="rId355"/>
    <p:sldId id="611" r:id="rId356"/>
    <p:sldId id="612" r:id="rId357"/>
    <p:sldId id="613" r:id="rId358"/>
    <p:sldId id="614" r:id="rId359"/>
    <p:sldId id="615" r:id="rId360"/>
    <p:sldId id="616" r:id="rId361"/>
    <p:sldId id="617" r:id="rId362"/>
    <p:sldId id="618" r:id="rId363"/>
    <p:sldId id="619" r:id="rId364"/>
    <p:sldId id="620" r:id="rId365"/>
    <p:sldId id="621" r:id="rId366"/>
    <p:sldId id="622" r:id="rId367"/>
    <p:sldId id="623" r:id="rId368"/>
    <p:sldId id="624" r:id="rId369"/>
    <p:sldId id="625" r:id="rId370"/>
    <p:sldId id="626" r:id="rId371"/>
    <p:sldId id="627" r:id="rId372"/>
    <p:sldId id="628" r:id="rId373"/>
    <p:sldId id="629" r:id="rId374"/>
    <p:sldId id="630" r:id="rId375"/>
    <p:sldId id="631" r:id="rId376"/>
    <p:sldId id="632" r:id="rId377"/>
    <p:sldId id="633" r:id="rId378"/>
    <p:sldId id="634" r:id="rId379"/>
    <p:sldId id="635" r:id="rId380"/>
    <p:sldId id="636" r:id="rId381"/>
    <p:sldId id="637" r:id="rId382"/>
    <p:sldId id="638" r:id="rId383"/>
    <p:sldId id="639" r:id="rId384"/>
    <p:sldId id="640" r:id="rId385"/>
    <p:sldId id="641" r:id="rId386"/>
    <p:sldId id="642" r:id="rId387"/>
    <p:sldId id="643" r:id="rId388"/>
    <p:sldId id="644" r:id="rId389"/>
    <p:sldId id="645" r:id="rId390"/>
    <p:sldId id="646" r:id="rId391"/>
    <p:sldId id="647" r:id="rId392"/>
    <p:sldId id="648" r:id="rId393"/>
    <p:sldId id="649" r:id="rId394"/>
    <p:sldId id="650" r:id="rId395"/>
    <p:sldId id="651" r:id="rId396"/>
    <p:sldId id="652" r:id="rId397"/>
    <p:sldId id="653" r:id="rId398"/>
    <p:sldId id="654" r:id="rId399"/>
    <p:sldId id="655" r:id="rId400"/>
    <p:sldId id="656" r:id="rId401"/>
    <p:sldId id="657" r:id="rId402"/>
    <p:sldId id="658" r:id="rId403"/>
    <p:sldId id="659" r:id="rId404"/>
    <p:sldId id="660" r:id="rId405"/>
    <p:sldId id="661" r:id="rId406"/>
    <p:sldId id="662" r:id="rId407"/>
    <p:sldId id="663" r:id="rId408"/>
    <p:sldId id="664" r:id="rId409"/>
    <p:sldId id="665" r:id="rId410"/>
    <p:sldId id="666" r:id="rId411"/>
    <p:sldId id="667" r:id="rId412"/>
    <p:sldId id="668" r:id="rId413"/>
    <p:sldId id="669" r:id="rId414"/>
    <p:sldId id="670" r:id="rId415"/>
    <p:sldId id="671" r:id="rId416"/>
    <p:sldId id="672" r:id="rId417"/>
    <p:sldId id="673" r:id="rId418"/>
    <p:sldId id="674" r:id="rId419"/>
    <p:sldId id="675" r:id="rId420"/>
    <p:sldId id="676" r:id="rId421"/>
    <p:sldId id="677" r:id="rId422"/>
    <p:sldId id="678" r:id="rId423"/>
    <p:sldId id="679" r:id="rId424"/>
    <p:sldId id="680" r:id="rId425"/>
    <p:sldId id="681" r:id="rId426"/>
    <p:sldId id="682" r:id="rId427"/>
    <p:sldId id="683" r:id="rId428"/>
    <p:sldId id="684" r:id="rId429"/>
    <p:sldId id="685" r:id="rId430"/>
    <p:sldId id="686" r:id="rId431"/>
    <p:sldId id="687" r:id="rId432"/>
    <p:sldId id="688" r:id="rId433"/>
    <p:sldId id="689" r:id="rId434"/>
    <p:sldId id="690" r:id="rId435"/>
    <p:sldId id="691" r:id="rId436"/>
    <p:sldId id="692" r:id="rId437"/>
    <p:sldId id="693" r:id="rId438"/>
    <p:sldId id="694" r:id="rId439"/>
    <p:sldId id="695" r:id="rId440"/>
    <p:sldId id="696" r:id="rId441"/>
    <p:sldId id="697" r:id="rId4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notesMaster" Target="notesMasters/notesMaster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495AD-8F81-43A3-8E4F-510B4C8100F9}" type="datetimeFigureOut">
              <a:rPr lang="en-US" smtClean="0"/>
              <a:pPr/>
              <a:t>3/10/2019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288931-35BC-4821-A2AE-D217E35AE23E}" type="slidenum">
              <a:rPr lang="en-IN" smtClean="0"/>
              <a:pPr/>
              <a:t>‹#›</a:t>
            </a:fld>
            <a:endParaRPr lang="en-IN"/>
          </a:p>
        </p:txBody>
      </p:sp>
    </p:spTree>
    <p:extLst>
      <p:ext uri="{BB962C8B-B14F-4D97-AF65-F5344CB8AC3E}">
        <p14:creationId xmlns:p14="http://schemas.microsoft.com/office/powerpoint/2010/main" val="267197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71EBF-9F6F-42ED-91A3-A9367FF93F8C}" type="slidenum">
              <a:rPr lang="en-GB"/>
              <a:pPr/>
              <a:t>1</a:t>
            </a:fld>
            <a:endParaRPr lang="en-GB"/>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083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9F13D-F73E-442D-B011-078720B8CBE4}" type="slidenum">
              <a:rPr lang="en-GB"/>
              <a:pPr/>
              <a:t>10</a:t>
            </a:fld>
            <a:endParaRPr lang="en-GB"/>
          </a:p>
        </p:txBody>
      </p:sp>
      <p:sp>
        <p:nvSpPr>
          <p:cNvPr id="651266" name="Rectangle 2"/>
          <p:cNvSpPr>
            <a:spLocks noGrp="1" noRot="1" noChangeAspect="1" noChangeArrowheads="1" noTextEdit="1"/>
          </p:cNvSpPr>
          <p:nvPr>
            <p:ph type="sldImg"/>
          </p:nvPr>
        </p:nvSpPr>
        <p:spPr>
          <a:xfrm>
            <a:off x="1144588" y="685800"/>
            <a:ext cx="4572000" cy="3429000"/>
          </a:xfrm>
          <a:ln/>
        </p:spPr>
      </p:sp>
      <p:sp>
        <p:nvSpPr>
          <p:cNvPr id="6512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7266911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27539-3051-425D-8C55-A306CB065864}" type="slidenum">
              <a:rPr lang="en-GB"/>
              <a:pPr/>
              <a:t>100</a:t>
            </a:fld>
            <a:endParaRPr lang="en-GB"/>
          </a:p>
        </p:txBody>
      </p:sp>
      <p:sp>
        <p:nvSpPr>
          <p:cNvPr id="835586" name="Rectangle 2"/>
          <p:cNvSpPr>
            <a:spLocks noGrp="1" noRot="1" noChangeAspect="1" noChangeArrowheads="1" noTextEdit="1"/>
          </p:cNvSpPr>
          <p:nvPr>
            <p:ph type="sldImg"/>
          </p:nvPr>
        </p:nvSpPr>
        <p:spPr>
          <a:xfrm>
            <a:off x="1144588" y="685800"/>
            <a:ext cx="4572000" cy="3429000"/>
          </a:xfrm>
          <a:ln/>
        </p:spPr>
      </p:sp>
      <p:sp>
        <p:nvSpPr>
          <p:cNvPr id="8355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4613752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6B7D1-EFBA-4515-B241-A2EB0E71C193}" type="slidenum">
              <a:rPr lang="en-GB"/>
              <a:pPr/>
              <a:t>101</a:t>
            </a:fld>
            <a:endParaRPr lang="en-GB"/>
          </a:p>
        </p:txBody>
      </p:sp>
      <p:sp>
        <p:nvSpPr>
          <p:cNvPr id="837634" name="Rectangle 2"/>
          <p:cNvSpPr>
            <a:spLocks noGrp="1" noRot="1" noChangeAspect="1" noChangeArrowheads="1" noTextEdit="1"/>
          </p:cNvSpPr>
          <p:nvPr>
            <p:ph type="sldImg"/>
          </p:nvPr>
        </p:nvSpPr>
        <p:spPr>
          <a:xfrm>
            <a:off x="1144588" y="685800"/>
            <a:ext cx="4572000" cy="3429000"/>
          </a:xfrm>
          <a:ln/>
        </p:spPr>
      </p:sp>
      <p:sp>
        <p:nvSpPr>
          <p:cNvPr id="837635" name="Rectangle 3"/>
          <p:cNvSpPr>
            <a:spLocks noGrp="1" noChangeArrowheads="1"/>
          </p:cNvSpPr>
          <p:nvPr>
            <p:ph type="body" idx="1"/>
          </p:nvPr>
        </p:nvSpPr>
        <p:spPr>
          <a:xfrm>
            <a:off x="914400" y="4344025"/>
            <a:ext cx="5029200" cy="4114488"/>
          </a:xfrm>
          <a:ln/>
        </p:spPr>
        <p:txBody>
          <a:bodyPr/>
          <a:lstStyle/>
          <a:p>
            <a:r>
              <a:rPr lang="en-US" sz="1400"/>
              <a:t>This program produces the following output:</a:t>
            </a:r>
          </a:p>
          <a:p>
            <a:r>
              <a:rPr lang="en-US" sz="1000"/>
              <a:t>Objects in existence:  1</a:t>
            </a:r>
          </a:p>
          <a:p>
            <a:r>
              <a:rPr lang="en-US" sz="1000"/>
              <a:t>Objects in existence:  2</a:t>
            </a:r>
          </a:p>
          <a:p>
            <a:r>
              <a:rPr lang="en-US" sz="1000"/>
              <a:t>Objects in existence:  3</a:t>
            </a:r>
          </a:p>
          <a:p>
            <a:r>
              <a:rPr lang="en-US" sz="1000"/>
              <a:t>Objects in existence:  2</a:t>
            </a:r>
          </a:p>
          <a:p>
            <a:r>
              <a:rPr lang="en-US" sz="1300"/>
              <a:t>By using static member variables, you should be able to virtually eliminate any need for global variables. The trouble with global variables from the perspective of Object-Oriented Principles is that they violate the principle of Encapsulation.</a:t>
            </a:r>
          </a:p>
          <a:p>
            <a:endParaRPr lang="en-US"/>
          </a:p>
        </p:txBody>
      </p:sp>
    </p:spTree>
    <p:extLst>
      <p:ext uri="{BB962C8B-B14F-4D97-AF65-F5344CB8AC3E}">
        <p14:creationId xmlns:p14="http://schemas.microsoft.com/office/powerpoint/2010/main" val="6101079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DCB7C-C562-40E1-9ABA-C2EB01AE9F9F}" type="slidenum">
              <a:rPr lang="en-GB"/>
              <a:pPr/>
              <a:t>102</a:t>
            </a:fld>
            <a:endParaRPr lang="en-GB"/>
          </a:p>
        </p:txBody>
      </p:sp>
      <p:sp>
        <p:nvSpPr>
          <p:cNvPr id="839682" name="Rectangle 2"/>
          <p:cNvSpPr>
            <a:spLocks noGrp="1" noRot="1" noChangeAspect="1" noChangeArrowheads="1" noTextEdit="1"/>
          </p:cNvSpPr>
          <p:nvPr>
            <p:ph type="sldImg"/>
          </p:nvPr>
        </p:nvSpPr>
        <p:spPr>
          <a:xfrm>
            <a:off x="1144588" y="685800"/>
            <a:ext cx="4572000" cy="3429000"/>
          </a:xfrm>
          <a:ln/>
        </p:spPr>
      </p:sp>
      <p:sp>
        <p:nvSpPr>
          <p:cNvPr id="8396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9291463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19D42-14F0-42AC-A656-9C02F98DDFA6}" type="slidenum">
              <a:rPr lang="en-GB"/>
              <a:pPr/>
              <a:t>103</a:t>
            </a:fld>
            <a:endParaRPr lang="en-GB"/>
          </a:p>
        </p:txBody>
      </p:sp>
      <p:sp>
        <p:nvSpPr>
          <p:cNvPr id="841730" name="Rectangle 2"/>
          <p:cNvSpPr>
            <a:spLocks noGrp="1" noRot="1" noChangeAspect="1" noChangeArrowheads="1" noTextEdit="1"/>
          </p:cNvSpPr>
          <p:nvPr>
            <p:ph type="sldImg"/>
          </p:nvPr>
        </p:nvSpPr>
        <p:spPr>
          <a:xfrm>
            <a:off x="1144588" y="685800"/>
            <a:ext cx="4572000" cy="3429000"/>
          </a:xfrm>
          <a:ln/>
        </p:spPr>
      </p:sp>
      <p:sp>
        <p:nvSpPr>
          <p:cNvPr id="841731" name="Rectangle 3"/>
          <p:cNvSpPr>
            <a:spLocks noGrp="1" noChangeArrowheads="1"/>
          </p:cNvSpPr>
          <p:nvPr>
            <p:ph type="body" idx="1"/>
          </p:nvPr>
        </p:nvSpPr>
        <p:spPr>
          <a:xfrm>
            <a:off x="914400" y="4344025"/>
            <a:ext cx="5029200" cy="4114488"/>
          </a:xfrm>
          <a:ln/>
        </p:spPr>
        <p:txBody>
          <a:bodyPr/>
          <a:lstStyle/>
          <a:p>
            <a:pPr>
              <a:lnSpc>
                <a:spcPct val="80000"/>
              </a:lnSpc>
            </a:pPr>
            <a:r>
              <a:rPr lang="en-US" sz="1000"/>
              <a:t>member function of a class can be a const so that we can restrict not to modify  class member varible.</a:t>
            </a:r>
          </a:p>
          <a:p>
            <a:pPr>
              <a:lnSpc>
                <a:spcPct val="80000"/>
              </a:lnSpc>
            </a:pPr>
            <a:r>
              <a:rPr lang="en-US" sz="1000"/>
              <a:t>Example:</a:t>
            </a:r>
          </a:p>
          <a:p>
            <a:pPr>
              <a:lnSpc>
                <a:spcPct val="80000"/>
              </a:lnSpc>
            </a:pPr>
            <a:r>
              <a:rPr lang="en-US" sz="1000"/>
              <a:t>cass a</a:t>
            </a:r>
          </a:p>
          <a:p>
            <a:pPr>
              <a:lnSpc>
                <a:spcPct val="80000"/>
              </a:lnSpc>
            </a:pPr>
            <a:r>
              <a:rPr lang="en-US" sz="1000"/>
              <a:t>{</a:t>
            </a:r>
          </a:p>
          <a:p>
            <a:pPr>
              <a:lnSpc>
                <a:spcPct val="80000"/>
              </a:lnSpc>
            </a:pPr>
            <a:r>
              <a:rPr lang="en-US" sz="1000"/>
              <a:t>int x;</a:t>
            </a:r>
          </a:p>
          <a:p>
            <a:pPr>
              <a:lnSpc>
                <a:spcPct val="80000"/>
              </a:lnSpc>
            </a:pPr>
            <a:r>
              <a:rPr lang="en-US" sz="1000"/>
              <a:t>public:</a:t>
            </a:r>
          </a:p>
          <a:p>
            <a:pPr>
              <a:lnSpc>
                <a:spcPct val="80000"/>
              </a:lnSpc>
            </a:pPr>
            <a:r>
              <a:rPr lang="en-US" sz="1000"/>
              <a:t>a()</a:t>
            </a:r>
          </a:p>
          <a:p>
            <a:pPr>
              <a:lnSpc>
                <a:spcPct val="80000"/>
              </a:lnSpc>
            </a:pPr>
            <a:r>
              <a:rPr lang="en-US" sz="1000"/>
              <a:t>{</a:t>
            </a:r>
          </a:p>
          <a:p>
            <a:pPr>
              <a:lnSpc>
                <a:spcPct val="80000"/>
              </a:lnSpc>
            </a:pPr>
            <a:r>
              <a:rPr lang="en-US" sz="1000"/>
              <a:t>x=10;</a:t>
            </a:r>
          </a:p>
          <a:p>
            <a:pPr>
              <a:lnSpc>
                <a:spcPct val="80000"/>
              </a:lnSpc>
            </a:pPr>
            <a:r>
              <a:rPr lang="en-US" sz="1000"/>
              <a:t>}</a:t>
            </a:r>
          </a:p>
          <a:p>
            <a:pPr>
              <a:lnSpc>
                <a:spcPct val="80000"/>
              </a:lnSpc>
            </a:pPr>
            <a:r>
              <a:rPr lang="en-US" sz="1000"/>
              <a:t>void disx() const</a:t>
            </a:r>
          </a:p>
          <a:p>
            <a:pPr>
              <a:lnSpc>
                <a:spcPct val="80000"/>
              </a:lnSpc>
            </a:pPr>
            <a:r>
              <a:rPr lang="en-US" sz="1000"/>
              <a:t>{</a:t>
            </a:r>
          </a:p>
          <a:p>
            <a:pPr>
              <a:lnSpc>
                <a:spcPct val="80000"/>
              </a:lnSpc>
            </a:pPr>
            <a:r>
              <a:rPr lang="en-US" sz="1000"/>
              <a:t>x=200;/it won’t allow to modify-ERROR</a:t>
            </a:r>
          </a:p>
          <a:p>
            <a:pPr>
              <a:lnSpc>
                <a:spcPct val="80000"/>
              </a:lnSpc>
            </a:pPr>
            <a:r>
              <a:rPr lang="en-US" sz="1000"/>
              <a:t>}</a:t>
            </a:r>
          </a:p>
          <a:p>
            <a:pPr>
              <a:lnSpc>
                <a:spcPct val="80000"/>
              </a:lnSpc>
            </a:pPr>
            <a:r>
              <a:rPr lang="en-US" sz="1000"/>
              <a:t>};</a:t>
            </a:r>
          </a:p>
          <a:p>
            <a:pPr>
              <a:lnSpc>
                <a:spcPct val="80000"/>
              </a:lnSpc>
            </a:pPr>
            <a:r>
              <a:rPr lang="en-US" sz="1000"/>
              <a:t>main()</a:t>
            </a:r>
          </a:p>
          <a:p>
            <a:pPr>
              <a:lnSpc>
                <a:spcPct val="80000"/>
              </a:lnSpc>
            </a:pPr>
            <a:r>
              <a:rPr lang="en-US" sz="1000"/>
              <a:t>{</a:t>
            </a:r>
          </a:p>
          <a:p>
            <a:pPr>
              <a:lnSpc>
                <a:spcPct val="80000"/>
              </a:lnSpc>
            </a:pPr>
            <a:r>
              <a:rPr lang="en-US" sz="1000"/>
              <a:t>a obj;</a:t>
            </a:r>
          </a:p>
          <a:p>
            <a:pPr>
              <a:lnSpc>
                <a:spcPct val="80000"/>
              </a:lnSpc>
            </a:pPr>
            <a:r>
              <a:rPr lang="en-US" sz="1000"/>
              <a:t>obj.dis(); </a:t>
            </a:r>
          </a:p>
          <a:p>
            <a:pPr>
              <a:lnSpc>
                <a:spcPct val="80000"/>
              </a:lnSpc>
            </a:pPr>
            <a:r>
              <a:rPr lang="en-US" sz="1000"/>
              <a:t>}</a:t>
            </a:r>
          </a:p>
          <a:p>
            <a:pPr>
              <a:lnSpc>
                <a:spcPct val="80000"/>
              </a:lnSpc>
            </a:pPr>
            <a:endParaRPr lang="en-US" sz="1000"/>
          </a:p>
          <a:p>
            <a:pPr>
              <a:lnSpc>
                <a:spcPct val="80000"/>
              </a:lnSpc>
            </a:pPr>
            <a:r>
              <a:rPr lang="en-US" sz="1000"/>
              <a:t>Note: declare member variable as </a:t>
            </a:r>
            <a:r>
              <a:rPr lang="en-US" sz="1000" b="1"/>
              <a:t>mutable</a:t>
            </a:r>
            <a:r>
              <a:rPr lang="en-US" sz="1000"/>
              <a:t>  to modify  inside const function</a:t>
            </a:r>
          </a:p>
          <a:p>
            <a:pPr>
              <a:lnSpc>
                <a:spcPct val="80000"/>
              </a:lnSpc>
            </a:pPr>
            <a:r>
              <a:rPr lang="en-US" sz="1000"/>
              <a:t>Ex: mutable int x;</a:t>
            </a:r>
          </a:p>
        </p:txBody>
      </p:sp>
    </p:spTree>
    <p:extLst>
      <p:ext uri="{BB962C8B-B14F-4D97-AF65-F5344CB8AC3E}">
        <p14:creationId xmlns:p14="http://schemas.microsoft.com/office/powerpoint/2010/main" val="104448707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9E2DA-E029-40B4-A996-2E372EE3D961}" type="slidenum">
              <a:rPr lang="en-GB"/>
              <a:pPr/>
              <a:t>104</a:t>
            </a:fld>
            <a:endParaRPr lang="en-GB"/>
          </a:p>
        </p:txBody>
      </p:sp>
      <p:sp>
        <p:nvSpPr>
          <p:cNvPr id="843778" name="Rectangle 2"/>
          <p:cNvSpPr>
            <a:spLocks noGrp="1" noRot="1" noChangeAspect="1" noChangeArrowheads="1" noTextEdit="1"/>
          </p:cNvSpPr>
          <p:nvPr>
            <p:ph type="sldImg"/>
          </p:nvPr>
        </p:nvSpPr>
        <p:spPr>
          <a:xfrm>
            <a:off x="1144588" y="685800"/>
            <a:ext cx="4572000" cy="3429000"/>
          </a:xfrm>
          <a:ln/>
        </p:spPr>
      </p:sp>
      <p:sp>
        <p:nvSpPr>
          <p:cNvPr id="8437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433123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84FB-0EFF-4F12-B5DF-3D78A80C7196}" type="slidenum">
              <a:rPr lang="en-GB"/>
              <a:pPr/>
              <a:t>105</a:t>
            </a:fld>
            <a:endParaRPr lang="en-GB"/>
          </a:p>
        </p:txBody>
      </p:sp>
      <p:sp>
        <p:nvSpPr>
          <p:cNvPr id="845826" name="Rectangle 2"/>
          <p:cNvSpPr>
            <a:spLocks noGrp="1" noRot="1" noChangeAspect="1" noChangeArrowheads="1" noTextEdit="1"/>
          </p:cNvSpPr>
          <p:nvPr>
            <p:ph type="sldImg"/>
          </p:nvPr>
        </p:nvSpPr>
        <p:spPr>
          <a:xfrm>
            <a:off x="1144588" y="685800"/>
            <a:ext cx="4572000" cy="3429000"/>
          </a:xfrm>
          <a:ln/>
        </p:spPr>
      </p:sp>
      <p:sp>
        <p:nvSpPr>
          <p:cNvPr id="845827" name="Rectangle 3"/>
          <p:cNvSpPr>
            <a:spLocks noGrp="1" noChangeArrowheads="1"/>
          </p:cNvSpPr>
          <p:nvPr>
            <p:ph type="body" idx="1"/>
          </p:nvPr>
        </p:nvSpPr>
        <p:spPr>
          <a:xfrm>
            <a:off x="914400" y="4344025"/>
            <a:ext cx="5029200" cy="4114488"/>
          </a:xfrm>
          <a:ln/>
        </p:spPr>
        <p:txBody>
          <a:bodyPr/>
          <a:lstStyle/>
          <a:p>
            <a:endParaRPr lang="en-US"/>
          </a:p>
          <a:p>
            <a:endParaRPr lang="en-US"/>
          </a:p>
          <a:p>
            <a:r>
              <a:rPr lang="en-US"/>
              <a:t>Any Changes made  After executing  static function will effect to all the object of that class at a time</a:t>
            </a:r>
          </a:p>
        </p:txBody>
      </p:sp>
    </p:spTree>
    <p:extLst>
      <p:ext uri="{BB962C8B-B14F-4D97-AF65-F5344CB8AC3E}">
        <p14:creationId xmlns:p14="http://schemas.microsoft.com/office/powerpoint/2010/main" val="5513788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D6043-EA44-4B3C-ADE6-82B6CF52B2BF}" type="slidenum">
              <a:rPr lang="en-GB"/>
              <a:pPr/>
              <a:t>106</a:t>
            </a:fld>
            <a:endParaRPr lang="en-GB"/>
          </a:p>
        </p:txBody>
      </p:sp>
      <p:sp>
        <p:nvSpPr>
          <p:cNvPr id="847874" name="Rectangle 2"/>
          <p:cNvSpPr>
            <a:spLocks noGrp="1" noRot="1" noChangeAspect="1" noChangeArrowheads="1" noTextEdit="1"/>
          </p:cNvSpPr>
          <p:nvPr>
            <p:ph type="sldImg"/>
          </p:nvPr>
        </p:nvSpPr>
        <p:spPr>
          <a:xfrm>
            <a:off x="1144588" y="685800"/>
            <a:ext cx="4572000" cy="3429000"/>
          </a:xfrm>
          <a:ln/>
        </p:spPr>
      </p:sp>
      <p:sp>
        <p:nvSpPr>
          <p:cNvPr id="8478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2191036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A1FF-9F28-44B3-82CF-64ACCE61511E}" type="slidenum">
              <a:rPr lang="en-GB"/>
              <a:pPr/>
              <a:t>107</a:t>
            </a:fld>
            <a:endParaRPr lang="en-GB"/>
          </a:p>
        </p:txBody>
      </p:sp>
      <p:sp>
        <p:nvSpPr>
          <p:cNvPr id="849922" name="Rectangle 2"/>
          <p:cNvSpPr>
            <a:spLocks noGrp="1" noRot="1" noChangeAspect="1" noChangeArrowheads="1" noTextEdit="1"/>
          </p:cNvSpPr>
          <p:nvPr>
            <p:ph type="sldImg"/>
          </p:nvPr>
        </p:nvSpPr>
        <p:spPr>
          <a:xfrm>
            <a:off x="1144588" y="685800"/>
            <a:ext cx="4572000" cy="3429000"/>
          </a:xfrm>
          <a:ln/>
        </p:spPr>
      </p:sp>
      <p:sp>
        <p:nvSpPr>
          <p:cNvPr id="8499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7828415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E523-C3F4-442B-A5C7-04B749CC1577}" type="slidenum">
              <a:rPr lang="en-GB"/>
              <a:pPr/>
              <a:t>108</a:t>
            </a:fld>
            <a:endParaRPr lang="en-GB"/>
          </a:p>
        </p:txBody>
      </p:sp>
      <p:sp>
        <p:nvSpPr>
          <p:cNvPr id="851970" name="Rectangle 2"/>
          <p:cNvSpPr>
            <a:spLocks noGrp="1" noRot="1" noChangeAspect="1" noChangeArrowheads="1" noTextEdit="1"/>
          </p:cNvSpPr>
          <p:nvPr>
            <p:ph type="sldImg"/>
          </p:nvPr>
        </p:nvSpPr>
        <p:spPr>
          <a:xfrm>
            <a:off x="1144588" y="685800"/>
            <a:ext cx="4572000" cy="3429000"/>
          </a:xfrm>
          <a:ln/>
        </p:spPr>
      </p:sp>
      <p:sp>
        <p:nvSpPr>
          <p:cNvPr id="8519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3177358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35808-73FF-4AFF-B7EC-328991EAF17B}" type="slidenum">
              <a:rPr lang="en-GB"/>
              <a:pPr/>
              <a:t>109</a:t>
            </a:fld>
            <a:endParaRPr lang="en-GB"/>
          </a:p>
        </p:txBody>
      </p:sp>
      <p:sp>
        <p:nvSpPr>
          <p:cNvPr id="854018" name="Rectangle 2"/>
          <p:cNvSpPr>
            <a:spLocks noGrp="1" noRot="1" noChangeAspect="1" noChangeArrowheads="1" noTextEdit="1"/>
          </p:cNvSpPr>
          <p:nvPr>
            <p:ph type="sldImg"/>
          </p:nvPr>
        </p:nvSpPr>
        <p:spPr>
          <a:xfrm>
            <a:off x="1144588" y="685800"/>
            <a:ext cx="4572000" cy="3429000"/>
          </a:xfrm>
          <a:ln/>
        </p:spPr>
      </p:sp>
      <p:sp>
        <p:nvSpPr>
          <p:cNvPr id="8540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02761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A72C1-41FD-445D-A4A3-2E3AEB0425F8}" type="slidenum">
              <a:rPr lang="en-GB"/>
              <a:pPr/>
              <a:t>11</a:t>
            </a:fld>
            <a:endParaRPr lang="en-GB"/>
          </a:p>
        </p:txBody>
      </p:sp>
      <p:sp>
        <p:nvSpPr>
          <p:cNvPr id="653314" name="Rectangle 2"/>
          <p:cNvSpPr>
            <a:spLocks noGrp="1" noRot="1" noChangeAspect="1" noChangeArrowheads="1" noTextEdit="1"/>
          </p:cNvSpPr>
          <p:nvPr>
            <p:ph type="sldImg"/>
          </p:nvPr>
        </p:nvSpPr>
        <p:spPr>
          <a:xfrm>
            <a:off x="1144588" y="685800"/>
            <a:ext cx="4572000" cy="3429000"/>
          </a:xfrm>
          <a:ln/>
        </p:spPr>
      </p:sp>
      <p:sp>
        <p:nvSpPr>
          <p:cNvPr id="6533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617075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FB508-571F-4B56-8A7B-D9C5F73A3011}" type="slidenum">
              <a:rPr lang="en-GB"/>
              <a:pPr/>
              <a:t>110</a:t>
            </a:fld>
            <a:endParaRPr lang="en-GB"/>
          </a:p>
        </p:txBody>
      </p:sp>
      <p:sp>
        <p:nvSpPr>
          <p:cNvPr id="856066" name="Rectangle 2"/>
          <p:cNvSpPr>
            <a:spLocks noGrp="1" noRot="1" noChangeAspect="1" noChangeArrowheads="1" noTextEdit="1"/>
          </p:cNvSpPr>
          <p:nvPr>
            <p:ph type="sldImg"/>
          </p:nvPr>
        </p:nvSpPr>
        <p:spPr>
          <a:xfrm>
            <a:off x="1144588" y="685800"/>
            <a:ext cx="4572000" cy="3429000"/>
          </a:xfrm>
          <a:ln/>
        </p:spPr>
      </p:sp>
      <p:sp>
        <p:nvSpPr>
          <p:cNvPr id="8560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965035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69ABB-41D3-4166-8B2B-85D46799AFB2}" type="slidenum">
              <a:rPr lang="en-GB"/>
              <a:pPr/>
              <a:t>111</a:t>
            </a:fld>
            <a:endParaRPr lang="en-GB"/>
          </a:p>
        </p:txBody>
      </p:sp>
      <p:sp>
        <p:nvSpPr>
          <p:cNvPr id="858114" name="Rectangle 2"/>
          <p:cNvSpPr>
            <a:spLocks noGrp="1" noRot="1" noChangeAspect="1" noChangeArrowheads="1" noTextEdit="1"/>
          </p:cNvSpPr>
          <p:nvPr>
            <p:ph type="sldImg"/>
          </p:nvPr>
        </p:nvSpPr>
        <p:spPr>
          <a:xfrm>
            <a:off x="1144588" y="685800"/>
            <a:ext cx="4572000" cy="3429000"/>
          </a:xfrm>
          <a:ln/>
        </p:spPr>
      </p:sp>
      <p:sp>
        <p:nvSpPr>
          <p:cNvPr id="8581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924375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9DDFE-08A3-4412-B407-037D91126FB2}" type="slidenum">
              <a:rPr lang="en-GB"/>
              <a:pPr/>
              <a:t>112</a:t>
            </a:fld>
            <a:endParaRPr lang="en-GB"/>
          </a:p>
        </p:txBody>
      </p:sp>
      <p:sp>
        <p:nvSpPr>
          <p:cNvPr id="860162" name="Rectangle 2"/>
          <p:cNvSpPr>
            <a:spLocks noGrp="1" noRot="1" noChangeAspect="1" noChangeArrowheads="1" noTextEdit="1"/>
          </p:cNvSpPr>
          <p:nvPr>
            <p:ph type="sldImg"/>
          </p:nvPr>
        </p:nvSpPr>
        <p:spPr>
          <a:xfrm>
            <a:off x="1144588" y="685800"/>
            <a:ext cx="4572000" cy="3429000"/>
          </a:xfrm>
          <a:ln/>
        </p:spPr>
      </p:sp>
      <p:sp>
        <p:nvSpPr>
          <p:cNvPr id="8601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0702546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709FE-C7E0-4F4E-85B2-A326BB078A12}" type="slidenum">
              <a:rPr lang="en-GB"/>
              <a:pPr/>
              <a:t>113</a:t>
            </a:fld>
            <a:endParaRPr lang="en-GB"/>
          </a:p>
        </p:txBody>
      </p:sp>
      <p:sp>
        <p:nvSpPr>
          <p:cNvPr id="862210" name="Rectangle 2"/>
          <p:cNvSpPr>
            <a:spLocks noGrp="1" noRot="1" noChangeAspect="1" noChangeArrowheads="1" noTextEdit="1"/>
          </p:cNvSpPr>
          <p:nvPr>
            <p:ph type="sldImg"/>
          </p:nvPr>
        </p:nvSpPr>
        <p:spPr>
          <a:xfrm>
            <a:off x="1144588" y="685800"/>
            <a:ext cx="4572000" cy="3429000"/>
          </a:xfrm>
          <a:ln/>
        </p:spPr>
      </p:sp>
      <p:sp>
        <p:nvSpPr>
          <p:cNvPr id="862211" name="Rectangle 3"/>
          <p:cNvSpPr>
            <a:spLocks noGrp="1" noChangeArrowheads="1"/>
          </p:cNvSpPr>
          <p:nvPr>
            <p:ph type="body" idx="1"/>
          </p:nvPr>
        </p:nvSpPr>
        <p:spPr>
          <a:xfrm>
            <a:off x="914400" y="4344025"/>
            <a:ext cx="5029200" cy="4114488"/>
          </a:xfrm>
          <a:ln/>
        </p:spPr>
        <p:txBody>
          <a:bodyPr/>
          <a:lstStyle/>
          <a:p>
            <a:endParaRPr lang="en-US"/>
          </a:p>
          <a:p>
            <a:r>
              <a:rPr lang="en-US"/>
              <a:t>When we derive a new class in  public mode ,All the public members of a base class remains  public to the Derived class and All the protected members also remains protected to the Derived class. So all the members of the base can be inherit further except private members.</a:t>
            </a:r>
          </a:p>
          <a:p>
            <a:r>
              <a:rPr lang="en-US"/>
              <a:t>Note: Private data cannot be inherit.</a:t>
            </a:r>
          </a:p>
        </p:txBody>
      </p:sp>
    </p:spTree>
    <p:extLst>
      <p:ext uri="{BB962C8B-B14F-4D97-AF65-F5344CB8AC3E}">
        <p14:creationId xmlns:p14="http://schemas.microsoft.com/office/powerpoint/2010/main" val="35027477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25864-3ABD-4726-9D90-3938858ADCA1}" type="slidenum">
              <a:rPr lang="en-GB"/>
              <a:pPr/>
              <a:t>114</a:t>
            </a:fld>
            <a:endParaRPr lang="en-GB"/>
          </a:p>
        </p:txBody>
      </p:sp>
      <p:sp>
        <p:nvSpPr>
          <p:cNvPr id="864258" name="Rectangle 2"/>
          <p:cNvSpPr>
            <a:spLocks noGrp="1" noRot="1" noChangeAspect="1" noChangeArrowheads="1" noTextEdit="1"/>
          </p:cNvSpPr>
          <p:nvPr>
            <p:ph type="sldImg"/>
          </p:nvPr>
        </p:nvSpPr>
        <p:spPr>
          <a:xfrm>
            <a:off x="1144588" y="685800"/>
            <a:ext cx="4572000" cy="3429000"/>
          </a:xfrm>
          <a:ln/>
        </p:spPr>
      </p:sp>
      <p:sp>
        <p:nvSpPr>
          <p:cNvPr id="8642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320573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E7C1E-711E-4C81-B2BA-F9661A70ED4D}" type="slidenum">
              <a:rPr lang="en-GB"/>
              <a:pPr/>
              <a:t>115</a:t>
            </a:fld>
            <a:endParaRPr lang="en-GB"/>
          </a:p>
        </p:txBody>
      </p:sp>
      <p:sp>
        <p:nvSpPr>
          <p:cNvPr id="866306" name="Rectangle 2"/>
          <p:cNvSpPr>
            <a:spLocks noGrp="1" noRot="1" noChangeAspect="1" noChangeArrowheads="1" noTextEdit="1"/>
          </p:cNvSpPr>
          <p:nvPr>
            <p:ph type="sldImg"/>
          </p:nvPr>
        </p:nvSpPr>
        <p:spPr>
          <a:xfrm>
            <a:off x="1144588" y="685800"/>
            <a:ext cx="4572000" cy="3429000"/>
          </a:xfrm>
          <a:ln/>
        </p:spPr>
      </p:sp>
      <p:sp>
        <p:nvSpPr>
          <p:cNvPr id="866307" name="Rectangle 3"/>
          <p:cNvSpPr>
            <a:spLocks noGrp="1" noChangeArrowheads="1"/>
          </p:cNvSpPr>
          <p:nvPr>
            <p:ph type="body" idx="1"/>
          </p:nvPr>
        </p:nvSpPr>
        <p:spPr>
          <a:xfrm>
            <a:off x="914400" y="4344025"/>
            <a:ext cx="5029200" cy="4114488"/>
          </a:xfrm>
          <a:ln/>
        </p:spPr>
        <p:txBody>
          <a:bodyPr/>
          <a:lstStyle/>
          <a:p>
            <a:r>
              <a:rPr lang="en-US"/>
              <a:t>In the above example</a:t>
            </a:r>
            <a:r>
              <a:rPr lang="en-US" b="1"/>
              <a:t> set</a:t>
            </a:r>
            <a:r>
              <a:rPr lang="en-US"/>
              <a:t> and </a:t>
            </a:r>
            <a:r>
              <a:rPr lang="en-US" b="1"/>
              <a:t>show</a:t>
            </a:r>
            <a:r>
              <a:rPr lang="en-US"/>
              <a:t> function of base class is still public to the derived class. Therefore it can be accessed through derived class object from main</a:t>
            </a:r>
          </a:p>
        </p:txBody>
      </p:sp>
    </p:spTree>
    <p:extLst>
      <p:ext uri="{BB962C8B-B14F-4D97-AF65-F5344CB8AC3E}">
        <p14:creationId xmlns:p14="http://schemas.microsoft.com/office/powerpoint/2010/main" val="407623948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4AC2E-D6E9-417B-B0C2-E0A09A6915AE}" type="slidenum">
              <a:rPr lang="en-GB"/>
              <a:pPr/>
              <a:t>116</a:t>
            </a:fld>
            <a:endParaRPr lang="en-GB"/>
          </a:p>
        </p:txBody>
      </p:sp>
      <p:sp>
        <p:nvSpPr>
          <p:cNvPr id="868354" name="Rectangle 2"/>
          <p:cNvSpPr>
            <a:spLocks noGrp="1" noRot="1" noChangeAspect="1" noChangeArrowheads="1" noTextEdit="1"/>
          </p:cNvSpPr>
          <p:nvPr>
            <p:ph type="sldImg"/>
          </p:nvPr>
        </p:nvSpPr>
        <p:spPr>
          <a:xfrm>
            <a:off x="1144588" y="685800"/>
            <a:ext cx="4572000" cy="3429000"/>
          </a:xfrm>
          <a:ln/>
        </p:spPr>
      </p:sp>
      <p:sp>
        <p:nvSpPr>
          <p:cNvPr id="8683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1916336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6396E-531D-4F63-85AB-A74D3CD5D23E}" type="slidenum">
              <a:rPr lang="en-GB"/>
              <a:pPr/>
              <a:t>117</a:t>
            </a:fld>
            <a:endParaRPr lang="en-GB"/>
          </a:p>
        </p:txBody>
      </p:sp>
      <p:sp>
        <p:nvSpPr>
          <p:cNvPr id="870402" name="Rectangle 2"/>
          <p:cNvSpPr>
            <a:spLocks noGrp="1" noRot="1" noChangeAspect="1" noChangeArrowheads="1" noTextEdit="1"/>
          </p:cNvSpPr>
          <p:nvPr>
            <p:ph type="sldImg"/>
          </p:nvPr>
        </p:nvSpPr>
        <p:spPr>
          <a:xfrm>
            <a:off x="1144588" y="685800"/>
            <a:ext cx="4572000" cy="3429000"/>
          </a:xfrm>
          <a:ln/>
        </p:spPr>
      </p:sp>
      <p:sp>
        <p:nvSpPr>
          <p:cNvPr id="8704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20711066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15233-FA6A-4D05-AA0F-24C6590EAE19}" type="slidenum">
              <a:rPr lang="en-GB"/>
              <a:pPr/>
              <a:t>118</a:t>
            </a:fld>
            <a:endParaRPr lang="en-GB"/>
          </a:p>
        </p:txBody>
      </p:sp>
      <p:sp>
        <p:nvSpPr>
          <p:cNvPr id="872450" name="Rectangle 2"/>
          <p:cNvSpPr>
            <a:spLocks noGrp="1" noRot="1" noChangeAspect="1" noChangeArrowheads="1" noTextEdit="1"/>
          </p:cNvSpPr>
          <p:nvPr>
            <p:ph type="sldImg"/>
          </p:nvPr>
        </p:nvSpPr>
        <p:spPr>
          <a:xfrm>
            <a:off x="1144588" y="685800"/>
            <a:ext cx="4572000" cy="3429000"/>
          </a:xfrm>
          <a:ln/>
        </p:spPr>
      </p:sp>
      <p:sp>
        <p:nvSpPr>
          <p:cNvPr id="872451" name="Rectangle 3"/>
          <p:cNvSpPr>
            <a:spLocks noGrp="1" noChangeArrowheads="1"/>
          </p:cNvSpPr>
          <p:nvPr>
            <p:ph type="body" idx="1"/>
          </p:nvPr>
        </p:nvSpPr>
        <p:spPr>
          <a:xfrm>
            <a:off x="914400" y="4344025"/>
            <a:ext cx="5029200" cy="4114488"/>
          </a:xfrm>
          <a:ln/>
        </p:spPr>
        <p:txBody>
          <a:bodyPr/>
          <a:lstStyle/>
          <a:p>
            <a:r>
              <a:rPr lang="en-US" b="1"/>
              <a:t>Note: When a base class’ access specifier is private, public and protected members of the base class become private members of the derived class. This means that they are still accessible by members of the derived class. They cannot be accessed by parts of your program ( main( ) in our case) that are not members of either the base or the derived class.</a:t>
            </a:r>
          </a:p>
          <a:p>
            <a:endParaRPr lang="en-US"/>
          </a:p>
        </p:txBody>
      </p:sp>
    </p:spTree>
    <p:extLst>
      <p:ext uri="{BB962C8B-B14F-4D97-AF65-F5344CB8AC3E}">
        <p14:creationId xmlns:p14="http://schemas.microsoft.com/office/powerpoint/2010/main" val="22390162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A106-1C91-461D-A33B-352379E7BFB1}" type="slidenum">
              <a:rPr lang="en-GB"/>
              <a:pPr/>
              <a:t>119</a:t>
            </a:fld>
            <a:endParaRPr lang="en-GB"/>
          </a:p>
        </p:txBody>
      </p:sp>
      <p:sp>
        <p:nvSpPr>
          <p:cNvPr id="874498" name="Rectangle 2"/>
          <p:cNvSpPr>
            <a:spLocks noGrp="1" noRot="1" noChangeAspect="1" noChangeArrowheads="1" noTextEdit="1"/>
          </p:cNvSpPr>
          <p:nvPr>
            <p:ph type="sldImg"/>
          </p:nvPr>
        </p:nvSpPr>
        <p:spPr>
          <a:xfrm>
            <a:off x="1144588" y="685800"/>
            <a:ext cx="4572000" cy="3429000"/>
          </a:xfrm>
          <a:ln/>
        </p:spPr>
      </p:sp>
      <p:sp>
        <p:nvSpPr>
          <p:cNvPr id="874499" name="Rectangle 3"/>
          <p:cNvSpPr>
            <a:spLocks noGrp="1" noChangeArrowheads="1"/>
          </p:cNvSpPr>
          <p:nvPr>
            <p:ph type="body" idx="1"/>
          </p:nvPr>
        </p:nvSpPr>
        <p:spPr>
          <a:xfrm>
            <a:off x="914400" y="4344025"/>
            <a:ext cx="5029200" cy="4114488"/>
          </a:xfrm>
          <a:ln/>
        </p:spPr>
        <p:txBody>
          <a:bodyPr/>
          <a:lstStyle/>
          <a:p>
            <a:r>
              <a:rPr lang="en-US"/>
              <a:t>By using protected, you can create class members that are private to their class, but that can still be inherited and accessed by a derived class. </a:t>
            </a:r>
          </a:p>
          <a:p>
            <a:endParaRPr lang="en-US"/>
          </a:p>
        </p:txBody>
      </p:sp>
    </p:spTree>
    <p:extLst>
      <p:ext uri="{BB962C8B-B14F-4D97-AF65-F5344CB8AC3E}">
        <p14:creationId xmlns:p14="http://schemas.microsoft.com/office/powerpoint/2010/main" val="353153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54730-4A2C-4C08-89DE-AACDE2F26D99}" type="slidenum">
              <a:rPr lang="en-GB"/>
              <a:pPr/>
              <a:t>12</a:t>
            </a:fld>
            <a:endParaRPr lang="en-GB"/>
          </a:p>
        </p:txBody>
      </p:sp>
      <p:sp>
        <p:nvSpPr>
          <p:cNvPr id="655362" name="Rectangle 2"/>
          <p:cNvSpPr>
            <a:spLocks noGrp="1" noRot="1" noChangeAspect="1" noChangeArrowheads="1" noTextEdit="1"/>
          </p:cNvSpPr>
          <p:nvPr>
            <p:ph type="sldImg"/>
          </p:nvPr>
        </p:nvSpPr>
        <p:spPr>
          <a:xfrm>
            <a:off x="1144588" y="685800"/>
            <a:ext cx="4572000" cy="3429000"/>
          </a:xfrm>
          <a:ln/>
        </p:spPr>
      </p:sp>
      <p:sp>
        <p:nvSpPr>
          <p:cNvPr id="6553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9435739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F5DB9-C274-4436-844C-B5F3CBF58D92}" type="slidenum">
              <a:rPr lang="en-GB"/>
              <a:pPr/>
              <a:t>120</a:t>
            </a:fld>
            <a:endParaRPr lang="en-GB"/>
          </a:p>
        </p:txBody>
      </p:sp>
      <p:sp>
        <p:nvSpPr>
          <p:cNvPr id="876546" name="Rectangle 2"/>
          <p:cNvSpPr>
            <a:spLocks noGrp="1" noRot="1" noChangeAspect="1" noChangeArrowheads="1" noTextEdit="1"/>
          </p:cNvSpPr>
          <p:nvPr>
            <p:ph type="sldImg"/>
          </p:nvPr>
        </p:nvSpPr>
        <p:spPr>
          <a:xfrm>
            <a:off x="1144588" y="685800"/>
            <a:ext cx="4572000" cy="3429000"/>
          </a:xfrm>
          <a:ln/>
        </p:spPr>
      </p:sp>
      <p:sp>
        <p:nvSpPr>
          <p:cNvPr id="8765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737221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60B1-A72B-410E-BB91-289EA9665359}" type="slidenum">
              <a:rPr lang="en-GB"/>
              <a:pPr/>
              <a:t>121</a:t>
            </a:fld>
            <a:endParaRPr lang="en-GB"/>
          </a:p>
        </p:txBody>
      </p:sp>
      <p:sp>
        <p:nvSpPr>
          <p:cNvPr id="878594" name="Rectangle 2"/>
          <p:cNvSpPr>
            <a:spLocks noGrp="1" noRot="1" noChangeAspect="1" noChangeArrowheads="1" noTextEdit="1"/>
          </p:cNvSpPr>
          <p:nvPr>
            <p:ph type="sldImg"/>
          </p:nvPr>
        </p:nvSpPr>
        <p:spPr>
          <a:xfrm>
            <a:off x="1144588" y="685800"/>
            <a:ext cx="4572000" cy="3429000"/>
          </a:xfrm>
          <a:ln/>
        </p:spPr>
      </p:sp>
      <p:sp>
        <p:nvSpPr>
          <p:cNvPr id="878595" name="Rectangle 3"/>
          <p:cNvSpPr>
            <a:spLocks noGrp="1" noChangeArrowheads="1"/>
          </p:cNvSpPr>
          <p:nvPr>
            <p:ph type="body" idx="1"/>
          </p:nvPr>
        </p:nvSpPr>
        <p:spPr>
          <a:xfrm>
            <a:off x="914400" y="4344025"/>
            <a:ext cx="5029200" cy="4114488"/>
          </a:xfrm>
          <a:ln/>
        </p:spPr>
        <p:txBody>
          <a:bodyPr/>
          <a:lstStyle/>
          <a:p>
            <a:r>
              <a:rPr lang="en-US"/>
              <a:t>In this example, because </a:t>
            </a:r>
            <a:r>
              <a:rPr lang="en-US" b="1"/>
              <a:t>base</a:t>
            </a:r>
            <a:r>
              <a:rPr lang="en-US"/>
              <a:t> is inherited by </a:t>
            </a:r>
            <a:r>
              <a:rPr lang="en-US" b="1"/>
              <a:t>derived</a:t>
            </a:r>
            <a:r>
              <a:rPr lang="en-US"/>
              <a:t> as </a:t>
            </a:r>
            <a:r>
              <a:rPr lang="en-US" b="1"/>
              <a:t>public</a:t>
            </a:r>
            <a:r>
              <a:rPr lang="en-US"/>
              <a:t>, and because </a:t>
            </a:r>
            <a:r>
              <a:rPr lang="en-US" b="1"/>
              <a:t>i</a:t>
            </a:r>
            <a:r>
              <a:rPr lang="en-US"/>
              <a:t> and </a:t>
            </a:r>
            <a:r>
              <a:rPr lang="en-US" b="1"/>
              <a:t>j</a:t>
            </a:r>
            <a:r>
              <a:rPr lang="en-US"/>
              <a:t> are declared as protected, derived’s function setk ( ) may access them. If </a:t>
            </a:r>
            <a:r>
              <a:rPr lang="en-US" b="1"/>
              <a:t>i</a:t>
            </a:r>
            <a:r>
              <a:rPr lang="en-US"/>
              <a:t> and </a:t>
            </a:r>
            <a:r>
              <a:rPr lang="en-US" b="1"/>
              <a:t>j</a:t>
            </a:r>
            <a:r>
              <a:rPr lang="en-US"/>
              <a:t> had been declared as </a:t>
            </a:r>
            <a:r>
              <a:rPr lang="en-US" b="1"/>
              <a:t>private</a:t>
            </a:r>
            <a:r>
              <a:rPr lang="en-US"/>
              <a:t> by </a:t>
            </a:r>
            <a:r>
              <a:rPr lang="en-US" b="1"/>
              <a:t>base</a:t>
            </a:r>
            <a:r>
              <a:rPr lang="en-US"/>
              <a:t>, then </a:t>
            </a:r>
            <a:r>
              <a:rPr lang="en-US" b="1"/>
              <a:t>derived</a:t>
            </a:r>
            <a:r>
              <a:rPr lang="en-US"/>
              <a:t> would not have access to them, and the program would not compile. </a:t>
            </a:r>
          </a:p>
          <a:p>
            <a:endParaRPr lang="en-US"/>
          </a:p>
          <a:p>
            <a:endParaRPr lang="en-US"/>
          </a:p>
        </p:txBody>
      </p:sp>
    </p:spTree>
    <p:extLst>
      <p:ext uri="{BB962C8B-B14F-4D97-AF65-F5344CB8AC3E}">
        <p14:creationId xmlns:p14="http://schemas.microsoft.com/office/powerpoint/2010/main" val="1174659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EB80B-F29D-490A-9570-B456541355DD}" type="slidenum">
              <a:rPr lang="en-GB"/>
              <a:pPr/>
              <a:t>122</a:t>
            </a:fld>
            <a:endParaRPr lang="en-GB"/>
          </a:p>
        </p:txBody>
      </p:sp>
      <p:sp>
        <p:nvSpPr>
          <p:cNvPr id="880642" name="Rectangle 2"/>
          <p:cNvSpPr>
            <a:spLocks noGrp="1" noRot="1" noChangeAspect="1" noChangeArrowheads="1" noTextEdit="1"/>
          </p:cNvSpPr>
          <p:nvPr>
            <p:ph type="sldImg"/>
          </p:nvPr>
        </p:nvSpPr>
        <p:spPr>
          <a:xfrm>
            <a:off x="1144588" y="685800"/>
            <a:ext cx="4572000" cy="3429000"/>
          </a:xfrm>
          <a:ln/>
        </p:spPr>
      </p:sp>
      <p:sp>
        <p:nvSpPr>
          <p:cNvPr id="8806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9137207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922B3-ED50-4D6D-A273-37C1983AE7B4}" type="slidenum">
              <a:rPr lang="en-GB"/>
              <a:pPr/>
              <a:t>123</a:t>
            </a:fld>
            <a:endParaRPr lang="en-GB"/>
          </a:p>
        </p:txBody>
      </p:sp>
      <p:sp>
        <p:nvSpPr>
          <p:cNvPr id="882690" name="Rectangle 2"/>
          <p:cNvSpPr>
            <a:spLocks noGrp="1" noRot="1" noChangeAspect="1" noChangeArrowheads="1" noTextEdit="1"/>
          </p:cNvSpPr>
          <p:nvPr>
            <p:ph type="sldImg"/>
          </p:nvPr>
        </p:nvSpPr>
        <p:spPr>
          <a:xfrm>
            <a:off x="1144588" y="685800"/>
            <a:ext cx="4572000" cy="3429000"/>
          </a:xfrm>
          <a:ln/>
        </p:spPr>
      </p:sp>
      <p:sp>
        <p:nvSpPr>
          <p:cNvPr id="88269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2843058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1AF02-E38B-4FDD-98BB-9AFF9AE6D9C1}" type="slidenum">
              <a:rPr lang="en-GB"/>
              <a:pPr/>
              <a:t>124</a:t>
            </a:fld>
            <a:endParaRPr lang="en-GB"/>
          </a:p>
        </p:txBody>
      </p:sp>
      <p:sp>
        <p:nvSpPr>
          <p:cNvPr id="884738" name="Rectangle 2"/>
          <p:cNvSpPr>
            <a:spLocks noGrp="1" noRot="1" noChangeAspect="1" noChangeArrowheads="1" noTextEdit="1"/>
          </p:cNvSpPr>
          <p:nvPr>
            <p:ph type="sldImg"/>
          </p:nvPr>
        </p:nvSpPr>
        <p:spPr>
          <a:xfrm>
            <a:off x="1144588" y="685800"/>
            <a:ext cx="4572000" cy="3429000"/>
          </a:xfrm>
          <a:ln/>
        </p:spPr>
      </p:sp>
      <p:sp>
        <p:nvSpPr>
          <p:cNvPr id="8847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57329788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4DCDC-5B58-400A-9EDE-2599DECDE0EC}" type="slidenum">
              <a:rPr lang="en-GB"/>
              <a:pPr/>
              <a:t>125</a:t>
            </a:fld>
            <a:endParaRPr lang="en-GB"/>
          </a:p>
        </p:txBody>
      </p:sp>
      <p:sp>
        <p:nvSpPr>
          <p:cNvPr id="886786" name="Rectangle 2"/>
          <p:cNvSpPr>
            <a:spLocks noGrp="1" noRot="1" noChangeAspect="1" noChangeArrowheads="1" noTextEdit="1"/>
          </p:cNvSpPr>
          <p:nvPr>
            <p:ph type="sldImg"/>
          </p:nvPr>
        </p:nvSpPr>
        <p:spPr>
          <a:xfrm>
            <a:off x="1144588" y="685800"/>
            <a:ext cx="4572000" cy="3429000"/>
          </a:xfrm>
          <a:ln/>
        </p:spPr>
      </p:sp>
      <p:sp>
        <p:nvSpPr>
          <p:cNvPr id="8867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09907198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DB947-1046-4DE1-9D6E-23F73D3123F3}" type="slidenum">
              <a:rPr lang="en-GB"/>
              <a:pPr/>
              <a:t>126</a:t>
            </a:fld>
            <a:endParaRPr lang="en-GB"/>
          </a:p>
        </p:txBody>
      </p:sp>
      <p:sp>
        <p:nvSpPr>
          <p:cNvPr id="888834" name="Rectangle 2"/>
          <p:cNvSpPr>
            <a:spLocks noGrp="1" noRot="1" noChangeAspect="1" noChangeArrowheads="1" noTextEdit="1"/>
          </p:cNvSpPr>
          <p:nvPr>
            <p:ph type="sldImg"/>
          </p:nvPr>
        </p:nvSpPr>
        <p:spPr>
          <a:xfrm>
            <a:off x="1144588" y="685800"/>
            <a:ext cx="4572000" cy="3429000"/>
          </a:xfrm>
          <a:ln/>
        </p:spPr>
      </p:sp>
      <p:sp>
        <p:nvSpPr>
          <p:cNvPr id="8888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4638036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00B06-AFF7-498F-8BBB-E8853F28295D}" type="slidenum">
              <a:rPr lang="en-GB"/>
              <a:pPr/>
              <a:t>127</a:t>
            </a:fld>
            <a:endParaRPr lang="en-GB"/>
          </a:p>
        </p:txBody>
      </p:sp>
      <p:sp>
        <p:nvSpPr>
          <p:cNvPr id="890882" name="Rectangle 2"/>
          <p:cNvSpPr>
            <a:spLocks noGrp="1" noRot="1" noChangeAspect="1" noChangeArrowheads="1" noTextEdit="1"/>
          </p:cNvSpPr>
          <p:nvPr>
            <p:ph type="sldImg"/>
          </p:nvPr>
        </p:nvSpPr>
        <p:spPr>
          <a:xfrm>
            <a:off x="1144588" y="685800"/>
            <a:ext cx="4572000" cy="3429000"/>
          </a:xfrm>
          <a:ln/>
        </p:spPr>
      </p:sp>
      <p:sp>
        <p:nvSpPr>
          <p:cNvPr id="8908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2135410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8D7B7-354C-4B2E-ACDD-591259A262BE}" type="slidenum">
              <a:rPr lang="en-GB"/>
              <a:pPr/>
              <a:t>128</a:t>
            </a:fld>
            <a:endParaRPr lang="en-GB"/>
          </a:p>
        </p:txBody>
      </p:sp>
      <p:sp>
        <p:nvSpPr>
          <p:cNvPr id="892930" name="Rectangle 2"/>
          <p:cNvSpPr>
            <a:spLocks noGrp="1" noRot="1" noChangeAspect="1" noChangeArrowheads="1" noTextEdit="1"/>
          </p:cNvSpPr>
          <p:nvPr>
            <p:ph type="sldImg"/>
          </p:nvPr>
        </p:nvSpPr>
        <p:spPr>
          <a:xfrm>
            <a:off x="1144588" y="685800"/>
            <a:ext cx="4572000" cy="3429000"/>
          </a:xfrm>
          <a:ln/>
        </p:spPr>
      </p:sp>
      <p:sp>
        <p:nvSpPr>
          <p:cNvPr id="8929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087239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3928-7813-441F-B75C-323E33A891CF}" type="slidenum">
              <a:rPr lang="en-GB"/>
              <a:pPr/>
              <a:t>129</a:t>
            </a:fld>
            <a:endParaRPr lang="en-GB"/>
          </a:p>
        </p:txBody>
      </p:sp>
      <p:sp>
        <p:nvSpPr>
          <p:cNvPr id="894978" name="Rectangle 2"/>
          <p:cNvSpPr>
            <a:spLocks noGrp="1" noRot="1" noChangeAspect="1" noChangeArrowheads="1" noTextEdit="1"/>
          </p:cNvSpPr>
          <p:nvPr>
            <p:ph type="sldImg"/>
          </p:nvPr>
        </p:nvSpPr>
        <p:spPr>
          <a:xfrm>
            <a:off x="1144588" y="685800"/>
            <a:ext cx="4572000" cy="3429000"/>
          </a:xfrm>
          <a:ln/>
        </p:spPr>
      </p:sp>
      <p:sp>
        <p:nvSpPr>
          <p:cNvPr id="8949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67079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A5A7A-E033-477B-8FDD-5EF41800E176}" type="slidenum">
              <a:rPr lang="en-GB"/>
              <a:pPr/>
              <a:t>13</a:t>
            </a:fld>
            <a:endParaRPr lang="en-GB"/>
          </a:p>
        </p:txBody>
      </p:sp>
      <p:sp>
        <p:nvSpPr>
          <p:cNvPr id="657410" name="Rectangle 2"/>
          <p:cNvSpPr>
            <a:spLocks noGrp="1" noRot="1" noChangeAspect="1" noChangeArrowheads="1" noTextEdit="1"/>
          </p:cNvSpPr>
          <p:nvPr>
            <p:ph type="sldImg"/>
          </p:nvPr>
        </p:nvSpPr>
        <p:spPr>
          <a:xfrm>
            <a:off x="1144588" y="685800"/>
            <a:ext cx="4572000" cy="3429000"/>
          </a:xfrm>
          <a:ln/>
        </p:spPr>
      </p:sp>
      <p:sp>
        <p:nvSpPr>
          <p:cNvPr id="6574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14630021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C67C0-3957-44EC-BA4B-FE0F300B2A19}" type="slidenum">
              <a:rPr lang="en-GB"/>
              <a:pPr/>
              <a:t>130</a:t>
            </a:fld>
            <a:endParaRPr lang="en-GB"/>
          </a:p>
        </p:txBody>
      </p:sp>
      <p:sp>
        <p:nvSpPr>
          <p:cNvPr id="897026" name="Rectangle 2"/>
          <p:cNvSpPr>
            <a:spLocks noGrp="1" noRot="1" noChangeAspect="1" noChangeArrowheads="1" noTextEdit="1"/>
          </p:cNvSpPr>
          <p:nvPr>
            <p:ph type="sldImg"/>
          </p:nvPr>
        </p:nvSpPr>
        <p:spPr>
          <a:xfrm>
            <a:off x="1144588" y="685800"/>
            <a:ext cx="4572000" cy="3429000"/>
          </a:xfrm>
          <a:ln/>
        </p:spPr>
      </p:sp>
      <p:sp>
        <p:nvSpPr>
          <p:cNvPr id="8970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1645729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146D4-0980-4323-BF4E-E6F97C936BEC}" type="slidenum">
              <a:rPr lang="en-GB"/>
              <a:pPr/>
              <a:t>131</a:t>
            </a:fld>
            <a:endParaRPr lang="en-GB"/>
          </a:p>
        </p:txBody>
      </p:sp>
      <p:sp>
        <p:nvSpPr>
          <p:cNvPr id="899074" name="Rectangle 2"/>
          <p:cNvSpPr>
            <a:spLocks noGrp="1" noRot="1" noChangeAspect="1" noChangeArrowheads="1" noTextEdit="1"/>
          </p:cNvSpPr>
          <p:nvPr>
            <p:ph type="sldImg"/>
          </p:nvPr>
        </p:nvSpPr>
        <p:spPr>
          <a:xfrm>
            <a:off x="1144588" y="685800"/>
            <a:ext cx="4572000" cy="3429000"/>
          </a:xfrm>
          <a:ln/>
        </p:spPr>
      </p:sp>
      <p:sp>
        <p:nvSpPr>
          <p:cNvPr id="899075" name="Rectangle 3"/>
          <p:cNvSpPr>
            <a:spLocks noGrp="1" noChangeArrowheads="1"/>
          </p:cNvSpPr>
          <p:nvPr>
            <p:ph type="body" idx="1"/>
          </p:nvPr>
        </p:nvSpPr>
        <p:spPr>
          <a:xfrm>
            <a:off x="914400" y="4344025"/>
            <a:ext cx="5029200" cy="4114488"/>
          </a:xfrm>
          <a:ln/>
        </p:spPr>
        <p:txBody>
          <a:bodyPr/>
          <a:lstStyle/>
          <a:p>
            <a:r>
              <a:rPr lang="en-US"/>
              <a:t>Even though </a:t>
            </a:r>
            <a:r>
              <a:rPr lang="en-US" b="1"/>
              <a:t>setij( )</a:t>
            </a:r>
            <a:r>
              <a:rPr lang="en-US"/>
              <a:t> and </a:t>
            </a:r>
            <a:r>
              <a:rPr lang="en-US" b="1"/>
              <a:t>showij( )</a:t>
            </a:r>
            <a:r>
              <a:rPr lang="en-US"/>
              <a:t> are public members of base, they become </a:t>
            </a:r>
            <a:r>
              <a:rPr lang="en-US" b="1"/>
              <a:t>protected</a:t>
            </a:r>
            <a:r>
              <a:rPr lang="en-US"/>
              <a:t> members of</a:t>
            </a:r>
            <a:r>
              <a:rPr lang="en-US" b="1"/>
              <a:t> derived</a:t>
            </a:r>
            <a:r>
              <a:rPr lang="en-US"/>
              <a:t> when it is inherited using the </a:t>
            </a:r>
            <a:r>
              <a:rPr lang="en-US" b="1"/>
              <a:t>protected</a:t>
            </a:r>
            <a:r>
              <a:rPr lang="en-US"/>
              <a:t> access specifier. This means that they will not be accessible inside </a:t>
            </a:r>
            <a:r>
              <a:rPr lang="en-US" b="1"/>
              <a:t>main( )</a:t>
            </a:r>
          </a:p>
        </p:txBody>
      </p:sp>
    </p:spTree>
    <p:extLst>
      <p:ext uri="{BB962C8B-B14F-4D97-AF65-F5344CB8AC3E}">
        <p14:creationId xmlns:p14="http://schemas.microsoft.com/office/powerpoint/2010/main" val="196124698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70DC0-B123-4E5F-9754-F6DC60258679}" type="slidenum">
              <a:rPr lang="en-GB"/>
              <a:pPr/>
              <a:t>132</a:t>
            </a:fld>
            <a:endParaRPr lang="en-GB"/>
          </a:p>
        </p:txBody>
      </p:sp>
      <p:sp>
        <p:nvSpPr>
          <p:cNvPr id="901122" name="Rectangle 2"/>
          <p:cNvSpPr>
            <a:spLocks noGrp="1" noRot="1" noChangeAspect="1" noChangeArrowheads="1" noTextEdit="1"/>
          </p:cNvSpPr>
          <p:nvPr>
            <p:ph type="sldImg"/>
          </p:nvPr>
        </p:nvSpPr>
        <p:spPr>
          <a:xfrm>
            <a:off x="1144588" y="685800"/>
            <a:ext cx="4572000" cy="3429000"/>
          </a:xfrm>
          <a:ln/>
        </p:spPr>
      </p:sp>
      <p:sp>
        <p:nvSpPr>
          <p:cNvPr id="9011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888751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A5717A-6DEF-4C8A-B4E0-D74AEE67D9F6}" type="slidenum">
              <a:rPr lang="en-GB"/>
              <a:pPr/>
              <a:t>133</a:t>
            </a:fld>
            <a:endParaRPr lang="en-GB"/>
          </a:p>
        </p:txBody>
      </p:sp>
      <p:sp>
        <p:nvSpPr>
          <p:cNvPr id="903170" name="Rectangle 2"/>
          <p:cNvSpPr>
            <a:spLocks noGrp="1" noRot="1" noChangeAspect="1" noChangeArrowheads="1" noTextEdit="1"/>
          </p:cNvSpPr>
          <p:nvPr>
            <p:ph type="sldImg"/>
          </p:nvPr>
        </p:nvSpPr>
        <p:spPr>
          <a:xfrm>
            <a:off x="1144588" y="685800"/>
            <a:ext cx="4572000" cy="3429000"/>
          </a:xfrm>
          <a:ln/>
        </p:spPr>
      </p:sp>
      <p:sp>
        <p:nvSpPr>
          <p:cNvPr id="9031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1798440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391B9-EF1C-4C00-B959-6AE00F0F4018}" type="slidenum">
              <a:rPr lang="en-GB"/>
              <a:pPr/>
              <a:t>134</a:t>
            </a:fld>
            <a:endParaRPr lang="en-GB"/>
          </a:p>
        </p:txBody>
      </p:sp>
      <p:sp>
        <p:nvSpPr>
          <p:cNvPr id="905218" name="Rectangle 2"/>
          <p:cNvSpPr>
            <a:spLocks noGrp="1" noRot="1" noChangeAspect="1" noChangeArrowheads="1" noTextEdit="1"/>
          </p:cNvSpPr>
          <p:nvPr>
            <p:ph type="sldImg"/>
          </p:nvPr>
        </p:nvSpPr>
        <p:spPr>
          <a:xfrm>
            <a:off x="1144588" y="685800"/>
            <a:ext cx="4572000" cy="3429000"/>
          </a:xfrm>
          <a:ln/>
        </p:spPr>
      </p:sp>
      <p:sp>
        <p:nvSpPr>
          <p:cNvPr id="905219" name="Rectangle 3"/>
          <p:cNvSpPr>
            <a:spLocks noGrp="1" noChangeArrowheads="1"/>
          </p:cNvSpPr>
          <p:nvPr>
            <p:ph type="body" idx="1"/>
          </p:nvPr>
        </p:nvSpPr>
        <p:spPr>
          <a:xfrm>
            <a:off x="914400" y="4344025"/>
            <a:ext cx="5029200" cy="4114488"/>
          </a:xfrm>
          <a:ln/>
        </p:spPr>
        <p:txBody>
          <a:bodyPr/>
          <a:lstStyle/>
          <a:p>
            <a:r>
              <a:rPr lang="en-US"/>
              <a:t>Program Output:</a:t>
            </a:r>
          </a:p>
          <a:p>
            <a:r>
              <a:rPr lang="en-US"/>
              <a:t>Constructing Base</a:t>
            </a:r>
          </a:p>
          <a:p>
            <a:r>
              <a:rPr lang="en-US"/>
              <a:t>Constructing Derived</a:t>
            </a:r>
          </a:p>
          <a:p>
            <a:r>
              <a:rPr lang="en-US"/>
              <a:t>Destructing Derived</a:t>
            </a:r>
          </a:p>
          <a:p>
            <a:r>
              <a:rPr lang="en-US"/>
              <a:t>Destructing Base</a:t>
            </a:r>
          </a:p>
          <a:p>
            <a:r>
              <a:rPr lang="en-US"/>
              <a:t>As you can see, first base class’ constructor is executed followed by derived’s. Next, since the object ob immediately goes out of scope, derived’s destructor is called followed by base’s. The results of the aforesaid example can be generalized:</a:t>
            </a:r>
          </a:p>
          <a:p>
            <a:pPr>
              <a:buFontTx/>
              <a:buChar char="•"/>
            </a:pPr>
            <a:r>
              <a:rPr lang="en-US"/>
              <a:t>When an object of a derived class is created, if the base class contains a constructor, it will be called first, followed by the derived class’ constructor. When a derived object is destroyed, its destructor is called first, followed by the base class’ destructor if it  exists. </a:t>
            </a:r>
          </a:p>
          <a:p>
            <a:pPr>
              <a:buFontTx/>
              <a:buChar char="•"/>
            </a:pPr>
            <a:endParaRPr lang="en-US"/>
          </a:p>
          <a:p>
            <a:endParaRPr lang="en-US"/>
          </a:p>
        </p:txBody>
      </p:sp>
    </p:spTree>
    <p:extLst>
      <p:ext uri="{BB962C8B-B14F-4D97-AF65-F5344CB8AC3E}">
        <p14:creationId xmlns:p14="http://schemas.microsoft.com/office/powerpoint/2010/main" val="152265622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D72BC-3001-4A17-BD10-06FC67554DBF}" type="slidenum">
              <a:rPr lang="en-GB"/>
              <a:pPr/>
              <a:t>135</a:t>
            </a:fld>
            <a:endParaRPr lang="en-GB"/>
          </a:p>
        </p:txBody>
      </p:sp>
      <p:sp>
        <p:nvSpPr>
          <p:cNvPr id="907266" name="Rectangle 2"/>
          <p:cNvSpPr>
            <a:spLocks noGrp="1" noRot="1" noChangeAspect="1" noChangeArrowheads="1" noTextEdit="1"/>
          </p:cNvSpPr>
          <p:nvPr>
            <p:ph type="sldImg"/>
          </p:nvPr>
        </p:nvSpPr>
        <p:spPr>
          <a:xfrm>
            <a:off x="1144588" y="685800"/>
            <a:ext cx="4572000" cy="3429000"/>
          </a:xfrm>
          <a:ln/>
        </p:spPr>
      </p:sp>
      <p:sp>
        <p:nvSpPr>
          <p:cNvPr id="907267" name="Rectangle 3"/>
          <p:cNvSpPr>
            <a:spLocks noGrp="1" noChangeArrowheads="1"/>
          </p:cNvSpPr>
          <p:nvPr>
            <p:ph type="body" idx="1"/>
          </p:nvPr>
        </p:nvSpPr>
        <p:spPr>
          <a:xfrm>
            <a:off x="914400" y="4344025"/>
            <a:ext cx="5029200" cy="4114488"/>
          </a:xfrm>
          <a:ln/>
        </p:spPr>
        <p:txBody>
          <a:bodyPr/>
          <a:lstStyle/>
          <a:p>
            <a:r>
              <a:rPr lang="en-US"/>
              <a:t>It makes sense that constructor functions are executed in order of derivation. Because a base class has no knowledge of any derived class, any initialization it needs to perform is separate from, and possibly a prerequisite to any initialization performed by the derived class. Therefore, it must be executed first. </a:t>
            </a:r>
          </a:p>
          <a:p>
            <a:endParaRPr lang="en-US"/>
          </a:p>
          <a:p>
            <a:r>
              <a:rPr lang="en-US"/>
              <a:t>Likewise, it is quiet sensible that destructors be executed in reverse order of derivation. Because the base class underlies the derived class, the destruction of the base object implies the destruction of the derived object. Therefore, the derived destructor must be called before the object is fully destroyed.</a:t>
            </a:r>
          </a:p>
        </p:txBody>
      </p:sp>
    </p:spTree>
    <p:extLst>
      <p:ext uri="{BB962C8B-B14F-4D97-AF65-F5344CB8AC3E}">
        <p14:creationId xmlns:p14="http://schemas.microsoft.com/office/powerpoint/2010/main" val="50297453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C1543-EDD5-4898-B375-2E2C7BE8AB27}" type="slidenum">
              <a:rPr lang="en-GB"/>
              <a:pPr/>
              <a:t>136</a:t>
            </a:fld>
            <a:endParaRPr lang="en-GB"/>
          </a:p>
        </p:txBody>
      </p:sp>
      <p:sp>
        <p:nvSpPr>
          <p:cNvPr id="909314" name="Rectangle 2"/>
          <p:cNvSpPr>
            <a:spLocks noGrp="1" noRot="1" noChangeAspect="1" noChangeArrowheads="1" noTextEdit="1"/>
          </p:cNvSpPr>
          <p:nvPr>
            <p:ph type="sldImg"/>
          </p:nvPr>
        </p:nvSpPr>
        <p:spPr>
          <a:xfrm>
            <a:off x="1144588" y="685800"/>
            <a:ext cx="4572000" cy="3429000"/>
          </a:xfrm>
          <a:ln/>
        </p:spPr>
      </p:sp>
      <p:sp>
        <p:nvSpPr>
          <p:cNvPr id="9093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2292284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EE1E6-D981-4C70-BC73-ED3C2ADB7800}" type="slidenum">
              <a:rPr lang="en-GB"/>
              <a:pPr/>
              <a:t>137</a:t>
            </a:fld>
            <a:endParaRPr lang="en-GB"/>
          </a:p>
        </p:txBody>
      </p:sp>
      <p:sp>
        <p:nvSpPr>
          <p:cNvPr id="911362" name="Rectangle 2"/>
          <p:cNvSpPr>
            <a:spLocks noGrp="1" noRot="1" noChangeAspect="1" noChangeArrowheads="1" noTextEdit="1"/>
          </p:cNvSpPr>
          <p:nvPr>
            <p:ph type="sldImg"/>
          </p:nvPr>
        </p:nvSpPr>
        <p:spPr>
          <a:xfrm>
            <a:off x="1144588" y="685800"/>
            <a:ext cx="4572000" cy="3429000"/>
          </a:xfrm>
          <a:ln/>
        </p:spPr>
      </p:sp>
      <p:sp>
        <p:nvSpPr>
          <p:cNvPr id="9113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6961959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8AF33-FEE8-4280-88B2-0642904BEB62}" type="slidenum">
              <a:rPr lang="en-GB"/>
              <a:pPr/>
              <a:t>138</a:t>
            </a:fld>
            <a:endParaRPr lang="en-GB"/>
          </a:p>
        </p:txBody>
      </p:sp>
      <p:sp>
        <p:nvSpPr>
          <p:cNvPr id="913410" name="Rectangle 2"/>
          <p:cNvSpPr>
            <a:spLocks noGrp="1" noRot="1" noChangeAspect="1" noChangeArrowheads="1" noTextEdit="1"/>
          </p:cNvSpPr>
          <p:nvPr>
            <p:ph type="sldImg"/>
          </p:nvPr>
        </p:nvSpPr>
        <p:spPr>
          <a:xfrm>
            <a:off x="1144588" y="685800"/>
            <a:ext cx="4572000" cy="3429000"/>
          </a:xfrm>
          <a:ln/>
        </p:spPr>
      </p:sp>
      <p:sp>
        <p:nvSpPr>
          <p:cNvPr id="9134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3673475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38D3B-656B-4F65-8ED4-D103E8A75432}" type="slidenum">
              <a:rPr lang="en-GB"/>
              <a:pPr/>
              <a:t>139</a:t>
            </a:fld>
            <a:endParaRPr lang="en-GB"/>
          </a:p>
        </p:txBody>
      </p:sp>
      <p:sp>
        <p:nvSpPr>
          <p:cNvPr id="915458" name="Rectangle 2"/>
          <p:cNvSpPr>
            <a:spLocks noGrp="1" noRot="1" noChangeAspect="1" noChangeArrowheads="1" noTextEdit="1"/>
          </p:cNvSpPr>
          <p:nvPr>
            <p:ph type="sldImg"/>
          </p:nvPr>
        </p:nvSpPr>
        <p:spPr>
          <a:xfrm>
            <a:off x="1144588" y="685800"/>
            <a:ext cx="4572000" cy="3429000"/>
          </a:xfrm>
          <a:ln/>
        </p:spPr>
      </p:sp>
      <p:sp>
        <p:nvSpPr>
          <p:cNvPr id="915459" name="Rectangle 3"/>
          <p:cNvSpPr>
            <a:spLocks noGrp="1" noChangeArrowheads="1"/>
          </p:cNvSpPr>
          <p:nvPr>
            <p:ph type="body" idx="1"/>
          </p:nvPr>
        </p:nvSpPr>
        <p:spPr>
          <a:xfrm>
            <a:off x="914400" y="4344025"/>
            <a:ext cx="5029200" cy="4114488"/>
          </a:xfrm>
          <a:ln/>
        </p:spPr>
        <p:txBody>
          <a:bodyPr/>
          <a:lstStyle/>
          <a:p>
            <a:r>
              <a:rPr lang="en-US"/>
              <a:t>Here, derived’s constructor is declared as taking two parameters, x and y. However, derived uses only x; y is passed along to base. In general, the derived class’ constructor must declare both the parameters that it requires as well as any required by the base class. Any parameters required by the base class are passed to it in the base class argument list specified after the colon. It is important to understand that arguments to a base class constructor are passed via arguments to the derived class’ constructor. Therefore, even if a derived class’ constructor does not use any arguments, it will still need to declare one if the base class requires it. In this situation, the arguments passed to the derived class are simply passed along to the base.</a:t>
            </a:r>
          </a:p>
        </p:txBody>
      </p:sp>
    </p:spTree>
    <p:extLst>
      <p:ext uri="{BB962C8B-B14F-4D97-AF65-F5344CB8AC3E}">
        <p14:creationId xmlns:p14="http://schemas.microsoft.com/office/powerpoint/2010/main" val="9579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A1924-60D7-4548-91B5-8FFAF36F498D}" type="slidenum">
              <a:rPr lang="en-GB"/>
              <a:pPr/>
              <a:t>14</a:t>
            </a:fld>
            <a:endParaRPr lang="en-GB"/>
          </a:p>
        </p:txBody>
      </p:sp>
      <p:sp>
        <p:nvSpPr>
          <p:cNvPr id="659458" name="Rectangle 2"/>
          <p:cNvSpPr>
            <a:spLocks noGrp="1" noRot="1" noChangeAspect="1" noChangeArrowheads="1" noTextEdit="1"/>
          </p:cNvSpPr>
          <p:nvPr>
            <p:ph type="sldImg"/>
          </p:nvPr>
        </p:nvSpPr>
        <p:spPr>
          <a:xfrm>
            <a:off x="1144588" y="685800"/>
            <a:ext cx="4572000" cy="3429000"/>
          </a:xfrm>
          <a:ln/>
        </p:spPr>
      </p:sp>
      <p:sp>
        <p:nvSpPr>
          <p:cNvPr id="6594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9262783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9DEF6-8D13-46D3-B936-F82AA7337BF4}" type="slidenum">
              <a:rPr lang="en-GB"/>
              <a:pPr/>
              <a:t>140</a:t>
            </a:fld>
            <a:endParaRPr lang="en-GB"/>
          </a:p>
        </p:txBody>
      </p:sp>
      <p:sp>
        <p:nvSpPr>
          <p:cNvPr id="917506" name="Rectangle 2"/>
          <p:cNvSpPr>
            <a:spLocks noGrp="1" noRot="1" noChangeAspect="1" noChangeArrowheads="1" noTextEdit="1"/>
          </p:cNvSpPr>
          <p:nvPr>
            <p:ph type="sldImg"/>
          </p:nvPr>
        </p:nvSpPr>
        <p:spPr>
          <a:xfrm>
            <a:off x="1144588" y="685800"/>
            <a:ext cx="4572000" cy="3429000"/>
          </a:xfrm>
          <a:ln/>
        </p:spPr>
      </p:sp>
      <p:sp>
        <p:nvSpPr>
          <p:cNvPr id="917507" name="Rectangle 3"/>
          <p:cNvSpPr>
            <a:spLocks noGrp="1" noChangeArrowheads="1"/>
          </p:cNvSpPr>
          <p:nvPr>
            <p:ph type="body" idx="1"/>
          </p:nvPr>
        </p:nvSpPr>
        <p:spPr>
          <a:xfrm>
            <a:off x="914400" y="4344025"/>
            <a:ext cx="5029200" cy="4114488"/>
          </a:xfrm>
          <a:ln/>
        </p:spPr>
        <p:txBody>
          <a:bodyPr/>
          <a:lstStyle/>
          <a:p>
            <a:r>
              <a:rPr lang="en-US" b="1"/>
              <a:t> While inheriting, the derived class can share properties from</a:t>
            </a:r>
          </a:p>
          <a:p>
            <a:r>
              <a:rPr lang="en-US"/>
              <a:t>Only one class, more than one class, or more than one level.</a:t>
            </a:r>
          </a:p>
          <a:p>
            <a:r>
              <a:rPr lang="en-US"/>
              <a:t>Based on this relationship inheritance can be classified as:</a:t>
            </a:r>
          </a:p>
          <a:p>
            <a:endParaRPr lang="en-US"/>
          </a:p>
          <a:p>
            <a:r>
              <a:rPr lang="en-US" b="1"/>
              <a:t>Single inheritance:</a:t>
            </a:r>
            <a:r>
              <a:rPr lang="en-US"/>
              <a:t>New class is derived from single base class.</a:t>
            </a:r>
          </a:p>
          <a:p>
            <a:r>
              <a:rPr lang="en-US" b="1"/>
              <a:t>Multilevel inheritance: </a:t>
            </a:r>
            <a:r>
              <a:rPr lang="en-US"/>
              <a:t>New class id derived or inherited from another derived class.</a:t>
            </a:r>
            <a:endParaRPr lang="en-US" b="1"/>
          </a:p>
          <a:p>
            <a:r>
              <a:rPr lang="en-US" b="1"/>
              <a:t>Multiple inheritance: </a:t>
            </a:r>
            <a:r>
              <a:rPr lang="en-US"/>
              <a:t>New class is derived from several base classes.</a:t>
            </a:r>
          </a:p>
          <a:p>
            <a:r>
              <a:rPr lang="en-US" b="1"/>
              <a:t>Multilevel inheritance: </a:t>
            </a:r>
            <a:r>
              <a:rPr lang="en-US"/>
              <a:t>New class id derived or inherited from another derived class.</a:t>
            </a:r>
          </a:p>
          <a:p>
            <a:r>
              <a:rPr lang="en-US" b="1"/>
              <a:t>Hierarchical inheritance: </a:t>
            </a:r>
            <a:r>
              <a:rPr lang="en-US"/>
              <a:t>Features of one  class may be inherited by more than one class.</a:t>
            </a:r>
          </a:p>
        </p:txBody>
      </p:sp>
    </p:spTree>
    <p:extLst>
      <p:ext uri="{BB962C8B-B14F-4D97-AF65-F5344CB8AC3E}">
        <p14:creationId xmlns:p14="http://schemas.microsoft.com/office/powerpoint/2010/main" val="37037528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9F4A3-DE94-4744-8D8B-D283727FF5D7}" type="slidenum">
              <a:rPr lang="en-GB"/>
              <a:pPr/>
              <a:t>141</a:t>
            </a:fld>
            <a:endParaRPr lang="en-GB"/>
          </a:p>
        </p:txBody>
      </p:sp>
      <p:sp>
        <p:nvSpPr>
          <p:cNvPr id="919554" name="Rectangle 2"/>
          <p:cNvSpPr>
            <a:spLocks noGrp="1" noRot="1" noChangeAspect="1" noChangeArrowheads="1" noTextEdit="1"/>
          </p:cNvSpPr>
          <p:nvPr>
            <p:ph type="sldImg"/>
          </p:nvPr>
        </p:nvSpPr>
        <p:spPr>
          <a:xfrm>
            <a:off x="1144588" y="685800"/>
            <a:ext cx="4572000" cy="3429000"/>
          </a:xfrm>
          <a:ln/>
        </p:spPr>
      </p:sp>
      <p:sp>
        <p:nvSpPr>
          <p:cNvPr id="919555" name="Rectangle 3"/>
          <p:cNvSpPr>
            <a:spLocks noGrp="1" noChangeArrowheads="1"/>
          </p:cNvSpPr>
          <p:nvPr>
            <p:ph type="body" idx="1"/>
          </p:nvPr>
        </p:nvSpPr>
        <p:spPr>
          <a:xfrm>
            <a:off x="914400" y="4344025"/>
            <a:ext cx="5029200" cy="4114488"/>
          </a:xfrm>
          <a:ln/>
        </p:spPr>
        <p:txBody>
          <a:bodyPr/>
          <a:lstStyle/>
          <a:p>
            <a:r>
              <a:rPr lang="en-US" b="1"/>
              <a:t> </a:t>
            </a:r>
            <a:r>
              <a:rPr lang="en-US"/>
              <a:t>Here all the public and private members of the base class</a:t>
            </a:r>
            <a:r>
              <a:rPr lang="en-US" b="1"/>
              <a:t> </a:t>
            </a:r>
            <a:r>
              <a:rPr lang="en-US"/>
              <a:t> A  are inherited twice in the derived class </a:t>
            </a:r>
            <a:r>
              <a:rPr lang="en-US" b="1"/>
              <a:t>C, </a:t>
            </a:r>
            <a:r>
              <a:rPr lang="en-US"/>
              <a:t>once through base class</a:t>
            </a:r>
            <a:r>
              <a:rPr lang="en-US" b="1"/>
              <a:t> B1, </a:t>
            </a:r>
            <a:r>
              <a:rPr lang="en-US"/>
              <a:t>and again through base class</a:t>
            </a:r>
            <a:r>
              <a:rPr lang="en-US" b="1"/>
              <a:t> B2. </a:t>
            </a:r>
            <a:r>
              <a:rPr lang="en-US"/>
              <a:t>This means class</a:t>
            </a:r>
            <a:r>
              <a:rPr lang="en-US" b="1"/>
              <a:t> C </a:t>
            </a:r>
            <a:r>
              <a:rPr lang="en-US"/>
              <a:t>will have a duplicate set of members inherited from class</a:t>
            </a:r>
            <a:r>
              <a:rPr lang="en-US" b="1"/>
              <a:t> A. </a:t>
            </a:r>
            <a:r>
              <a:rPr lang="en-US"/>
              <a:t>This introduces ambiguity, and should be avoided</a:t>
            </a:r>
            <a:r>
              <a:rPr lang="en-US" b="1"/>
              <a:t>.</a:t>
            </a:r>
          </a:p>
          <a:p>
            <a:endParaRPr lang="en-US" b="1"/>
          </a:p>
          <a:p>
            <a:r>
              <a:rPr lang="en-US"/>
              <a:t>The solution is achieved using</a:t>
            </a:r>
            <a:r>
              <a:rPr lang="en-US" b="1"/>
              <a:t> virtual base classes.</a:t>
            </a:r>
          </a:p>
        </p:txBody>
      </p:sp>
    </p:spTree>
    <p:extLst>
      <p:ext uri="{BB962C8B-B14F-4D97-AF65-F5344CB8AC3E}">
        <p14:creationId xmlns:p14="http://schemas.microsoft.com/office/powerpoint/2010/main" val="41242485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76FEF-6A53-4EC5-BE7A-8AAFA1ADC2D9}" type="slidenum">
              <a:rPr lang="en-GB"/>
              <a:pPr/>
              <a:t>142</a:t>
            </a:fld>
            <a:endParaRPr lang="en-GB"/>
          </a:p>
        </p:txBody>
      </p:sp>
      <p:sp>
        <p:nvSpPr>
          <p:cNvPr id="921602" name="Rectangle 2"/>
          <p:cNvSpPr>
            <a:spLocks noGrp="1" noRot="1" noChangeAspect="1" noChangeArrowheads="1" noTextEdit="1"/>
          </p:cNvSpPr>
          <p:nvPr>
            <p:ph type="sldImg"/>
          </p:nvPr>
        </p:nvSpPr>
        <p:spPr>
          <a:xfrm>
            <a:off x="1144588" y="685800"/>
            <a:ext cx="4572000" cy="3429000"/>
          </a:xfrm>
          <a:ln/>
        </p:spPr>
      </p:sp>
      <p:sp>
        <p:nvSpPr>
          <p:cNvPr id="921603" name="Rectangle 3"/>
          <p:cNvSpPr>
            <a:spLocks noGrp="1" noChangeArrowheads="1"/>
          </p:cNvSpPr>
          <p:nvPr>
            <p:ph type="body" idx="1"/>
          </p:nvPr>
        </p:nvSpPr>
        <p:spPr>
          <a:xfrm>
            <a:off x="914400" y="4344025"/>
            <a:ext cx="5029200" cy="4114488"/>
          </a:xfrm>
          <a:ln/>
        </p:spPr>
        <p:txBody>
          <a:bodyPr/>
          <a:lstStyle/>
          <a:p>
            <a:endParaRPr lang="en-US"/>
          </a:p>
          <a:p>
            <a:endParaRPr lang="en-US"/>
          </a:p>
          <a:p>
            <a:r>
              <a:rPr lang="en-US"/>
              <a:t>Now since both </a:t>
            </a:r>
            <a:r>
              <a:rPr lang="en-US" b="1"/>
              <a:t>B1</a:t>
            </a:r>
            <a:r>
              <a:rPr lang="en-US"/>
              <a:t> and </a:t>
            </a:r>
            <a:r>
              <a:rPr lang="en-US" b="1"/>
              <a:t>B2 </a:t>
            </a:r>
            <a:r>
              <a:rPr lang="en-US"/>
              <a:t>have inherited base as virtual, any multiple inheritance involving will cause only one copy of base to be present.</a:t>
            </a:r>
          </a:p>
          <a:p>
            <a:r>
              <a:rPr lang="en-US"/>
              <a:t>Therefore in derived </a:t>
            </a:r>
            <a:r>
              <a:rPr lang="en-US" b="1"/>
              <a:t>C</a:t>
            </a:r>
            <a:r>
              <a:rPr lang="en-US"/>
              <a:t> there is only one copy of the base.</a:t>
            </a:r>
          </a:p>
          <a:p>
            <a:endParaRPr lang="en-US"/>
          </a:p>
          <a:p>
            <a:r>
              <a:rPr lang="en-US"/>
              <a:t> Even though both </a:t>
            </a:r>
            <a:r>
              <a:rPr lang="en-US" b="1"/>
              <a:t>B1</a:t>
            </a:r>
            <a:r>
              <a:rPr lang="en-US"/>
              <a:t> and </a:t>
            </a:r>
            <a:r>
              <a:rPr lang="en-US" b="1"/>
              <a:t>B2 </a:t>
            </a:r>
            <a:r>
              <a:rPr lang="en-US"/>
              <a:t>specify base as virtual, base  </a:t>
            </a:r>
            <a:r>
              <a:rPr lang="en-US" b="1"/>
              <a:t>A </a:t>
            </a:r>
            <a:r>
              <a:rPr lang="en-US"/>
              <a:t>is still present in objects of either type.. The only difference between a normal base class and a virtual one is what occurs when the object inherits the base more than once. In the virtual base classes one base class is present in the object. Otherwise multiple copies will be found.</a:t>
            </a:r>
          </a:p>
        </p:txBody>
      </p:sp>
    </p:spTree>
    <p:extLst>
      <p:ext uri="{BB962C8B-B14F-4D97-AF65-F5344CB8AC3E}">
        <p14:creationId xmlns:p14="http://schemas.microsoft.com/office/powerpoint/2010/main" val="5612784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7E73458-BA42-41AC-B7DE-0138C4AC4BFA}" type="slidenum">
              <a:rPr lang="en-GB"/>
              <a:pPr/>
              <a:t>143</a:t>
            </a:fld>
            <a:endParaRPr lang="en-GB"/>
          </a:p>
        </p:txBody>
      </p:sp>
      <p:sp>
        <p:nvSpPr>
          <p:cNvPr id="923650" name="Rectangle 2"/>
          <p:cNvSpPr>
            <a:spLocks noGrp="1" noRot="1" noChangeAspect="1" noChangeArrowheads="1" noTextEdit="1"/>
          </p:cNvSpPr>
          <p:nvPr>
            <p:ph type="sldImg"/>
          </p:nvPr>
        </p:nvSpPr>
        <p:spPr>
          <a:xfrm>
            <a:off x="1144588" y="685800"/>
            <a:ext cx="4572000" cy="3429000"/>
          </a:xfrm>
          <a:ln/>
        </p:spPr>
      </p:sp>
      <p:sp>
        <p:nvSpPr>
          <p:cNvPr id="923651" name="Rectangle 3"/>
          <p:cNvSpPr>
            <a:spLocks noGrp="1" noChangeArrowheads="1"/>
          </p:cNvSpPr>
          <p:nvPr>
            <p:ph type="body" idx="1"/>
          </p:nvPr>
        </p:nvSpPr>
        <p:spPr>
          <a:xfrm>
            <a:off x="914400" y="4344024"/>
            <a:ext cx="5105400" cy="4648513"/>
          </a:xfrm>
          <a:ln/>
        </p:spPr>
        <p:txBody>
          <a:bodyPr/>
          <a:lstStyle/>
          <a:p>
            <a:pPr>
              <a:spcBef>
                <a:spcPts val="1200"/>
              </a:spcBef>
              <a:spcAft>
                <a:spcPts val="600"/>
              </a:spcAft>
            </a:pPr>
            <a:endParaRPr lang="en-IN" noProof="1"/>
          </a:p>
          <a:p>
            <a:pPr>
              <a:spcBef>
                <a:spcPts val="1200"/>
              </a:spcBef>
              <a:spcAft>
                <a:spcPts val="600"/>
              </a:spcAft>
            </a:pPr>
            <a:endParaRPr lang="en-IN" noProof="1"/>
          </a:p>
          <a:p>
            <a:pPr>
              <a:spcBef>
                <a:spcPts val="1200"/>
              </a:spcBef>
              <a:spcAft>
                <a:spcPts val="600"/>
              </a:spcAft>
            </a:pPr>
            <a:r>
              <a:rPr lang="en-US"/>
              <a:t>                              (class car contains the car engine)</a:t>
            </a:r>
          </a:p>
          <a:p>
            <a:pPr>
              <a:spcBef>
                <a:spcPts val="1200"/>
              </a:spcBef>
              <a:spcAft>
                <a:spcPts val="600"/>
              </a:spcAft>
            </a:pPr>
            <a:r>
              <a:rPr lang="en-US"/>
              <a:t>(The above UML diagram indicates composition with the filled diamond, which states there is one car.)</a:t>
            </a:r>
          </a:p>
          <a:p>
            <a:pPr>
              <a:spcAft>
                <a:spcPts val="600"/>
              </a:spcAft>
            </a:pPr>
            <a:r>
              <a:rPr lang="en-US"/>
              <a:t>Composition comes with a great deal of flexibility. The member objects of your new class are usually private, making them inaccessible to client programmers using the class. This allows you to change those members without disturbing existing client code. You can also change the member objects at run time, to dynamically change the behavior of your program. Inheritance,, does not have this flexibility since the compiler must place compile-time restrictions on classes created with inheritance.</a:t>
            </a:r>
          </a:p>
          <a:p>
            <a:pPr>
              <a:spcAft>
                <a:spcPts val="600"/>
              </a:spcAft>
            </a:pPr>
            <a:r>
              <a:rPr lang="en-US"/>
              <a:t>Because inheritance is so important in object-oriented programming it is often highly emphasized, and the new programmer can get the idea that inheritance should be used everywhere. This can result in awkward and overcomplicated designs. Instead, you should first look to composition when creating new classes, since it is simpler and more flexible. If you take this approach, your designs will stay cleaner. Once you’ve had some experience, it will be reasonably obvious when you need inheritance.</a:t>
            </a:r>
          </a:p>
          <a:p>
            <a:endParaRPr lang="en-US"/>
          </a:p>
        </p:txBody>
      </p:sp>
      <p:pic>
        <p:nvPicPr>
          <p:cNvPr id="923652" name="Picture 4" descr="Composition"/>
          <p:cNvPicPr>
            <a:picLocks noChangeAspect="1" noChangeArrowheads="1"/>
          </p:cNvPicPr>
          <p:nvPr/>
        </p:nvPicPr>
        <p:blipFill>
          <a:blip r:embed="rId3"/>
          <a:srcRect/>
          <a:stretch>
            <a:fillRect/>
          </a:stretch>
        </p:blipFill>
        <p:spPr bwMode="auto">
          <a:xfrm>
            <a:off x="1905000" y="4495488"/>
            <a:ext cx="2705100" cy="534025"/>
          </a:xfrm>
          <a:prstGeom prst="rect">
            <a:avLst/>
          </a:prstGeom>
          <a:noFill/>
          <a:ln w="9525">
            <a:noFill/>
            <a:miter lim="800000"/>
            <a:headEnd/>
            <a:tailEnd/>
          </a:ln>
        </p:spPr>
      </p:pic>
    </p:spTree>
    <p:extLst>
      <p:ext uri="{BB962C8B-B14F-4D97-AF65-F5344CB8AC3E}">
        <p14:creationId xmlns:p14="http://schemas.microsoft.com/office/powerpoint/2010/main" val="31129510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A9395-D457-4634-AE24-04592EC51B59}" type="slidenum">
              <a:rPr lang="en-GB"/>
              <a:pPr/>
              <a:t>144</a:t>
            </a:fld>
            <a:endParaRPr lang="en-GB"/>
          </a:p>
        </p:txBody>
      </p:sp>
      <p:sp>
        <p:nvSpPr>
          <p:cNvPr id="925698" name="Rectangle 2"/>
          <p:cNvSpPr>
            <a:spLocks noGrp="1" noRot="1" noChangeAspect="1" noChangeArrowheads="1" noTextEdit="1"/>
          </p:cNvSpPr>
          <p:nvPr>
            <p:ph type="sldImg"/>
          </p:nvPr>
        </p:nvSpPr>
        <p:spPr>
          <a:xfrm>
            <a:off x="1144588" y="685800"/>
            <a:ext cx="4572000" cy="3429000"/>
          </a:xfrm>
          <a:ln/>
        </p:spPr>
      </p:sp>
      <p:sp>
        <p:nvSpPr>
          <p:cNvPr id="9256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4001110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27611E8-3292-4FA2-B830-B52C795E16DE}" type="slidenum">
              <a:rPr lang="en-GB"/>
              <a:pPr/>
              <a:t>145</a:t>
            </a:fld>
            <a:endParaRPr lang="en-GB"/>
          </a:p>
        </p:txBody>
      </p:sp>
      <p:sp>
        <p:nvSpPr>
          <p:cNvPr id="927746" name="Rectangle 2"/>
          <p:cNvSpPr>
            <a:spLocks noGrp="1" noChangeArrowheads="1"/>
          </p:cNvSpPr>
          <p:nvPr>
            <p:ph type="body" idx="1"/>
          </p:nvPr>
        </p:nvSpPr>
        <p:spPr>
          <a:xfrm>
            <a:off x="609600" y="1068049"/>
            <a:ext cx="5486400" cy="7846414"/>
          </a:xfrm>
          <a:ln/>
        </p:spPr>
        <p:txBody>
          <a:bodyPr/>
          <a:lstStyle/>
          <a:p>
            <a:pPr marL="228600" indent="-228600"/>
            <a:endParaRPr lang="en-US"/>
          </a:p>
        </p:txBody>
      </p:sp>
    </p:spTree>
    <p:extLst>
      <p:ext uri="{BB962C8B-B14F-4D97-AF65-F5344CB8AC3E}">
        <p14:creationId xmlns:p14="http://schemas.microsoft.com/office/powerpoint/2010/main" val="253958223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22B68-1A15-462F-9FAB-0D3171DD1570}" type="slidenum">
              <a:rPr lang="en-GB"/>
              <a:pPr/>
              <a:t>146</a:t>
            </a:fld>
            <a:endParaRPr lang="en-GB"/>
          </a:p>
        </p:txBody>
      </p:sp>
      <p:sp>
        <p:nvSpPr>
          <p:cNvPr id="929794" name="Rectangle 2"/>
          <p:cNvSpPr>
            <a:spLocks noGrp="1" noRot="1" noChangeAspect="1" noChangeArrowheads="1" noTextEdit="1"/>
          </p:cNvSpPr>
          <p:nvPr>
            <p:ph type="sldImg"/>
          </p:nvPr>
        </p:nvSpPr>
        <p:spPr>
          <a:xfrm>
            <a:off x="1144588" y="685800"/>
            <a:ext cx="4572000" cy="3429000"/>
          </a:xfrm>
          <a:ln/>
        </p:spPr>
      </p:sp>
      <p:sp>
        <p:nvSpPr>
          <p:cNvPr id="9297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4519729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08010-DFCE-4754-8819-1D4F46FD4439}" type="slidenum">
              <a:rPr lang="en-GB"/>
              <a:pPr/>
              <a:t>147</a:t>
            </a:fld>
            <a:endParaRPr lang="en-GB"/>
          </a:p>
        </p:txBody>
      </p:sp>
      <p:sp>
        <p:nvSpPr>
          <p:cNvPr id="931842" name="Rectangle 2"/>
          <p:cNvSpPr>
            <a:spLocks noGrp="1" noRot="1" noChangeAspect="1" noChangeArrowheads="1" noTextEdit="1"/>
          </p:cNvSpPr>
          <p:nvPr>
            <p:ph type="sldImg"/>
          </p:nvPr>
        </p:nvSpPr>
        <p:spPr>
          <a:xfrm>
            <a:off x="1144588" y="685800"/>
            <a:ext cx="4572000" cy="3429000"/>
          </a:xfrm>
          <a:ln/>
        </p:spPr>
      </p:sp>
      <p:sp>
        <p:nvSpPr>
          <p:cNvPr id="9318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7531970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B838F-5D6E-4BD3-9D0D-22AF69E7BC0E}" type="slidenum">
              <a:rPr lang="en-GB"/>
              <a:pPr/>
              <a:t>148</a:t>
            </a:fld>
            <a:endParaRPr lang="en-GB"/>
          </a:p>
        </p:txBody>
      </p:sp>
      <p:sp>
        <p:nvSpPr>
          <p:cNvPr id="933890" name="Rectangle 2"/>
          <p:cNvSpPr>
            <a:spLocks noGrp="1" noRot="1" noChangeAspect="1" noChangeArrowheads="1" noTextEdit="1"/>
          </p:cNvSpPr>
          <p:nvPr>
            <p:ph type="sldImg"/>
          </p:nvPr>
        </p:nvSpPr>
        <p:spPr>
          <a:xfrm>
            <a:off x="1144588" y="685800"/>
            <a:ext cx="4572000" cy="3429000"/>
          </a:xfrm>
          <a:ln/>
        </p:spPr>
      </p:sp>
      <p:sp>
        <p:nvSpPr>
          <p:cNvPr id="933891" name="Rectangle 3"/>
          <p:cNvSpPr>
            <a:spLocks noGrp="1" noChangeArrowheads="1"/>
          </p:cNvSpPr>
          <p:nvPr>
            <p:ph type="body" idx="1"/>
          </p:nvPr>
        </p:nvSpPr>
        <p:spPr>
          <a:xfrm>
            <a:off x="914400" y="4344025"/>
            <a:ext cx="5029200" cy="4114488"/>
          </a:xfrm>
          <a:ln/>
        </p:spPr>
        <p:txBody>
          <a:bodyPr/>
          <a:lstStyle/>
          <a:p>
            <a:r>
              <a:rPr lang="en-US" sz="1300"/>
              <a:t>Here, the constructor for X takes one parameter. Pay attention to how </a:t>
            </a:r>
            <a:r>
              <a:rPr lang="en-US" sz="1300" b="1"/>
              <a:t>ob</a:t>
            </a:r>
            <a:r>
              <a:rPr lang="en-US" sz="1300"/>
              <a:t> is declared in </a:t>
            </a:r>
            <a:r>
              <a:rPr lang="en-US" sz="1300" b="1"/>
              <a:t>main( ). </a:t>
            </a:r>
            <a:r>
              <a:rPr lang="en-US" sz="1300"/>
              <a:t>In this form of initialization, 99 is automatically passed to the j parameter in the X( ) constructor.</a:t>
            </a:r>
          </a:p>
          <a:p>
            <a:endParaRPr lang="en-US" sz="1300"/>
          </a:p>
          <a:p>
            <a:r>
              <a:rPr lang="en-US" sz="1300"/>
              <a:t>That is, the declaration statement is handled by the compiler as if it were like this: </a:t>
            </a:r>
            <a:r>
              <a:rPr lang="en-US" sz="1300" b="1"/>
              <a:t>X ob = X ob(99);</a:t>
            </a:r>
            <a:endParaRPr lang="en-US" sz="1300"/>
          </a:p>
          <a:p>
            <a:endParaRPr lang="en-US"/>
          </a:p>
        </p:txBody>
      </p:sp>
    </p:spTree>
    <p:extLst>
      <p:ext uri="{BB962C8B-B14F-4D97-AF65-F5344CB8AC3E}">
        <p14:creationId xmlns:p14="http://schemas.microsoft.com/office/powerpoint/2010/main" val="311833362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A59E5B-8F38-4081-8178-61E20ED6C813}" type="slidenum">
              <a:rPr lang="en-GB"/>
              <a:pPr/>
              <a:t>149</a:t>
            </a:fld>
            <a:endParaRPr lang="en-GB"/>
          </a:p>
        </p:txBody>
      </p:sp>
      <p:sp>
        <p:nvSpPr>
          <p:cNvPr id="935938" name="Rectangle 2"/>
          <p:cNvSpPr>
            <a:spLocks noGrp="1" noRot="1" noChangeAspect="1" noChangeArrowheads="1" noTextEdit="1"/>
          </p:cNvSpPr>
          <p:nvPr>
            <p:ph type="sldImg"/>
          </p:nvPr>
        </p:nvSpPr>
        <p:spPr>
          <a:xfrm>
            <a:off x="1144588" y="685800"/>
            <a:ext cx="4572000" cy="3429000"/>
          </a:xfrm>
          <a:ln/>
        </p:spPr>
      </p:sp>
      <p:sp>
        <p:nvSpPr>
          <p:cNvPr id="935939" name="Rectangle 3"/>
          <p:cNvSpPr>
            <a:spLocks noGrp="1" noChangeArrowheads="1"/>
          </p:cNvSpPr>
          <p:nvPr>
            <p:ph type="body" idx="1"/>
          </p:nvPr>
        </p:nvSpPr>
        <p:spPr>
          <a:xfrm>
            <a:off x="914400" y="4344025"/>
            <a:ext cx="5029200" cy="4114488"/>
          </a:xfrm>
          <a:ln/>
        </p:spPr>
        <p:txBody>
          <a:bodyPr/>
          <a:lstStyle/>
          <a:p>
            <a:r>
              <a:rPr lang="en-US"/>
              <a:t>Example:</a:t>
            </a:r>
          </a:p>
          <a:p>
            <a:r>
              <a:rPr lang="en-US"/>
              <a:t>Myclass A;</a:t>
            </a:r>
          </a:p>
          <a:p>
            <a:r>
              <a:rPr lang="en-US"/>
              <a:t>Myclass B = A;</a:t>
            </a:r>
          </a:p>
          <a:p>
            <a:r>
              <a:rPr lang="en-US"/>
              <a:t>If a bitwise copy is performed, then B will be an exact copy of A. This means that B is using the same piece of allocated memory that A is using, instead of allocating its own memory.</a:t>
            </a:r>
          </a:p>
          <a:p>
            <a:endParaRPr lang="en-US"/>
          </a:p>
        </p:txBody>
      </p:sp>
    </p:spTree>
    <p:extLst>
      <p:ext uri="{BB962C8B-B14F-4D97-AF65-F5344CB8AC3E}">
        <p14:creationId xmlns:p14="http://schemas.microsoft.com/office/powerpoint/2010/main" val="78162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08CC7-6637-4C09-AD6B-EAB35DA1A7B7}" type="slidenum">
              <a:rPr lang="en-GB"/>
              <a:pPr/>
              <a:t>15</a:t>
            </a:fld>
            <a:endParaRPr lang="en-GB"/>
          </a:p>
        </p:txBody>
      </p:sp>
      <p:sp>
        <p:nvSpPr>
          <p:cNvPr id="661506" name="Rectangle 2"/>
          <p:cNvSpPr>
            <a:spLocks noGrp="1" noRot="1" noChangeAspect="1" noChangeArrowheads="1" noTextEdit="1"/>
          </p:cNvSpPr>
          <p:nvPr>
            <p:ph type="sldImg"/>
          </p:nvPr>
        </p:nvSpPr>
        <p:spPr>
          <a:xfrm>
            <a:off x="1144588" y="685800"/>
            <a:ext cx="4572000" cy="3429000"/>
          </a:xfrm>
          <a:ln/>
        </p:spPr>
      </p:sp>
      <p:sp>
        <p:nvSpPr>
          <p:cNvPr id="6615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0026603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D660A-8950-4D2D-A3BA-6573B22168A0}" type="slidenum">
              <a:rPr lang="en-GB"/>
              <a:pPr/>
              <a:t>150</a:t>
            </a:fld>
            <a:endParaRPr lang="en-GB"/>
          </a:p>
        </p:txBody>
      </p:sp>
      <p:sp>
        <p:nvSpPr>
          <p:cNvPr id="937986" name="Rectangle 2"/>
          <p:cNvSpPr>
            <a:spLocks noGrp="1" noRot="1" noChangeAspect="1" noChangeArrowheads="1" noTextEdit="1"/>
          </p:cNvSpPr>
          <p:nvPr>
            <p:ph type="sldImg"/>
          </p:nvPr>
        </p:nvSpPr>
        <p:spPr>
          <a:xfrm>
            <a:off x="1144588" y="685800"/>
            <a:ext cx="4572000" cy="3429000"/>
          </a:xfrm>
          <a:ln/>
        </p:spPr>
      </p:sp>
      <p:sp>
        <p:nvSpPr>
          <p:cNvPr id="9379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7503874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7B7C7-DBD4-4B49-8333-14C045901F42}" type="slidenum">
              <a:rPr lang="en-GB"/>
              <a:pPr/>
              <a:t>151</a:t>
            </a:fld>
            <a:endParaRPr lang="en-GB"/>
          </a:p>
        </p:txBody>
      </p:sp>
      <p:sp>
        <p:nvSpPr>
          <p:cNvPr id="940034" name="Rectangle 2"/>
          <p:cNvSpPr>
            <a:spLocks noGrp="1" noRot="1" noChangeAspect="1" noChangeArrowheads="1" noTextEdit="1"/>
          </p:cNvSpPr>
          <p:nvPr>
            <p:ph type="sldImg"/>
          </p:nvPr>
        </p:nvSpPr>
        <p:spPr>
          <a:xfrm>
            <a:off x="1144588" y="685800"/>
            <a:ext cx="4572000" cy="3429000"/>
          </a:xfrm>
          <a:ln/>
        </p:spPr>
      </p:sp>
      <p:sp>
        <p:nvSpPr>
          <p:cNvPr id="9400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1711749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75ADD0-5B28-45BD-A03C-C8B7DF6EFE05}" type="slidenum">
              <a:rPr lang="en-GB"/>
              <a:pPr/>
              <a:t>152</a:t>
            </a:fld>
            <a:endParaRPr lang="en-GB"/>
          </a:p>
        </p:txBody>
      </p:sp>
      <p:sp>
        <p:nvSpPr>
          <p:cNvPr id="942082" name="Rectangle 2"/>
          <p:cNvSpPr>
            <a:spLocks noGrp="1" noRot="1" noChangeAspect="1" noChangeArrowheads="1" noTextEdit="1"/>
          </p:cNvSpPr>
          <p:nvPr>
            <p:ph type="sldImg"/>
          </p:nvPr>
        </p:nvSpPr>
        <p:spPr>
          <a:xfrm>
            <a:off x="1144588" y="625475"/>
            <a:ext cx="4570412" cy="3427413"/>
          </a:xfrm>
          <a:ln/>
        </p:spPr>
      </p:sp>
      <p:sp>
        <p:nvSpPr>
          <p:cNvPr id="942083" name="Rectangle 3"/>
          <p:cNvSpPr>
            <a:spLocks noGrp="1" noChangeArrowheads="1"/>
          </p:cNvSpPr>
          <p:nvPr>
            <p:ph type="body" idx="1"/>
          </p:nvPr>
        </p:nvSpPr>
        <p:spPr>
          <a:xfrm>
            <a:off x="914400" y="4344025"/>
            <a:ext cx="5029200" cy="4114488"/>
          </a:xfrm>
          <a:ln/>
        </p:spPr>
        <p:txBody>
          <a:bodyPr/>
          <a:lstStyle/>
          <a:p>
            <a:r>
              <a:rPr lang="en-US"/>
              <a:t>For example, assuming a class called myclass, and that y is an object of type myclass, each of the following statements involves initialization:</a:t>
            </a:r>
          </a:p>
          <a:p>
            <a:endParaRPr lang="en-US"/>
          </a:p>
          <a:p>
            <a:r>
              <a:rPr lang="en-US"/>
              <a:t>myclass x = y; // explicit initialization</a:t>
            </a:r>
          </a:p>
          <a:p>
            <a:endParaRPr lang="en-US"/>
          </a:p>
          <a:p>
            <a:r>
              <a:rPr lang="en-US"/>
              <a:t>func( y); // object passed as a parameter</a:t>
            </a:r>
          </a:p>
          <a:p>
            <a:endParaRPr lang="en-US"/>
          </a:p>
          <a:p>
            <a:r>
              <a:rPr lang="en-US"/>
              <a:t>y  = func( ); // y receiving a temporary return object </a:t>
            </a:r>
          </a:p>
          <a:p>
            <a:endParaRPr lang="en-US"/>
          </a:p>
        </p:txBody>
      </p:sp>
    </p:spTree>
    <p:extLst>
      <p:ext uri="{BB962C8B-B14F-4D97-AF65-F5344CB8AC3E}">
        <p14:creationId xmlns:p14="http://schemas.microsoft.com/office/powerpoint/2010/main" val="234527040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EDEC9-A9EA-4C01-BC64-28919EF94F1C}" type="slidenum">
              <a:rPr lang="en-GB"/>
              <a:pPr/>
              <a:t>153</a:t>
            </a:fld>
            <a:endParaRPr lang="en-GB"/>
          </a:p>
        </p:txBody>
      </p:sp>
      <p:sp>
        <p:nvSpPr>
          <p:cNvPr id="944130" name="Rectangle 2"/>
          <p:cNvSpPr>
            <a:spLocks noGrp="1" noRot="1" noChangeAspect="1" noChangeArrowheads="1" noTextEdit="1"/>
          </p:cNvSpPr>
          <p:nvPr>
            <p:ph type="sldImg"/>
          </p:nvPr>
        </p:nvSpPr>
        <p:spPr>
          <a:xfrm>
            <a:off x="1144588" y="685800"/>
            <a:ext cx="4572000" cy="3429000"/>
          </a:xfrm>
          <a:ln/>
        </p:spPr>
      </p:sp>
      <p:sp>
        <p:nvSpPr>
          <p:cNvPr id="9441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35492807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63777-AB3D-45B7-9134-E0A637E8AB8A}" type="slidenum">
              <a:rPr lang="en-GB"/>
              <a:pPr/>
              <a:t>154</a:t>
            </a:fld>
            <a:endParaRPr lang="en-GB"/>
          </a:p>
        </p:txBody>
      </p:sp>
      <p:sp>
        <p:nvSpPr>
          <p:cNvPr id="946178" name="Rectangle 2"/>
          <p:cNvSpPr>
            <a:spLocks noGrp="1" noRot="1" noChangeAspect="1" noChangeArrowheads="1" noTextEdit="1"/>
          </p:cNvSpPr>
          <p:nvPr>
            <p:ph type="sldImg"/>
          </p:nvPr>
        </p:nvSpPr>
        <p:spPr>
          <a:xfrm>
            <a:off x="1144588" y="685800"/>
            <a:ext cx="4572000" cy="3429000"/>
          </a:xfrm>
          <a:ln/>
        </p:spPr>
      </p:sp>
      <p:sp>
        <p:nvSpPr>
          <p:cNvPr id="9461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2627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76F69-A2DE-446C-997C-0AD877753558}" type="slidenum">
              <a:rPr lang="en-GB"/>
              <a:pPr/>
              <a:t>155</a:t>
            </a:fld>
            <a:endParaRPr lang="en-GB"/>
          </a:p>
        </p:txBody>
      </p:sp>
      <p:sp>
        <p:nvSpPr>
          <p:cNvPr id="948226" name="Rectangle 2"/>
          <p:cNvSpPr>
            <a:spLocks noGrp="1" noRot="1" noChangeAspect="1" noChangeArrowheads="1" noTextEdit="1"/>
          </p:cNvSpPr>
          <p:nvPr>
            <p:ph type="sldImg"/>
          </p:nvPr>
        </p:nvSpPr>
        <p:spPr>
          <a:xfrm>
            <a:off x="1144588" y="685800"/>
            <a:ext cx="4572000" cy="3429000"/>
          </a:xfrm>
          <a:ln/>
        </p:spPr>
      </p:sp>
      <p:sp>
        <p:nvSpPr>
          <p:cNvPr id="948227" name="Rectangle 3"/>
          <p:cNvSpPr>
            <a:spLocks noGrp="1" noChangeArrowheads="1"/>
          </p:cNvSpPr>
          <p:nvPr>
            <p:ph type="body" idx="1"/>
          </p:nvPr>
        </p:nvSpPr>
        <p:spPr>
          <a:xfrm>
            <a:off x="914400" y="4344025"/>
            <a:ext cx="5029200" cy="4114488"/>
          </a:xfrm>
          <a:ln/>
        </p:spPr>
        <p:txBody>
          <a:bodyPr/>
          <a:lstStyle/>
          <a:p>
            <a:r>
              <a:rPr lang="en-US"/>
              <a:t>Let’s look closely at what happens when </a:t>
            </a:r>
            <a:r>
              <a:rPr lang="en-US" b="1"/>
              <a:t>num</a:t>
            </a:r>
            <a:r>
              <a:rPr lang="en-US"/>
              <a:t> is used to initialize</a:t>
            </a:r>
            <a:r>
              <a:rPr lang="en-US" b="1"/>
              <a:t> x</a:t>
            </a:r>
            <a:r>
              <a:rPr lang="en-US"/>
              <a:t> in the statement</a:t>
            </a:r>
          </a:p>
          <a:p>
            <a:r>
              <a:rPr lang="en-US"/>
              <a:t>array x(num); </a:t>
            </a:r>
          </a:p>
          <a:p>
            <a:r>
              <a:rPr lang="en-US"/>
              <a:t>The copy constructor is called, memory for the new array is allocated and stored in </a:t>
            </a:r>
            <a:r>
              <a:rPr lang="en-US" b="1"/>
              <a:t>x.p</a:t>
            </a:r>
            <a:r>
              <a:rPr lang="en-US"/>
              <a:t>, and the contents of </a:t>
            </a:r>
            <a:r>
              <a:rPr lang="en-US" b="1"/>
              <a:t>num</a:t>
            </a:r>
            <a:r>
              <a:rPr lang="en-US"/>
              <a:t> are copied to </a:t>
            </a:r>
            <a:r>
              <a:rPr lang="en-US" b="1"/>
              <a:t>x’s</a:t>
            </a:r>
            <a:r>
              <a:rPr lang="en-US"/>
              <a:t> array. In this way,</a:t>
            </a:r>
            <a:r>
              <a:rPr lang="en-US" b="1"/>
              <a:t> x</a:t>
            </a:r>
            <a:r>
              <a:rPr lang="en-US"/>
              <a:t> and </a:t>
            </a:r>
            <a:r>
              <a:rPr lang="en-US" b="1"/>
              <a:t>num</a:t>
            </a:r>
            <a:r>
              <a:rPr lang="en-US"/>
              <a:t> have arrays that contain the same values, but each array is separate and distinct. That is </a:t>
            </a:r>
            <a:r>
              <a:rPr lang="en-US" b="1"/>
              <a:t>num.p</a:t>
            </a:r>
            <a:r>
              <a:rPr lang="en-US"/>
              <a:t> and</a:t>
            </a:r>
            <a:r>
              <a:rPr lang="en-US" b="1"/>
              <a:t> x.p</a:t>
            </a:r>
            <a:r>
              <a:rPr lang="en-US"/>
              <a:t> do not point to the same location in memory. If the copy constructor had not been created, the default bitwise initialization would have resulted in </a:t>
            </a:r>
            <a:r>
              <a:rPr lang="en-US" b="1"/>
              <a:t>x</a:t>
            </a:r>
            <a:r>
              <a:rPr lang="en-US"/>
              <a:t> and </a:t>
            </a:r>
            <a:r>
              <a:rPr lang="en-US" b="1"/>
              <a:t>num</a:t>
            </a:r>
            <a:r>
              <a:rPr lang="en-US"/>
              <a:t>  sharing the same memory for their arrays. That is, </a:t>
            </a:r>
            <a:r>
              <a:rPr lang="en-US" b="1"/>
              <a:t>num.p</a:t>
            </a:r>
            <a:r>
              <a:rPr lang="en-US"/>
              <a:t> and </a:t>
            </a:r>
            <a:r>
              <a:rPr lang="en-US" b="1"/>
              <a:t>x.p</a:t>
            </a:r>
            <a:r>
              <a:rPr lang="en-US"/>
              <a:t> would have indeed pointed to the same location.</a:t>
            </a:r>
          </a:p>
          <a:p>
            <a:endParaRPr lang="en-US"/>
          </a:p>
        </p:txBody>
      </p:sp>
    </p:spTree>
    <p:extLst>
      <p:ext uri="{BB962C8B-B14F-4D97-AF65-F5344CB8AC3E}">
        <p14:creationId xmlns:p14="http://schemas.microsoft.com/office/powerpoint/2010/main" val="110201531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E4262-4F69-40B2-BCB4-6DFDA6141334}" type="slidenum">
              <a:rPr lang="en-GB"/>
              <a:pPr/>
              <a:t>156</a:t>
            </a:fld>
            <a:endParaRPr lang="en-GB"/>
          </a:p>
        </p:txBody>
      </p:sp>
      <p:sp>
        <p:nvSpPr>
          <p:cNvPr id="950274" name="Rectangle 2"/>
          <p:cNvSpPr>
            <a:spLocks noGrp="1" noRot="1" noChangeAspect="1" noChangeArrowheads="1" noTextEdit="1"/>
          </p:cNvSpPr>
          <p:nvPr>
            <p:ph type="sldImg"/>
          </p:nvPr>
        </p:nvSpPr>
        <p:spPr>
          <a:xfrm>
            <a:off x="1144588" y="685800"/>
            <a:ext cx="4572000" cy="3429000"/>
          </a:xfrm>
          <a:ln/>
        </p:spPr>
      </p:sp>
      <p:sp>
        <p:nvSpPr>
          <p:cNvPr id="9502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5289667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C1D80-E2E9-4734-BAD9-2004334FBFBE}" type="slidenum">
              <a:rPr lang="en-GB"/>
              <a:pPr/>
              <a:t>157</a:t>
            </a:fld>
            <a:endParaRPr lang="en-GB"/>
          </a:p>
        </p:txBody>
      </p:sp>
      <p:sp>
        <p:nvSpPr>
          <p:cNvPr id="952322" name="Rectangle 2"/>
          <p:cNvSpPr>
            <a:spLocks noGrp="1" noRot="1" noChangeAspect="1" noChangeArrowheads="1" noTextEdit="1"/>
          </p:cNvSpPr>
          <p:nvPr>
            <p:ph type="sldImg"/>
          </p:nvPr>
        </p:nvSpPr>
        <p:spPr>
          <a:xfrm>
            <a:off x="1144588" y="685800"/>
            <a:ext cx="4572000" cy="3429000"/>
          </a:xfrm>
          <a:ln/>
        </p:spPr>
      </p:sp>
      <p:sp>
        <p:nvSpPr>
          <p:cNvPr id="9523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2284315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889C5-0E45-4894-ABEA-AAF85E81C9A0}" type="slidenum">
              <a:rPr lang="en-GB"/>
              <a:pPr/>
              <a:t>158</a:t>
            </a:fld>
            <a:endParaRPr lang="en-GB"/>
          </a:p>
        </p:txBody>
      </p:sp>
      <p:sp>
        <p:nvSpPr>
          <p:cNvPr id="954370" name="Rectangle 2"/>
          <p:cNvSpPr>
            <a:spLocks noGrp="1" noRot="1" noChangeAspect="1" noChangeArrowheads="1" noTextEdit="1"/>
          </p:cNvSpPr>
          <p:nvPr>
            <p:ph type="sldImg"/>
          </p:nvPr>
        </p:nvSpPr>
        <p:spPr>
          <a:xfrm>
            <a:off x="1144588" y="685800"/>
            <a:ext cx="4572000" cy="3429000"/>
          </a:xfrm>
          <a:ln/>
        </p:spPr>
      </p:sp>
      <p:sp>
        <p:nvSpPr>
          <p:cNvPr id="9543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74158922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BCA42-22AC-4D5F-9680-DC64C8559382}" type="slidenum">
              <a:rPr lang="en-GB"/>
              <a:pPr/>
              <a:t>159</a:t>
            </a:fld>
            <a:endParaRPr lang="en-GB"/>
          </a:p>
        </p:txBody>
      </p:sp>
      <p:sp>
        <p:nvSpPr>
          <p:cNvPr id="956418" name="Rectangle 2"/>
          <p:cNvSpPr>
            <a:spLocks noGrp="1" noRot="1" noChangeAspect="1" noChangeArrowheads="1" noTextEdit="1"/>
          </p:cNvSpPr>
          <p:nvPr>
            <p:ph type="sldImg"/>
          </p:nvPr>
        </p:nvSpPr>
        <p:spPr>
          <a:xfrm>
            <a:off x="1144588" y="685800"/>
            <a:ext cx="4572000" cy="3429000"/>
          </a:xfrm>
          <a:ln/>
        </p:spPr>
      </p:sp>
      <p:sp>
        <p:nvSpPr>
          <p:cNvPr id="9564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8406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89F27-71C2-490D-B2CE-520C8998B699}" type="slidenum">
              <a:rPr lang="en-GB"/>
              <a:pPr/>
              <a:t>16</a:t>
            </a:fld>
            <a:endParaRPr lang="en-GB"/>
          </a:p>
        </p:txBody>
      </p:sp>
      <p:sp>
        <p:nvSpPr>
          <p:cNvPr id="663554" name="Rectangle 2"/>
          <p:cNvSpPr>
            <a:spLocks noGrp="1" noRot="1" noChangeAspect="1" noChangeArrowheads="1" noTextEdit="1"/>
          </p:cNvSpPr>
          <p:nvPr>
            <p:ph type="sldImg"/>
          </p:nvPr>
        </p:nvSpPr>
        <p:spPr>
          <a:xfrm>
            <a:off x="1144588" y="685800"/>
            <a:ext cx="4572000" cy="3429000"/>
          </a:xfrm>
          <a:ln/>
        </p:spPr>
      </p:sp>
      <p:sp>
        <p:nvSpPr>
          <p:cNvPr id="6635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2206430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794FF-75B6-46E5-AF7C-650F55770451}" type="slidenum">
              <a:rPr lang="en-GB"/>
              <a:pPr/>
              <a:t>160</a:t>
            </a:fld>
            <a:endParaRPr lang="en-GB"/>
          </a:p>
        </p:txBody>
      </p:sp>
      <p:sp>
        <p:nvSpPr>
          <p:cNvPr id="958466" name="Rectangle 2"/>
          <p:cNvSpPr>
            <a:spLocks noGrp="1" noRot="1" noChangeAspect="1" noChangeArrowheads="1" noTextEdit="1"/>
          </p:cNvSpPr>
          <p:nvPr>
            <p:ph type="sldImg"/>
          </p:nvPr>
        </p:nvSpPr>
        <p:spPr>
          <a:xfrm>
            <a:off x="1144588" y="685800"/>
            <a:ext cx="4572000" cy="3429000"/>
          </a:xfrm>
          <a:ln/>
        </p:spPr>
      </p:sp>
      <p:sp>
        <p:nvSpPr>
          <p:cNvPr id="958467" name="Rectangle 3"/>
          <p:cNvSpPr>
            <a:spLocks noGrp="1" noChangeArrowheads="1"/>
          </p:cNvSpPr>
          <p:nvPr>
            <p:ph type="body" idx="1"/>
          </p:nvPr>
        </p:nvSpPr>
        <p:spPr>
          <a:xfrm>
            <a:off x="914400" y="4344025"/>
            <a:ext cx="5029200" cy="4114488"/>
          </a:xfrm>
          <a:ln/>
        </p:spPr>
        <p:txBody>
          <a:bodyPr/>
          <a:lstStyle/>
          <a:p>
            <a:r>
              <a:rPr lang="en-US"/>
              <a:t>As before, this program displays the numbers 1, 2 and 3 on the screen.  Actually, the initialization syntax shown in the preceding program is a shorthand for this longer form:</a:t>
            </a:r>
          </a:p>
          <a:p>
            <a:r>
              <a:rPr lang="en-US"/>
              <a:t>C1 ob[3] = { c1(1), c1(2), c1(3) };</a:t>
            </a:r>
          </a:p>
          <a:p>
            <a:r>
              <a:rPr lang="en-US"/>
              <a:t>Here, the constructor for c1 is invoked explicitly. Of course, the short form used in the program is more common. The short form works because of the automatic conversion that applies to constructors taking only one argument. If an object’s constructor requires two or more arguments, you will have to use the longer initialization form.</a:t>
            </a:r>
          </a:p>
        </p:txBody>
      </p:sp>
    </p:spTree>
    <p:extLst>
      <p:ext uri="{BB962C8B-B14F-4D97-AF65-F5344CB8AC3E}">
        <p14:creationId xmlns:p14="http://schemas.microsoft.com/office/powerpoint/2010/main" val="11074660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88298-99EB-4DDA-9901-60C811CF3FD2}" type="slidenum">
              <a:rPr lang="en-GB"/>
              <a:pPr/>
              <a:t>161</a:t>
            </a:fld>
            <a:endParaRPr lang="en-GB"/>
          </a:p>
        </p:txBody>
      </p:sp>
      <p:sp>
        <p:nvSpPr>
          <p:cNvPr id="960514" name="Rectangle 2"/>
          <p:cNvSpPr>
            <a:spLocks noGrp="1" noRot="1" noChangeAspect="1" noChangeArrowheads="1" noTextEdit="1"/>
          </p:cNvSpPr>
          <p:nvPr>
            <p:ph type="sldImg"/>
          </p:nvPr>
        </p:nvSpPr>
        <p:spPr>
          <a:xfrm>
            <a:off x="1144588" y="685800"/>
            <a:ext cx="4572000" cy="3429000"/>
          </a:xfrm>
          <a:ln/>
        </p:spPr>
      </p:sp>
      <p:sp>
        <p:nvSpPr>
          <p:cNvPr id="9605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0482297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216DD-DD72-427F-97E8-6EAFCDF49524}" type="slidenum">
              <a:rPr lang="en-GB"/>
              <a:pPr/>
              <a:t>162</a:t>
            </a:fld>
            <a:endParaRPr lang="en-GB"/>
          </a:p>
        </p:txBody>
      </p:sp>
      <p:sp>
        <p:nvSpPr>
          <p:cNvPr id="962562" name="Rectangle 2"/>
          <p:cNvSpPr>
            <a:spLocks noGrp="1" noRot="1" noChangeAspect="1" noChangeArrowheads="1" noTextEdit="1"/>
          </p:cNvSpPr>
          <p:nvPr>
            <p:ph type="sldImg"/>
          </p:nvPr>
        </p:nvSpPr>
        <p:spPr>
          <a:xfrm>
            <a:off x="1144588" y="685800"/>
            <a:ext cx="4572000" cy="3429000"/>
          </a:xfrm>
          <a:ln/>
        </p:spPr>
      </p:sp>
      <p:sp>
        <p:nvSpPr>
          <p:cNvPr id="962563" name="Rectangle 3"/>
          <p:cNvSpPr>
            <a:spLocks noGrp="1" noChangeArrowheads="1"/>
          </p:cNvSpPr>
          <p:nvPr>
            <p:ph type="body" idx="1"/>
          </p:nvPr>
        </p:nvSpPr>
        <p:spPr>
          <a:xfrm>
            <a:off x="914400" y="4344025"/>
            <a:ext cx="5029200" cy="4114488"/>
          </a:xfrm>
          <a:ln/>
        </p:spPr>
        <p:txBody>
          <a:bodyPr/>
          <a:lstStyle/>
          <a:p>
            <a:r>
              <a:rPr lang="en-US"/>
              <a:t>Here, c1’s constructor has two parameters, and therefore, requires two arguments. This means that the shorthand initialization format cannot be used, and the long form, shown above, must be employed.</a:t>
            </a:r>
          </a:p>
        </p:txBody>
      </p:sp>
    </p:spTree>
    <p:extLst>
      <p:ext uri="{BB962C8B-B14F-4D97-AF65-F5344CB8AC3E}">
        <p14:creationId xmlns:p14="http://schemas.microsoft.com/office/powerpoint/2010/main" val="129279698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4C3AA-8DB1-4673-A1F8-62A8C043EDBF}" type="slidenum">
              <a:rPr lang="en-GB"/>
              <a:pPr/>
              <a:t>163</a:t>
            </a:fld>
            <a:endParaRPr lang="en-GB"/>
          </a:p>
        </p:txBody>
      </p:sp>
      <p:sp>
        <p:nvSpPr>
          <p:cNvPr id="964610" name="Rectangle 2"/>
          <p:cNvSpPr>
            <a:spLocks noGrp="1" noRot="1" noChangeAspect="1" noChangeArrowheads="1" noTextEdit="1"/>
          </p:cNvSpPr>
          <p:nvPr>
            <p:ph type="sldImg"/>
          </p:nvPr>
        </p:nvSpPr>
        <p:spPr>
          <a:xfrm>
            <a:off x="1144588" y="685800"/>
            <a:ext cx="4572000" cy="3429000"/>
          </a:xfrm>
          <a:ln/>
        </p:spPr>
      </p:sp>
      <p:sp>
        <p:nvSpPr>
          <p:cNvPr id="964611" name="Rectangle 3"/>
          <p:cNvSpPr>
            <a:spLocks noGrp="1" noChangeArrowheads="1"/>
          </p:cNvSpPr>
          <p:nvPr>
            <p:ph type="body" idx="1"/>
          </p:nvPr>
        </p:nvSpPr>
        <p:spPr>
          <a:xfrm>
            <a:off x="914400" y="4344025"/>
            <a:ext cx="5029200" cy="4114488"/>
          </a:xfrm>
          <a:ln/>
        </p:spPr>
        <p:txBody>
          <a:bodyPr/>
          <a:lstStyle/>
          <a:p>
            <a:r>
              <a:rPr lang="en-US"/>
              <a:t>Here, the constructor function defined by c1 requires one parameter. This implies that any array declared of this type must be initialized. For example, the following array declaration based on the aforesaid class is invalid:</a:t>
            </a:r>
          </a:p>
          <a:p>
            <a:r>
              <a:rPr lang="en-US"/>
              <a:t> c1 a[9]; // error, constructor requires initializers. The reason that the aforesaid array declaration is invalid is that it implies that c1 has a parameterless constructor because no initializers are specified. However, c1 does not have a parameterless constructor. Because there is no valid constructor that corresponds to this declaration, the compiler will report an error. To solve this problem, you need to overload the constructor function, adding one that takes no parameters. In this way, arrays that are initialized, and those that are not are both allowed. The following slide illustrates this point. </a:t>
            </a:r>
          </a:p>
        </p:txBody>
      </p:sp>
    </p:spTree>
    <p:extLst>
      <p:ext uri="{BB962C8B-B14F-4D97-AF65-F5344CB8AC3E}">
        <p14:creationId xmlns:p14="http://schemas.microsoft.com/office/powerpoint/2010/main" val="89459497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79C69-3218-4FCF-93E4-00B055C00E47}" type="slidenum">
              <a:rPr lang="en-GB"/>
              <a:pPr/>
              <a:t>164</a:t>
            </a:fld>
            <a:endParaRPr lang="en-GB"/>
          </a:p>
        </p:txBody>
      </p:sp>
      <p:sp>
        <p:nvSpPr>
          <p:cNvPr id="966658" name="Rectangle 2"/>
          <p:cNvSpPr>
            <a:spLocks noGrp="1" noRot="1" noChangeAspect="1" noChangeArrowheads="1" noTextEdit="1"/>
          </p:cNvSpPr>
          <p:nvPr>
            <p:ph type="sldImg"/>
          </p:nvPr>
        </p:nvSpPr>
        <p:spPr>
          <a:xfrm>
            <a:off x="1144588" y="685800"/>
            <a:ext cx="4572000" cy="3429000"/>
          </a:xfrm>
          <a:ln/>
        </p:spPr>
      </p:sp>
      <p:sp>
        <p:nvSpPr>
          <p:cNvPr id="9666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93034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8C37E-8601-422D-811E-56290D21F4BD}" type="slidenum">
              <a:rPr lang="en-GB"/>
              <a:pPr/>
              <a:t>165</a:t>
            </a:fld>
            <a:endParaRPr lang="en-GB"/>
          </a:p>
        </p:txBody>
      </p:sp>
      <p:sp>
        <p:nvSpPr>
          <p:cNvPr id="968706" name="Rectangle 2"/>
          <p:cNvSpPr>
            <a:spLocks noGrp="1" noRot="1" noChangeAspect="1" noChangeArrowheads="1" noTextEdit="1"/>
          </p:cNvSpPr>
          <p:nvPr>
            <p:ph type="sldImg"/>
          </p:nvPr>
        </p:nvSpPr>
        <p:spPr>
          <a:xfrm>
            <a:off x="1144588" y="685800"/>
            <a:ext cx="4572000" cy="3429000"/>
          </a:xfrm>
          <a:ln/>
        </p:spPr>
      </p:sp>
      <p:sp>
        <p:nvSpPr>
          <p:cNvPr id="9687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706401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798A8-25B6-4369-B642-1FF5FE082CD6}" type="slidenum">
              <a:rPr lang="en-GB"/>
              <a:pPr/>
              <a:t>166</a:t>
            </a:fld>
            <a:endParaRPr lang="en-GB"/>
          </a:p>
        </p:txBody>
      </p:sp>
      <p:sp>
        <p:nvSpPr>
          <p:cNvPr id="970754" name="Rectangle 2"/>
          <p:cNvSpPr>
            <a:spLocks noGrp="1" noRot="1" noChangeAspect="1" noChangeArrowheads="1" noTextEdit="1"/>
          </p:cNvSpPr>
          <p:nvPr>
            <p:ph type="sldImg"/>
          </p:nvPr>
        </p:nvSpPr>
        <p:spPr>
          <a:xfrm>
            <a:off x="1144588" y="685800"/>
            <a:ext cx="4572000" cy="3429000"/>
          </a:xfrm>
          <a:ln/>
        </p:spPr>
      </p:sp>
      <p:sp>
        <p:nvSpPr>
          <p:cNvPr id="9707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757586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7E379-6DF2-40E2-9271-C73DCC5BA395}" type="slidenum">
              <a:rPr lang="en-GB"/>
              <a:pPr/>
              <a:t>167</a:t>
            </a:fld>
            <a:endParaRPr lang="en-GB"/>
          </a:p>
        </p:txBody>
      </p:sp>
      <p:sp>
        <p:nvSpPr>
          <p:cNvPr id="972802" name="Rectangle 2"/>
          <p:cNvSpPr>
            <a:spLocks noGrp="1" noRot="1" noChangeAspect="1" noChangeArrowheads="1" noTextEdit="1"/>
          </p:cNvSpPr>
          <p:nvPr>
            <p:ph type="sldImg"/>
          </p:nvPr>
        </p:nvSpPr>
        <p:spPr>
          <a:xfrm>
            <a:off x="1144588" y="685800"/>
            <a:ext cx="4572000" cy="3429000"/>
          </a:xfrm>
          <a:ln/>
        </p:spPr>
      </p:sp>
      <p:sp>
        <p:nvSpPr>
          <p:cNvPr id="9728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1724364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276A09-E71F-49AA-95E9-2A89AC7A2B4E}" type="slidenum">
              <a:rPr lang="en-GB"/>
              <a:pPr/>
              <a:t>168</a:t>
            </a:fld>
            <a:endParaRPr lang="en-GB"/>
          </a:p>
        </p:txBody>
      </p:sp>
      <p:sp>
        <p:nvSpPr>
          <p:cNvPr id="974850" name="Rectangle 2"/>
          <p:cNvSpPr>
            <a:spLocks noGrp="1" noRot="1" noChangeAspect="1" noChangeArrowheads="1" noTextEdit="1"/>
          </p:cNvSpPr>
          <p:nvPr>
            <p:ph type="sldImg"/>
          </p:nvPr>
        </p:nvSpPr>
        <p:spPr>
          <a:xfrm>
            <a:off x="1144588" y="685800"/>
            <a:ext cx="4572000" cy="3429000"/>
          </a:xfrm>
          <a:ln/>
        </p:spPr>
      </p:sp>
      <p:sp>
        <p:nvSpPr>
          <p:cNvPr id="974851" name="Rectangle 3"/>
          <p:cNvSpPr>
            <a:spLocks noGrp="1" noChangeArrowheads="1"/>
          </p:cNvSpPr>
          <p:nvPr>
            <p:ph type="body" idx="1"/>
          </p:nvPr>
        </p:nvSpPr>
        <p:spPr>
          <a:xfrm>
            <a:off x="914400" y="4344025"/>
            <a:ext cx="5029200" cy="4114488"/>
          </a:xfrm>
          <a:ln/>
        </p:spPr>
        <p:txBody>
          <a:bodyPr/>
          <a:lstStyle/>
          <a:p>
            <a:r>
              <a:rPr lang="en-US"/>
              <a:t>In general, a pointer to one type cannot point to an object of a different type. However, there is an important exception to this rule that relates only to derived classes.</a:t>
            </a:r>
          </a:p>
          <a:p>
            <a:endParaRPr lang="en-US"/>
          </a:p>
        </p:txBody>
      </p:sp>
    </p:spTree>
    <p:extLst>
      <p:ext uri="{BB962C8B-B14F-4D97-AF65-F5344CB8AC3E}">
        <p14:creationId xmlns:p14="http://schemas.microsoft.com/office/powerpoint/2010/main" val="56253960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3A15A-7FB2-4E69-B5B8-643D925F8B59}" type="slidenum">
              <a:rPr lang="en-GB"/>
              <a:pPr/>
              <a:t>169</a:t>
            </a:fld>
            <a:endParaRPr lang="en-GB"/>
          </a:p>
        </p:txBody>
      </p:sp>
      <p:sp>
        <p:nvSpPr>
          <p:cNvPr id="976898" name="Rectangle 2"/>
          <p:cNvSpPr>
            <a:spLocks noGrp="1" noRot="1" noChangeAspect="1" noChangeArrowheads="1" noTextEdit="1"/>
          </p:cNvSpPr>
          <p:nvPr>
            <p:ph type="sldImg"/>
          </p:nvPr>
        </p:nvSpPr>
        <p:spPr>
          <a:xfrm>
            <a:off x="1144588" y="685800"/>
            <a:ext cx="4572000" cy="3429000"/>
          </a:xfrm>
          <a:ln/>
        </p:spPr>
      </p:sp>
      <p:sp>
        <p:nvSpPr>
          <p:cNvPr id="9768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22417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A574F-15D8-4140-8621-757E9D7A9B8F}" type="slidenum">
              <a:rPr lang="en-GB"/>
              <a:pPr/>
              <a:t>17</a:t>
            </a:fld>
            <a:endParaRPr lang="en-GB"/>
          </a:p>
        </p:txBody>
      </p:sp>
      <p:sp>
        <p:nvSpPr>
          <p:cNvPr id="665602" name="Rectangle 2"/>
          <p:cNvSpPr>
            <a:spLocks noGrp="1" noRot="1" noChangeAspect="1" noChangeArrowheads="1" noTextEdit="1"/>
          </p:cNvSpPr>
          <p:nvPr>
            <p:ph type="sldImg"/>
          </p:nvPr>
        </p:nvSpPr>
        <p:spPr>
          <a:xfrm>
            <a:off x="1144588" y="685800"/>
            <a:ext cx="4572000" cy="3429000"/>
          </a:xfrm>
          <a:ln/>
        </p:spPr>
      </p:sp>
      <p:sp>
        <p:nvSpPr>
          <p:cNvPr id="6656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5166799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2FABA-897F-4E42-A739-14A3C3A93D61}" type="slidenum">
              <a:rPr lang="en-GB"/>
              <a:pPr/>
              <a:t>170</a:t>
            </a:fld>
            <a:endParaRPr lang="en-GB"/>
          </a:p>
        </p:txBody>
      </p:sp>
      <p:sp>
        <p:nvSpPr>
          <p:cNvPr id="978946" name="Rectangle 2"/>
          <p:cNvSpPr>
            <a:spLocks noGrp="1" noRot="1" noChangeAspect="1" noChangeArrowheads="1" noTextEdit="1"/>
          </p:cNvSpPr>
          <p:nvPr>
            <p:ph type="sldImg"/>
          </p:nvPr>
        </p:nvSpPr>
        <p:spPr>
          <a:xfrm>
            <a:off x="1144588" y="685800"/>
            <a:ext cx="4572000" cy="3429000"/>
          </a:xfrm>
          <a:ln/>
        </p:spPr>
      </p:sp>
      <p:sp>
        <p:nvSpPr>
          <p:cNvPr id="9789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07206661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0DFAF-357F-4DB5-81C6-6F63E35FE981}" type="slidenum">
              <a:rPr lang="en-GB"/>
              <a:pPr/>
              <a:t>171</a:t>
            </a:fld>
            <a:endParaRPr lang="en-GB"/>
          </a:p>
        </p:txBody>
      </p:sp>
      <p:sp>
        <p:nvSpPr>
          <p:cNvPr id="980994" name="Rectangle 2"/>
          <p:cNvSpPr>
            <a:spLocks noGrp="1" noRot="1" noChangeAspect="1" noChangeArrowheads="1" noTextEdit="1"/>
          </p:cNvSpPr>
          <p:nvPr>
            <p:ph type="sldImg"/>
          </p:nvPr>
        </p:nvSpPr>
        <p:spPr>
          <a:xfrm>
            <a:off x="1144588" y="685800"/>
            <a:ext cx="4572000" cy="3429000"/>
          </a:xfrm>
          <a:ln/>
        </p:spPr>
      </p:sp>
      <p:sp>
        <p:nvSpPr>
          <p:cNvPr id="9809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3412707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D363A-B10B-414F-9381-D823A9CB14BE}" type="slidenum">
              <a:rPr lang="en-GB"/>
              <a:pPr/>
              <a:t>172</a:t>
            </a:fld>
            <a:endParaRPr lang="en-GB"/>
          </a:p>
        </p:txBody>
      </p:sp>
      <p:sp>
        <p:nvSpPr>
          <p:cNvPr id="983042" name="Rectangle 2"/>
          <p:cNvSpPr>
            <a:spLocks noGrp="1" noRot="1" noChangeAspect="1" noChangeArrowheads="1" noTextEdit="1"/>
          </p:cNvSpPr>
          <p:nvPr>
            <p:ph type="sldImg"/>
          </p:nvPr>
        </p:nvSpPr>
        <p:spPr>
          <a:xfrm>
            <a:off x="1144588" y="685800"/>
            <a:ext cx="4572000" cy="3429000"/>
          </a:xfrm>
          <a:ln/>
        </p:spPr>
      </p:sp>
      <p:sp>
        <p:nvSpPr>
          <p:cNvPr id="9830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313228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028BC-C2E7-4D24-AFEF-664E640C7D5C}" type="slidenum">
              <a:rPr lang="en-GB"/>
              <a:pPr/>
              <a:t>173</a:t>
            </a:fld>
            <a:endParaRPr lang="en-GB"/>
          </a:p>
        </p:txBody>
      </p:sp>
      <p:sp>
        <p:nvSpPr>
          <p:cNvPr id="985090" name="Rectangle 2"/>
          <p:cNvSpPr>
            <a:spLocks noGrp="1" noRot="1" noChangeAspect="1" noChangeArrowheads="1" noTextEdit="1"/>
          </p:cNvSpPr>
          <p:nvPr>
            <p:ph type="sldImg"/>
          </p:nvPr>
        </p:nvSpPr>
        <p:spPr>
          <a:xfrm>
            <a:off x="1144588" y="685800"/>
            <a:ext cx="4572000" cy="3429000"/>
          </a:xfrm>
          <a:ln/>
        </p:spPr>
      </p:sp>
      <p:sp>
        <p:nvSpPr>
          <p:cNvPr id="985091" name="Rectangle 3"/>
          <p:cNvSpPr>
            <a:spLocks noGrp="1" noChangeArrowheads="1"/>
          </p:cNvSpPr>
          <p:nvPr>
            <p:ph type="body" idx="1"/>
          </p:nvPr>
        </p:nvSpPr>
        <p:spPr>
          <a:xfrm>
            <a:off x="914400" y="4344025"/>
            <a:ext cx="5029200" cy="4114488"/>
          </a:xfrm>
          <a:ln/>
        </p:spPr>
        <p:txBody>
          <a:bodyPr/>
          <a:lstStyle/>
          <a:p>
            <a:r>
              <a:rPr lang="en-US"/>
              <a:t>Only one call is made to </a:t>
            </a:r>
            <a:r>
              <a:rPr lang="en-US" b="1"/>
              <a:t>c1’s</a:t>
            </a:r>
            <a:r>
              <a:rPr lang="en-US"/>
              <a:t> destructor function. Had </a:t>
            </a:r>
            <a:r>
              <a:rPr lang="en-US" b="1"/>
              <a:t>o</a:t>
            </a:r>
            <a:r>
              <a:rPr lang="en-US"/>
              <a:t> been passed by value, a second object would have been created inside </a:t>
            </a:r>
            <a:r>
              <a:rPr lang="en-US" b="1"/>
              <a:t>negate(),</a:t>
            </a:r>
            <a:r>
              <a:rPr lang="en-US"/>
              <a:t> and the destructor would have been called a second time when that object was destroyed at the time </a:t>
            </a:r>
            <a:r>
              <a:rPr lang="en-US" b="1"/>
              <a:t>negate( )</a:t>
            </a:r>
            <a:r>
              <a:rPr lang="en-US"/>
              <a:t> terminated.</a:t>
            </a:r>
          </a:p>
          <a:p>
            <a:endParaRPr lang="en-US"/>
          </a:p>
        </p:txBody>
      </p:sp>
    </p:spTree>
    <p:extLst>
      <p:ext uri="{BB962C8B-B14F-4D97-AF65-F5344CB8AC3E}">
        <p14:creationId xmlns:p14="http://schemas.microsoft.com/office/powerpoint/2010/main" val="182121926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18F20-3563-4E65-A16E-6AD10FBCDB7F}" type="slidenum">
              <a:rPr lang="en-GB"/>
              <a:pPr/>
              <a:t>174</a:t>
            </a:fld>
            <a:endParaRPr lang="en-GB"/>
          </a:p>
        </p:txBody>
      </p:sp>
      <p:sp>
        <p:nvSpPr>
          <p:cNvPr id="987138" name="Rectangle 2"/>
          <p:cNvSpPr>
            <a:spLocks noGrp="1" noRot="1" noChangeAspect="1" noChangeArrowheads="1" noTextEdit="1"/>
          </p:cNvSpPr>
          <p:nvPr>
            <p:ph type="sldImg"/>
          </p:nvPr>
        </p:nvSpPr>
        <p:spPr>
          <a:xfrm>
            <a:off x="1144588" y="685800"/>
            <a:ext cx="4572000" cy="3429000"/>
          </a:xfrm>
          <a:ln/>
        </p:spPr>
      </p:sp>
      <p:sp>
        <p:nvSpPr>
          <p:cNvPr id="9871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19693691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474AE-E7F6-45AC-99ED-213EB799C839}" type="slidenum">
              <a:rPr lang="en-GB"/>
              <a:pPr/>
              <a:t>175</a:t>
            </a:fld>
            <a:endParaRPr lang="en-GB"/>
          </a:p>
        </p:txBody>
      </p:sp>
      <p:sp>
        <p:nvSpPr>
          <p:cNvPr id="989186" name="Rectangle 2"/>
          <p:cNvSpPr>
            <a:spLocks noGrp="1" noRot="1" noChangeAspect="1" noChangeArrowheads="1" noTextEdit="1"/>
          </p:cNvSpPr>
          <p:nvPr>
            <p:ph type="sldImg"/>
          </p:nvPr>
        </p:nvSpPr>
        <p:spPr>
          <a:xfrm>
            <a:off x="1144588" y="685800"/>
            <a:ext cx="4572000" cy="3429000"/>
          </a:xfrm>
          <a:ln/>
        </p:spPr>
      </p:sp>
      <p:sp>
        <p:nvSpPr>
          <p:cNvPr id="989187" name="Rectangle 3"/>
          <p:cNvSpPr>
            <a:spLocks noGrp="1" noChangeArrowheads="1"/>
          </p:cNvSpPr>
          <p:nvPr>
            <p:ph type="body" idx="1"/>
          </p:nvPr>
        </p:nvSpPr>
        <p:spPr>
          <a:xfrm>
            <a:off x="914400" y="4344025"/>
            <a:ext cx="5029200" cy="4114488"/>
          </a:xfrm>
          <a:ln/>
        </p:spPr>
        <p:txBody>
          <a:bodyPr/>
          <a:lstStyle/>
          <a:p>
            <a:r>
              <a:rPr lang="en-US"/>
              <a:t>This program replaces the space between </a:t>
            </a:r>
            <a:r>
              <a:rPr lang="en-US" b="1"/>
              <a:t>Hello</a:t>
            </a:r>
            <a:r>
              <a:rPr lang="en-US"/>
              <a:t> and </a:t>
            </a:r>
            <a:r>
              <a:rPr lang="en-US" b="1"/>
              <a:t>There</a:t>
            </a:r>
            <a:r>
              <a:rPr lang="en-US"/>
              <a:t> with an </a:t>
            </a:r>
            <a:r>
              <a:rPr lang="en-US" b="1"/>
              <a:t>X. </a:t>
            </a:r>
            <a:r>
              <a:rPr lang="en-US"/>
              <a:t>That is, the program displays</a:t>
            </a:r>
            <a:r>
              <a:rPr lang="en-US" b="1"/>
              <a:t> HelloXThere. </a:t>
            </a:r>
            <a:r>
              <a:rPr lang="en-US"/>
              <a:t>First, replace is declared as returning as a reference to a character. As </a:t>
            </a:r>
            <a:r>
              <a:rPr lang="en-US" b="1"/>
              <a:t>replace( )</a:t>
            </a:r>
            <a:r>
              <a:rPr lang="en-US"/>
              <a:t> is coded, it returns a reference to the element of </a:t>
            </a:r>
            <a:r>
              <a:rPr lang="en-US" b="1"/>
              <a:t>s</a:t>
            </a:r>
            <a:r>
              <a:rPr lang="en-US"/>
              <a:t> that is specified by its argument </a:t>
            </a:r>
            <a:r>
              <a:rPr lang="en-US" b="1"/>
              <a:t>i</a:t>
            </a:r>
            <a:r>
              <a:rPr lang="en-US"/>
              <a:t>. The reference returned by </a:t>
            </a:r>
            <a:r>
              <a:rPr lang="en-US" b="1"/>
              <a:t>replace( ) </a:t>
            </a:r>
            <a:r>
              <a:rPr lang="en-US"/>
              <a:t>is then used in </a:t>
            </a:r>
            <a:r>
              <a:rPr lang="en-US" b="1"/>
              <a:t>main( ) </a:t>
            </a:r>
            <a:r>
              <a:rPr lang="en-US"/>
              <a:t>to</a:t>
            </a:r>
            <a:r>
              <a:rPr lang="en-US" b="1"/>
              <a:t> </a:t>
            </a:r>
            <a:r>
              <a:rPr lang="en-US"/>
              <a:t>assign to that element the character</a:t>
            </a:r>
            <a:r>
              <a:rPr lang="en-US" b="1"/>
              <a:t> X</a:t>
            </a:r>
            <a:r>
              <a:rPr lang="en-US"/>
              <a:t>.  </a:t>
            </a:r>
          </a:p>
          <a:p>
            <a:endParaRPr lang="en-US"/>
          </a:p>
          <a:p>
            <a:r>
              <a:rPr lang="en-US"/>
              <a:t>An important fact to note when returning references is that objects being referred to does not go out of scope when the function terminates.</a:t>
            </a:r>
            <a:endParaRPr lang="en-US" b="1"/>
          </a:p>
          <a:p>
            <a:endParaRPr lang="en-US" b="1"/>
          </a:p>
          <a:p>
            <a:endParaRPr lang="en-US"/>
          </a:p>
        </p:txBody>
      </p:sp>
    </p:spTree>
    <p:extLst>
      <p:ext uri="{BB962C8B-B14F-4D97-AF65-F5344CB8AC3E}">
        <p14:creationId xmlns:p14="http://schemas.microsoft.com/office/powerpoint/2010/main" val="39791388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93644-DC4A-4B78-922A-DA46A11EF822}" type="slidenum">
              <a:rPr lang="en-GB"/>
              <a:pPr/>
              <a:t>176</a:t>
            </a:fld>
            <a:endParaRPr lang="en-GB"/>
          </a:p>
        </p:txBody>
      </p:sp>
      <p:sp>
        <p:nvSpPr>
          <p:cNvPr id="991234" name="Rectangle 2"/>
          <p:cNvSpPr>
            <a:spLocks noGrp="1" noRot="1" noChangeAspect="1" noChangeArrowheads="1" noTextEdit="1"/>
          </p:cNvSpPr>
          <p:nvPr>
            <p:ph type="sldImg"/>
          </p:nvPr>
        </p:nvSpPr>
        <p:spPr>
          <a:xfrm>
            <a:off x="1144588" y="685800"/>
            <a:ext cx="4572000" cy="3429000"/>
          </a:xfrm>
          <a:ln/>
        </p:spPr>
      </p:sp>
      <p:sp>
        <p:nvSpPr>
          <p:cNvPr id="9912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8948117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2D340-AE53-4C65-B768-407402CED2B6}" type="slidenum">
              <a:rPr lang="en-GB"/>
              <a:pPr/>
              <a:t>177</a:t>
            </a:fld>
            <a:endParaRPr lang="en-GB"/>
          </a:p>
        </p:txBody>
      </p:sp>
      <p:sp>
        <p:nvSpPr>
          <p:cNvPr id="993282" name="Rectangle 2"/>
          <p:cNvSpPr>
            <a:spLocks noGrp="1" noRot="1" noChangeAspect="1" noChangeArrowheads="1" noTextEdit="1"/>
          </p:cNvSpPr>
          <p:nvPr>
            <p:ph type="sldImg"/>
          </p:nvPr>
        </p:nvSpPr>
        <p:spPr>
          <a:xfrm>
            <a:off x="1144588" y="685800"/>
            <a:ext cx="4572000" cy="3429000"/>
          </a:xfrm>
          <a:ln/>
        </p:spPr>
      </p:sp>
      <p:sp>
        <p:nvSpPr>
          <p:cNvPr id="993283" name="Rectangle 3"/>
          <p:cNvSpPr>
            <a:spLocks noGrp="1" noChangeArrowheads="1"/>
          </p:cNvSpPr>
          <p:nvPr>
            <p:ph type="body" idx="1"/>
          </p:nvPr>
        </p:nvSpPr>
        <p:spPr>
          <a:xfrm>
            <a:off x="914400" y="4344025"/>
            <a:ext cx="5029200" cy="4114488"/>
          </a:xfrm>
          <a:ln/>
        </p:spPr>
        <p:txBody>
          <a:bodyPr/>
          <a:lstStyle/>
          <a:p>
            <a:r>
              <a:rPr lang="en-US" sz="1000"/>
              <a:t>This program displays the following output:</a:t>
            </a:r>
          </a:p>
          <a:p>
            <a:r>
              <a:rPr lang="en-US" sz="1000"/>
              <a:t>10 10</a:t>
            </a:r>
          </a:p>
          <a:p>
            <a:r>
              <a:rPr lang="en-US" sz="1000"/>
              <a:t>100 100</a:t>
            </a:r>
          </a:p>
          <a:p>
            <a:r>
              <a:rPr lang="en-US" sz="1000"/>
              <a:t>19 19</a:t>
            </a:r>
          </a:p>
          <a:p>
            <a:r>
              <a:rPr lang="en-US" sz="1000"/>
              <a:t>18 18</a:t>
            </a:r>
          </a:p>
          <a:p>
            <a:endParaRPr lang="en-US" sz="1000"/>
          </a:p>
          <a:p>
            <a:r>
              <a:rPr lang="en-US" sz="1400"/>
              <a:t>Actually, independent reference are of little value because each one is, after all, just another name for a variable.</a:t>
            </a:r>
            <a:r>
              <a:rPr lang="en-US" sz="1000"/>
              <a:t>  </a:t>
            </a:r>
            <a:r>
              <a:rPr lang="en-US" sz="1400"/>
              <a:t>Having two names to describe the same variable is likely to confuse rather than clarify your program.</a:t>
            </a:r>
            <a:endParaRPr lang="en-US" sz="1000"/>
          </a:p>
          <a:p>
            <a:endParaRPr lang="en-US"/>
          </a:p>
        </p:txBody>
      </p:sp>
    </p:spTree>
    <p:extLst>
      <p:ext uri="{BB962C8B-B14F-4D97-AF65-F5344CB8AC3E}">
        <p14:creationId xmlns:p14="http://schemas.microsoft.com/office/powerpoint/2010/main" val="196598968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1594D-CCB7-4DFD-8E5D-9A6BD5B3B590}" type="slidenum">
              <a:rPr lang="en-GB"/>
              <a:pPr/>
              <a:t>178</a:t>
            </a:fld>
            <a:endParaRPr lang="en-GB"/>
          </a:p>
        </p:txBody>
      </p:sp>
      <p:sp>
        <p:nvSpPr>
          <p:cNvPr id="995330" name="Rectangle 2"/>
          <p:cNvSpPr>
            <a:spLocks noGrp="1" noRot="1" noChangeAspect="1" noChangeArrowheads="1" noTextEdit="1"/>
          </p:cNvSpPr>
          <p:nvPr>
            <p:ph type="sldImg"/>
          </p:nvPr>
        </p:nvSpPr>
        <p:spPr>
          <a:xfrm>
            <a:off x="1144588" y="685800"/>
            <a:ext cx="4572000" cy="3429000"/>
          </a:xfrm>
          <a:ln/>
        </p:spPr>
      </p:sp>
      <p:sp>
        <p:nvSpPr>
          <p:cNvPr id="9953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36950605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2DD9F-F9D6-4CB7-9F16-610B8181B91D}" type="slidenum">
              <a:rPr lang="en-GB"/>
              <a:pPr/>
              <a:t>179</a:t>
            </a:fld>
            <a:endParaRPr lang="en-GB"/>
          </a:p>
        </p:txBody>
      </p:sp>
      <p:sp>
        <p:nvSpPr>
          <p:cNvPr id="997378" name="Rectangle 2"/>
          <p:cNvSpPr>
            <a:spLocks noGrp="1" noRot="1" noChangeAspect="1" noChangeArrowheads="1" noTextEdit="1"/>
          </p:cNvSpPr>
          <p:nvPr>
            <p:ph type="sldImg"/>
          </p:nvPr>
        </p:nvSpPr>
        <p:spPr>
          <a:xfrm>
            <a:off x="1144588" y="685800"/>
            <a:ext cx="4572000" cy="3429000"/>
          </a:xfrm>
          <a:ln/>
        </p:spPr>
      </p:sp>
      <p:sp>
        <p:nvSpPr>
          <p:cNvPr id="9973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23226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25592-729F-44D9-9362-7B7741DBFE95}" type="slidenum">
              <a:rPr lang="en-GB"/>
              <a:pPr/>
              <a:t>18</a:t>
            </a:fld>
            <a:endParaRPr lang="en-GB"/>
          </a:p>
        </p:txBody>
      </p:sp>
      <p:sp>
        <p:nvSpPr>
          <p:cNvPr id="667650" name="Rectangle 2"/>
          <p:cNvSpPr>
            <a:spLocks noGrp="1" noRot="1" noChangeAspect="1" noChangeArrowheads="1" noTextEdit="1"/>
          </p:cNvSpPr>
          <p:nvPr>
            <p:ph type="sldImg"/>
          </p:nvPr>
        </p:nvSpPr>
        <p:spPr>
          <a:xfrm>
            <a:off x="1144588" y="685800"/>
            <a:ext cx="4572000" cy="3429000"/>
          </a:xfrm>
          <a:ln/>
        </p:spPr>
      </p:sp>
      <p:sp>
        <p:nvSpPr>
          <p:cNvPr id="6676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03988473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AFEF7-6F09-48D0-8B2A-858C66881C89}" type="slidenum">
              <a:rPr lang="en-GB"/>
              <a:pPr/>
              <a:t>180</a:t>
            </a:fld>
            <a:endParaRPr lang="en-GB"/>
          </a:p>
        </p:txBody>
      </p:sp>
      <p:sp>
        <p:nvSpPr>
          <p:cNvPr id="999426" name="Rectangle 2"/>
          <p:cNvSpPr>
            <a:spLocks noGrp="1" noRot="1" noChangeAspect="1" noChangeArrowheads="1" noTextEdit="1"/>
          </p:cNvSpPr>
          <p:nvPr>
            <p:ph type="sldImg"/>
          </p:nvPr>
        </p:nvSpPr>
        <p:spPr>
          <a:xfrm>
            <a:off x="1144588" y="685800"/>
            <a:ext cx="4572000" cy="3429000"/>
          </a:xfrm>
          <a:ln/>
        </p:spPr>
      </p:sp>
      <p:sp>
        <p:nvSpPr>
          <p:cNvPr id="9994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86266279"/>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3896DF-F749-4801-BD15-C243B28BC223}" type="slidenum">
              <a:rPr lang="en-GB"/>
              <a:pPr/>
              <a:t>181</a:t>
            </a:fld>
            <a:endParaRPr lang="en-GB"/>
          </a:p>
        </p:txBody>
      </p:sp>
      <p:sp>
        <p:nvSpPr>
          <p:cNvPr id="1001474" name="Rectangle 2"/>
          <p:cNvSpPr>
            <a:spLocks noGrp="1" noRot="1" noChangeAspect="1" noChangeArrowheads="1" noTextEdit="1"/>
          </p:cNvSpPr>
          <p:nvPr>
            <p:ph type="sldImg"/>
          </p:nvPr>
        </p:nvSpPr>
        <p:spPr>
          <a:xfrm>
            <a:off x="1144588" y="685800"/>
            <a:ext cx="4572000" cy="3429000"/>
          </a:xfrm>
          <a:ln/>
        </p:spPr>
      </p:sp>
      <p:sp>
        <p:nvSpPr>
          <p:cNvPr id="10014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9614265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187D3-B7A3-4D9C-A25B-227521442450}" type="slidenum">
              <a:rPr lang="en-GB"/>
              <a:pPr/>
              <a:t>182</a:t>
            </a:fld>
            <a:endParaRPr lang="en-GB"/>
          </a:p>
        </p:txBody>
      </p:sp>
      <p:sp>
        <p:nvSpPr>
          <p:cNvPr id="1003522" name="Rectangle 2"/>
          <p:cNvSpPr>
            <a:spLocks noGrp="1" noRot="1" noChangeAspect="1" noChangeArrowheads="1" noTextEdit="1"/>
          </p:cNvSpPr>
          <p:nvPr>
            <p:ph type="sldImg"/>
          </p:nvPr>
        </p:nvSpPr>
        <p:spPr>
          <a:xfrm>
            <a:off x="1144588" y="685800"/>
            <a:ext cx="4572000" cy="3429000"/>
          </a:xfrm>
          <a:ln/>
        </p:spPr>
      </p:sp>
      <p:sp>
        <p:nvSpPr>
          <p:cNvPr id="10035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0973253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D5248-4772-4F7E-BA45-7510F3D9E488}" type="slidenum">
              <a:rPr lang="en-GB"/>
              <a:pPr/>
              <a:t>183</a:t>
            </a:fld>
            <a:endParaRPr lang="en-GB"/>
          </a:p>
        </p:txBody>
      </p:sp>
      <p:sp>
        <p:nvSpPr>
          <p:cNvPr id="1005570" name="Rectangle 2"/>
          <p:cNvSpPr>
            <a:spLocks noGrp="1" noRot="1" noChangeAspect="1" noChangeArrowheads="1" noTextEdit="1"/>
          </p:cNvSpPr>
          <p:nvPr>
            <p:ph type="sldImg"/>
          </p:nvPr>
        </p:nvSpPr>
        <p:spPr>
          <a:xfrm>
            <a:off x="1144588" y="685800"/>
            <a:ext cx="4572000" cy="3429000"/>
          </a:xfrm>
          <a:ln/>
        </p:spPr>
      </p:sp>
      <p:sp>
        <p:nvSpPr>
          <p:cNvPr id="10055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30415400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130330-4C8D-4457-9C54-BC530C66D0E0}" type="slidenum">
              <a:rPr lang="en-GB"/>
              <a:pPr/>
              <a:t>184</a:t>
            </a:fld>
            <a:endParaRPr lang="en-GB"/>
          </a:p>
        </p:txBody>
      </p:sp>
      <p:sp>
        <p:nvSpPr>
          <p:cNvPr id="1007618" name="Rectangle 2"/>
          <p:cNvSpPr>
            <a:spLocks noGrp="1" noRot="1" noChangeAspect="1" noChangeArrowheads="1" noTextEdit="1"/>
          </p:cNvSpPr>
          <p:nvPr>
            <p:ph type="sldImg"/>
          </p:nvPr>
        </p:nvSpPr>
        <p:spPr>
          <a:xfrm>
            <a:off x="1144588" y="685800"/>
            <a:ext cx="4572000" cy="3429000"/>
          </a:xfrm>
          <a:ln/>
        </p:spPr>
      </p:sp>
      <p:sp>
        <p:nvSpPr>
          <p:cNvPr id="10076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5712997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F1310-FAB7-44BC-89A7-DD1CA7D6C182}" type="slidenum">
              <a:rPr lang="en-GB"/>
              <a:pPr/>
              <a:t>185</a:t>
            </a:fld>
            <a:endParaRPr lang="en-GB"/>
          </a:p>
        </p:txBody>
      </p:sp>
      <p:sp>
        <p:nvSpPr>
          <p:cNvPr id="1009666" name="Rectangle 2"/>
          <p:cNvSpPr>
            <a:spLocks noGrp="1" noRot="1" noChangeAspect="1" noChangeArrowheads="1" noTextEdit="1"/>
          </p:cNvSpPr>
          <p:nvPr>
            <p:ph type="sldImg"/>
          </p:nvPr>
        </p:nvSpPr>
        <p:spPr>
          <a:xfrm>
            <a:off x="1144588" y="685800"/>
            <a:ext cx="4572000" cy="3429000"/>
          </a:xfrm>
          <a:ln/>
        </p:spPr>
      </p:sp>
      <p:sp>
        <p:nvSpPr>
          <p:cNvPr id="1009667" name="Rectangle 3"/>
          <p:cNvSpPr>
            <a:spLocks noGrp="1" noChangeArrowheads="1"/>
          </p:cNvSpPr>
          <p:nvPr>
            <p:ph type="body" idx="1"/>
          </p:nvPr>
        </p:nvSpPr>
        <p:spPr>
          <a:xfrm>
            <a:off x="914400" y="4344025"/>
            <a:ext cx="5029200" cy="4114488"/>
          </a:xfrm>
          <a:ln/>
        </p:spPr>
        <p:txBody>
          <a:bodyPr/>
          <a:lstStyle/>
          <a:p>
            <a:r>
              <a:rPr lang="en-US"/>
              <a:t>What makes virtual functions important and capable of supporting runtime polymorphism is how they behave when accessed via a pointer. To recapitulate, a base class pointer can be used to point to an object of any class derived from that base.</a:t>
            </a:r>
          </a:p>
          <a:p>
            <a:endParaRPr lang="en-US"/>
          </a:p>
          <a:p>
            <a:endParaRPr lang="en-US"/>
          </a:p>
        </p:txBody>
      </p:sp>
    </p:spTree>
    <p:extLst>
      <p:ext uri="{BB962C8B-B14F-4D97-AF65-F5344CB8AC3E}">
        <p14:creationId xmlns:p14="http://schemas.microsoft.com/office/powerpoint/2010/main" val="278489254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2C30A-A3E3-4168-95B3-61CD7C08F3F2}" type="slidenum">
              <a:rPr lang="en-GB"/>
              <a:pPr/>
              <a:t>186</a:t>
            </a:fld>
            <a:endParaRPr lang="en-GB"/>
          </a:p>
        </p:txBody>
      </p:sp>
      <p:sp>
        <p:nvSpPr>
          <p:cNvPr id="1011714" name="Rectangle 2"/>
          <p:cNvSpPr>
            <a:spLocks noGrp="1" noRot="1" noChangeAspect="1" noChangeArrowheads="1" noTextEdit="1"/>
          </p:cNvSpPr>
          <p:nvPr>
            <p:ph type="sldImg"/>
          </p:nvPr>
        </p:nvSpPr>
        <p:spPr>
          <a:xfrm>
            <a:off x="1144588" y="685800"/>
            <a:ext cx="4572000" cy="3429000"/>
          </a:xfrm>
          <a:ln/>
        </p:spPr>
      </p:sp>
      <p:sp>
        <p:nvSpPr>
          <p:cNvPr id="10117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795381756"/>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078A6-F922-4A51-9831-CA41B3535902}" type="slidenum">
              <a:rPr lang="en-GB"/>
              <a:pPr/>
              <a:t>187</a:t>
            </a:fld>
            <a:endParaRPr lang="en-GB"/>
          </a:p>
        </p:txBody>
      </p:sp>
      <p:sp>
        <p:nvSpPr>
          <p:cNvPr id="1013762" name="Rectangle 2"/>
          <p:cNvSpPr>
            <a:spLocks noGrp="1" noRot="1" noChangeAspect="1" noChangeArrowheads="1" noTextEdit="1"/>
          </p:cNvSpPr>
          <p:nvPr>
            <p:ph type="sldImg"/>
          </p:nvPr>
        </p:nvSpPr>
        <p:spPr>
          <a:xfrm>
            <a:off x="1144588" y="685800"/>
            <a:ext cx="4572000" cy="3429000"/>
          </a:xfrm>
          <a:ln/>
        </p:spPr>
      </p:sp>
      <p:sp>
        <p:nvSpPr>
          <p:cNvPr id="1013763" name="Rectangle 3"/>
          <p:cNvSpPr>
            <a:spLocks noGrp="1" noChangeArrowheads="1"/>
          </p:cNvSpPr>
          <p:nvPr>
            <p:ph type="body" idx="1"/>
          </p:nvPr>
        </p:nvSpPr>
        <p:spPr>
          <a:xfrm>
            <a:off x="914400" y="4344025"/>
            <a:ext cx="5029200" cy="4114488"/>
          </a:xfrm>
          <a:ln/>
        </p:spPr>
        <p:txBody>
          <a:bodyPr/>
          <a:lstStyle/>
          <a:p>
            <a:r>
              <a:rPr lang="en-US" sz="1000"/>
              <a:t>The preceding program displays the following output:</a:t>
            </a:r>
          </a:p>
          <a:p>
            <a:r>
              <a:rPr lang="en-US" sz="1000"/>
              <a:t>This is base’s vfunc( )</a:t>
            </a:r>
          </a:p>
          <a:p>
            <a:r>
              <a:rPr lang="en-US" sz="1000"/>
              <a:t>This is derived1’s vfunc( )</a:t>
            </a:r>
          </a:p>
          <a:p>
            <a:r>
              <a:rPr lang="en-US" sz="1000"/>
              <a:t>This is derived2’s vfunc( )</a:t>
            </a:r>
          </a:p>
          <a:p>
            <a:endParaRPr lang="en-US" sz="1000"/>
          </a:p>
          <a:p>
            <a:r>
              <a:rPr lang="en-US" sz="1000"/>
              <a:t>Inside </a:t>
            </a:r>
            <a:r>
              <a:rPr lang="en-US" sz="1000" b="1"/>
              <a:t>base</a:t>
            </a:r>
            <a:r>
              <a:rPr lang="en-US" sz="1000"/>
              <a:t>, the virtual function </a:t>
            </a:r>
            <a:r>
              <a:rPr lang="en-US" sz="1000" b="1"/>
              <a:t>vfunc( )</a:t>
            </a:r>
            <a:r>
              <a:rPr lang="en-US" sz="1000"/>
              <a:t> is declared. Notice that the virtual keyword precedes the rest of the function declaration. When </a:t>
            </a:r>
            <a:r>
              <a:rPr lang="en-US" sz="1000" b="1"/>
              <a:t>vfunc( )</a:t>
            </a:r>
            <a:r>
              <a:rPr lang="en-US" sz="1000"/>
              <a:t> is redefined by </a:t>
            </a:r>
            <a:r>
              <a:rPr lang="en-US" sz="1000" b="1"/>
              <a:t>derived1</a:t>
            </a:r>
            <a:r>
              <a:rPr lang="en-US" sz="1000"/>
              <a:t> and</a:t>
            </a:r>
            <a:r>
              <a:rPr lang="en-US" sz="1000" b="1"/>
              <a:t> derived2</a:t>
            </a:r>
            <a:r>
              <a:rPr lang="en-US" sz="1000"/>
              <a:t>, the keyword virtual is not needed. In this program, </a:t>
            </a:r>
            <a:r>
              <a:rPr lang="en-US" sz="1000" b="1"/>
              <a:t>base</a:t>
            </a:r>
            <a:r>
              <a:rPr lang="en-US" sz="1000"/>
              <a:t> is inherited by both </a:t>
            </a:r>
            <a:r>
              <a:rPr lang="en-US" sz="1000" b="1"/>
              <a:t>derived1</a:t>
            </a:r>
            <a:r>
              <a:rPr lang="en-US" sz="1000"/>
              <a:t> and </a:t>
            </a:r>
            <a:r>
              <a:rPr lang="en-US" sz="1000" b="1"/>
              <a:t>derived2</a:t>
            </a:r>
            <a:r>
              <a:rPr lang="en-US" sz="1000"/>
              <a:t>. Inside each function, </a:t>
            </a:r>
            <a:r>
              <a:rPr lang="en-US" sz="1000" b="1"/>
              <a:t>vfunc( )</a:t>
            </a:r>
            <a:r>
              <a:rPr lang="en-US" sz="1000"/>
              <a:t> is defined relative to that class. </a:t>
            </a:r>
          </a:p>
          <a:p>
            <a:r>
              <a:rPr lang="en-US" sz="1000"/>
              <a:t>Inside </a:t>
            </a:r>
            <a:r>
              <a:rPr lang="en-US" sz="1000" b="1"/>
              <a:t>main( ),</a:t>
            </a:r>
            <a:r>
              <a:rPr lang="en-US" sz="1000"/>
              <a:t> four variables are declared:</a:t>
            </a:r>
          </a:p>
          <a:p>
            <a:r>
              <a:rPr lang="en-US" sz="1000" b="1"/>
              <a:t>Name		Type</a:t>
            </a:r>
          </a:p>
          <a:p>
            <a:r>
              <a:rPr lang="en-US" sz="1000"/>
              <a:t>P		base class pointer</a:t>
            </a:r>
          </a:p>
          <a:p>
            <a:r>
              <a:rPr lang="en-US" sz="1000"/>
              <a:t>b 		base class object</a:t>
            </a:r>
          </a:p>
          <a:p>
            <a:r>
              <a:rPr lang="en-US" sz="1000"/>
              <a:t>d1		derived class object</a:t>
            </a:r>
          </a:p>
          <a:p>
            <a:r>
              <a:rPr lang="en-US" sz="1000"/>
              <a:t>d2		derived class object</a:t>
            </a:r>
          </a:p>
          <a:p>
            <a:r>
              <a:rPr lang="en-US" sz="1000"/>
              <a:t>Next, </a:t>
            </a:r>
            <a:r>
              <a:rPr lang="en-US" sz="1000" b="1"/>
              <a:t>p</a:t>
            </a:r>
            <a:r>
              <a:rPr lang="en-US" sz="1000"/>
              <a:t> is assigned the address of</a:t>
            </a:r>
            <a:r>
              <a:rPr lang="en-US" sz="1000" b="1"/>
              <a:t> b</a:t>
            </a:r>
            <a:r>
              <a:rPr lang="en-US" sz="1000"/>
              <a:t>, and </a:t>
            </a:r>
            <a:r>
              <a:rPr lang="en-US" sz="1000" b="1"/>
              <a:t>vfunc(</a:t>
            </a:r>
            <a:r>
              <a:rPr lang="en-US" sz="1000"/>
              <a:t> </a:t>
            </a:r>
            <a:r>
              <a:rPr lang="en-US" sz="1000" b="1"/>
              <a:t>)</a:t>
            </a:r>
            <a:r>
              <a:rPr lang="en-US" sz="1000"/>
              <a:t> is called via</a:t>
            </a:r>
            <a:r>
              <a:rPr lang="en-US" sz="1000" b="1"/>
              <a:t> p</a:t>
            </a:r>
            <a:r>
              <a:rPr lang="en-US" sz="1000"/>
              <a:t>. Since </a:t>
            </a:r>
            <a:r>
              <a:rPr lang="en-US" sz="1000" b="1"/>
              <a:t>p</a:t>
            </a:r>
            <a:r>
              <a:rPr lang="en-US" sz="1000"/>
              <a:t> is pointing to an object of type </a:t>
            </a:r>
            <a:r>
              <a:rPr lang="en-US" sz="1000" b="1"/>
              <a:t>base</a:t>
            </a:r>
            <a:r>
              <a:rPr lang="en-US" sz="1000"/>
              <a:t>, </a:t>
            </a:r>
            <a:r>
              <a:rPr lang="en-US" sz="1000" b="1"/>
              <a:t>base’s</a:t>
            </a:r>
            <a:r>
              <a:rPr lang="en-US" sz="1000"/>
              <a:t> version of </a:t>
            </a:r>
            <a:r>
              <a:rPr lang="en-US" sz="1000" b="1"/>
              <a:t>vfunc( )</a:t>
            </a:r>
            <a:r>
              <a:rPr lang="en-US" sz="1000"/>
              <a:t> is executed. Next, </a:t>
            </a:r>
            <a:r>
              <a:rPr lang="en-US" sz="1000" b="1"/>
              <a:t>p </a:t>
            </a:r>
            <a:r>
              <a:rPr lang="en-US" sz="1000"/>
              <a:t>is set to the address of </a:t>
            </a:r>
            <a:r>
              <a:rPr lang="en-US" sz="1000" b="1"/>
              <a:t>d1</a:t>
            </a:r>
            <a:r>
              <a:rPr lang="en-US" sz="1000"/>
              <a:t>, and again </a:t>
            </a:r>
            <a:r>
              <a:rPr lang="en-US" sz="1000" b="1"/>
              <a:t>vfunc( )</a:t>
            </a:r>
            <a:r>
              <a:rPr lang="en-US" sz="1000"/>
              <a:t> is called by using </a:t>
            </a:r>
            <a:r>
              <a:rPr lang="en-US" sz="1000" b="1"/>
              <a:t>p</a:t>
            </a:r>
            <a:r>
              <a:rPr lang="en-US" sz="1000"/>
              <a:t>. This time, </a:t>
            </a:r>
            <a:r>
              <a:rPr lang="en-US" sz="1000" b="1"/>
              <a:t>p</a:t>
            </a:r>
            <a:r>
              <a:rPr lang="en-US" sz="1000"/>
              <a:t> points to an object of type </a:t>
            </a:r>
            <a:r>
              <a:rPr lang="en-US" sz="1000" b="1"/>
              <a:t>derived1</a:t>
            </a:r>
            <a:r>
              <a:rPr lang="en-US" sz="1000"/>
              <a:t>. This causes </a:t>
            </a:r>
            <a:r>
              <a:rPr lang="en-US" sz="1000" b="1"/>
              <a:t>derived1’s vfunc( )</a:t>
            </a:r>
            <a:r>
              <a:rPr lang="en-US" sz="1000"/>
              <a:t> to be executed. Finally, </a:t>
            </a:r>
            <a:r>
              <a:rPr lang="en-US" sz="1000" b="1"/>
              <a:t>p</a:t>
            </a:r>
            <a:r>
              <a:rPr lang="en-US" sz="1000"/>
              <a:t> is assigned the address of </a:t>
            </a:r>
            <a:r>
              <a:rPr lang="en-US" sz="1000" b="1"/>
              <a:t>d2</a:t>
            </a:r>
            <a:r>
              <a:rPr lang="en-US" sz="1000"/>
              <a:t> and </a:t>
            </a:r>
            <a:r>
              <a:rPr lang="en-US" sz="1000" b="1"/>
              <a:t>p-&gt;vfunc( )</a:t>
            </a:r>
            <a:r>
              <a:rPr lang="en-US" sz="1000"/>
              <a:t> causes the version of </a:t>
            </a:r>
            <a:r>
              <a:rPr lang="en-US" sz="1000" b="1"/>
              <a:t>vfunc(</a:t>
            </a:r>
            <a:r>
              <a:rPr lang="en-US" sz="1000"/>
              <a:t> </a:t>
            </a:r>
            <a:r>
              <a:rPr lang="en-US" sz="1000" b="1"/>
              <a:t>)</a:t>
            </a:r>
            <a:r>
              <a:rPr lang="en-US" sz="1000"/>
              <a:t> redefined inside </a:t>
            </a:r>
            <a:r>
              <a:rPr lang="en-US" sz="1000" b="1"/>
              <a:t>derived2</a:t>
            </a:r>
            <a:r>
              <a:rPr lang="en-US" sz="1000"/>
              <a:t> to be executed.</a:t>
            </a:r>
          </a:p>
          <a:p>
            <a:endParaRPr lang="en-US" sz="1000"/>
          </a:p>
          <a:p>
            <a:endParaRPr lang="en-US" sz="1000"/>
          </a:p>
          <a:p>
            <a:endParaRPr lang="en-US" sz="1000"/>
          </a:p>
        </p:txBody>
      </p:sp>
    </p:spTree>
    <p:extLst>
      <p:ext uri="{BB962C8B-B14F-4D97-AF65-F5344CB8AC3E}">
        <p14:creationId xmlns:p14="http://schemas.microsoft.com/office/powerpoint/2010/main" val="335180720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249D8-2B9C-49ED-BF19-8CE2B058335F}" type="slidenum">
              <a:rPr lang="en-GB"/>
              <a:pPr/>
              <a:t>188</a:t>
            </a:fld>
            <a:endParaRPr lang="en-GB"/>
          </a:p>
        </p:txBody>
      </p:sp>
      <p:sp>
        <p:nvSpPr>
          <p:cNvPr id="1015810" name="Rectangle 2"/>
          <p:cNvSpPr>
            <a:spLocks noGrp="1" noRot="1" noChangeAspect="1" noChangeArrowheads="1" noTextEdit="1"/>
          </p:cNvSpPr>
          <p:nvPr>
            <p:ph type="sldImg"/>
          </p:nvPr>
        </p:nvSpPr>
        <p:spPr>
          <a:xfrm>
            <a:off x="1144588" y="685800"/>
            <a:ext cx="4572000" cy="3429000"/>
          </a:xfrm>
          <a:ln/>
        </p:spPr>
      </p:sp>
      <p:sp>
        <p:nvSpPr>
          <p:cNvPr id="1015811" name="Rectangle 3"/>
          <p:cNvSpPr>
            <a:spLocks noGrp="1" noChangeArrowheads="1"/>
          </p:cNvSpPr>
          <p:nvPr>
            <p:ph type="body" idx="1"/>
          </p:nvPr>
        </p:nvSpPr>
        <p:spPr>
          <a:xfrm>
            <a:off x="914400" y="4344025"/>
            <a:ext cx="5029200" cy="4114488"/>
          </a:xfrm>
          <a:ln/>
        </p:spPr>
        <p:txBody>
          <a:bodyPr/>
          <a:lstStyle/>
          <a:p>
            <a:r>
              <a:rPr lang="en-US"/>
              <a:t>For example, this is syntactically valid:</a:t>
            </a:r>
          </a:p>
          <a:p>
            <a:r>
              <a:rPr lang="en-US"/>
              <a:t>d2.vfunc( ); //calls derived2’s vfunc( )</a:t>
            </a:r>
          </a:p>
          <a:p>
            <a:r>
              <a:rPr lang="en-US"/>
              <a:t>Although calling a virtual function in this manner is not wrong, it simply does not take advantage of the virtual nature of vfunc( ).</a:t>
            </a:r>
          </a:p>
          <a:p>
            <a:endParaRPr lang="en-US"/>
          </a:p>
        </p:txBody>
      </p:sp>
    </p:spTree>
    <p:extLst>
      <p:ext uri="{BB962C8B-B14F-4D97-AF65-F5344CB8AC3E}">
        <p14:creationId xmlns:p14="http://schemas.microsoft.com/office/powerpoint/2010/main" val="90025632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96E6E-E74C-4769-AD48-46BD324018AE}" type="slidenum">
              <a:rPr lang="en-GB"/>
              <a:pPr/>
              <a:t>189</a:t>
            </a:fld>
            <a:endParaRPr lang="en-GB"/>
          </a:p>
        </p:txBody>
      </p:sp>
      <p:sp>
        <p:nvSpPr>
          <p:cNvPr id="1017858" name="Rectangle 2"/>
          <p:cNvSpPr>
            <a:spLocks noGrp="1" noRot="1" noChangeAspect="1" noChangeArrowheads="1" noTextEdit="1"/>
          </p:cNvSpPr>
          <p:nvPr>
            <p:ph type="sldImg"/>
          </p:nvPr>
        </p:nvSpPr>
        <p:spPr>
          <a:xfrm>
            <a:off x="1144588" y="685800"/>
            <a:ext cx="4572000" cy="3429000"/>
          </a:xfrm>
          <a:ln/>
        </p:spPr>
      </p:sp>
      <p:sp>
        <p:nvSpPr>
          <p:cNvPr id="1017859" name="Rectangle 3"/>
          <p:cNvSpPr>
            <a:spLocks noGrp="1" noChangeArrowheads="1"/>
          </p:cNvSpPr>
          <p:nvPr>
            <p:ph type="body" idx="1"/>
          </p:nvPr>
        </p:nvSpPr>
        <p:spPr>
          <a:xfrm>
            <a:off x="914400" y="4344025"/>
            <a:ext cx="5029200" cy="4114488"/>
          </a:xfrm>
          <a:ln/>
        </p:spPr>
        <p:txBody>
          <a:bodyPr/>
          <a:lstStyle/>
          <a:p>
            <a:r>
              <a:rPr lang="en-US"/>
              <a:t>At first glance, the redefinition of a virtual function by a derived class appears similar to function overloading. However, this is not the case, and the term overloading is not applied to virtual function redefinition because several differences exist. The most important difference is that the prototype for a redefined or overridden virtual function must exactly match the prototype specified in the base class. This differs from overloading a normal function, in which the number and types of parameters may differ. In fact, when you overload a function, either the number of type of parameters must differ. It is through these differences that C++ can select the correct version of an overloaded function.</a:t>
            </a:r>
          </a:p>
          <a:p>
            <a:r>
              <a:rPr lang="en-US"/>
              <a:t>However, when a virtual function is redefined, all aspects of its prototype must be the same. If you change the prototype when you attempt to redefine a virtual function, the function will simply be considered overloaded, and its virtual nature will be lost.</a:t>
            </a:r>
          </a:p>
          <a:p>
            <a:r>
              <a:rPr lang="en-US" b="1"/>
              <a:t>Another important restriction is that virtual functions must be non-static members of a class.</a:t>
            </a:r>
          </a:p>
          <a:p>
            <a:endParaRPr lang="en-US" b="1"/>
          </a:p>
          <a:p>
            <a:endParaRPr lang="en-US" b="1"/>
          </a:p>
        </p:txBody>
      </p:sp>
    </p:spTree>
    <p:extLst>
      <p:ext uri="{BB962C8B-B14F-4D97-AF65-F5344CB8AC3E}">
        <p14:creationId xmlns:p14="http://schemas.microsoft.com/office/powerpoint/2010/main" val="4243989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D2A92-6EE5-45FA-86DC-EF6718F4CFDD}" type="slidenum">
              <a:rPr lang="en-GB"/>
              <a:pPr/>
              <a:t>19</a:t>
            </a:fld>
            <a:endParaRPr lang="en-GB"/>
          </a:p>
        </p:txBody>
      </p:sp>
      <p:sp>
        <p:nvSpPr>
          <p:cNvPr id="669698" name="Rectangle 2"/>
          <p:cNvSpPr>
            <a:spLocks noGrp="1" noRot="1" noChangeAspect="1" noChangeArrowheads="1" noTextEdit="1"/>
          </p:cNvSpPr>
          <p:nvPr>
            <p:ph type="sldImg"/>
          </p:nvPr>
        </p:nvSpPr>
        <p:spPr>
          <a:xfrm>
            <a:off x="1144588" y="685800"/>
            <a:ext cx="4572000" cy="3429000"/>
          </a:xfrm>
          <a:ln/>
        </p:spPr>
      </p:sp>
      <p:sp>
        <p:nvSpPr>
          <p:cNvPr id="6696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54956856"/>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CACE8-94CF-4717-8C28-C97D8647E9F6}" type="slidenum">
              <a:rPr lang="en-GB"/>
              <a:pPr/>
              <a:t>190</a:t>
            </a:fld>
            <a:endParaRPr lang="en-GB"/>
          </a:p>
        </p:txBody>
      </p:sp>
      <p:sp>
        <p:nvSpPr>
          <p:cNvPr id="1019906" name="Rectangle 2"/>
          <p:cNvSpPr>
            <a:spLocks noGrp="1" noRot="1" noChangeAspect="1" noChangeArrowheads="1" noTextEdit="1"/>
          </p:cNvSpPr>
          <p:nvPr>
            <p:ph type="sldImg"/>
          </p:nvPr>
        </p:nvSpPr>
        <p:spPr>
          <a:xfrm>
            <a:off x="1144588" y="685800"/>
            <a:ext cx="4572000" cy="3429000"/>
          </a:xfrm>
          <a:ln/>
        </p:spPr>
      </p:sp>
      <p:sp>
        <p:nvSpPr>
          <p:cNvPr id="10199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141598058"/>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056B9-575E-4C31-BE40-C95B7DCB741D}" type="slidenum">
              <a:rPr lang="en-GB"/>
              <a:pPr/>
              <a:t>191</a:t>
            </a:fld>
            <a:endParaRPr lang="en-GB"/>
          </a:p>
        </p:txBody>
      </p:sp>
      <p:sp>
        <p:nvSpPr>
          <p:cNvPr id="1021954" name="Rectangle 2"/>
          <p:cNvSpPr>
            <a:spLocks noGrp="1" noRot="1" noChangeAspect="1" noChangeArrowheads="1" noTextEdit="1"/>
          </p:cNvSpPr>
          <p:nvPr>
            <p:ph type="sldImg"/>
          </p:nvPr>
        </p:nvSpPr>
        <p:spPr>
          <a:xfrm>
            <a:off x="1144588" y="685800"/>
            <a:ext cx="4572000" cy="3429000"/>
          </a:xfrm>
          <a:ln/>
        </p:spPr>
      </p:sp>
      <p:sp>
        <p:nvSpPr>
          <p:cNvPr id="10219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857932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A49FE-A405-43CD-A283-58D2F864028A}" type="slidenum">
              <a:rPr lang="en-GB"/>
              <a:pPr/>
              <a:t>192</a:t>
            </a:fld>
            <a:endParaRPr lang="en-GB"/>
          </a:p>
        </p:txBody>
      </p:sp>
      <p:sp>
        <p:nvSpPr>
          <p:cNvPr id="1024002" name="Rectangle 2"/>
          <p:cNvSpPr>
            <a:spLocks noGrp="1" noRot="1" noChangeAspect="1" noChangeArrowheads="1" noTextEdit="1"/>
          </p:cNvSpPr>
          <p:nvPr>
            <p:ph type="sldImg"/>
          </p:nvPr>
        </p:nvSpPr>
        <p:spPr>
          <a:xfrm>
            <a:off x="1144588" y="685800"/>
            <a:ext cx="4572000" cy="3429000"/>
          </a:xfrm>
          <a:ln/>
        </p:spPr>
      </p:sp>
      <p:sp>
        <p:nvSpPr>
          <p:cNvPr id="1024003" name="Rectangle 3"/>
          <p:cNvSpPr>
            <a:spLocks noGrp="1" noChangeArrowheads="1"/>
          </p:cNvSpPr>
          <p:nvPr>
            <p:ph type="body" idx="1"/>
          </p:nvPr>
        </p:nvSpPr>
        <p:spPr>
          <a:xfrm>
            <a:off x="914400" y="4344025"/>
            <a:ext cx="5029200" cy="4114488"/>
          </a:xfrm>
          <a:ln/>
        </p:spPr>
        <p:txBody>
          <a:bodyPr/>
          <a:lstStyle/>
          <a:p>
            <a:r>
              <a:rPr lang="en-US"/>
              <a:t>The following is the output of the program:</a:t>
            </a:r>
          </a:p>
          <a:p>
            <a:r>
              <a:rPr lang="en-US"/>
              <a:t>This is base’s vfunc( )</a:t>
            </a:r>
          </a:p>
          <a:p>
            <a:r>
              <a:rPr lang="en-US"/>
              <a:t>This is derived1’s vfunc( )</a:t>
            </a:r>
          </a:p>
          <a:p>
            <a:r>
              <a:rPr lang="en-US"/>
              <a:t>This is derived2’s vfunc( )</a:t>
            </a:r>
          </a:p>
          <a:p>
            <a:r>
              <a:rPr lang="en-US"/>
              <a:t>This program produces the same output as the one which used a base class pointer. In the aforesaid example, the function f( ) defines a reference parameter of type </a:t>
            </a:r>
            <a:r>
              <a:rPr lang="en-US" b="1"/>
              <a:t>base</a:t>
            </a:r>
            <a:r>
              <a:rPr lang="en-US"/>
              <a:t>. Inside </a:t>
            </a:r>
            <a:r>
              <a:rPr lang="en-US" b="1"/>
              <a:t>main( ),</a:t>
            </a:r>
            <a:r>
              <a:rPr lang="en-US"/>
              <a:t> the function </a:t>
            </a:r>
            <a:r>
              <a:rPr lang="en-US" b="1"/>
              <a:t>f( )</a:t>
            </a:r>
            <a:r>
              <a:rPr lang="en-US"/>
              <a:t> is called using objects of type </a:t>
            </a:r>
            <a:r>
              <a:rPr lang="en-US" b="1"/>
              <a:t>base, derived1</a:t>
            </a:r>
            <a:r>
              <a:rPr lang="en-US"/>
              <a:t>, and </a:t>
            </a:r>
            <a:r>
              <a:rPr lang="en-US" b="1"/>
              <a:t>derived2. </a:t>
            </a:r>
            <a:r>
              <a:rPr lang="en-US"/>
              <a:t> Inside </a:t>
            </a:r>
            <a:r>
              <a:rPr lang="en-US" b="1"/>
              <a:t>f( ),</a:t>
            </a:r>
            <a:r>
              <a:rPr lang="en-US"/>
              <a:t> the specific version of </a:t>
            </a:r>
            <a:r>
              <a:rPr lang="en-US" b="1"/>
              <a:t>vfunc( )</a:t>
            </a:r>
            <a:r>
              <a:rPr lang="en-US"/>
              <a:t> that is called is determined by the type of object being referenced when the function is called.</a:t>
            </a:r>
            <a:endParaRPr lang="en-US" b="1"/>
          </a:p>
          <a:p>
            <a:endParaRPr lang="en-US"/>
          </a:p>
        </p:txBody>
      </p:sp>
    </p:spTree>
    <p:extLst>
      <p:ext uri="{BB962C8B-B14F-4D97-AF65-F5344CB8AC3E}">
        <p14:creationId xmlns:p14="http://schemas.microsoft.com/office/powerpoint/2010/main" val="124725181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EE3E6C-C782-4D5E-B8EE-97C2CA8F95F2}" type="slidenum">
              <a:rPr lang="en-GB"/>
              <a:pPr/>
              <a:t>193</a:t>
            </a:fld>
            <a:endParaRPr lang="en-GB"/>
          </a:p>
        </p:txBody>
      </p:sp>
      <p:sp>
        <p:nvSpPr>
          <p:cNvPr id="1026050" name="Rectangle 2"/>
          <p:cNvSpPr>
            <a:spLocks noGrp="1" noRot="1" noChangeAspect="1" noChangeArrowheads="1" noTextEdit="1"/>
          </p:cNvSpPr>
          <p:nvPr>
            <p:ph type="sldImg"/>
          </p:nvPr>
        </p:nvSpPr>
        <p:spPr>
          <a:xfrm>
            <a:off x="1144588" y="685800"/>
            <a:ext cx="4572000" cy="3429000"/>
          </a:xfrm>
          <a:ln/>
        </p:spPr>
      </p:sp>
      <p:sp>
        <p:nvSpPr>
          <p:cNvPr id="10260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9957049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7DDEA-1656-4F04-BA2C-521590B64D0D}" type="slidenum">
              <a:rPr lang="en-GB"/>
              <a:pPr/>
              <a:t>194</a:t>
            </a:fld>
            <a:endParaRPr lang="en-GB"/>
          </a:p>
        </p:txBody>
      </p:sp>
      <p:sp>
        <p:nvSpPr>
          <p:cNvPr id="1028098" name="Rectangle 2"/>
          <p:cNvSpPr>
            <a:spLocks noGrp="1" noRot="1" noChangeAspect="1" noChangeArrowheads="1" noTextEdit="1"/>
          </p:cNvSpPr>
          <p:nvPr>
            <p:ph type="sldImg"/>
          </p:nvPr>
        </p:nvSpPr>
        <p:spPr>
          <a:xfrm>
            <a:off x="1144588" y="685800"/>
            <a:ext cx="4572000" cy="3429000"/>
          </a:xfrm>
          <a:ln/>
        </p:spPr>
      </p:sp>
      <p:sp>
        <p:nvSpPr>
          <p:cNvPr id="10280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74960875"/>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5382D-CDC6-4E1B-9549-2CF530579C04}" type="slidenum">
              <a:rPr lang="en-GB"/>
              <a:pPr/>
              <a:t>195</a:t>
            </a:fld>
            <a:endParaRPr lang="en-GB"/>
          </a:p>
        </p:txBody>
      </p:sp>
      <p:sp>
        <p:nvSpPr>
          <p:cNvPr id="1030146" name="Rectangle 2"/>
          <p:cNvSpPr>
            <a:spLocks noGrp="1" noRot="1" noChangeAspect="1" noChangeArrowheads="1" noTextEdit="1"/>
          </p:cNvSpPr>
          <p:nvPr>
            <p:ph type="sldImg"/>
          </p:nvPr>
        </p:nvSpPr>
        <p:spPr>
          <a:xfrm>
            <a:off x="1144588" y="685800"/>
            <a:ext cx="4572000" cy="3429000"/>
          </a:xfrm>
          <a:ln/>
        </p:spPr>
      </p:sp>
      <p:sp>
        <p:nvSpPr>
          <p:cNvPr id="1030147" name="Rectangle 3"/>
          <p:cNvSpPr>
            <a:spLocks noGrp="1" noChangeArrowheads="1"/>
          </p:cNvSpPr>
          <p:nvPr>
            <p:ph type="body" idx="1"/>
          </p:nvPr>
        </p:nvSpPr>
        <p:spPr>
          <a:xfrm>
            <a:off x="914400" y="4344025"/>
            <a:ext cx="5029200" cy="4114488"/>
          </a:xfrm>
          <a:ln/>
        </p:spPr>
        <p:txBody>
          <a:bodyPr/>
          <a:lstStyle/>
          <a:p>
            <a:r>
              <a:rPr lang="en-US"/>
              <a:t>The preceding program displays the following output:</a:t>
            </a:r>
          </a:p>
          <a:p>
            <a:r>
              <a:rPr lang="en-US"/>
              <a:t>This is base’s vfunc( )</a:t>
            </a:r>
          </a:p>
          <a:p>
            <a:r>
              <a:rPr lang="en-US"/>
              <a:t>This is derived1’s vfunc( )</a:t>
            </a:r>
          </a:p>
          <a:p>
            <a:r>
              <a:rPr lang="en-US"/>
              <a:t>This is derived2’s vfunc( )</a:t>
            </a:r>
          </a:p>
          <a:p>
            <a:endParaRPr lang="en-US"/>
          </a:p>
          <a:p>
            <a:r>
              <a:rPr lang="en-US"/>
              <a:t>In this case, derived2 inherits derived1 rather than base, but vfunc( ) is still virtual.</a:t>
            </a:r>
          </a:p>
          <a:p>
            <a:endParaRPr lang="en-US"/>
          </a:p>
        </p:txBody>
      </p:sp>
    </p:spTree>
    <p:extLst>
      <p:ext uri="{BB962C8B-B14F-4D97-AF65-F5344CB8AC3E}">
        <p14:creationId xmlns:p14="http://schemas.microsoft.com/office/powerpoint/2010/main" val="153751427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5348B-100D-49AA-AD1B-682A7A96791B}" type="slidenum">
              <a:rPr lang="en-GB"/>
              <a:pPr/>
              <a:t>196</a:t>
            </a:fld>
            <a:endParaRPr lang="en-GB"/>
          </a:p>
        </p:txBody>
      </p:sp>
      <p:sp>
        <p:nvSpPr>
          <p:cNvPr id="1032194" name="Rectangle 2"/>
          <p:cNvSpPr>
            <a:spLocks noGrp="1" noRot="1" noChangeAspect="1" noChangeArrowheads="1" noTextEdit="1"/>
          </p:cNvSpPr>
          <p:nvPr>
            <p:ph type="sldImg"/>
          </p:nvPr>
        </p:nvSpPr>
        <p:spPr>
          <a:xfrm>
            <a:off x="1144588" y="685800"/>
            <a:ext cx="4572000" cy="3429000"/>
          </a:xfrm>
          <a:ln/>
        </p:spPr>
      </p:sp>
      <p:sp>
        <p:nvSpPr>
          <p:cNvPr id="10321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1165015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9039A-02CD-40A7-9C11-7BA160CC7FD8}" type="slidenum">
              <a:rPr lang="en-GB"/>
              <a:pPr/>
              <a:t>197</a:t>
            </a:fld>
            <a:endParaRPr lang="en-GB"/>
          </a:p>
        </p:txBody>
      </p:sp>
      <p:sp>
        <p:nvSpPr>
          <p:cNvPr id="1034242" name="Rectangle 2"/>
          <p:cNvSpPr>
            <a:spLocks noGrp="1" noRot="1" noChangeAspect="1" noChangeArrowheads="1" noTextEdit="1"/>
          </p:cNvSpPr>
          <p:nvPr>
            <p:ph type="sldImg"/>
          </p:nvPr>
        </p:nvSpPr>
        <p:spPr>
          <a:xfrm>
            <a:off x="1144588" y="685800"/>
            <a:ext cx="4572000" cy="3429000"/>
          </a:xfrm>
          <a:ln/>
        </p:spPr>
      </p:sp>
      <p:sp>
        <p:nvSpPr>
          <p:cNvPr id="10342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24570174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E9C12-F61B-4014-9A4B-16E741828A07}" type="slidenum">
              <a:rPr lang="en-GB"/>
              <a:pPr/>
              <a:t>198</a:t>
            </a:fld>
            <a:endParaRPr lang="en-GB"/>
          </a:p>
        </p:txBody>
      </p:sp>
      <p:sp>
        <p:nvSpPr>
          <p:cNvPr id="1036290" name="Rectangle 2"/>
          <p:cNvSpPr>
            <a:spLocks noGrp="1" noRot="1" noChangeAspect="1" noChangeArrowheads="1" noTextEdit="1"/>
          </p:cNvSpPr>
          <p:nvPr>
            <p:ph type="sldImg"/>
          </p:nvPr>
        </p:nvSpPr>
        <p:spPr>
          <a:xfrm>
            <a:off x="1144588" y="685800"/>
            <a:ext cx="4572000" cy="3429000"/>
          </a:xfrm>
          <a:ln/>
        </p:spPr>
      </p:sp>
      <p:sp>
        <p:nvSpPr>
          <p:cNvPr id="1036291" name="Rectangle 3"/>
          <p:cNvSpPr>
            <a:spLocks noGrp="1" noChangeArrowheads="1"/>
          </p:cNvSpPr>
          <p:nvPr>
            <p:ph type="body" idx="1"/>
          </p:nvPr>
        </p:nvSpPr>
        <p:spPr>
          <a:xfrm>
            <a:off x="914400" y="4344025"/>
            <a:ext cx="5029200" cy="4114488"/>
          </a:xfrm>
          <a:ln/>
        </p:spPr>
        <p:txBody>
          <a:bodyPr/>
          <a:lstStyle/>
          <a:p>
            <a:r>
              <a:rPr lang="en-US"/>
              <a:t>The preceding program displays the following output:</a:t>
            </a:r>
          </a:p>
          <a:p>
            <a:r>
              <a:rPr lang="en-US"/>
              <a:t>This is base’s vfunc( )</a:t>
            </a:r>
          </a:p>
          <a:p>
            <a:r>
              <a:rPr lang="en-US"/>
              <a:t>This is derived1’s vfunc( )</a:t>
            </a:r>
          </a:p>
          <a:p>
            <a:r>
              <a:rPr lang="en-US"/>
              <a:t>This is derived1’s vfunc( )</a:t>
            </a:r>
          </a:p>
          <a:p>
            <a:endParaRPr lang="en-US"/>
          </a:p>
          <a:p>
            <a:r>
              <a:rPr lang="en-US"/>
              <a:t>Because inheritance is hierarchical in C++, it makes sense that virtual functions are also hierarchical. This means that when a derived class fails to override a virtual function, the first redefinition found in reverse order of derivation is used. </a:t>
            </a:r>
          </a:p>
        </p:txBody>
      </p:sp>
    </p:spTree>
    <p:extLst>
      <p:ext uri="{BB962C8B-B14F-4D97-AF65-F5344CB8AC3E}">
        <p14:creationId xmlns:p14="http://schemas.microsoft.com/office/powerpoint/2010/main" val="447526896"/>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9DEF7-B0FE-44C4-AB25-D8238A544D8D}" type="slidenum">
              <a:rPr lang="en-GB"/>
              <a:pPr/>
              <a:t>199</a:t>
            </a:fld>
            <a:endParaRPr lang="en-GB"/>
          </a:p>
        </p:txBody>
      </p:sp>
      <p:sp>
        <p:nvSpPr>
          <p:cNvPr id="1038338" name="Rectangle 2"/>
          <p:cNvSpPr>
            <a:spLocks noGrp="1" noRot="1" noChangeAspect="1" noChangeArrowheads="1" noTextEdit="1"/>
          </p:cNvSpPr>
          <p:nvPr>
            <p:ph type="sldImg"/>
          </p:nvPr>
        </p:nvSpPr>
        <p:spPr>
          <a:xfrm>
            <a:off x="1144588" y="685800"/>
            <a:ext cx="4572000" cy="3429000"/>
          </a:xfrm>
          <a:ln/>
        </p:spPr>
      </p:sp>
      <p:sp>
        <p:nvSpPr>
          <p:cNvPr id="10383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8094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2D6214D-42FF-4AF9-A6FC-667F8C7C3DB6}" type="slidenum">
              <a:rPr lang="en-GB"/>
              <a:pPr/>
              <a:t>2</a:t>
            </a:fld>
            <a:endParaRPr lang="en-GB"/>
          </a:p>
        </p:txBody>
      </p:sp>
      <p:sp>
        <p:nvSpPr>
          <p:cNvPr id="1528834" name="Slide Image Placeholder 1"/>
          <p:cNvSpPr>
            <a:spLocks noGrp="1" noRot="1" noChangeAspect="1" noTextEdit="1"/>
          </p:cNvSpPr>
          <p:nvPr>
            <p:ph type="sldImg"/>
          </p:nvPr>
        </p:nvSpPr>
        <p:spPr>
          <a:ln/>
        </p:spPr>
      </p:sp>
      <p:sp>
        <p:nvSpPr>
          <p:cNvPr id="1528835" name="Notes Placeholder 2"/>
          <p:cNvSpPr>
            <a:spLocks noGrp="1"/>
          </p:cNvSpPr>
          <p:nvPr>
            <p:ph type="body" idx="1"/>
          </p:nvPr>
        </p:nvSpPr>
        <p:spPr>
          <a:ln/>
        </p:spPr>
        <p:txBody>
          <a:bodyPr/>
          <a:lstStyle/>
          <a:p>
            <a:endParaRPr lang="en-US"/>
          </a:p>
        </p:txBody>
      </p:sp>
      <p:sp>
        <p:nvSpPr>
          <p:cNvPr id="1528836" name="Footer Placeholder 3"/>
          <p:cNvSpPr txBox="1">
            <a:spLocks noGrp="1"/>
          </p:cNvSpPr>
          <p:nvPr/>
        </p:nvSpPr>
        <p:spPr bwMode="auto">
          <a:xfrm>
            <a:off x="0" y="8684926"/>
            <a:ext cx="2971800" cy="457513"/>
          </a:xfrm>
          <a:prstGeom prst="rect">
            <a:avLst/>
          </a:prstGeom>
          <a:noFill/>
          <a:ln w="9525">
            <a:noFill/>
            <a:miter lim="800000"/>
            <a:headEnd/>
            <a:tailEnd/>
          </a:ln>
        </p:spPr>
        <p:txBody>
          <a:bodyPr anchor="b"/>
          <a:lstStyle/>
          <a:p>
            <a:r>
              <a:rPr lang="en-US" sz="1200"/>
              <a:t>Confidential © 2009 Wipro Ltd</a:t>
            </a:r>
          </a:p>
        </p:txBody>
      </p:sp>
      <p:sp>
        <p:nvSpPr>
          <p:cNvPr id="1528837" name="Slide Number Placeholder 4"/>
          <p:cNvSpPr txBox="1">
            <a:spLocks noGrp="1"/>
          </p:cNvSpPr>
          <p:nvPr/>
        </p:nvSpPr>
        <p:spPr bwMode="auto">
          <a:xfrm>
            <a:off x="3884613" y="8684926"/>
            <a:ext cx="2971800" cy="457513"/>
          </a:xfrm>
          <a:prstGeom prst="rect">
            <a:avLst/>
          </a:prstGeom>
          <a:noFill/>
          <a:ln w="9525">
            <a:noFill/>
            <a:miter lim="800000"/>
            <a:headEnd/>
            <a:tailEnd/>
          </a:ln>
        </p:spPr>
        <p:txBody>
          <a:bodyPr anchor="b"/>
          <a:lstStyle/>
          <a:p>
            <a:pPr algn="r"/>
            <a:fld id="{6EE531CC-06B2-4BF6-A7A5-60FD75ABFA01}" type="slidenum">
              <a:rPr lang="en-US" sz="1200"/>
              <a:pPr algn="r"/>
              <a:t>2</a:t>
            </a:fld>
            <a:endParaRPr lang="en-US" sz="1200"/>
          </a:p>
        </p:txBody>
      </p:sp>
    </p:spTree>
    <p:extLst>
      <p:ext uri="{BB962C8B-B14F-4D97-AF65-F5344CB8AC3E}">
        <p14:creationId xmlns:p14="http://schemas.microsoft.com/office/powerpoint/2010/main" val="2201077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D7A73-9E7C-4037-93DE-6E4A704CA870}" type="slidenum">
              <a:rPr lang="en-GB"/>
              <a:pPr/>
              <a:t>20</a:t>
            </a:fld>
            <a:endParaRPr lang="en-GB"/>
          </a:p>
        </p:txBody>
      </p:sp>
      <p:sp>
        <p:nvSpPr>
          <p:cNvPr id="671746" name="Rectangle 2"/>
          <p:cNvSpPr>
            <a:spLocks noGrp="1" noRot="1" noChangeAspect="1" noChangeArrowheads="1" noTextEdit="1"/>
          </p:cNvSpPr>
          <p:nvPr>
            <p:ph type="sldImg"/>
          </p:nvPr>
        </p:nvSpPr>
        <p:spPr>
          <a:xfrm>
            <a:off x="1144588" y="685800"/>
            <a:ext cx="4572000" cy="3429000"/>
          </a:xfrm>
          <a:ln/>
        </p:spPr>
      </p:sp>
      <p:sp>
        <p:nvSpPr>
          <p:cNvPr id="6717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8099430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26B9B-8466-46A1-A03A-EF4BB246302B}" type="slidenum">
              <a:rPr lang="en-GB"/>
              <a:pPr/>
              <a:t>200</a:t>
            </a:fld>
            <a:endParaRPr lang="en-GB"/>
          </a:p>
        </p:txBody>
      </p:sp>
      <p:sp>
        <p:nvSpPr>
          <p:cNvPr id="1040386" name="Rectangle 2"/>
          <p:cNvSpPr>
            <a:spLocks noGrp="1" noRot="1" noChangeAspect="1" noChangeArrowheads="1" noTextEdit="1"/>
          </p:cNvSpPr>
          <p:nvPr>
            <p:ph type="sldImg"/>
          </p:nvPr>
        </p:nvSpPr>
        <p:spPr>
          <a:xfrm>
            <a:off x="1144588" y="685800"/>
            <a:ext cx="4572000" cy="3429000"/>
          </a:xfrm>
          <a:ln/>
        </p:spPr>
      </p:sp>
      <p:sp>
        <p:nvSpPr>
          <p:cNvPr id="10403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38881192"/>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10982-C355-4A63-8CFA-773C82466F46}" type="slidenum">
              <a:rPr lang="en-GB"/>
              <a:pPr/>
              <a:t>201</a:t>
            </a:fld>
            <a:endParaRPr lang="en-GB"/>
          </a:p>
        </p:txBody>
      </p:sp>
      <p:sp>
        <p:nvSpPr>
          <p:cNvPr id="1042434" name="Rectangle 2"/>
          <p:cNvSpPr>
            <a:spLocks noGrp="1" noRot="1" noChangeAspect="1" noChangeArrowheads="1" noTextEdit="1"/>
          </p:cNvSpPr>
          <p:nvPr>
            <p:ph type="sldImg"/>
          </p:nvPr>
        </p:nvSpPr>
        <p:spPr>
          <a:xfrm>
            <a:off x="1144588" y="685800"/>
            <a:ext cx="4572000" cy="3429000"/>
          </a:xfrm>
          <a:ln/>
        </p:spPr>
      </p:sp>
      <p:sp>
        <p:nvSpPr>
          <p:cNvPr id="10424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44375014"/>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FB4D8-71C2-4665-8BF2-43D6EF458721}" type="slidenum">
              <a:rPr lang="en-GB"/>
              <a:pPr/>
              <a:t>202</a:t>
            </a:fld>
            <a:endParaRPr lang="en-GB"/>
          </a:p>
        </p:txBody>
      </p:sp>
      <p:sp>
        <p:nvSpPr>
          <p:cNvPr id="1044482" name="Rectangle 2"/>
          <p:cNvSpPr>
            <a:spLocks noGrp="1" noRot="1" noChangeAspect="1" noChangeArrowheads="1" noTextEdit="1"/>
          </p:cNvSpPr>
          <p:nvPr>
            <p:ph type="sldImg"/>
          </p:nvPr>
        </p:nvSpPr>
        <p:spPr>
          <a:xfrm>
            <a:off x="1144588" y="685800"/>
            <a:ext cx="4572000" cy="3429000"/>
          </a:xfrm>
          <a:ln/>
        </p:spPr>
      </p:sp>
      <p:sp>
        <p:nvSpPr>
          <p:cNvPr id="10444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6524061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29F4F-9A01-49E0-A81E-895C37944A9C}" type="slidenum">
              <a:rPr lang="en-GB"/>
              <a:pPr/>
              <a:t>203</a:t>
            </a:fld>
            <a:endParaRPr lang="en-GB"/>
          </a:p>
        </p:txBody>
      </p:sp>
      <p:sp>
        <p:nvSpPr>
          <p:cNvPr id="1046530" name="Rectangle 2"/>
          <p:cNvSpPr>
            <a:spLocks noGrp="1" noRot="1" noChangeAspect="1" noChangeArrowheads="1" noTextEdit="1"/>
          </p:cNvSpPr>
          <p:nvPr>
            <p:ph type="sldImg"/>
          </p:nvPr>
        </p:nvSpPr>
        <p:spPr>
          <a:xfrm>
            <a:off x="1144588" y="685800"/>
            <a:ext cx="4572000" cy="3429000"/>
          </a:xfrm>
          <a:ln/>
        </p:spPr>
      </p:sp>
      <p:sp>
        <p:nvSpPr>
          <p:cNvPr id="1046531" name="Rectangle 3"/>
          <p:cNvSpPr>
            <a:spLocks noGrp="1" noChangeArrowheads="1"/>
          </p:cNvSpPr>
          <p:nvPr>
            <p:ph type="body" idx="1"/>
          </p:nvPr>
        </p:nvSpPr>
        <p:spPr>
          <a:xfrm>
            <a:off x="914400" y="4344025"/>
            <a:ext cx="5029200" cy="4114488"/>
          </a:xfrm>
          <a:ln/>
        </p:spPr>
        <p:txBody>
          <a:bodyPr/>
          <a:lstStyle/>
          <a:p>
            <a:r>
              <a:rPr lang="en-US"/>
              <a:t>This example illustrates how a base class may not be meaningfully define a virtual function. In this case, the base class, number, simply provides the common interface for the derived types to use. There is no reason to define show( ) inside number, as the base of the number is undefined.</a:t>
            </a:r>
          </a:p>
          <a:p>
            <a:endParaRPr lang="en-US"/>
          </a:p>
          <a:p>
            <a:r>
              <a:rPr lang="en-US"/>
              <a:t>Of course, you can always create a placeholder definition of a virtual function. However, making show( ) a pure virtual function also ensures that all derived classes will indeed override or redefine it to meet their own needs.</a:t>
            </a:r>
          </a:p>
        </p:txBody>
      </p:sp>
    </p:spTree>
    <p:extLst>
      <p:ext uri="{BB962C8B-B14F-4D97-AF65-F5344CB8AC3E}">
        <p14:creationId xmlns:p14="http://schemas.microsoft.com/office/powerpoint/2010/main" val="2669774794"/>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D1857-C924-43B9-9BBC-A915D3A86923}" type="slidenum">
              <a:rPr lang="en-GB"/>
              <a:pPr/>
              <a:t>204</a:t>
            </a:fld>
            <a:endParaRPr lang="en-GB"/>
          </a:p>
        </p:txBody>
      </p:sp>
      <p:sp>
        <p:nvSpPr>
          <p:cNvPr id="1048578" name="Rectangle 2"/>
          <p:cNvSpPr>
            <a:spLocks noGrp="1" noRot="1" noChangeAspect="1" noChangeArrowheads="1" noTextEdit="1"/>
          </p:cNvSpPr>
          <p:nvPr>
            <p:ph type="sldImg"/>
          </p:nvPr>
        </p:nvSpPr>
        <p:spPr>
          <a:xfrm>
            <a:off x="1144588" y="685800"/>
            <a:ext cx="4572000" cy="3429000"/>
          </a:xfrm>
          <a:ln/>
        </p:spPr>
      </p:sp>
      <p:sp>
        <p:nvSpPr>
          <p:cNvPr id="1048579" name="Rectangle 3"/>
          <p:cNvSpPr>
            <a:spLocks noGrp="1" noChangeArrowheads="1"/>
          </p:cNvSpPr>
          <p:nvPr>
            <p:ph type="body" idx="1"/>
          </p:nvPr>
        </p:nvSpPr>
        <p:spPr>
          <a:xfrm>
            <a:off x="914400" y="4344025"/>
            <a:ext cx="5029200" cy="4114488"/>
          </a:xfrm>
          <a:ln/>
        </p:spPr>
        <p:txBody>
          <a:bodyPr/>
          <a:lstStyle/>
          <a:p>
            <a:endParaRPr lang="en-US" sz="1600"/>
          </a:p>
        </p:txBody>
      </p:sp>
    </p:spTree>
    <p:extLst>
      <p:ext uri="{BB962C8B-B14F-4D97-AF65-F5344CB8AC3E}">
        <p14:creationId xmlns:p14="http://schemas.microsoft.com/office/powerpoint/2010/main" val="67003448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C42293-C39C-44C7-A6D9-3D105E4B5EE4}" type="slidenum">
              <a:rPr lang="en-GB"/>
              <a:pPr/>
              <a:t>205</a:t>
            </a:fld>
            <a:endParaRPr lang="en-GB"/>
          </a:p>
        </p:txBody>
      </p:sp>
      <p:sp>
        <p:nvSpPr>
          <p:cNvPr id="1050626" name="Rectangle 2"/>
          <p:cNvSpPr>
            <a:spLocks noGrp="1" noRot="1" noChangeAspect="1" noChangeArrowheads="1" noTextEdit="1"/>
          </p:cNvSpPr>
          <p:nvPr>
            <p:ph type="sldImg"/>
          </p:nvPr>
        </p:nvSpPr>
        <p:spPr>
          <a:xfrm>
            <a:off x="1144588" y="685800"/>
            <a:ext cx="4572000" cy="3429000"/>
          </a:xfrm>
          <a:ln/>
        </p:spPr>
      </p:sp>
      <p:sp>
        <p:nvSpPr>
          <p:cNvPr id="10506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53209976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DBB8DD-DC33-4D34-A12F-38406B919569}" type="slidenum">
              <a:rPr lang="en-GB"/>
              <a:pPr/>
              <a:t>206</a:t>
            </a:fld>
            <a:endParaRPr lang="en-GB"/>
          </a:p>
        </p:txBody>
      </p:sp>
      <p:sp>
        <p:nvSpPr>
          <p:cNvPr id="1052674" name="Rectangle 2"/>
          <p:cNvSpPr>
            <a:spLocks noGrp="1" noRot="1" noChangeAspect="1" noChangeArrowheads="1" noTextEdit="1"/>
          </p:cNvSpPr>
          <p:nvPr>
            <p:ph type="sldImg"/>
          </p:nvPr>
        </p:nvSpPr>
        <p:spPr>
          <a:xfrm>
            <a:off x="1144588" y="685800"/>
            <a:ext cx="4572000" cy="3429000"/>
          </a:xfrm>
          <a:ln/>
        </p:spPr>
      </p:sp>
      <p:sp>
        <p:nvSpPr>
          <p:cNvPr id="10526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096081638"/>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F1CFC-2B7B-4CB4-9C0D-6BCDF05C74E9}" type="slidenum">
              <a:rPr lang="en-GB"/>
              <a:pPr/>
              <a:t>207</a:t>
            </a:fld>
            <a:endParaRPr lang="en-GB"/>
          </a:p>
        </p:txBody>
      </p:sp>
      <p:sp>
        <p:nvSpPr>
          <p:cNvPr id="1054722" name="Rectangle 2"/>
          <p:cNvSpPr>
            <a:spLocks noGrp="1" noRot="1" noChangeAspect="1" noChangeArrowheads="1" noTextEdit="1"/>
          </p:cNvSpPr>
          <p:nvPr>
            <p:ph type="sldImg"/>
          </p:nvPr>
        </p:nvSpPr>
        <p:spPr>
          <a:xfrm>
            <a:off x="1144588" y="685800"/>
            <a:ext cx="4572000" cy="3429000"/>
          </a:xfrm>
          <a:ln/>
        </p:spPr>
      </p:sp>
      <p:sp>
        <p:nvSpPr>
          <p:cNvPr id="10547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70287893"/>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068F3-8A98-4ECB-93A4-5BEB826806D0}" type="slidenum">
              <a:rPr lang="en-GB"/>
              <a:pPr/>
              <a:t>208</a:t>
            </a:fld>
            <a:endParaRPr lang="en-GB"/>
          </a:p>
        </p:txBody>
      </p:sp>
      <p:sp>
        <p:nvSpPr>
          <p:cNvPr id="1056770" name="Rectangle 2"/>
          <p:cNvSpPr>
            <a:spLocks noGrp="1" noRot="1" noChangeAspect="1" noChangeArrowheads="1" noTextEdit="1"/>
          </p:cNvSpPr>
          <p:nvPr>
            <p:ph type="sldImg"/>
          </p:nvPr>
        </p:nvSpPr>
        <p:spPr>
          <a:xfrm>
            <a:off x="1144588" y="685800"/>
            <a:ext cx="4572000" cy="3429000"/>
          </a:xfrm>
          <a:ln/>
        </p:spPr>
      </p:sp>
      <p:sp>
        <p:nvSpPr>
          <p:cNvPr id="10567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274521450"/>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6CA5F-EC14-4B4D-AC31-C8988FBD565E}" type="slidenum">
              <a:rPr lang="en-GB"/>
              <a:pPr/>
              <a:t>209</a:t>
            </a:fld>
            <a:endParaRPr lang="en-GB"/>
          </a:p>
        </p:txBody>
      </p:sp>
      <p:sp>
        <p:nvSpPr>
          <p:cNvPr id="1058818" name="Rectangle 2"/>
          <p:cNvSpPr>
            <a:spLocks noGrp="1" noRot="1" noChangeAspect="1" noChangeArrowheads="1" noTextEdit="1"/>
          </p:cNvSpPr>
          <p:nvPr>
            <p:ph type="sldImg"/>
          </p:nvPr>
        </p:nvSpPr>
        <p:spPr>
          <a:xfrm>
            <a:off x="1144588" y="685800"/>
            <a:ext cx="4572000" cy="3429000"/>
          </a:xfrm>
          <a:ln/>
        </p:spPr>
      </p:sp>
      <p:sp>
        <p:nvSpPr>
          <p:cNvPr id="10588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79999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CCEB8-5E78-4A79-93EA-7A6B4EC98D51}" type="slidenum">
              <a:rPr lang="en-GB"/>
              <a:pPr/>
              <a:t>21</a:t>
            </a:fld>
            <a:endParaRPr lang="en-GB"/>
          </a:p>
        </p:txBody>
      </p:sp>
      <p:sp>
        <p:nvSpPr>
          <p:cNvPr id="673794" name="Rectangle 2"/>
          <p:cNvSpPr>
            <a:spLocks noGrp="1" noRot="1" noChangeAspect="1" noChangeArrowheads="1" noTextEdit="1"/>
          </p:cNvSpPr>
          <p:nvPr>
            <p:ph type="sldImg"/>
          </p:nvPr>
        </p:nvSpPr>
        <p:spPr>
          <a:xfrm>
            <a:off x="1144588" y="685800"/>
            <a:ext cx="4572000" cy="3429000"/>
          </a:xfrm>
          <a:ln/>
        </p:spPr>
      </p:sp>
      <p:sp>
        <p:nvSpPr>
          <p:cNvPr id="6737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395113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F8C12B-083D-4215-B23E-FEFB5A908AD5}" type="slidenum">
              <a:rPr lang="en-GB"/>
              <a:pPr/>
              <a:t>210</a:t>
            </a:fld>
            <a:endParaRPr lang="en-GB"/>
          </a:p>
        </p:txBody>
      </p:sp>
      <p:sp>
        <p:nvSpPr>
          <p:cNvPr id="1060866" name="Rectangle 2"/>
          <p:cNvSpPr>
            <a:spLocks noGrp="1" noRot="1" noChangeAspect="1" noChangeArrowheads="1" noTextEdit="1"/>
          </p:cNvSpPr>
          <p:nvPr>
            <p:ph type="sldImg"/>
          </p:nvPr>
        </p:nvSpPr>
        <p:spPr>
          <a:xfrm>
            <a:off x="1144588" y="685800"/>
            <a:ext cx="4572000" cy="3429000"/>
          </a:xfrm>
          <a:ln/>
        </p:spPr>
      </p:sp>
      <p:sp>
        <p:nvSpPr>
          <p:cNvPr id="1060867" name="Rectangle 3"/>
          <p:cNvSpPr>
            <a:spLocks noGrp="1" noChangeArrowheads="1"/>
          </p:cNvSpPr>
          <p:nvPr>
            <p:ph type="body" idx="1"/>
          </p:nvPr>
        </p:nvSpPr>
        <p:spPr>
          <a:xfrm>
            <a:off x="914400" y="4344025"/>
            <a:ext cx="5029200" cy="4114488"/>
          </a:xfrm>
          <a:ln/>
        </p:spPr>
        <p:txBody>
          <a:bodyPr/>
          <a:lstStyle/>
          <a:p>
            <a:r>
              <a:rPr lang="en-US"/>
              <a:t>The base class, convert, defines two variables, val1 and val2, which hold the initial and the converted values respectively. It also defines the functions getinit( ) and getconv( ), which return the initial value and the converted value respectively.</a:t>
            </a:r>
          </a:p>
          <a:p>
            <a:r>
              <a:rPr lang="en-US"/>
              <a:t>These elements of convert are fixed and applicable to all derived classes that will inherit </a:t>
            </a:r>
            <a:r>
              <a:rPr lang="en-US" b="1"/>
              <a:t>convert</a:t>
            </a:r>
            <a:r>
              <a:rPr lang="en-US"/>
              <a:t>.</a:t>
            </a:r>
          </a:p>
          <a:p>
            <a:endParaRPr lang="en-US"/>
          </a:p>
          <a:p>
            <a:r>
              <a:rPr lang="en-US"/>
              <a:t>However, the function that will actually perform the conversion, compute( ), is a pure virtual function that must be defined by the classes derived from </a:t>
            </a:r>
            <a:r>
              <a:rPr lang="en-US" b="1"/>
              <a:t>convert</a:t>
            </a:r>
          </a:p>
          <a:p>
            <a:endParaRPr lang="en-US"/>
          </a:p>
        </p:txBody>
      </p:sp>
    </p:spTree>
    <p:extLst>
      <p:ext uri="{BB962C8B-B14F-4D97-AF65-F5344CB8AC3E}">
        <p14:creationId xmlns:p14="http://schemas.microsoft.com/office/powerpoint/2010/main" val="1340353454"/>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BBD6D-4936-4CE6-BFF7-A756E0E1DC57}" type="slidenum">
              <a:rPr lang="en-GB"/>
              <a:pPr/>
              <a:t>211</a:t>
            </a:fld>
            <a:endParaRPr lang="en-GB"/>
          </a:p>
        </p:txBody>
      </p:sp>
      <p:sp>
        <p:nvSpPr>
          <p:cNvPr id="1062914" name="Rectangle 2"/>
          <p:cNvSpPr>
            <a:spLocks noGrp="1" noRot="1" noChangeAspect="1" noChangeArrowheads="1" noTextEdit="1"/>
          </p:cNvSpPr>
          <p:nvPr>
            <p:ph type="sldImg"/>
          </p:nvPr>
        </p:nvSpPr>
        <p:spPr>
          <a:xfrm>
            <a:off x="1144588" y="685800"/>
            <a:ext cx="4572000" cy="3429000"/>
          </a:xfrm>
          <a:ln/>
        </p:spPr>
      </p:sp>
      <p:sp>
        <p:nvSpPr>
          <p:cNvPr id="1062915" name="Rectangle 3"/>
          <p:cNvSpPr>
            <a:spLocks noGrp="1" noChangeArrowheads="1"/>
          </p:cNvSpPr>
          <p:nvPr>
            <p:ph type="body" idx="1"/>
          </p:nvPr>
        </p:nvSpPr>
        <p:spPr>
          <a:xfrm>
            <a:off x="914400" y="4344025"/>
            <a:ext cx="5029200" cy="4114488"/>
          </a:xfrm>
          <a:ln/>
        </p:spPr>
        <p:txBody>
          <a:bodyPr/>
          <a:lstStyle/>
          <a:p>
            <a:endParaRPr lang="en-US" b="1"/>
          </a:p>
        </p:txBody>
      </p:sp>
    </p:spTree>
    <p:extLst>
      <p:ext uri="{BB962C8B-B14F-4D97-AF65-F5344CB8AC3E}">
        <p14:creationId xmlns:p14="http://schemas.microsoft.com/office/powerpoint/2010/main" val="2096312956"/>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D0634-87F1-4371-908A-081C083C1448}" type="slidenum">
              <a:rPr lang="en-GB"/>
              <a:pPr/>
              <a:t>212</a:t>
            </a:fld>
            <a:endParaRPr lang="en-GB"/>
          </a:p>
        </p:txBody>
      </p:sp>
      <p:sp>
        <p:nvSpPr>
          <p:cNvPr id="1064962" name="Rectangle 2"/>
          <p:cNvSpPr>
            <a:spLocks noGrp="1" noRot="1" noChangeAspect="1" noChangeArrowheads="1" noTextEdit="1"/>
          </p:cNvSpPr>
          <p:nvPr>
            <p:ph type="sldImg"/>
          </p:nvPr>
        </p:nvSpPr>
        <p:spPr>
          <a:xfrm>
            <a:off x="1144588" y="685800"/>
            <a:ext cx="4572000" cy="3429000"/>
          </a:xfrm>
          <a:ln/>
        </p:spPr>
      </p:sp>
      <p:sp>
        <p:nvSpPr>
          <p:cNvPr id="1064963" name="Rectangle 3"/>
          <p:cNvSpPr>
            <a:spLocks noGrp="1" noChangeArrowheads="1"/>
          </p:cNvSpPr>
          <p:nvPr>
            <p:ph type="body" idx="1"/>
          </p:nvPr>
        </p:nvSpPr>
        <p:spPr>
          <a:xfrm>
            <a:off x="914400" y="4344025"/>
            <a:ext cx="5029200" cy="4114488"/>
          </a:xfrm>
          <a:ln/>
        </p:spPr>
        <p:txBody>
          <a:bodyPr/>
          <a:lstStyle/>
          <a:p>
            <a:r>
              <a:rPr lang="en-US"/>
              <a:t>One of the benefits of derived classes and virtual functions is that handling a new case is a very easy matter. All that you need to do is to add a new derived class with an overridden implementation of the virtual function. No additional invocation code need be added. The invocation statement invoking the virtual method remains its generic nature, irrespective of the number of derived classes added.</a:t>
            </a:r>
          </a:p>
          <a:p>
            <a:endParaRPr lang="en-US"/>
          </a:p>
        </p:txBody>
      </p:sp>
    </p:spTree>
    <p:extLst>
      <p:ext uri="{BB962C8B-B14F-4D97-AF65-F5344CB8AC3E}">
        <p14:creationId xmlns:p14="http://schemas.microsoft.com/office/powerpoint/2010/main" val="107325260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7C910-0768-4285-856C-20FB904C7F59}" type="slidenum">
              <a:rPr lang="en-GB"/>
              <a:pPr/>
              <a:t>213</a:t>
            </a:fld>
            <a:endParaRPr lang="en-GB"/>
          </a:p>
        </p:txBody>
      </p:sp>
      <p:sp>
        <p:nvSpPr>
          <p:cNvPr id="1067010" name="Rectangle 2"/>
          <p:cNvSpPr>
            <a:spLocks noGrp="1" noRot="1" noChangeAspect="1" noChangeArrowheads="1" noTextEdit="1"/>
          </p:cNvSpPr>
          <p:nvPr>
            <p:ph type="sldImg"/>
          </p:nvPr>
        </p:nvSpPr>
        <p:spPr>
          <a:xfrm>
            <a:off x="1144588" y="685800"/>
            <a:ext cx="4572000" cy="3429000"/>
          </a:xfrm>
          <a:ln/>
        </p:spPr>
      </p:sp>
      <p:sp>
        <p:nvSpPr>
          <p:cNvPr id="10670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38208638"/>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27E7E-FAAA-4EF6-A793-CBB4F9F4EB7B}" type="slidenum">
              <a:rPr lang="en-GB"/>
              <a:pPr/>
              <a:t>214</a:t>
            </a:fld>
            <a:endParaRPr lang="en-GB"/>
          </a:p>
        </p:txBody>
      </p:sp>
      <p:sp>
        <p:nvSpPr>
          <p:cNvPr id="1069058" name="Rectangle 2"/>
          <p:cNvSpPr>
            <a:spLocks noGrp="1" noRot="1" noChangeAspect="1" noChangeArrowheads="1" noTextEdit="1"/>
          </p:cNvSpPr>
          <p:nvPr>
            <p:ph type="sldImg"/>
          </p:nvPr>
        </p:nvSpPr>
        <p:spPr>
          <a:xfrm>
            <a:off x="1144588" y="685800"/>
            <a:ext cx="4572000" cy="3429000"/>
          </a:xfrm>
          <a:ln/>
        </p:spPr>
      </p:sp>
      <p:sp>
        <p:nvSpPr>
          <p:cNvPr id="10690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23800387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B6786-2B23-4C44-9222-09016151F552}" type="slidenum">
              <a:rPr lang="en-GB"/>
              <a:pPr/>
              <a:t>215</a:t>
            </a:fld>
            <a:endParaRPr lang="en-GB"/>
          </a:p>
        </p:txBody>
      </p:sp>
      <p:sp>
        <p:nvSpPr>
          <p:cNvPr id="1071106" name="Rectangle 2"/>
          <p:cNvSpPr>
            <a:spLocks noGrp="1" noRot="1" noChangeAspect="1" noChangeArrowheads="1" noTextEdit="1"/>
          </p:cNvSpPr>
          <p:nvPr>
            <p:ph type="sldImg"/>
          </p:nvPr>
        </p:nvSpPr>
        <p:spPr>
          <a:xfrm>
            <a:off x="1144588" y="685800"/>
            <a:ext cx="4572000" cy="3429000"/>
          </a:xfrm>
          <a:ln/>
        </p:spPr>
      </p:sp>
      <p:sp>
        <p:nvSpPr>
          <p:cNvPr id="10711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56607273"/>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A5FE1-5144-439F-A45E-D10D3998B04E}" type="slidenum">
              <a:rPr lang="en-GB"/>
              <a:pPr/>
              <a:t>216</a:t>
            </a:fld>
            <a:endParaRPr lang="en-GB"/>
          </a:p>
        </p:txBody>
      </p:sp>
      <p:sp>
        <p:nvSpPr>
          <p:cNvPr id="1073154" name="Rectangle 2"/>
          <p:cNvSpPr>
            <a:spLocks noGrp="1" noRot="1" noChangeAspect="1" noChangeArrowheads="1" noTextEdit="1"/>
          </p:cNvSpPr>
          <p:nvPr>
            <p:ph type="sldImg"/>
          </p:nvPr>
        </p:nvSpPr>
        <p:spPr>
          <a:xfrm>
            <a:off x="1144588" y="685800"/>
            <a:ext cx="4572000" cy="3429000"/>
          </a:xfrm>
          <a:ln/>
        </p:spPr>
      </p:sp>
      <p:sp>
        <p:nvSpPr>
          <p:cNvPr id="10731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423806110"/>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8154B8-D47C-45CE-9D53-4184728F282D}" type="slidenum">
              <a:rPr lang="en-GB"/>
              <a:pPr/>
              <a:t>217</a:t>
            </a:fld>
            <a:endParaRPr lang="en-GB"/>
          </a:p>
        </p:txBody>
      </p:sp>
      <p:sp>
        <p:nvSpPr>
          <p:cNvPr id="1075202" name="Rectangle 2"/>
          <p:cNvSpPr>
            <a:spLocks noGrp="1" noRot="1" noChangeAspect="1" noChangeArrowheads="1" noTextEdit="1"/>
          </p:cNvSpPr>
          <p:nvPr>
            <p:ph type="sldImg"/>
          </p:nvPr>
        </p:nvSpPr>
        <p:spPr>
          <a:xfrm>
            <a:off x="1144588" y="685800"/>
            <a:ext cx="4572000" cy="3429000"/>
          </a:xfrm>
          <a:ln/>
        </p:spPr>
      </p:sp>
      <p:sp>
        <p:nvSpPr>
          <p:cNvPr id="1075203" name="Rectangle 3"/>
          <p:cNvSpPr>
            <a:spLocks noGrp="1" noChangeArrowheads="1"/>
          </p:cNvSpPr>
          <p:nvPr>
            <p:ph type="body" idx="1"/>
          </p:nvPr>
        </p:nvSpPr>
        <p:spPr>
          <a:xfrm>
            <a:off x="914400" y="4344025"/>
            <a:ext cx="5029200" cy="4114488"/>
          </a:xfrm>
          <a:ln/>
        </p:spPr>
        <p:txBody>
          <a:bodyPr/>
          <a:lstStyle/>
          <a:p>
            <a:endParaRPr lang="en-US" sz="1000"/>
          </a:p>
        </p:txBody>
      </p:sp>
    </p:spTree>
    <p:extLst>
      <p:ext uri="{BB962C8B-B14F-4D97-AF65-F5344CB8AC3E}">
        <p14:creationId xmlns:p14="http://schemas.microsoft.com/office/powerpoint/2010/main" val="248732007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51E9D-4D3B-44F8-8813-B6562A013A23}" type="slidenum">
              <a:rPr lang="en-GB"/>
              <a:pPr/>
              <a:t>218</a:t>
            </a:fld>
            <a:endParaRPr lang="en-GB"/>
          </a:p>
        </p:txBody>
      </p:sp>
      <p:sp>
        <p:nvSpPr>
          <p:cNvPr id="1077250" name="Rectangle 2"/>
          <p:cNvSpPr>
            <a:spLocks noGrp="1" noRot="1" noChangeAspect="1" noChangeArrowheads="1" noTextEdit="1"/>
          </p:cNvSpPr>
          <p:nvPr>
            <p:ph type="sldImg"/>
          </p:nvPr>
        </p:nvSpPr>
        <p:spPr>
          <a:xfrm>
            <a:off x="1144588" y="685800"/>
            <a:ext cx="4572000" cy="3429000"/>
          </a:xfrm>
          <a:ln/>
        </p:spPr>
      </p:sp>
      <p:sp>
        <p:nvSpPr>
          <p:cNvPr id="10772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40286195"/>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09100FD-0215-4E34-B572-61514616D4B4}" type="slidenum">
              <a:rPr lang="en-GB"/>
              <a:pPr/>
              <a:t>219</a:t>
            </a:fld>
            <a:endParaRPr lang="en-GB"/>
          </a:p>
        </p:txBody>
      </p:sp>
      <p:sp>
        <p:nvSpPr>
          <p:cNvPr id="1530882" name="Rectangle 2"/>
          <p:cNvSpPr>
            <a:spLocks noGrp="1" noChangeArrowheads="1"/>
          </p:cNvSpPr>
          <p:nvPr>
            <p:ph type="body" idx="1"/>
          </p:nvPr>
        </p:nvSpPr>
        <p:spPr>
          <a:xfrm>
            <a:off x="914400" y="838513"/>
            <a:ext cx="5410200" cy="7773025"/>
          </a:xfrm>
          <a:ln/>
        </p:spPr>
        <p:txBody>
          <a:bodyPr/>
          <a:lstStyle/>
          <a:p>
            <a:pPr marL="228600" indent="-228600"/>
            <a:endParaRPr lang="en-US"/>
          </a:p>
        </p:txBody>
      </p:sp>
    </p:spTree>
    <p:extLst>
      <p:ext uri="{BB962C8B-B14F-4D97-AF65-F5344CB8AC3E}">
        <p14:creationId xmlns:p14="http://schemas.microsoft.com/office/powerpoint/2010/main" val="1696839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0A404-C415-485A-B275-F0163675A8AB}" type="slidenum">
              <a:rPr lang="en-GB"/>
              <a:pPr/>
              <a:t>22</a:t>
            </a:fld>
            <a:endParaRPr lang="en-GB"/>
          </a:p>
        </p:txBody>
      </p:sp>
      <p:sp>
        <p:nvSpPr>
          <p:cNvPr id="675842" name="Rectangle 2"/>
          <p:cNvSpPr>
            <a:spLocks noGrp="1" noRot="1" noChangeAspect="1" noChangeArrowheads="1" noTextEdit="1"/>
          </p:cNvSpPr>
          <p:nvPr>
            <p:ph type="sldImg"/>
          </p:nvPr>
        </p:nvSpPr>
        <p:spPr>
          <a:xfrm>
            <a:off x="1144588" y="685800"/>
            <a:ext cx="4572000" cy="3429000"/>
          </a:xfrm>
          <a:ln/>
        </p:spPr>
      </p:sp>
      <p:sp>
        <p:nvSpPr>
          <p:cNvPr id="675843" name="Rectangle 3"/>
          <p:cNvSpPr>
            <a:spLocks noGrp="1" noChangeArrowheads="1"/>
          </p:cNvSpPr>
          <p:nvPr>
            <p:ph type="body" idx="1"/>
          </p:nvPr>
        </p:nvSpPr>
        <p:spPr>
          <a:xfrm>
            <a:off x="914400" y="4344025"/>
            <a:ext cx="5029200" cy="4114488"/>
          </a:xfrm>
          <a:ln/>
        </p:spPr>
        <p:txBody>
          <a:bodyPr/>
          <a:lstStyle/>
          <a:p>
            <a:pPr>
              <a:lnSpc>
                <a:spcPct val="90000"/>
              </a:lnSpc>
            </a:pPr>
            <a:r>
              <a:rPr lang="en-US"/>
              <a:t>Consider the following code snippet:</a:t>
            </a:r>
          </a:p>
          <a:p>
            <a:pPr>
              <a:lnSpc>
                <a:spcPct val="90000"/>
              </a:lnSpc>
            </a:pPr>
            <a:r>
              <a:rPr lang="en-US"/>
              <a:t>int x, y, z;</a:t>
            </a:r>
          </a:p>
          <a:p>
            <a:pPr>
              <a:lnSpc>
                <a:spcPct val="90000"/>
              </a:lnSpc>
            </a:pPr>
            <a:r>
              <a:rPr lang="en-US"/>
              <a:t>z = x + y;</a:t>
            </a:r>
          </a:p>
          <a:p>
            <a:pPr>
              <a:lnSpc>
                <a:spcPct val="90000"/>
              </a:lnSpc>
            </a:pPr>
            <a:endParaRPr lang="en-US"/>
          </a:p>
          <a:p>
            <a:pPr>
              <a:lnSpc>
                <a:spcPct val="90000"/>
              </a:lnSpc>
            </a:pPr>
            <a:r>
              <a:rPr lang="en-US"/>
              <a:t>The compiler would automatically identify the “+” operation as a legitimate operation on two variables of type </a:t>
            </a:r>
            <a:r>
              <a:rPr lang="en-US" b="1"/>
              <a:t>int, </a:t>
            </a:r>
            <a:r>
              <a:rPr lang="en-US"/>
              <a:t>as the pre-defined data types and its operations are built into the compiler itself.</a:t>
            </a:r>
          </a:p>
          <a:p>
            <a:pPr>
              <a:lnSpc>
                <a:spcPct val="90000"/>
              </a:lnSpc>
            </a:pPr>
            <a:endParaRPr lang="en-US"/>
          </a:p>
          <a:p>
            <a:pPr>
              <a:lnSpc>
                <a:spcPct val="90000"/>
              </a:lnSpc>
            </a:pPr>
            <a:r>
              <a:rPr lang="en-US"/>
              <a:t>Consider the following code snippet:</a:t>
            </a:r>
          </a:p>
          <a:p>
            <a:pPr lvl="1">
              <a:lnSpc>
                <a:spcPct val="90000"/>
              </a:lnSpc>
            </a:pPr>
            <a:r>
              <a:rPr lang="en-US" sz="1400"/>
              <a:t>char str1[6], str2[6], result[12];</a:t>
            </a:r>
          </a:p>
          <a:p>
            <a:pPr lvl="1">
              <a:lnSpc>
                <a:spcPct val="90000"/>
              </a:lnSpc>
            </a:pPr>
            <a:r>
              <a:rPr lang="en-US" sz="1400"/>
              <a:t>scanf(“%6s%6s”, str1, str2);</a:t>
            </a:r>
          </a:p>
          <a:p>
            <a:pPr lvl="1">
              <a:lnSpc>
                <a:spcPct val="90000"/>
              </a:lnSpc>
            </a:pPr>
            <a:r>
              <a:rPr lang="en-US" sz="1400"/>
              <a:t>result = str1 + str2;</a:t>
            </a:r>
          </a:p>
          <a:p>
            <a:pPr lvl="1">
              <a:lnSpc>
                <a:spcPct val="90000"/>
              </a:lnSpc>
            </a:pPr>
            <a:r>
              <a:rPr lang="en-US"/>
              <a:t>If we want to concatenate two strings, we cannot do so by using the “+” operator on the two strings str1 and str2. An attempt to do so will be flagged off by the compiler as an illegitimate operation, as the compiler does not associate the “+” operator as a legitimate operation on string variables. The only option for the programmer in such a scenario would be to write a function that would embody the logic for concatenating the two strings str1 and str2. These two strings would be passed as arguments to the concatenate function.</a:t>
            </a:r>
            <a:endParaRPr lang="en-US" sz="1400"/>
          </a:p>
          <a:p>
            <a:pPr>
              <a:lnSpc>
                <a:spcPct val="90000"/>
              </a:lnSpc>
            </a:pPr>
            <a:endParaRPr lang="en-US"/>
          </a:p>
          <a:p>
            <a:pPr>
              <a:lnSpc>
                <a:spcPct val="90000"/>
              </a:lnSpc>
            </a:pPr>
            <a:endParaRPr lang="en-US"/>
          </a:p>
          <a:p>
            <a:pPr>
              <a:lnSpc>
                <a:spcPct val="90000"/>
              </a:lnSpc>
            </a:pPr>
            <a:endParaRPr lang="en-US"/>
          </a:p>
        </p:txBody>
      </p:sp>
    </p:spTree>
    <p:extLst>
      <p:ext uri="{BB962C8B-B14F-4D97-AF65-F5344CB8AC3E}">
        <p14:creationId xmlns:p14="http://schemas.microsoft.com/office/powerpoint/2010/main" val="1461261842"/>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F6362-3665-4D55-9D5E-D8A8B2A0A056}" type="slidenum">
              <a:rPr lang="en-GB"/>
              <a:pPr/>
              <a:t>220</a:t>
            </a:fld>
            <a:endParaRPr lang="en-GB"/>
          </a:p>
        </p:txBody>
      </p:sp>
      <p:sp>
        <p:nvSpPr>
          <p:cNvPr id="1532930" name="Rectangle 2"/>
          <p:cNvSpPr>
            <a:spLocks noGrp="1" noRot="1" noChangeAspect="1" noChangeArrowheads="1" noTextEdit="1"/>
          </p:cNvSpPr>
          <p:nvPr>
            <p:ph type="sldImg"/>
          </p:nvPr>
        </p:nvSpPr>
        <p:spPr>
          <a:xfrm>
            <a:off x="1144588" y="685800"/>
            <a:ext cx="4572000" cy="3429000"/>
          </a:xfrm>
          <a:ln/>
        </p:spPr>
      </p:sp>
      <p:sp>
        <p:nvSpPr>
          <p:cNvPr id="15329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619312937"/>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C0020-4147-456F-BAD0-6D1C4C9D8F3D}" type="slidenum">
              <a:rPr lang="en-GB"/>
              <a:pPr/>
              <a:t>221</a:t>
            </a:fld>
            <a:endParaRPr lang="en-GB"/>
          </a:p>
        </p:txBody>
      </p:sp>
      <p:sp>
        <p:nvSpPr>
          <p:cNvPr id="1534978" name="Rectangle 2"/>
          <p:cNvSpPr>
            <a:spLocks noGrp="1" noRot="1" noChangeAspect="1" noChangeArrowheads="1" noTextEdit="1"/>
          </p:cNvSpPr>
          <p:nvPr>
            <p:ph type="sldImg"/>
          </p:nvPr>
        </p:nvSpPr>
        <p:spPr>
          <a:xfrm>
            <a:off x="1144588" y="685800"/>
            <a:ext cx="4572000" cy="3429000"/>
          </a:xfrm>
          <a:ln/>
        </p:spPr>
      </p:sp>
      <p:sp>
        <p:nvSpPr>
          <p:cNvPr id="15349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66073486"/>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7DA17-3AF4-4F8F-9926-32FAA144CA09}" type="slidenum">
              <a:rPr lang="en-GB"/>
              <a:pPr/>
              <a:t>222</a:t>
            </a:fld>
            <a:endParaRPr lang="en-GB"/>
          </a:p>
        </p:txBody>
      </p:sp>
      <p:sp>
        <p:nvSpPr>
          <p:cNvPr id="1537026" name="Rectangle 2"/>
          <p:cNvSpPr>
            <a:spLocks noGrp="1" noRot="1" noChangeAspect="1" noChangeArrowheads="1" noTextEdit="1"/>
          </p:cNvSpPr>
          <p:nvPr>
            <p:ph type="sldImg"/>
          </p:nvPr>
        </p:nvSpPr>
        <p:spPr>
          <a:xfrm>
            <a:off x="1144588" y="685800"/>
            <a:ext cx="4572000" cy="3429000"/>
          </a:xfrm>
          <a:ln/>
        </p:spPr>
      </p:sp>
      <p:sp>
        <p:nvSpPr>
          <p:cNvPr id="15370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9506296"/>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A8907-B14E-4B2C-81EE-CA299AAA06E2}" type="slidenum">
              <a:rPr lang="en-GB"/>
              <a:pPr/>
              <a:t>223</a:t>
            </a:fld>
            <a:endParaRPr lang="en-GB"/>
          </a:p>
        </p:txBody>
      </p:sp>
      <p:sp>
        <p:nvSpPr>
          <p:cNvPr id="1539074" name="Rectangle 2"/>
          <p:cNvSpPr>
            <a:spLocks noGrp="1" noRot="1" noChangeAspect="1" noChangeArrowheads="1" noTextEdit="1"/>
          </p:cNvSpPr>
          <p:nvPr>
            <p:ph type="sldImg"/>
          </p:nvPr>
        </p:nvSpPr>
        <p:spPr>
          <a:xfrm>
            <a:off x="1144588" y="685800"/>
            <a:ext cx="4572000" cy="3429000"/>
          </a:xfrm>
          <a:ln/>
        </p:spPr>
      </p:sp>
      <p:sp>
        <p:nvSpPr>
          <p:cNvPr id="1539075" name="Rectangle 3"/>
          <p:cNvSpPr>
            <a:spLocks noGrp="1" noChangeArrowheads="1"/>
          </p:cNvSpPr>
          <p:nvPr>
            <p:ph type="body" idx="1"/>
          </p:nvPr>
        </p:nvSpPr>
        <p:spPr>
          <a:xfrm>
            <a:off x="914400" y="4344025"/>
            <a:ext cx="5029200" cy="4114488"/>
          </a:xfrm>
          <a:ln/>
        </p:spPr>
        <p:txBody>
          <a:bodyPr/>
          <a:lstStyle/>
          <a:p>
            <a:r>
              <a:rPr lang="en-US"/>
              <a:t>By declaring  function compare( ) as a friend function of the class mks_distance, the function can access the non-public (private and protected) members of all instances of the class.</a:t>
            </a:r>
          </a:p>
          <a:p>
            <a:endParaRPr lang="en-US"/>
          </a:p>
          <a:p>
            <a:r>
              <a:rPr lang="en-US" b="1"/>
              <a:t>The declaration of the friend function must be declared within the class of which it is a friend.</a:t>
            </a:r>
            <a:r>
              <a:rPr lang="en-US"/>
              <a:t> </a:t>
            </a:r>
          </a:p>
          <a:p>
            <a:endParaRPr lang="en-US"/>
          </a:p>
        </p:txBody>
      </p:sp>
    </p:spTree>
    <p:extLst>
      <p:ext uri="{BB962C8B-B14F-4D97-AF65-F5344CB8AC3E}">
        <p14:creationId xmlns:p14="http://schemas.microsoft.com/office/powerpoint/2010/main" val="1692848073"/>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8032B-1281-469B-87C6-4B8459D17896}" type="slidenum">
              <a:rPr lang="en-GB"/>
              <a:pPr/>
              <a:t>224</a:t>
            </a:fld>
            <a:endParaRPr lang="en-GB"/>
          </a:p>
        </p:txBody>
      </p:sp>
      <p:sp>
        <p:nvSpPr>
          <p:cNvPr id="1541122" name="Rectangle 2"/>
          <p:cNvSpPr>
            <a:spLocks noGrp="1" noRot="1" noChangeAspect="1" noChangeArrowheads="1" noTextEdit="1"/>
          </p:cNvSpPr>
          <p:nvPr>
            <p:ph type="sldImg"/>
          </p:nvPr>
        </p:nvSpPr>
        <p:spPr>
          <a:xfrm>
            <a:off x="1144588" y="685800"/>
            <a:ext cx="4572000" cy="3429000"/>
          </a:xfrm>
          <a:ln/>
        </p:spPr>
      </p:sp>
      <p:sp>
        <p:nvSpPr>
          <p:cNvPr id="1541123" name="Rectangle 3"/>
          <p:cNvSpPr>
            <a:spLocks noGrp="1" noChangeArrowheads="1"/>
          </p:cNvSpPr>
          <p:nvPr>
            <p:ph type="body" idx="1"/>
          </p:nvPr>
        </p:nvSpPr>
        <p:spPr>
          <a:xfrm>
            <a:off x="914400" y="4344025"/>
            <a:ext cx="5029200" cy="4114488"/>
          </a:xfrm>
          <a:ln/>
        </p:spPr>
        <p:txBody>
          <a:bodyPr/>
          <a:lstStyle/>
          <a:p>
            <a:r>
              <a:rPr lang="en-US"/>
              <a:t>In the above example , compare function  is  accesing private data of a class mks_distance. </a:t>
            </a:r>
          </a:p>
          <a:p>
            <a:endParaRPr lang="en-US"/>
          </a:p>
          <a:p>
            <a:r>
              <a:rPr lang="en-US"/>
              <a:t>Note: friend function is not a member of a class .so no need to use scope resolution operator while defining compare function</a:t>
            </a:r>
          </a:p>
        </p:txBody>
      </p:sp>
    </p:spTree>
    <p:extLst>
      <p:ext uri="{BB962C8B-B14F-4D97-AF65-F5344CB8AC3E}">
        <p14:creationId xmlns:p14="http://schemas.microsoft.com/office/powerpoint/2010/main" val="1905976313"/>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97815-03A7-4C90-9992-FB4C227540D2}" type="slidenum">
              <a:rPr lang="en-GB"/>
              <a:pPr/>
              <a:t>225</a:t>
            </a:fld>
            <a:endParaRPr lang="en-GB"/>
          </a:p>
        </p:txBody>
      </p:sp>
      <p:sp>
        <p:nvSpPr>
          <p:cNvPr id="1543170" name="Rectangle 2"/>
          <p:cNvSpPr>
            <a:spLocks noGrp="1" noRot="1" noChangeAspect="1" noChangeArrowheads="1" noTextEdit="1"/>
          </p:cNvSpPr>
          <p:nvPr>
            <p:ph type="sldImg"/>
          </p:nvPr>
        </p:nvSpPr>
        <p:spPr>
          <a:xfrm>
            <a:off x="1144588" y="685800"/>
            <a:ext cx="4572000" cy="3429000"/>
          </a:xfrm>
          <a:ln/>
        </p:spPr>
      </p:sp>
      <p:sp>
        <p:nvSpPr>
          <p:cNvPr id="15431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7916518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3B9-5444-4FE4-9C8B-A3C3B618DE28}" type="slidenum">
              <a:rPr lang="en-GB"/>
              <a:pPr/>
              <a:t>226</a:t>
            </a:fld>
            <a:endParaRPr lang="en-GB"/>
          </a:p>
        </p:txBody>
      </p:sp>
      <p:sp>
        <p:nvSpPr>
          <p:cNvPr id="1545218" name="Rectangle 2"/>
          <p:cNvSpPr>
            <a:spLocks noGrp="1" noRot="1" noChangeAspect="1" noChangeArrowheads="1" noTextEdit="1"/>
          </p:cNvSpPr>
          <p:nvPr>
            <p:ph type="sldImg"/>
          </p:nvPr>
        </p:nvSpPr>
        <p:spPr>
          <a:xfrm>
            <a:off x="1144588" y="685800"/>
            <a:ext cx="4572000" cy="3429000"/>
          </a:xfrm>
          <a:ln/>
        </p:spPr>
      </p:sp>
      <p:sp>
        <p:nvSpPr>
          <p:cNvPr id="1545219" name="Rectangle 3"/>
          <p:cNvSpPr>
            <a:spLocks noGrp="1" noChangeArrowheads="1"/>
          </p:cNvSpPr>
          <p:nvPr>
            <p:ph type="body" idx="1"/>
          </p:nvPr>
        </p:nvSpPr>
        <p:spPr>
          <a:xfrm>
            <a:off x="914400" y="4344025"/>
            <a:ext cx="5029200" cy="4114488"/>
          </a:xfrm>
          <a:ln/>
        </p:spPr>
        <p:txBody>
          <a:bodyPr/>
          <a:lstStyle/>
          <a:p>
            <a:r>
              <a:rPr lang="en-US"/>
              <a:t>Bridging relationship between two classes is possible by using inheritence  but if these two classes  are unrelated then friend function will be used.</a:t>
            </a:r>
          </a:p>
          <a:p>
            <a:r>
              <a:rPr lang="en-US"/>
              <a:t>For instance, consider the two classes fps_distance and mks_distance.</a:t>
            </a:r>
          </a:p>
          <a:p>
            <a:r>
              <a:rPr lang="en-US"/>
              <a:t>You may want to copy the distance from a fps_distance object to a mks_distance object.</a:t>
            </a:r>
          </a:p>
          <a:p>
            <a:r>
              <a:rPr lang="en-US"/>
              <a:t>For this, the copy function needs to access the private members of the instances of both the classes.</a:t>
            </a:r>
          </a:p>
          <a:p>
            <a:r>
              <a:rPr lang="en-US"/>
              <a:t>The function can hence be declared a friend of both classes. </a:t>
            </a:r>
          </a:p>
          <a:p>
            <a:r>
              <a:rPr lang="en-US"/>
              <a:t>This friend function can receive an object of both fps_distance class and mks_distance class as parameters, and convert feet and inches to meters and centimeters.</a:t>
            </a:r>
          </a:p>
        </p:txBody>
      </p:sp>
    </p:spTree>
    <p:extLst>
      <p:ext uri="{BB962C8B-B14F-4D97-AF65-F5344CB8AC3E}">
        <p14:creationId xmlns:p14="http://schemas.microsoft.com/office/powerpoint/2010/main" val="3253068498"/>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0D9-E098-4DAC-B5DC-8C0BCDF71359}" type="slidenum">
              <a:rPr lang="en-GB"/>
              <a:pPr/>
              <a:t>227</a:t>
            </a:fld>
            <a:endParaRPr lang="en-GB"/>
          </a:p>
        </p:txBody>
      </p:sp>
      <p:sp>
        <p:nvSpPr>
          <p:cNvPr id="1547266" name="Rectangle 2"/>
          <p:cNvSpPr>
            <a:spLocks noGrp="1" noRot="1" noChangeAspect="1" noChangeArrowheads="1" noTextEdit="1"/>
          </p:cNvSpPr>
          <p:nvPr>
            <p:ph type="sldImg"/>
          </p:nvPr>
        </p:nvSpPr>
        <p:spPr>
          <a:xfrm>
            <a:off x="1144588" y="685800"/>
            <a:ext cx="4572000" cy="3429000"/>
          </a:xfrm>
          <a:ln/>
        </p:spPr>
      </p:sp>
      <p:sp>
        <p:nvSpPr>
          <p:cNvPr id="15472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63796587"/>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518D1-B48B-47F9-BDFF-59B23674C025}" type="slidenum">
              <a:rPr lang="en-GB"/>
              <a:pPr/>
              <a:t>228</a:t>
            </a:fld>
            <a:endParaRPr lang="en-GB"/>
          </a:p>
        </p:txBody>
      </p:sp>
      <p:sp>
        <p:nvSpPr>
          <p:cNvPr id="1549314" name="Rectangle 2"/>
          <p:cNvSpPr>
            <a:spLocks noGrp="1" noRot="1" noChangeAspect="1" noChangeArrowheads="1" noTextEdit="1"/>
          </p:cNvSpPr>
          <p:nvPr>
            <p:ph type="sldImg"/>
          </p:nvPr>
        </p:nvSpPr>
        <p:spPr>
          <a:xfrm>
            <a:off x="1144588" y="685800"/>
            <a:ext cx="4572000" cy="3429000"/>
          </a:xfrm>
          <a:ln/>
        </p:spPr>
      </p:sp>
      <p:sp>
        <p:nvSpPr>
          <p:cNvPr id="15493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50716090"/>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60FBB-0CF3-40EF-9AEA-18A53BD8EE88}" type="slidenum">
              <a:rPr lang="en-GB"/>
              <a:pPr/>
              <a:t>229</a:t>
            </a:fld>
            <a:endParaRPr lang="en-GB"/>
          </a:p>
        </p:txBody>
      </p:sp>
      <p:sp>
        <p:nvSpPr>
          <p:cNvPr id="1551362" name="Rectangle 2"/>
          <p:cNvSpPr>
            <a:spLocks noGrp="1" noRot="1" noChangeAspect="1" noChangeArrowheads="1" noTextEdit="1"/>
          </p:cNvSpPr>
          <p:nvPr>
            <p:ph type="sldImg"/>
          </p:nvPr>
        </p:nvSpPr>
        <p:spPr>
          <a:xfrm>
            <a:off x="1144588" y="685800"/>
            <a:ext cx="4572000" cy="3429000"/>
          </a:xfrm>
          <a:ln/>
        </p:spPr>
      </p:sp>
      <p:sp>
        <p:nvSpPr>
          <p:cNvPr id="1551363" name="Rectangle 3"/>
          <p:cNvSpPr>
            <a:spLocks noGrp="1" noChangeArrowheads="1"/>
          </p:cNvSpPr>
          <p:nvPr>
            <p:ph type="body" idx="1"/>
          </p:nvPr>
        </p:nvSpPr>
        <p:spPr>
          <a:xfrm>
            <a:off x="914400" y="4344025"/>
            <a:ext cx="5029200" cy="4114488"/>
          </a:xfrm>
          <a:ln/>
        </p:spPr>
        <p:txBody>
          <a:bodyPr/>
          <a:lstStyle/>
          <a:p>
            <a:r>
              <a:rPr lang="en-US" sz="1400"/>
              <a:t>Note that a class cannot be referred to until it has been declared.</a:t>
            </a:r>
          </a:p>
          <a:p>
            <a:r>
              <a:rPr lang="en-US" sz="1400"/>
              <a:t>In the above  example, when the function feet_to_meter ( ) is declared as a friend in class fps_distance, class mks_distance is referred to in the parameter list.</a:t>
            </a:r>
          </a:p>
          <a:p>
            <a:endParaRPr lang="en-US" sz="1400"/>
          </a:p>
          <a:p>
            <a:r>
              <a:rPr lang="en-US" sz="1400"/>
              <a:t>The definition of class mks_distance comes later.</a:t>
            </a:r>
          </a:p>
          <a:p>
            <a:endParaRPr lang="en-US" sz="1400"/>
          </a:p>
          <a:p>
            <a:r>
              <a:rPr lang="en-US" sz="1400"/>
              <a:t>Even if we shift the definition of class mks_distance before that of class fps_distance, the same problem would persist with fps_distance.</a:t>
            </a:r>
          </a:p>
          <a:p>
            <a:r>
              <a:rPr lang="en-US"/>
              <a:t>In such cases, the class must be declared (not defined) before a reference is made to it.</a:t>
            </a:r>
          </a:p>
          <a:p>
            <a:r>
              <a:rPr lang="en-US"/>
              <a:t>This is known as a forward declaration. Once the forward declaration is made, the class can be referred to. The body of the class can be defined later in the program.</a:t>
            </a:r>
          </a:p>
        </p:txBody>
      </p:sp>
    </p:spTree>
    <p:extLst>
      <p:ext uri="{BB962C8B-B14F-4D97-AF65-F5344CB8AC3E}">
        <p14:creationId xmlns:p14="http://schemas.microsoft.com/office/powerpoint/2010/main" val="1836237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2C069-15D6-48D4-B9FA-887C6D9DC746}" type="slidenum">
              <a:rPr lang="en-GB"/>
              <a:pPr/>
              <a:t>23</a:t>
            </a:fld>
            <a:endParaRPr lang="en-GB"/>
          </a:p>
        </p:txBody>
      </p:sp>
      <p:sp>
        <p:nvSpPr>
          <p:cNvPr id="677890" name="Rectangle 2"/>
          <p:cNvSpPr>
            <a:spLocks noGrp="1" noRot="1" noChangeAspect="1" noChangeArrowheads="1" noTextEdit="1"/>
          </p:cNvSpPr>
          <p:nvPr>
            <p:ph type="sldImg"/>
          </p:nvPr>
        </p:nvSpPr>
        <p:spPr>
          <a:xfrm>
            <a:off x="1144588" y="685800"/>
            <a:ext cx="4572000" cy="3429000"/>
          </a:xfrm>
          <a:ln/>
        </p:spPr>
      </p:sp>
      <p:sp>
        <p:nvSpPr>
          <p:cNvPr id="677891" name="Rectangle 3"/>
          <p:cNvSpPr>
            <a:spLocks noGrp="1" noChangeArrowheads="1"/>
          </p:cNvSpPr>
          <p:nvPr>
            <p:ph type="body" idx="1"/>
          </p:nvPr>
        </p:nvSpPr>
        <p:spPr>
          <a:xfrm>
            <a:off x="914400" y="4344025"/>
            <a:ext cx="5029200" cy="4114488"/>
          </a:xfrm>
          <a:ln/>
        </p:spPr>
        <p:txBody>
          <a:bodyPr/>
          <a:lstStyle/>
          <a:p>
            <a:r>
              <a:rPr lang="en-US"/>
              <a:t>This would obviate the possibility of unrelated functions to even inadvertently access, and  change the data in the data type. A hypothetical way to achieve this binding would be the case where the data in a user-defined data type and its user-defined operations could be defined as part of the data type declaration itself. This would mean that the data and the operations on the data type be defined as part of the </a:t>
            </a:r>
            <a:r>
              <a:rPr lang="en-US" b="1"/>
              <a:t>struct</a:t>
            </a:r>
            <a:r>
              <a:rPr lang="en-US"/>
              <a:t> declaration itself in a language environment like C.</a:t>
            </a:r>
          </a:p>
          <a:p>
            <a:endParaRPr lang="en-US"/>
          </a:p>
        </p:txBody>
      </p:sp>
    </p:spTree>
    <p:extLst>
      <p:ext uri="{BB962C8B-B14F-4D97-AF65-F5344CB8AC3E}">
        <p14:creationId xmlns:p14="http://schemas.microsoft.com/office/powerpoint/2010/main" val="3822233857"/>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CABF5-A1A8-427B-AC65-0706596B8136}" type="slidenum">
              <a:rPr lang="en-GB"/>
              <a:pPr/>
              <a:t>230</a:t>
            </a:fld>
            <a:endParaRPr lang="en-GB"/>
          </a:p>
        </p:txBody>
      </p:sp>
      <p:sp>
        <p:nvSpPr>
          <p:cNvPr id="1553410" name="Rectangle 2"/>
          <p:cNvSpPr>
            <a:spLocks noGrp="1" noRot="1" noChangeAspect="1" noChangeArrowheads="1" noTextEdit="1"/>
          </p:cNvSpPr>
          <p:nvPr>
            <p:ph type="sldImg"/>
          </p:nvPr>
        </p:nvSpPr>
        <p:spPr>
          <a:xfrm>
            <a:off x="1144588" y="685800"/>
            <a:ext cx="4572000" cy="3429000"/>
          </a:xfrm>
          <a:ln/>
        </p:spPr>
      </p:sp>
      <p:sp>
        <p:nvSpPr>
          <p:cNvPr id="1553411" name="Rectangle 3"/>
          <p:cNvSpPr>
            <a:spLocks noGrp="1" noChangeArrowheads="1"/>
          </p:cNvSpPr>
          <p:nvPr>
            <p:ph type="body" idx="1"/>
          </p:nvPr>
        </p:nvSpPr>
        <p:spPr>
          <a:xfrm>
            <a:off x="914400" y="4344025"/>
            <a:ext cx="5029200" cy="4114488"/>
          </a:xfrm>
          <a:ln/>
        </p:spPr>
        <p:txBody>
          <a:bodyPr/>
          <a:lstStyle/>
          <a:p>
            <a:pPr>
              <a:lnSpc>
                <a:spcPct val="80000"/>
              </a:lnSpc>
            </a:pPr>
            <a:r>
              <a:rPr lang="en-US" sz="800"/>
              <a:t>Friend function can be a member function of another class.</a:t>
            </a:r>
          </a:p>
          <a:p>
            <a:pPr>
              <a:lnSpc>
                <a:spcPct val="80000"/>
              </a:lnSpc>
            </a:pPr>
            <a:r>
              <a:rPr lang="en-US" sz="800"/>
              <a:t>Example</a:t>
            </a:r>
          </a:p>
          <a:p>
            <a:pPr>
              <a:lnSpc>
                <a:spcPct val="80000"/>
              </a:lnSpc>
            </a:pPr>
            <a:r>
              <a:rPr lang="en-US" sz="800"/>
              <a:t>Class A</a:t>
            </a:r>
          </a:p>
          <a:p>
            <a:pPr>
              <a:lnSpc>
                <a:spcPct val="80000"/>
              </a:lnSpc>
            </a:pPr>
            <a:r>
              <a:rPr lang="en-US" sz="800"/>
              <a:t>{</a:t>
            </a:r>
          </a:p>
          <a:p>
            <a:pPr>
              <a:lnSpc>
                <a:spcPct val="80000"/>
              </a:lnSpc>
            </a:pPr>
            <a:r>
              <a:rPr lang="en-US" sz="800"/>
              <a:t>int x;</a:t>
            </a:r>
          </a:p>
          <a:p>
            <a:pPr>
              <a:lnSpc>
                <a:spcPct val="80000"/>
              </a:lnSpc>
            </a:pPr>
            <a:r>
              <a:rPr lang="en-US" sz="800"/>
              <a:t>Public:</a:t>
            </a:r>
          </a:p>
          <a:p>
            <a:pPr>
              <a:lnSpc>
                <a:spcPct val="80000"/>
              </a:lnSpc>
            </a:pPr>
            <a:r>
              <a:rPr lang="en-US" sz="800"/>
              <a:t>void getx()</a:t>
            </a:r>
          </a:p>
          <a:p>
            <a:pPr>
              <a:lnSpc>
                <a:spcPct val="80000"/>
              </a:lnSpc>
            </a:pPr>
            <a:r>
              <a:rPr lang="en-US" sz="800"/>
              <a:t>{</a:t>
            </a:r>
          </a:p>
          <a:p>
            <a:pPr>
              <a:lnSpc>
                <a:spcPct val="80000"/>
              </a:lnSpc>
            </a:pPr>
            <a:r>
              <a:rPr lang="en-US" sz="800"/>
              <a:t>cin&gt;&gt;x;</a:t>
            </a:r>
          </a:p>
          <a:p>
            <a:pPr>
              <a:lnSpc>
                <a:spcPct val="80000"/>
              </a:lnSpc>
            </a:pPr>
            <a:r>
              <a:rPr lang="en-US" sz="800"/>
              <a:t>}</a:t>
            </a:r>
          </a:p>
          <a:p>
            <a:pPr>
              <a:lnSpc>
                <a:spcPct val="80000"/>
              </a:lnSpc>
            </a:pPr>
            <a:r>
              <a:rPr lang="en-US" sz="800"/>
              <a:t> void disx()</a:t>
            </a:r>
          </a:p>
          <a:p>
            <a:pPr>
              <a:lnSpc>
                <a:spcPct val="80000"/>
              </a:lnSpc>
            </a:pPr>
            <a:r>
              <a:rPr lang="en-US" sz="800"/>
              <a:t>{</a:t>
            </a:r>
          </a:p>
          <a:p>
            <a:pPr>
              <a:lnSpc>
                <a:spcPct val="80000"/>
              </a:lnSpc>
            </a:pPr>
            <a:r>
              <a:rPr lang="en-US" sz="800"/>
              <a:t> cout&lt;&lt;x;</a:t>
            </a:r>
          </a:p>
          <a:p>
            <a:pPr>
              <a:lnSpc>
                <a:spcPct val="80000"/>
              </a:lnSpc>
            </a:pPr>
            <a:r>
              <a:rPr lang="en-US" sz="800"/>
              <a:t>}</a:t>
            </a:r>
          </a:p>
          <a:p>
            <a:pPr>
              <a:lnSpc>
                <a:spcPct val="80000"/>
              </a:lnSpc>
            </a:pPr>
            <a:r>
              <a:rPr lang="en-US" sz="800"/>
              <a:t> friend  void B:: sety();//declaring sety function of class B as friend of class A;</a:t>
            </a:r>
          </a:p>
          <a:p>
            <a:pPr>
              <a:lnSpc>
                <a:spcPct val="80000"/>
              </a:lnSpc>
            </a:pPr>
            <a:r>
              <a:rPr lang="en-US" sz="800"/>
              <a:t>};</a:t>
            </a:r>
          </a:p>
          <a:p>
            <a:pPr>
              <a:lnSpc>
                <a:spcPct val="80000"/>
              </a:lnSpc>
            </a:pPr>
            <a:r>
              <a:rPr lang="en-US" sz="800"/>
              <a:t> class B</a:t>
            </a:r>
          </a:p>
          <a:p>
            <a:pPr>
              <a:lnSpc>
                <a:spcPct val="80000"/>
              </a:lnSpc>
            </a:pPr>
            <a:r>
              <a:rPr lang="en-US" sz="800"/>
              <a:t>{</a:t>
            </a:r>
          </a:p>
          <a:p>
            <a:pPr>
              <a:lnSpc>
                <a:spcPct val="80000"/>
              </a:lnSpc>
            </a:pPr>
            <a:r>
              <a:rPr lang="en-US" sz="800"/>
              <a:t> int y;</a:t>
            </a:r>
          </a:p>
          <a:p>
            <a:pPr>
              <a:lnSpc>
                <a:spcPct val="80000"/>
              </a:lnSpc>
            </a:pPr>
            <a:r>
              <a:rPr lang="en-US" sz="800"/>
              <a:t> public :</a:t>
            </a:r>
          </a:p>
          <a:p>
            <a:pPr>
              <a:lnSpc>
                <a:spcPct val="80000"/>
              </a:lnSpc>
            </a:pPr>
            <a:r>
              <a:rPr lang="en-US" sz="800"/>
              <a:t> void sety()</a:t>
            </a:r>
          </a:p>
          <a:p>
            <a:pPr>
              <a:lnSpc>
                <a:spcPct val="80000"/>
              </a:lnSpc>
            </a:pPr>
            <a:r>
              <a:rPr lang="en-US" sz="800"/>
              <a:t>{ </a:t>
            </a:r>
          </a:p>
          <a:p>
            <a:pPr>
              <a:lnSpc>
                <a:spcPct val="80000"/>
              </a:lnSpc>
            </a:pPr>
            <a:r>
              <a:rPr lang="en-US" sz="800"/>
              <a:t>  y=20;</a:t>
            </a:r>
          </a:p>
          <a:p>
            <a:pPr>
              <a:lnSpc>
                <a:spcPct val="80000"/>
              </a:lnSpc>
            </a:pPr>
            <a:r>
              <a:rPr lang="en-US" sz="800"/>
              <a:t>  A obj;</a:t>
            </a:r>
          </a:p>
          <a:p>
            <a:pPr>
              <a:lnSpc>
                <a:spcPct val="80000"/>
              </a:lnSpc>
            </a:pPr>
            <a:r>
              <a:rPr lang="en-US" sz="800"/>
              <a:t>     obj.x=200;//assigning value to a private data of a class A directly</a:t>
            </a:r>
          </a:p>
          <a:p>
            <a:pPr>
              <a:lnSpc>
                <a:spcPct val="80000"/>
              </a:lnSpc>
            </a:pPr>
            <a:r>
              <a:rPr lang="en-US" sz="800"/>
              <a:t> cout&lt;&lt;obj.x; // displaying the value of private member of class a </a:t>
            </a:r>
          </a:p>
          <a:p>
            <a:pPr>
              <a:lnSpc>
                <a:spcPct val="80000"/>
              </a:lnSpc>
            </a:pPr>
            <a:r>
              <a:rPr lang="en-US" sz="800"/>
              <a:t>}</a:t>
            </a:r>
          </a:p>
          <a:p>
            <a:pPr>
              <a:lnSpc>
                <a:spcPct val="80000"/>
              </a:lnSpc>
            </a:pPr>
            <a:r>
              <a:rPr lang="en-US" sz="800"/>
              <a:t> void disy()</a:t>
            </a:r>
          </a:p>
          <a:p>
            <a:pPr>
              <a:lnSpc>
                <a:spcPct val="80000"/>
              </a:lnSpc>
            </a:pPr>
            <a:r>
              <a:rPr lang="en-US" sz="800"/>
              <a:t>{</a:t>
            </a:r>
          </a:p>
          <a:p>
            <a:pPr>
              <a:lnSpc>
                <a:spcPct val="80000"/>
              </a:lnSpc>
            </a:pPr>
            <a:r>
              <a:rPr lang="en-US" sz="800"/>
              <a:t> cout&lt;&lt;y;</a:t>
            </a:r>
          </a:p>
          <a:p>
            <a:pPr>
              <a:lnSpc>
                <a:spcPct val="80000"/>
              </a:lnSpc>
            </a:pPr>
            <a:r>
              <a:rPr lang="en-US" sz="800"/>
              <a:t>}</a:t>
            </a:r>
          </a:p>
          <a:p>
            <a:pPr>
              <a:lnSpc>
                <a:spcPct val="80000"/>
              </a:lnSpc>
            </a:pPr>
            <a:r>
              <a:rPr lang="en-US" sz="800"/>
              <a:t>};</a:t>
            </a:r>
          </a:p>
          <a:p>
            <a:pPr>
              <a:lnSpc>
                <a:spcPct val="80000"/>
              </a:lnSpc>
            </a:pPr>
            <a:r>
              <a:rPr lang="en-US" sz="800"/>
              <a:t> main()</a:t>
            </a:r>
          </a:p>
          <a:p>
            <a:pPr>
              <a:lnSpc>
                <a:spcPct val="80000"/>
              </a:lnSpc>
            </a:pPr>
            <a:r>
              <a:rPr lang="en-US" sz="800"/>
              <a:t>{</a:t>
            </a:r>
          </a:p>
          <a:p>
            <a:pPr>
              <a:lnSpc>
                <a:spcPct val="80000"/>
              </a:lnSpc>
            </a:pPr>
            <a:r>
              <a:rPr lang="en-US" sz="800"/>
              <a:t> B obj;</a:t>
            </a:r>
          </a:p>
          <a:p>
            <a:pPr>
              <a:lnSpc>
                <a:spcPct val="80000"/>
              </a:lnSpc>
            </a:pPr>
            <a:r>
              <a:rPr lang="en-US" sz="800"/>
              <a:t>Obj.sety();</a:t>
            </a:r>
          </a:p>
          <a:p>
            <a:pPr>
              <a:lnSpc>
                <a:spcPct val="80000"/>
              </a:lnSpc>
            </a:pPr>
            <a:r>
              <a:rPr lang="en-US" sz="800"/>
              <a:t>}</a:t>
            </a:r>
          </a:p>
          <a:p>
            <a:pPr>
              <a:lnSpc>
                <a:spcPct val="80000"/>
              </a:lnSpc>
            </a:pPr>
            <a:r>
              <a:rPr lang="en-US" sz="800"/>
              <a:t>Note: only </a:t>
            </a:r>
            <a:r>
              <a:rPr lang="en-US" sz="800" b="1"/>
              <a:t>sety</a:t>
            </a:r>
            <a:r>
              <a:rPr lang="en-US" sz="800"/>
              <a:t> function can access private data of class A but not </a:t>
            </a:r>
            <a:r>
              <a:rPr lang="en-US" sz="800" b="1"/>
              <a:t>disy</a:t>
            </a:r>
            <a:r>
              <a:rPr lang="en-US" sz="800"/>
              <a:t> function.</a:t>
            </a:r>
          </a:p>
        </p:txBody>
      </p:sp>
    </p:spTree>
    <p:extLst>
      <p:ext uri="{BB962C8B-B14F-4D97-AF65-F5344CB8AC3E}">
        <p14:creationId xmlns:p14="http://schemas.microsoft.com/office/powerpoint/2010/main" val="377596000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58F34-792C-45C3-BD4B-3FF282B48BB5}" type="slidenum">
              <a:rPr lang="en-GB"/>
              <a:pPr/>
              <a:t>231</a:t>
            </a:fld>
            <a:endParaRPr lang="en-GB"/>
          </a:p>
        </p:txBody>
      </p:sp>
      <p:sp>
        <p:nvSpPr>
          <p:cNvPr id="1555458" name="Rectangle 2"/>
          <p:cNvSpPr>
            <a:spLocks noGrp="1" noRot="1" noChangeAspect="1" noChangeArrowheads="1" noTextEdit="1"/>
          </p:cNvSpPr>
          <p:nvPr>
            <p:ph type="sldImg"/>
          </p:nvPr>
        </p:nvSpPr>
        <p:spPr>
          <a:xfrm>
            <a:off x="1144588" y="685800"/>
            <a:ext cx="4572000" cy="3429000"/>
          </a:xfrm>
          <a:ln/>
        </p:spPr>
      </p:sp>
      <p:sp>
        <p:nvSpPr>
          <p:cNvPr id="1555459" name="Rectangle 3"/>
          <p:cNvSpPr>
            <a:spLocks noGrp="1" noChangeArrowheads="1"/>
          </p:cNvSpPr>
          <p:nvPr>
            <p:ph type="body" idx="1"/>
          </p:nvPr>
        </p:nvSpPr>
        <p:spPr>
          <a:xfrm>
            <a:off x="914400" y="4344025"/>
            <a:ext cx="5029200" cy="4114488"/>
          </a:xfrm>
          <a:ln/>
        </p:spPr>
        <p:txBody>
          <a:bodyPr/>
          <a:lstStyle/>
          <a:p>
            <a:r>
              <a:rPr lang="en-US"/>
              <a:t>When we declared a class as friend of another class , then all the member function of a friend class can access all the members of another class [class which is having a friend declaration] including private and public members</a:t>
            </a:r>
          </a:p>
        </p:txBody>
      </p:sp>
    </p:spTree>
    <p:extLst>
      <p:ext uri="{BB962C8B-B14F-4D97-AF65-F5344CB8AC3E}">
        <p14:creationId xmlns:p14="http://schemas.microsoft.com/office/powerpoint/2010/main" val="2992306185"/>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06DF0-3DF9-4898-B79C-096042436FD2}" type="slidenum">
              <a:rPr lang="en-GB"/>
              <a:pPr/>
              <a:t>232</a:t>
            </a:fld>
            <a:endParaRPr lang="en-GB"/>
          </a:p>
        </p:txBody>
      </p:sp>
      <p:sp>
        <p:nvSpPr>
          <p:cNvPr id="1557506" name="Rectangle 2"/>
          <p:cNvSpPr>
            <a:spLocks noGrp="1" noRot="1" noChangeAspect="1" noChangeArrowheads="1" noTextEdit="1"/>
          </p:cNvSpPr>
          <p:nvPr>
            <p:ph type="sldImg"/>
          </p:nvPr>
        </p:nvSpPr>
        <p:spPr>
          <a:xfrm>
            <a:off x="1144588" y="685800"/>
            <a:ext cx="4572000" cy="3429000"/>
          </a:xfrm>
          <a:ln/>
        </p:spPr>
      </p:sp>
      <p:sp>
        <p:nvSpPr>
          <p:cNvPr id="15575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93608229"/>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C37492-FD01-413C-BE4E-C9CFF3B07EDA}" type="slidenum">
              <a:rPr lang="en-GB"/>
              <a:pPr/>
              <a:t>233</a:t>
            </a:fld>
            <a:endParaRPr lang="en-GB"/>
          </a:p>
        </p:txBody>
      </p:sp>
      <p:sp>
        <p:nvSpPr>
          <p:cNvPr id="1559554" name="Rectangle 2"/>
          <p:cNvSpPr>
            <a:spLocks noGrp="1" noRot="1" noChangeAspect="1" noChangeArrowheads="1" noTextEdit="1"/>
          </p:cNvSpPr>
          <p:nvPr>
            <p:ph type="sldImg"/>
          </p:nvPr>
        </p:nvSpPr>
        <p:spPr>
          <a:xfrm>
            <a:off x="1144588" y="685800"/>
            <a:ext cx="4572000" cy="3429000"/>
          </a:xfrm>
          <a:ln/>
        </p:spPr>
      </p:sp>
      <p:sp>
        <p:nvSpPr>
          <p:cNvPr id="1559555" name="Rectangle 3"/>
          <p:cNvSpPr>
            <a:spLocks noGrp="1" noChangeArrowheads="1"/>
          </p:cNvSpPr>
          <p:nvPr>
            <p:ph type="body" idx="1"/>
          </p:nvPr>
        </p:nvSpPr>
        <p:spPr>
          <a:xfrm>
            <a:off x="914400" y="4344025"/>
            <a:ext cx="5029200" cy="4114488"/>
          </a:xfrm>
          <a:ln/>
        </p:spPr>
        <p:txBody>
          <a:bodyPr/>
          <a:lstStyle/>
          <a:p>
            <a:r>
              <a:rPr lang="en-US"/>
              <a:t>In the above example  class B is a friend of class A  ie.  all the member function of class B can access a all the members of </a:t>
            </a:r>
            <a:r>
              <a:rPr lang="en-US" b="1"/>
              <a:t>class A</a:t>
            </a:r>
            <a:r>
              <a:rPr lang="en-US"/>
              <a:t> directly using a instance of </a:t>
            </a:r>
            <a:r>
              <a:rPr lang="en-US" b="1"/>
              <a:t>class A</a:t>
            </a:r>
            <a:r>
              <a:rPr lang="en-US"/>
              <a:t>. </a:t>
            </a:r>
            <a:r>
              <a:rPr lang="en-US" b="1"/>
              <a:t>setx</a:t>
            </a:r>
            <a:r>
              <a:rPr lang="en-US"/>
              <a:t> is a private member function of class A,  is accessed by setxy function of class B</a:t>
            </a:r>
          </a:p>
          <a:p>
            <a:endParaRPr lang="en-US"/>
          </a:p>
        </p:txBody>
      </p:sp>
    </p:spTree>
    <p:extLst>
      <p:ext uri="{BB962C8B-B14F-4D97-AF65-F5344CB8AC3E}">
        <p14:creationId xmlns:p14="http://schemas.microsoft.com/office/powerpoint/2010/main" val="46753317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DF50A-9CD5-4CB1-9ABB-273C034E5D85}" type="slidenum">
              <a:rPr lang="en-GB"/>
              <a:pPr/>
              <a:t>234</a:t>
            </a:fld>
            <a:endParaRPr lang="en-GB"/>
          </a:p>
        </p:txBody>
      </p:sp>
      <p:sp>
        <p:nvSpPr>
          <p:cNvPr id="1561602" name="Rectangle 2"/>
          <p:cNvSpPr>
            <a:spLocks noGrp="1" noRot="1" noChangeAspect="1" noChangeArrowheads="1" noTextEdit="1"/>
          </p:cNvSpPr>
          <p:nvPr>
            <p:ph type="sldImg"/>
          </p:nvPr>
        </p:nvSpPr>
        <p:spPr>
          <a:xfrm>
            <a:off x="1144588" y="685800"/>
            <a:ext cx="4572000" cy="3429000"/>
          </a:xfrm>
          <a:ln/>
        </p:spPr>
      </p:sp>
      <p:sp>
        <p:nvSpPr>
          <p:cNvPr id="15616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267638494"/>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47547-F30E-4040-8F7D-CC87A2A438BC}" type="slidenum">
              <a:rPr lang="en-GB"/>
              <a:pPr/>
              <a:t>235</a:t>
            </a:fld>
            <a:endParaRPr lang="en-GB"/>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6438096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81193-4DCF-4EFF-A80E-177041F3B6EB}" type="slidenum">
              <a:rPr lang="en-GB"/>
              <a:pPr/>
              <a:t>236</a:t>
            </a:fld>
            <a:endParaRPr lang="en-GB"/>
          </a:p>
        </p:txBody>
      </p:sp>
      <p:sp>
        <p:nvSpPr>
          <p:cNvPr id="1569794" name="Rectangle 2"/>
          <p:cNvSpPr>
            <a:spLocks noGrp="1" noRot="1" noChangeAspect="1" noChangeArrowheads="1" noTextEdit="1"/>
          </p:cNvSpPr>
          <p:nvPr>
            <p:ph type="sldImg"/>
          </p:nvPr>
        </p:nvSpPr>
        <p:spPr>
          <a:xfrm>
            <a:off x="1144588" y="685800"/>
            <a:ext cx="4572000" cy="3429000"/>
          </a:xfrm>
          <a:ln/>
        </p:spPr>
      </p:sp>
      <p:sp>
        <p:nvSpPr>
          <p:cNvPr id="15697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22411130"/>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E382D-DD4D-45DD-ABD5-BA98D8D4AD0A}" type="slidenum">
              <a:rPr lang="en-GB"/>
              <a:pPr/>
              <a:t>237</a:t>
            </a:fld>
            <a:endParaRPr lang="en-GB"/>
          </a:p>
        </p:txBody>
      </p:sp>
      <p:sp>
        <p:nvSpPr>
          <p:cNvPr id="1571842" name="Rectangle 2"/>
          <p:cNvSpPr>
            <a:spLocks noGrp="1" noRot="1" noChangeAspect="1" noChangeArrowheads="1" noTextEdit="1"/>
          </p:cNvSpPr>
          <p:nvPr>
            <p:ph type="sldImg"/>
          </p:nvPr>
        </p:nvSpPr>
        <p:spPr>
          <a:xfrm>
            <a:off x="1144588" y="685800"/>
            <a:ext cx="4572000" cy="3429000"/>
          </a:xfrm>
          <a:ln/>
        </p:spPr>
      </p:sp>
      <p:sp>
        <p:nvSpPr>
          <p:cNvPr id="15718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22421916"/>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C40E0-997F-4FD9-8F55-4569BB4E4D50}" type="slidenum">
              <a:rPr lang="en-GB"/>
              <a:pPr/>
              <a:t>238</a:t>
            </a:fld>
            <a:endParaRPr lang="en-GB"/>
          </a:p>
        </p:txBody>
      </p:sp>
      <p:sp>
        <p:nvSpPr>
          <p:cNvPr id="1573890" name="Rectangle 2"/>
          <p:cNvSpPr>
            <a:spLocks noGrp="1" noRot="1" noChangeAspect="1" noChangeArrowheads="1" noTextEdit="1"/>
          </p:cNvSpPr>
          <p:nvPr>
            <p:ph type="sldImg"/>
          </p:nvPr>
        </p:nvSpPr>
        <p:spPr>
          <a:xfrm>
            <a:off x="1144588" y="685800"/>
            <a:ext cx="4572000" cy="3429000"/>
          </a:xfrm>
          <a:ln/>
        </p:spPr>
      </p:sp>
      <p:sp>
        <p:nvSpPr>
          <p:cNvPr id="1573891" name="Rectangle 3"/>
          <p:cNvSpPr>
            <a:spLocks noGrp="1" noChangeArrowheads="1"/>
          </p:cNvSpPr>
          <p:nvPr>
            <p:ph type="body" idx="1"/>
          </p:nvPr>
        </p:nvSpPr>
        <p:spPr>
          <a:xfrm>
            <a:off x="914400" y="4344025"/>
            <a:ext cx="5029200" cy="4114488"/>
          </a:xfrm>
          <a:ln/>
        </p:spPr>
        <p:txBody>
          <a:bodyPr/>
          <a:lstStyle/>
          <a:p>
            <a:r>
              <a:rPr lang="en-US"/>
              <a:t>For example, </a:t>
            </a:r>
          </a:p>
          <a:p>
            <a:r>
              <a:rPr lang="en-US"/>
              <a:t>object3.add_distance(object1, object2);</a:t>
            </a:r>
          </a:p>
          <a:p>
            <a:r>
              <a:rPr lang="en-US"/>
              <a:t>In this case, the distance in object1 is added to the distance in object2, and the result is stored in object3.</a:t>
            </a:r>
          </a:p>
          <a:p>
            <a:endParaRPr lang="en-US"/>
          </a:p>
          <a:p>
            <a:r>
              <a:rPr lang="en-US"/>
              <a:t>You might also want to compare two distances. The following function call compares two objects of the fps_distance class. For example,</a:t>
            </a:r>
          </a:p>
          <a:p>
            <a:r>
              <a:rPr lang="en-US"/>
              <a:t>object1.compare_distance(object2);</a:t>
            </a:r>
          </a:p>
          <a:p>
            <a:r>
              <a:rPr lang="en-US"/>
              <a:t>Hence, the member function compare_distance of object1 is invoked with object2 as an argument. This function compares the data members of object1 with those of object2, and returns the difference between them.</a:t>
            </a:r>
          </a:p>
          <a:p>
            <a:endParaRPr lang="en-US"/>
          </a:p>
        </p:txBody>
      </p:sp>
    </p:spTree>
    <p:extLst>
      <p:ext uri="{BB962C8B-B14F-4D97-AF65-F5344CB8AC3E}">
        <p14:creationId xmlns:p14="http://schemas.microsoft.com/office/powerpoint/2010/main" val="1303584007"/>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9977C6-35C4-43F9-9612-1D3C60881087}" type="slidenum">
              <a:rPr lang="en-GB"/>
              <a:pPr/>
              <a:t>239</a:t>
            </a:fld>
            <a:endParaRPr lang="en-GB"/>
          </a:p>
        </p:txBody>
      </p:sp>
      <p:sp>
        <p:nvSpPr>
          <p:cNvPr id="1575938" name="Rectangle 2"/>
          <p:cNvSpPr>
            <a:spLocks noGrp="1" noRot="1" noChangeAspect="1" noChangeArrowheads="1" noTextEdit="1"/>
          </p:cNvSpPr>
          <p:nvPr>
            <p:ph type="sldImg"/>
          </p:nvPr>
        </p:nvSpPr>
        <p:spPr>
          <a:xfrm>
            <a:off x="1144588" y="685800"/>
            <a:ext cx="4572000" cy="3429000"/>
          </a:xfrm>
          <a:ln/>
        </p:spPr>
      </p:sp>
      <p:sp>
        <p:nvSpPr>
          <p:cNvPr id="1575939" name="Rectangle 3"/>
          <p:cNvSpPr>
            <a:spLocks noGrp="1" noChangeArrowheads="1"/>
          </p:cNvSpPr>
          <p:nvPr>
            <p:ph type="body" idx="1"/>
          </p:nvPr>
        </p:nvSpPr>
        <p:spPr>
          <a:xfrm>
            <a:off x="914400" y="4344025"/>
            <a:ext cx="5029200" cy="4114488"/>
          </a:xfrm>
          <a:ln/>
        </p:spPr>
        <p:txBody>
          <a:bodyPr/>
          <a:lstStyle/>
          <a:p>
            <a:r>
              <a:rPr lang="en-US"/>
              <a:t>For example, the ‘+’ operator used to add two integers behaves differently when applied to the ADT fps_distance. Is this not similar to overloading where depending on the number, type and sequence of parameters, the same function behaves differently. Operator overloading refers to giving additional meaning to the normal C++ operators when applied to ADTs.</a:t>
            </a:r>
          </a:p>
          <a:p>
            <a:endParaRPr lang="en-US"/>
          </a:p>
        </p:txBody>
      </p:sp>
    </p:spTree>
    <p:extLst>
      <p:ext uri="{BB962C8B-B14F-4D97-AF65-F5344CB8AC3E}">
        <p14:creationId xmlns:p14="http://schemas.microsoft.com/office/powerpoint/2010/main" val="2232095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9F427-6A71-4D42-A0C4-A8AC31313557}" type="slidenum">
              <a:rPr lang="en-GB"/>
              <a:pPr/>
              <a:t>24</a:t>
            </a:fld>
            <a:endParaRPr lang="en-GB"/>
          </a:p>
        </p:txBody>
      </p:sp>
      <p:sp>
        <p:nvSpPr>
          <p:cNvPr id="679938" name="Rectangle 2"/>
          <p:cNvSpPr>
            <a:spLocks noGrp="1" noRot="1" noChangeAspect="1" noChangeArrowheads="1" noTextEdit="1"/>
          </p:cNvSpPr>
          <p:nvPr>
            <p:ph type="sldImg"/>
          </p:nvPr>
        </p:nvSpPr>
        <p:spPr>
          <a:xfrm>
            <a:off x="1144588" y="685800"/>
            <a:ext cx="4572000" cy="3429000"/>
          </a:xfrm>
          <a:ln/>
        </p:spPr>
      </p:sp>
      <p:sp>
        <p:nvSpPr>
          <p:cNvPr id="6799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30263764"/>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39E16-F4FF-496E-8CCF-2ED8648807A3}" type="slidenum">
              <a:rPr lang="en-GB"/>
              <a:pPr/>
              <a:t>240</a:t>
            </a:fld>
            <a:endParaRPr lang="en-GB"/>
          </a:p>
        </p:txBody>
      </p:sp>
      <p:sp>
        <p:nvSpPr>
          <p:cNvPr id="1577986" name="Rectangle 2"/>
          <p:cNvSpPr>
            <a:spLocks noGrp="1" noRot="1" noChangeAspect="1" noChangeArrowheads="1" noTextEdit="1"/>
          </p:cNvSpPr>
          <p:nvPr>
            <p:ph type="sldImg"/>
          </p:nvPr>
        </p:nvSpPr>
        <p:spPr>
          <a:xfrm>
            <a:off x="1144588" y="685800"/>
            <a:ext cx="4572000" cy="3429000"/>
          </a:xfrm>
          <a:ln/>
        </p:spPr>
      </p:sp>
      <p:sp>
        <p:nvSpPr>
          <p:cNvPr id="15779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5596910"/>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4C393-548D-48A1-9CFF-F288B95EB2DA}" type="slidenum">
              <a:rPr lang="en-GB"/>
              <a:pPr/>
              <a:t>241</a:t>
            </a:fld>
            <a:endParaRPr lang="en-GB"/>
          </a:p>
        </p:txBody>
      </p:sp>
      <p:sp>
        <p:nvSpPr>
          <p:cNvPr id="1580034" name="Rectangle 2"/>
          <p:cNvSpPr>
            <a:spLocks noGrp="1" noRot="1" noChangeAspect="1" noChangeArrowheads="1" noTextEdit="1"/>
          </p:cNvSpPr>
          <p:nvPr>
            <p:ph type="sldImg"/>
          </p:nvPr>
        </p:nvSpPr>
        <p:spPr>
          <a:xfrm>
            <a:off x="1144588" y="685800"/>
            <a:ext cx="4572000" cy="3429000"/>
          </a:xfrm>
          <a:ln/>
        </p:spPr>
      </p:sp>
      <p:sp>
        <p:nvSpPr>
          <p:cNvPr id="15800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26756766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B9215-CF0B-4D47-B48C-5F69788DD821}" type="slidenum">
              <a:rPr lang="en-GB"/>
              <a:pPr/>
              <a:t>242</a:t>
            </a:fld>
            <a:endParaRPr lang="en-GB"/>
          </a:p>
        </p:txBody>
      </p:sp>
      <p:sp>
        <p:nvSpPr>
          <p:cNvPr id="1582082" name="Rectangle 2"/>
          <p:cNvSpPr>
            <a:spLocks noGrp="1" noRot="1" noChangeAspect="1" noChangeArrowheads="1" noTextEdit="1"/>
          </p:cNvSpPr>
          <p:nvPr>
            <p:ph type="sldImg"/>
          </p:nvPr>
        </p:nvSpPr>
        <p:spPr>
          <a:xfrm>
            <a:off x="1144588" y="685800"/>
            <a:ext cx="4572000" cy="3429000"/>
          </a:xfrm>
          <a:ln/>
        </p:spPr>
      </p:sp>
      <p:sp>
        <p:nvSpPr>
          <p:cNvPr id="15820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899466642"/>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74E7D-C1E0-4C55-9A77-1A0E66EFD25D}" type="slidenum">
              <a:rPr lang="en-GB"/>
              <a:pPr/>
              <a:t>243</a:t>
            </a:fld>
            <a:endParaRPr lang="en-GB"/>
          </a:p>
        </p:txBody>
      </p:sp>
      <p:sp>
        <p:nvSpPr>
          <p:cNvPr id="1584130" name="Rectangle 2"/>
          <p:cNvSpPr>
            <a:spLocks noGrp="1" noRot="1" noChangeAspect="1" noChangeArrowheads="1" noTextEdit="1"/>
          </p:cNvSpPr>
          <p:nvPr>
            <p:ph type="sldImg"/>
          </p:nvPr>
        </p:nvSpPr>
        <p:spPr>
          <a:xfrm>
            <a:off x="1144588" y="685800"/>
            <a:ext cx="4572000" cy="3429000"/>
          </a:xfrm>
          <a:ln/>
        </p:spPr>
      </p:sp>
      <p:sp>
        <p:nvSpPr>
          <p:cNvPr id="15841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1655673"/>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78F4B-ADA0-434F-8E64-A81F591CC2C7}" type="slidenum">
              <a:rPr lang="en-GB"/>
              <a:pPr/>
              <a:t>244</a:t>
            </a:fld>
            <a:endParaRPr lang="en-GB"/>
          </a:p>
        </p:txBody>
      </p:sp>
      <p:sp>
        <p:nvSpPr>
          <p:cNvPr id="1586178" name="Rectangle 2"/>
          <p:cNvSpPr>
            <a:spLocks noGrp="1" noRot="1" noChangeAspect="1" noChangeArrowheads="1" noTextEdit="1"/>
          </p:cNvSpPr>
          <p:nvPr>
            <p:ph type="sldImg"/>
          </p:nvPr>
        </p:nvSpPr>
        <p:spPr>
          <a:xfrm>
            <a:off x="1144588" y="685800"/>
            <a:ext cx="4572000" cy="3429000"/>
          </a:xfrm>
          <a:ln/>
        </p:spPr>
      </p:sp>
      <p:sp>
        <p:nvSpPr>
          <p:cNvPr id="15861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37283428"/>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82AA3-A30D-489A-910B-7EF10873570B}" type="slidenum">
              <a:rPr lang="en-GB"/>
              <a:pPr/>
              <a:t>245</a:t>
            </a:fld>
            <a:endParaRPr lang="en-GB"/>
          </a:p>
        </p:txBody>
      </p:sp>
      <p:sp>
        <p:nvSpPr>
          <p:cNvPr id="1588226" name="Rectangle 2"/>
          <p:cNvSpPr>
            <a:spLocks noGrp="1" noRot="1" noChangeAspect="1" noChangeArrowheads="1" noTextEdit="1"/>
          </p:cNvSpPr>
          <p:nvPr>
            <p:ph type="sldImg"/>
          </p:nvPr>
        </p:nvSpPr>
        <p:spPr>
          <a:xfrm>
            <a:off x="1144588" y="685800"/>
            <a:ext cx="4572000" cy="3429000"/>
          </a:xfrm>
          <a:ln/>
        </p:spPr>
      </p:sp>
      <p:sp>
        <p:nvSpPr>
          <p:cNvPr id="15882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13602566"/>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7BE97-8839-4C4E-9F7A-077B08F378DF}" type="slidenum">
              <a:rPr lang="en-GB"/>
              <a:pPr/>
              <a:t>246</a:t>
            </a:fld>
            <a:endParaRPr lang="en-GB"/>
          </a:p>
        </p:txBody>
      </p:sp>
      <p:sp>
        <p:nvSpPr>
          <p:cNvPr id="1590274" name="Rectangle 2"/>
          <p:cNvSpPr>
            <a:spLocks noGrp="1" noRot="1" noChangeAspect="1" noChangeArrowheads="1" noTextEdit="1"/>
          </p:cNvSpPr>
          <p:nvPr>
            <p:ph type="sldImg"/>
          </p:nvPr>
        </p:nvSpPr>
        <p:spPr>
          <a:xfrm>
            <a:off x="1144588" y="685800"/>
            <a:ext cx="4572000" cy="3429000"/>
          </a:xfrm>
          <a:ln/>
        </p:spPr>
      </p:sp>
      <p:sp>
        <p:nvSpPr>
          <p:cNvPr id="1590275" name="Rectangle 3"/>
          <p:cNvSpPr>
            <a:spLocks noGrp="1" noChangeArrowheads="1"/>
          </p:cNvSpPr>
          <p:nvPr>
            <p:ph type="body" idx="1"/>
          </p:nvPr>
        </p:nvSpPr>
        <p:spPr>
          <a:xfrm>
            <a:off x="914400" y="4344025"/>
            <a:ext cx="5029200" cy="4114488"/>
          </a:xfrm>
          <a:ln/>
        </p:spPr>
        <p:txBody>
          <a:bodyPr/>
          <a:lstStyle/>
          <a:p>
            <a:r>
              <a:rPr lang="en-US" b="1"/>
              <a:t>The int argument here is a dummy argument, which is used. It is used only to distinguish between the prefix and the postfix application.</a:t>
            </a:r>
          </a:p>
          <a:p>
            <a:endParaRPr lang="en-US" b="1"/>
          </a:p>
          <a:p>
            <a:r>
              <a:rPr lang="en-US"/>
              <a:t>The expression:</a:t>
            </a:r>
          </a:p>
          <a:p>
            <a:r>
              <a:rPr lang="en-US"/>
              <a:t>++x; translates to x.operator ++( )</a:t>
            </a:r>
          </a:p>
          <a:p>
            <a:r>
              <a:rPr lang="en-US"/>
              <a:t>And the expression x++; translates to:</a:t>
            </a:r>
          </a:p>
          <a:p>
            <a:r>
              <a:rPr lang="en-US" b="1"/>
              <a:t>x.operator ++(0);</a:t>
            </a:r>
          </a:p>
          <a:p>
            <a:endParaRPr lang="en-US" b="1"/>
          </a:p>
          <a:p>
            <a:r>
              <a:rPr lang="en-US" b="1"/>
              <a:t>The value 0 is automatically sent down by the compiler.</a:t>
            </a:r>
          </a:p>
          <a:p>
            <a:endParaRPr lang="en-US"/>
          </a:p>
        </p:txBody>
      </p:sp>
    </p:spTree>
    <p:extLst>
      <p:ext uri="{BB962C8B-B14F-4D97-AF65-F5344CB8AC3E}">
        <p14:creationId xmlns:p14="http://schemas.microsoft.com/office/powerpoint/2010/main" val="138973501"/>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C51D7-0CE7-4308-BAA4-2471C7947B86}" type="slidenum">
              <a:rPr lang="en-GB"/>
              <a:pPr/>
              <a:t>247</a:t>
            </a:fld>
            <a:endParaRPr lang="en-GB"/>
          </a:p>
        </p:txBody>
      </p:sp>
      <p:sp>
        <p:nvSpPr>
          <p:cNvPr id="1592322" name="Rectangle 2"/>
          <p:cNvSpPr>
            <a:spLocks noGrp="1" noRot="1" noChangeAspect="1" noChangeArrowheads="1" noTextEdit="1"/>
          </p:cNvSpPr>
          <p:nvPr>
            <p:ph type="sldImg"/>
          </p:nvPr>
        </p:nvSpPr>
        <p:spPr>
          <a:xfrm>
            <a:off x="1144588" y="685800"/>
            <a:ext cx="4572000" cy="3429000"/>
          </a:xfrm>
          <a:ln/>
        </p:spPr>
      </p:sp>
      <p:sp>
        <p:nvSpPr>
          <p:cNvPr id="15923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878231187"/>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46CE7-3F18-4EB3-80F6-4D6EB8E08C98}" type="slidenum">
              <a:rPr lang="en-GB"/>
              <a:pPr/>
              <a:t>248</a:t>
            </a:fld>
            <a:endParaRPr lang="en-GB"/>
          </a:p>
        </p:txBody>
      </p:sp>
      <p:sp>
        <p:nvSpPr>
          <p:cNvPr id="1594370" name="Rectangle 2"/>
          <p:cNvSpPr>
            <a:spLocks noGrp="1" noRot="1" noChangeAspect="1" noChangeArrowheads="1" noTextEdit="1"/>
          </p:cNvSpPr>
          <p:nvPr>
            <p:ph type="sldImg"/>
          </p:nvPr>
        </p:nvSpPr>
        <p:spPr>
          <a:xfrm>
            <a:off x="1144588" y="685800"/>
            <a:ext cx="4572000" cy="3429000"/>
          </a:xfrm>
          <a:ln/>
        </p:spPr>
      </p:sp>
      <p:sp>
        <p:nvSpPr>
          <p:cNvPr id="1594371" name="Rectangle 3"/>
          <p:cNvSpPr>
            <a:spLocks noGrp="1" noChangeArrowheads="1"/>
          </p:cNvSpPr>
          <p:nvPr>
            <p:ph type="body" idx="1"/>
          </p:nvPr>
        </p:nvSpPr>
        <p:spPr>
          <a:xfrm>
            <a:off x="914400" y="4344025"/>
            <a:ext cx="5029200" cy="4114488"/>
          </a:xfrm>
          <a:ln/>
        </p:spPr>
        <p:txBody>
          <a:bodyPr/>
          <a:lstStyle/>
          <a:p>
            <a:r>
              <a:rPr lang="en-US"/>
              <a:t>In the following return statement; return fps_distance (feet, inch); a temporary object without any name is created and initialized. The nameless object is returned to the calling function. For this method to work in the case of the fps_distance class, the class must have a constructor, which accepts two parameters of int and float types.</a:t>
            </a:r>
          </a:p>
          <a:p>
            <a:endParaRPr lang="en-US"/>
          </a:p>
        </p:txBody>
      </p:sp>
    </p:spTree>
    <p:extLst>
      <p:ext uri="{BB962C8B-B14F-4D97-AF65-F5344CB8AC3E}">
        <p14:creationId xmlns:p14="http://schemas.microsoft.com/office/powerpoint/2010/main" val="626555589"/>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D610F-23D4-43FC-A94D-5425AE48ADD5}" type="slidenum">
              <a:rPr lang="en-GB"/>
              <a:pPr/>
              <a:t>249</a:t>
            </a:fld>
            <a:endParaRPr lang="en-GB"/>
          </a:p>
        </p:txBody>
      </p:sp>
      <p:sp>
        <p:nvSpPr>
          <p:cNvPr id="1596418" name="Rectangle 2"/>
          <p:cNvSpPr>
            <a:spLocks noGrp="1" noRot="1" noChangeAspect="1" noChangeArrowheads="1" noTextEdit="1"/>
          </p:cNvSpPr>
          <p:nvPr>
            <p:ph type="sldImg"/>
          </p:nvPr>
        </p:nvSpPr>
        <p:spPr>
          <a:xfrm>
            <a:off x="1144588" y="685800"/>
            <a:ext cx="4572000" cy="3429000"/>
          </a:xfrm>
          <a:ln/>
        </p:spPr>
      </p:sp>
      <p:sp>
        <p:nvSpPr>
          <p:cNvPr id="15964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41676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0A3FE-594C-422F-915E-B405A49070E9}" type="slidenum">
              <a:rPr lang="en-GB"/>
              <a:pPr/>
              <a:t>25</a:t>
            </a:fld>
            <a:endParaRPr lang="en-GB"/>
          </a:p>
        </p:txBody>
      </p:sp>
      <p:sp>
        <p:nvSpPr>
          <p:cNvPr id="681986" name="Rectangle 2"/>
          <p:cNvSpPr>
            <a:spLocks noGrp="1" noRot="1" noChangeAspect="1" noChangeArrowheads="1" noTextEdit="1"/>
          </p:cNvSpPr>
          <p:nvPr>
            <p:ph type="sldImg"/>
          </p:nvPr>
        </p:nvSpPr>
        <p:spPr>
          <a:xfrm>
            <a:off x="1144588" y="685800"/>
            <a:ext cx="4572000" cy="3429000"/>
          </a:xfrm>
          <a:ln/>
        </p:spPr>
      </p:sp>
      <p:sp>
        <p:nvSpPr>
          <p:cNvPr id="681987" name="Rectangle 3"/>
          <p:cNvSpPr>
            <a:spLocks noGrp="1" noChangeArrowheads="1"/>
          </p:cNvSpPr>
          <p:nvPr>
            <p:ph type="body" idx="1"/>
          </p:nvPr>
        </p:nvSpPr>
        <p:spPr>
          <a:xfrm>
            <a:off x="914400" y="4344025"/>
            <a:ext cx="5029200" cy="4114488"/>
          </a:xfrm>
          <a:ln/>
        </p:spPr>
        <p:txBody>
          <a:bodyPr/>
          <a:lstStyle/>
          <a:p>
            <a:r>
              <a:rPr lang="en-US"/>
              <a:t>This binding of related operations with its data that an abstract data type facilitates leads to inaccessibility of data to functions not defined as part of the ADT. This ensures that data in the ADT is hidden or encapsulated, and therefore, inaccessible to functions that are not defined as part of the ADT, and therefore have nothing to do with the data in the ADT. This is in sharp contrast to members of a structure, which are by default public, and therefore accessible by related as well as unrelated functions.</a:t>
            </a:r>
          </a:p>
          <a:p>
            <a:endParaRPr lang="en-US"/>
          </a:p>
        </p:txBody>
      </p:sp>
    </p:spTree>
    <p:extLst>
      <p:ext uri="{BB962C8B-B14F-4D97-AF65-F5344CB8AC3E}">
        <p14:creationId xmlns:p14="http://schemas.microsoft.com/office/powerpoint/2010/main" val="2897870651"/>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F333D-8B1F-4788-8098-14F27422DBA4}" type="slidenum">
              <a:rPr lang="en-GB"/>
              <a:pPr/>
              <a:t>250</a:t>
            </a:fld>
            <a:endParaRPr lang="en-GB"/>
          </a:p>
        </p:txBody>
      </p:sp>
      <p:sp>
        <p:nvSpPr>
          <p:cNvPr id="1598466" name="Rectangle 2"/>
          <p:cNvSpPr>
            <a:spLocks noGrp="1" noRot="1" noChangeAspect="1" noChangeArrowheads="1" noTextEdit="1"/>
          </p:cNvSpPr>
          <p:nvPr>
            <p:ph type="sldImg"/>
          </p:nvPr>
        </p:nvSpPr>
        <p:spPr>
          <a:xfrm>
            <a:off x="1144588" y="685800"/>
            <a:ext cx="4572000" cy="3429000"/>
          </a:xfrm>
          <a:ln/>
        </p:spPr>
      </p:sp>
      <p:sp>
        <p:nvSpPr>
          <p:cNvPr id="15984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07576454"/>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8F766-BFC1-49B3-9339-5CD7A74E3567}" type="slidenum">
              <a:rPr lang="en-GB"/>
              <a:pPr/>
              <a:t>251</a:t>
            </a:fld>
            <a:endParaRPr lang="en-GB"/>
          </a:p>
        </p:txBody>
      </p:sp>
      <p:sp>
        <p:nvSpPr>
          <p:cNvPr id="1600514" name="Rectangle 2"/>
          <p:cNvSpPr>
            <a:spLocks noGrp="1" noRot="1" noChangeAspect="1" noChangeArrowheads="1" noTextEdit="1"/>
          </p:cNvSpPr>
          <p:nvPr>
            <p:ph type="sldImg"/>
          </p:nvPr>
        </p:nvSpPr>
        <p:spPr>
          <a:xfrm>
            <a:off x="1144588" y="685800"/>
            <a:ext cx="4572000" cy="3429000"/>
          </a:xfrm>
          <a:ln/>
        </p:spPr>
      </p:sp>
      <p:sp>
        <p:nvSpPr>
          <p:cNvPr id="1600515" name="Rectangle 3"/>
          <p:cNvSpPr>
            <a:spLocks noGrp="1" noChangeArrowheads="1"/>
          </p:cNvSpPr>
          <p:nvPr>
            <p:ph type="body" idx="1"/>
          </p:nvPr>
        </p:nvSpPr>
        <p:spPr>
          <a:xfrm>
            <a:off x="914400" y="4344025"/>
            <a:ext cx="5029200" cy="4114488"/>
          </a:xfrm>
          <a:ln/>
        </p:spPr>
        <p:txBody>
          <a:bodyPr/>
          <a:lstStyle/>
          <a:p>
            <a:r>
              <a:rPr lang="en-US"/>
              <a:t>The + operator has been overloaded to add two objects of the fps_distance class. To add two fps_distance objects, the feet and inches are added separately, and a nameless object is returned. The operator function receives an fps_distance object reference as a parameter. In this program, fps1 is the object of which the operator is a function, and fps2 is the object passed as parameter to the operator function. Hence, it needs only one argument.</a:t>
            </a:r>
          </a:p>
          <a:p>
            <a:endParaRPr lang="en-US"/>
          </a:p>
          <a:p>
            <a:endParaRPr lang="en-US"/>
          </a:p>
          <a:p>
            <a:endParaRPr lang="en-US"/>
          </a:p>
        </p:txBody>
      </p:sp>
    </p:spTree>
    <p:extLst>
      <p:ext uri="{BB962C8B-B14F-4D97-AF65-F5344CB8AC3E}">
        <p14:creationId xmlns:p14="http://schemas.microsoft.com/office/powerpoint/2010/main" val="3113201418"/>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5C610-049A-43C4-BAA8-2EF198B62898}" type="slidenum">
              <a:rPr lang="en-GB"/>
              <a:pPr/>
              <a:t>252</a:t>
            </a:fld>
            <a:endParaRPr lang="en-GB"/>
          </a:p>
        </p:txBody>
      </p:sp>
      <p:sp>
        <p:nvSpPr>
          <p:cNvPr id="1602562" name="Rectangle 2"/>
          <p:cNvSpPr>
            <a:spLocks noGrp="1" noRot="1" noChangeAspect="1" noChangeArrowheads="1" noTextEdit="1"/>
          </p:cNvSpPr>
          <p:nvPr>
            <p:ph type="sldImg"/>
          </p:nvPr>
        </p:nvSpPr>
        <p:spPr>
          <a:xfrm>
            <a:off x="1144588" y="685800"/>
            <a:ext cx="4572000" cy="3429000"/>
          </a:xfrm>
          <a:ln/>
        </p:spPr>
      </p:sp>
      <p:sp>
        <p:nvSpPr>
          <p:cNvPr id="16025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99004517"/>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7FEAA-26CF-43CD-A6F6-8A7282C10C12}" type="slidenum">
              <a:rPr lang="en-GB"/>
              <a:pPr/>
              <a:t>253</a:t>
            </a:fld>
            <a:endParaRPr lang="en-GB"/>
          </a:p>
        </p:txBody>
      </p:sp>
      <p:sp>
        <p:nvSpPr>
          <p:cNvPr id="1604610" name="Rectangle 2"/>
          <p:cNvSpPr>
            <a:spLocks noGrp="1" noRot="1" noChangeAspect="1" noChangeArrowheads="1" noTextEdit="1"/>
          </p:cNvSpPr>
          <p:nvPr>
            <p:ph type="sldImg"/>
          </p:nvPr>
        </p:nvSpPr>
        <p:spPr>
          <a:xfrm>
            <a:off x="1144588" y="685800"/>
            <a:ext cx="4572000" cy="3429000"/>
          </a:xfrm>
          <a:ln/>
        </p:spPr>
      </p:sp>
      <p:sp>
        <p:nvSpPr>
          <p:cNvPr id="16046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4226611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46BF6-DD41-48FD-877F-EAF464D6EDEB}" type="slidenum">
              <a:rPr lang="en-GB"/>
              <a:pPr/>
              <a:t>254</a:t>
            </a:fld>
            <a:endParaRPr lang="en-GB"/>
          </a:p>
        </p:txBody>
      </p:sp>
      <p:sp>
        <p:nvSpPr>
          <p:cNvPr id="1606658" name="Rectangle 2"/>
          <p:cNvSpPr>
            <a:spLocks noGrp="1" noRot="1" noChangeAspect="1" noChangeArrowheads="1" noTextEdit="1"/>
          </p:cNvSpPr>
          <p:nvPr>
            <p:ph type="sldImg"/>
          </p:nvPr>
        </p:nvSpPr>
        <p:spPr>
          <a:xfrm>
            <a:off x="1144588" y="685800"/>
            <a:ext cx="4572000" cy="3429000"/>
          </a:xfrm>
          <a:ln/>
        </p:spPr>
      </p:sp>
      <p:sp>
        <p:nvSpPr>
          <p:cNvPr id="16066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60950872"/>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59978-9F45-4B44-9277-6CF29B36F37E}" type="slidenum">
              <a:rPr lang="en-GB"/>
              <a:pPr/>
              <a:t>255</a:t>
            </a:fld>
            <a:endParaRPr lang="en-GB"/>
          </a:p>
        </p:txBody>
      </p:sp>
      <p:sp>
        <p:nvSpPr>
          <p:cNvPr id="1608706" name="Rectangle 2"/>
          <p:cNvSpPr>
            <a:spLocks noGrp="1" noRot="1" noChangeAspect="1" noChangeArrowheads="1" noTextEdit="1"/>
          </p:cNvSpPr>
          <p:nvPr>
            <p:ph type="sldImg"/>
          </p:nvPr>
        </p:nvSpPr>
        <p:spPr>
          <a:xfrm>
            <a:off x="1144588" y="685800"/>
            <a:ext cx="4572000" cy="3429000"/>
          </a:xfrm>
          <a:ln/>
        </p:spPr>
      </p:sp>
      <p:sp>
        <p:nvSpPr>
          <p:cNvPr id="1608707" name="Rectangle 3"/>
          <p:cNvSpPr>
            <a:spLocks noGrp="1" noChangeArrowheads="1"/>
          </p:cNvSpPr>
          <p:nvPr>
            <p:ph type="body" idx="1"/>
          </p:nvPr>
        </p:nvSpPr>
        <p:spPr>
          <a:xfrm>
            <a:off x="914400" y="4344025"/>
            <a:ext cx="5029200" cy="4114488"/>
          </a:xfrm>
          <a:ln/>
        </p:spPr>
        <p:txBody>
          <a:bodyPr/>
          <a:lstStyle/>
          <a:p>
            <a:r>
              <a:rPr lang="en-US" sz="1300"/>
              <a:t>In all cases, the data types on either side of the operator may not be the same. This is handled by the compiler. The compiler supports implicit conversion to convert from one fundamental type to another. These conversions are done by the compiler based on the data types on either side of the assignment ( = )operator, and rules of promotion. The cast operator can be used to force the compiler to convert data from one fundamental type to another.</a:t>
            </a:r>
          </a:p>
          <a:p>
            <a:endParaRPr lang="en-US"/>
          </a:p>
        </p:txBody>
      </p:sp>
    </p:spTree>
    <p:extLst>
      <p:ext uri="{BB962C8B-B14F-4D97-AF65-F5344CB8AC3E}">
        <p14:creationId xmlns:p14="http://schemas.microsoft.com/office/powerpoint/2010/main" val="330192752"/>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61985-6A82-48B9-A384-BB654B7CEC61}" type="slidenum">
              <a:rPr lang="en-GB"/>
              <a:pPr/>
              <a:t>256</a:t>
            </a:fld>
            <a:endParaRPr lang="en-GB"/>
          </a:p>
        </p:txBody>
      </p:sp>
      <p:sp>
        <p:nvSpPr>
          <p:cNvPr id="1990658" name="Rectangle 2"/>
          <p:cNvSpPr>
            <a:spLocks noGrp="1" noRot="1" noChangeAspect="1" noChangeArrowheads="1" noTextEdit="1"/>
          </p:cNvSpPr>
          <p:nvPr>
            <p:ph type="sldImg"/>
          </p:nvPr>
        </p:nvSpPr>
        <p:spPr>
          <a:xfrm>
            <a:off x="1144588" y="685800"/>
            <a:ext cx="4572000" cy="3429000"/>
          </a:xfrm>
          <a:ln/>
        </p:spPr>
      </p:sp>
      <p:sp>
        <p:nvSpPr>
          <p:cNvPr id="19906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61133095"/>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72009-5B43-4881-B855-71CB1F56C538}" type="slidenum">
              <a:rPr lang="en-GB"/>
              <a:pPr/>
              <a:t>257</a:t>
            </a:fld>
            <a:endParaRPr lang="en-GB"/>
          </a:p>
        </p:txBody>
      </p:sp>
      <p:sp>
        <p:nvSpPr>
          <p:cNvPr id="1992706" name="Rectangle 2"/>
          <p:cNvSpPr>
            <a:spLocks noGrp="1" noRot="1" noChangeAspect="1" noChangeArrowheads="1" noTextEdit="1"/>
          </p:cNvSpPr>
          <p:nvPr>
            <p:ph type="sldImg"/>
          </p:nvPr>
        </p:nvSpPr>
        <p:spPr>
          <a:xfrm>
            <a:off x="1144588" y="685800"/>
            <a:ext cx="4572000" cy="3429000"/>
          </a:xfrm>
          <a:ln/>
        </p:spPr>
      </p:sp>
      <p:sp>
        <p:nvSpPr>
          <p:cNvPr id="19927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45367428"/>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4ACF3-968B-4D1D-A37E-9DCC2AF9C253}" type="slidenum">
              <a:rPr lang="en-GB"/>
              <a:pPr/>
              <a:t>258</a:t>
            </a:fld>
            <a:endParaRPr lang="en-GB"/>
          </a:p>
        </p:txBody>
      </p:sp>
      <p:sp>
        <p:nvSpPr>
          <p:cNvPr id="1994754" name="Rectangle 2"/>
          <p:cNvSpPr>
            <a:spLocks noGrp="1" noRot="1" noChangeAspect="1" noChangeArrowheads="1" noTextEdit="1"/>
          </p:cNvSpPr>
          <p:nvPr>
            <p:ph type="sldImg"/>
          </p:nvPr>
        </p:nvSpPr>
        <p:spPr>
          <a:xfrm>
            <a:off x="1144588" y="685800"/>
            <a:ext cx="4572000" cy="3429000"/>
          </a:xfrm>
          <a:ln/>
        </p:spPr>
      </p:sp>
      <p:sp>
        <p:nvSpPr>
          <p:cNvPr id="1994755" name="Rectangle 3"/>
          <p:cNvSpPr>
            <a:spLocks noGrp="1" noChangeArrowheads="1"/>
          </p:cNvSpPr>
          <p:nvPr>
            <p:ph type="body" idx="1"/>
          </p:nvPr>
        </p:nvSpPr>
        <p:spPr>
          <a:xfrm>
            <a:off x="914400" y="4344025"/>
            <a:ext cx="5029200" cy="4114488"/>
          </a:xfrm>
          <a:ln/>
        </p:spPr>
        <p:txBody>
          <a:bodyPr/>
          <a:lstStyle/>
          <a:p>
            <a:r>
              <a:rPr lang="en-US" sz="1300"/>
              <a:t>In all cases, the data types on either side of the operator may not be the same. This is handled by the compiler. The compiler supports implicit conversion to convert from one fundamental type to another. These conversions are done by the compiler based on the data types on either side of the assignment ( = )operator, and rules of promotion. The cast operator can be used to force the compiler to convert data from one fundamental type to another.</a:t>
            </a:r>
          </a:p>
          <a:p>
            <a:endParaRPr lang="en-US"/>
          </a:p>
        </p:txBody>
      </p:sp>
    </p:spTree>
    <p:extLst>
      <p:ext uri="{BB962C8B-B14F-4D97-AF65-F5344CB8AC3E}">
        <p14:creationId xmlns:p14="http://schemas.microsoft.com/office/powerpoint/2010/main" val="3058546415"/>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033FC-A8CE-47CF-BA03-F488EC68F90D}" type="slidenum">
              <a:rPr lang="en-GB"/>
              <a:pPr/>
              <a:t>259</a:t>
            </a:fld>
            <a:endParaRPr lang="en-GB"/>
          </a:p>
        </p:txBody>
      </p:sp>
      <p:sp>
        <p:nvSpPr>
          <p:cNvPr id="1949698" name="Rectangle 2"/>
          <p:cNvSpPr>
            <a:spLocks noGrp="1" noRot="1" noChangeAspect="1" noChangeArrowheads="1" noTextEdit="1"/>
          </p:cNvSpPr>
          <p:nvPr>
            <p:ph type="sldImg"/>
          </p:nvPr>
        </p:nvSpPr>
        <p:spPr>
          <a:xfrm>
            <a:off x="1144588" y="685800"/>
            <a:ext cx="4572000" cy="3429000"/>
          </a:xfrm>
          <a:ln/>
        </p:spPr>
      </p:sp>
      <p:sp>
        <p:nvSpPr>
          <p:cNvPr id="19496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327108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0A38D-110C-44D3-9348-C27B96711385}" type="slidenum">
              <a:rPr lang="en-GB"/>
              <a:pPr/>
              <a:t>26</a:t>
            </a:fld>
            <a:endParaRPr lang="en-GB"/>
          </a:p>
        </p:txBody>
      </p:sp>
      <p:sp>
        <p:nvSpPr>
          <p:cNvPr id="684034" name="Rectangle 2"/>
          <p:cNvSpPr>
            <a:spLocks noGrp="1" noRot="1" noChangeAspect="1" noChangeArrowheads="1" noTextEdit="1"/>
          </p:cNvSpPr>
          <p:nvPr>
            <p:ph type="sldImg"/>
          </p:nvPr>
        </p:nvSpPr>
        <p:spPr>
          <a:xfrm>
            <a:off x="1144588" y="685800"/>
            <a:ext cx="4572000" cy="3429000"/>
          </a:xfrm>
          <a:ln/>
        </p:spPr>
      </p:sp>
      <p:sp>
        <p:nvSpPr>
          <p:cNvPr id="684035" name="Rectangle 3"/>
          <p:cNvSpPr>
            <a:spLocks noGrp="1" noChangeArrowheads="1"/>
          </p:cNvSpPr>
          <p:nvPr>
            <p:ph type="body" idx="1"/>
          </p:nvPr>
        </p:nvSpPr>
        <p:spPr>
          <a:xfrm>
            <a:off x="914400" y="4344024"/>
            <a:ext cx="5029200" cy="4342464"/>
          </a:xfrm>
          <a:ln/>
        </p:spPr>
        <p:txBody>
          <a:bodyPr/>
          <a:lstStyle/>
          <a:p>
            <a:endParaRPr lang="en-US"/>
          </a:p>
        </p:txBody>
      </p:sp>
    </p:spTree>
    <p:extLst>
      <p:ext uri="{BB962C8B-B14F-4D97-AF65-F5344CB8AC3E}">
        <p14:creationId xmlns:p14="http://schemas.microsoft.com/office/powerpoint/2010/main" val="1188860851"/>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7FF03-8C6A-4630-A8B4-729E6007F348}" type="slidenum">
              <a:rPr lang="en-GB"/>
              <a:pPr/>
              <a:t>260</a:t>
            </a:fld>
            <a:endParaRPr lang="en-GB"/>
          </a:p>
        </p:txBody>
      </p:sp>
      <p:sp>
        <p:nvSpPr>
          <p:cNvPr id="1951746" name="Rectangle 2"/>
          <p:cNvSpPr>
            <a:spLocks noGrp="1" noRot="1" noChangeAspect="1" noChangeArrowheads="1" noTextEdit="1"/>
          </p:cNvSpPr>
          <p:nvPr>
            <p:ph type="sldImg"/>
          </p:nvPr>
        </p:nvSpPr>
        <p:spPr>
          <a:xfrm>
            <a:off x="1144588" y="685800"/>
            <a:ext cx="4572000" cy="3429000"/>
          </a:xfrm>
          <a:ln/>
        </p:spPr>
      </p:sp>
      <p:sp>
        <p:nvSpPr>
          <p:cNvPr id="19517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77753788"/>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7FE57-AC33-4120-A9D9-2531A8C9D7CC}" type="slidenum">
              <a:rPr lang="en-GB"/>
              <a:pPr/>
              <a:t>261</a:t>
            </a:fld>
            <a:endParaRPr lang="en-GB"/>
          </a:p>
        </p:txBody>
      </p:sp>
      <p:sp>
        <p:nvSpPr>
          <p:cNvPr id="1953794" name="Rectangle 2"/>
          <p:cNvSpPr>
            <a:spLocks noGrp="1" noRot="1" noChangeAspect="1" noChangeArrowheads="1" noTextEdit="1"/>
          </p:cNvSpPr>
          <p:nvPr>
            <p:ph type="sldImg"/>
          </p:nvPr>
        </p:nvSpPr>
        <p:spPr>
          <a:xfrm>
            <a:off x="1144588" y="685800"/>
            <a:ext cx="4572000" cy="3429000"/>
          </a:xfrm>
          <a:ln/>
        </p:spPr>
      </p:sp>
      <p:sp>
        <p:nvSpPr>
          <p:cNvPr id="1953795" name="Rectangle 3"/>
          <p:cNvSpPr>
            <a:spLocks noGrp="1" noChangeArrowheads="1"/>
          </p:cNvSpPr>
          <p:nvPr>
            <p:ph type="body" idx="1"/>
          </p:nvPr>
        </p:nvSpPr>
        <p:spPr>
          <a:xfrm>
            <a:off x="914400" y="4344025"/>
            <a:ext cx="5029200" cy="4114488"/>
          </a:xfrm>
          <a:ln/>
        </p:spPr>
        <p:txBody>
          <a:bodyPr/>
          <a:lstStyle/>
          <a:p>
            <a:r>
              <a:rPr lang="en-US"/>
              <a:t>For example, </a:t>
            </a:r>
          </a:p>
          <a:p>
            <a:r>
              <a:rPr lang="en-US"/>
              <a:t>object3.add_distance(object1, object2);</a:t>
            </a:r>
          </a:p>
          <a:p>
            <a:r>
              <a:rPr lang="en-US"/>
              <a:t>In this case, the distance in object1 is added to the distance in object2, and the result is stored in object3.</a:t>
            </a:r>
          </a:p>
          <a:p>
            <a:endParaRPr lang="en-US"/>
          </a:p>
          <a:p>
            <a:r>
              <a:rPr lang="en-US"/>
              <a:t>You might also want to compare two distances. The following function call compares two objects of the fps_distance class. For example,</a:t>
            </a:r>
          </a:p>
          <a:p>
            <a:r>
              <a:rPr lang="en-US"/>
              <a:t>object1.compare_distance(object2);</a:t>
            </a:r>
          </a:p>
          <a:p>
            <a:r>
              <a:rPr lang="en-US"/>
              <a:t>Hence, the member function compare_distance of object1 is invoked with object2 as an argument. This function compares the data members of object1 with those of object2, and returns the difference between them.</a:t>
            </a:r>
          </a:p>
          <a:p>
            <a:endParaRPr lang="en-US"/>
          </a:p>
        </p:txBody>
      </p:sp>
    </p:spTree>
    <p:extLst>
      <p:ext uri="{BB962C8B-B14F-4D97-AF65-F5344CB8AC3E}">
        <p14:creationId xmlns:p14="http://schemas.microsoft.com/office/powerpoint/2010/main" val="1410954692"/>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9F753-CAC4-4B52-B873-05DC27E8804B}" type="slidenum">
              <a:rPr lang="en-GB"/>
              <a:pPr/>
              <a:t>262</a:t>
            </a:fld>
            <a:endParaRPr lang="en-GB"/>
          </a:p>
        </p:txBody>
      </p:sp>
      <p:sp>
        <p:nvSpPr>
          <p:cNvPr id="1955842" name="Rectangle 2"/>
          <p:cNvSpPr>
            <a:spLocks noGrp="1" noRot="1" noChangeAspect="1" noChangeArrowheads="1" noTextEdit="1"/>
          </p:cNvSpPr>
          <p:nvPr>
            <p:ph type="sldImg"/>
          </p:nvPr>
        </p:nvSpPr>
        <p:spPr>
          <a:xfrm>
            <a:off x="1144588" y="685800"/>
            <a:ext cx="4572000" cy="3429000"/>
          </a:xfrm>
          <a:ln/>
        </p:spPr>
      </p:sp>
      <p:sp>
        <p:nvSpPr>
          <p:cNvPr id="1955843" name="Rectangle 3"/>
          <p:cNvSpPr>
            <a:spLocks noGrp="1" noChangeArrowheads="1"/>
          </p:cNvSpPr>
          <p:nvPr>
            <p:ph type="body" idx="1"/>
          </p:nvPr>
        </p:nvSpPr>
        <p:spPr>
          <a:xfrm>
            <a:off x="914400" y="4344025"/>
            <a:ext cx="5029200" cy="4114488"/>
          </a:xfrm>
          <a:ln/>
        </p:spPr>
        <p:txBody>
          <a:bodyPr/>
          <a:lstStyle/>
          <a:p>
            <a:r>
              <a:rPr lang="en-US"/>
              <a:t>For example, the ‘+’ operator used to add two integers behaves differently when applied to the ADT fps_distance. Is this not similar to overloading where depending on the number, type and sequence of parameters, the same function behaves differently. Operator overloading refers to giving additional meaning to the normal C++ operators when applied to ADTs.</a:t>
            </a:r>
          </a:p>
          <a:p>
            <a:endParaRPr lang="en-US"/>
          </a:p>
        </p:txBody>
      </p:sp>
    </p:spTree>
    <p:extLst>
      <p:ext uri="{BB962C8B-B14F-4D97-AF65-F5344CB8AC3E}">
        <p14:creationId xmlns:p14="http://schemas.microsoft.com/office/powerpoint/2010/main" val="378974212"/>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017DE-C705-466F-A6C1-09604A4350FE}" type="slidenum">
              <a:rPr lang="en-GB"/>
              <a:pPr/>
              <a:t>263</a:t>
            </a:fld>
            <a:endParaRPr lang="en-GB"/>
          </a:p>
        </p:txBody>
      </p:sp>
      <p:sp>
        <p:nvSpPr>
          <p:cNvPr id="1957890" name="Rectangle 2"/>
          <p:cNvSpPr>
            <a:spLocks noGrp="1" noRot="1" noChangeAspect="1" noChangeArrowheads="1" noTextEdit="1"/>
          </p:cNvSpPr>
          <p:nvPr>
            <p:ph type="sldImg"/>
          </p:nvPr>
        </p:nvSpPr>
        <p:spPr>
          <a:xfrm>
            <a:off x="1144588" y="685800"/>
            <a:ext cx="4572000" cy="3429000"/>
          </a:xfrm>
          <a:ln/>
        </p:spPr>
      </p:sp>
      <p:sp>
        <p:nvSpPr>
          <p:cNvPr id="195789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6222019"/>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0F7E9-D59C-4D5E-866F-EE345246217B}" type="slidenum">
              <a:rPr lang="en-GB"/>
              <a:pPr/>
              <a:t>264</a:t>
            </a:fld>
            <a:endParaRPr lang="en-GB"/>
          </a:p>
        </p:txBody>
      </p:sp>
      <p:sp>
        <p:nvSpPr>
          <p:cNvPr id="1959938" name="Rectangle 2"/>
          <p:cNvSpPr>
            <a:spLocks noGrp="1" noRot="1" noChangeAspect="1" noChangeArrowheads="1" noTextEdit="1"/>
          </p:cNvSpPr>
          <p:nvPr>
            <p:ph type="sldImg"/>
          </p:nvPr>
        </p:nvSpPr>
        <p:spPr>
          <a:xfrm>
            <a:off x="1144588" y="685800"/>
            <a:ext cx="4572000" cy="3429000"/>
          </a:xfrm>
          <a:ln/>
        </p:spPr>
      </p:sp>
      <p:sp>
        <p:nvSpPr>
          <p:cNvPr id="19599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678791688"/>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5F02F-52D2-449B-A537-A1DF698AE172}" type="slidenum">
              <a:rPr lang="en-GB"/>
              <a:pPr/>
              <a:t>265</a:t>
            </a:fld>
            <a:endParaRPr lang="en-GB"/>
          </a:p>
        </p:txBody>
      </p:sp>
      <p:sp>
        <p:nvSpPr>
          <p:cNvPr id="1961986" name="Rectangle 2"/>
          <p:cNvSpPr>
            <a:spLocks noGrp="1" noRot="1" noChangeAspect="1" noChangeArrowheads="1" noTextEdit="1"/>
          </p:cNvSpPr>
          <p:nvPr>
            <p:ph type="sldImg"/>
          </p:nvPr>
        </p:nvSpPr>
        <p:spPr>
          <a:xfrm>
            <a:off x="1144588" y="685800"/>
            <a:ext cx="4572000" cy="3429000"/>
          </a:xfrm>
          <a:ln/>
        </p:spPr>
      </p:sp>
      <p:sp>
        <p:nvSpPr>
          <p:cNvPr id="19619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6528239"/>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AB8DF-C92F-4896-A35D-8FA448AC260D}" type="slidenum">
              <a:rPr lang="en-GB"/>
              <a:pPr/>
              <a:t>266</a:t>
            </a:fld>
            <a:endParaRPr lang="en-GB"/>
          </a:p>
        </p:txBody>
      </p:sp>
      <p:sp>
        <p:nvSpPr>
          <p:cNvPr id="1964034" name="Rectangle 2"/>
          <p:cNvSpPr>
            <a:spLocks noGrp="1" noRot="1" noChangeAspect="1" noChangeArrowheads="1" noTextEdit="1"/>
          </p:cNvSpPr>
          <p:nvPr>
            <p:ph type="sldImg"/>
          </p:nvPr>
        </p:nvSpPr>
        <p:spPr>
          <a:xfrm>
            <a:off x="1144588" y="685800"/>
            <a:ext cx="4572000" cy="3429000"/>
          </a:xfrm>
          <a:ln/>
        </p:spPr>
      </p:sp>
      <p:sp>
        <p:nvSpPr>
          <p:cNvPr id="19640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60411961"/>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87ED3-7587-485A-98BF-8356272D31E0}" type="slidenum">
              <a:rPr lang="en-GB"/>
              <a:pPr/>
              <a:t>267</a:t>
            </a:fld>
            <a:endParaRPr lang="en-GB"/>
          </a:p>
        </p:txBody>
      </p:sp>
      <p:sp>
        <p:nvSpPr>
          <p:cNvPr id="1966082" name="Rectangle 2"/>
          <p:cNvSpPr>
            <a:spLocks noGrp="1" noRot="1" noChangeAspect="1" noChangeArrowheads="1" noTextEdit="1"/>
          </p:cNvSpPr>
          <p:nvPr>
            <p:ph type="sldImg"/>
          </p:nvPr>
        </p:nvSpPr>
        <p:spPr>
          <a:xfrm>
            <a:off x="1144588" y="685800"/>
            <a:ext cx="4572000" cy="3429000"/>
          </a:xfrm>
          <a:ln/>
        </p:spPr>
      </p:sp>
      <p:sp>
        <p:nvSpPr>
          <p:cNvPr id="19660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16651706"/>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D065A-F35A-4669-AB75-EC2D6AC2D50F}" type="slidenum">
              <a:rPr lang="en-GB"/>
              <a:pPr/>
              <a:t>268</a:t>
            </a:fld>
            <a:endParaRPr lang="en-GB"/>
          </a:p>
        </p:txBody>
      </p:sp>
      <p:sp>
        <p:nvSpPr>
          <p:cNvPr id="1968130" name="Rectangle 2"/>
          <p:cNvSpPr>
            <a:spLocks noGrp="1" noRot="1" noChangeAspect="1" noChangeArrowheads="1" noTextEdit="1"/>
          </p:cNvSpPr>
          <p:nvPr>
            <p:ph type="sldImg"/>
          </p:nvPr>
        </p:nvSpPr>
        <p:spPr>
          <a:xfrm>
            <a:off x="1144588" y="685800"/>
            <a:ext cx="4572000" cy="3429000"/>
          </a:xfrm>
          <a:ln/>
        </p:spPr>
      </p:sp>
      <p:sp>
        <p:nvSpPr>
          <p:cNvPr id="19681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562760089"/>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92F68-0501-4AD1-AE88-D73249658F53}" type="slidenum">
              <a:rPr lang="en-GB"/>
              <a:pPr/>
              <a:t>269</a:t>
            </a:fld>
            <a:endParaRPr lang="en-GB"/>
          </a:p>
        </p:txBody>
      </p:sp>
      <p:sp>
        <p:nvSpPr>
          <p:cNvPr id="1970178" name="Rectangle 2"/>
          <p:cNvSpPr>
            <a:spLocks noGrp="1" noRot="1" noChangeAspect="1" noChangeArrowheads="1" noTextEdit="1"/>
          </p:cNvSpPr>
          <p:nvPr>
            <p:ph type="sldImg"/>
          </p:nvPr>
        </p:nvSpPr>
        <p:spPr>
          <a:xfrm>
            <a:off x="1144588" y="685800"/>
            <a:ext cx="4572000" cy="3429000"/>
          </a:xfrm>
          <a:ln/>
        </p:spPr>
      </p:sp>
      <p:sp>
        <p:nvSpPr>
          <p:cNvPr id="1970179" name="Rectangle 3"/>
          <p:cNvSpPr>
            <a:spLocks noGrp="1" noChangeArrowheads="1"/>
          </p:cNvSpPr>
          <p:nvPr>
            <p:ph type="body" idx="1"/>
          </p:nvPr>
        </p:nvSpPr>
        <p:spPr>
          <a:xfrm>
            <a:off x="914400" y="4344025"/>
            <a:ext cx="5029200" cy="4114488"/>
          </a:xfrm>
          <a:ln/>
        </p:spPr>
        <p:txBody>
          <a:bodyPr/>
          <a:lstStyle/>
          <a:p>
            <a:r>
              <a:rPr lang="en-US" b="1"/>
              <a:t>The int argument here is a dummy argument, which is used. It is used only to distinguish between the prefix and the postfix application.</a:t>
            </a:r>
          </a:p>
          <a:p>
            <a:endParaRPr lang="en-US" b="1"/>
          </a:p>
          <a:p>
            <a:r>
              <a:rPr lang="en-US"/>
              <a:t>The expression:</a:t>
            </a:r>
          </a:p>
          <a:p>
            <a:r>
              <a:rPr lang="en-US"/>
              <a:t>++x; translates to x.operator ++( )</a:t>
            </a:r>
          </a:p>
          <a:p>
            <a:r>
              <a:rPr lang="en-US"/>
              <a:t>And the expression x++; translates to:</a:t>
            </a:r>
          </a:p>
          <a:p>
            <a:r>
              <a:rPr lang="en-US" b="1"/>
              <a:t>x.operator ++(0);</a:t>
            </a:r>
          </a:p>
          <a:p>
            <a:endParaRPr lang="en-US" b="1"/>
          </a:p>
          <a:p>
            <a:r>
              <a:rPr lang="en-US" b="1"/>
              <a:t>The value 0 is automatically sent down by the compiler.</a:t>
            </a:r>
          </a:p>
          <a:p>
            <a:endParaRPr lang="en-US"/>
          </a:p>
        </p:txBody>
      </p:sp>
    </p:spTree>
    <p:extLst>
      <p:ext uri="{BB962C8B-B14F-4D97-AF65-F5344CB8AC3E}">
        <p14:creationId xmlns:p14="http://schemas.microsoft.com/office/powerpoint/2010/main" val="1293297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FDED9-1043-4C0D-8F04-57B8D98DA8A5}" type="slidenum">
              <a:rPr lang="en-GB"/>
              <a:pPr/>
              <a:t>27</a:t>
            </a:fld>
            <a:endParaRPr lang="en-GB"/>
          </a:p>
        </p:txBody>
      </p:sp>
      <p:sp>
        <p:nvSpPr>
          <p:cNvPr id="686082" name="Rectangle 2"/>
          <p:cNvSpPr>
            <a:spLocks noGrp="1" noRot="1" noChangeAspect="1" noChangeArrowheads="1" noTextEdit="1"/>
          </p:cNvSpPr>
          <p:nvPr>
            <p:ph type="sldImg"/>
          </p:nvPr>
        </p:nvSpPr>
        <p:spPr>
          <a:xfrm>
            <a:off x="1144588" y="685800"/>
            <a:ext cx="4572000" cy="3429000"/>
          </a:xfrm>
          <a:ln/>
        </p:spPr>
      </p:sp>
      <p:sp>
        <p:nvSpPr>
          <p:cNvPr id="6860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215251025"/>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FF5E7-4CE3-47D3-AFE3-CA8CC32151B4}" type="slidenum">
              <a:rPr lang="en-GB"/>
              <a:pPr/>
              <a:t>270</a:t>
            </a:fld>
            <a:endParaRPr lang="en-GB"/>
          </a:p>
        </p:txBody>
      </p:sp>
      <p:sp>
        <p:nvSpPr>
          <p:cNvPr id="1972226" name="Rectangle 2"/>
          <p:cNvSpPr>
            <a:spLocks noGrp="1" noRot="1" noChangeAspect="1" noChangeArrowheads="1" noTextEdit="1"/>
          </p:cNvSpPr>
          <p:nvPr>
            <p:ph type="sldImg"/>
          </p:nvPr>
        </p:nvSpPr>
        <p:spPr>
          <a:xfrm>
            <a:off x="1144588" y="685800"/>
            <a:ext cx="4572000" cy="3429000"/>
          </a:xfrm>
          <a:ln/>
        </p:spPr>
      </p:sp>
      <p:sp>
        <p:nvSpPr>
          <p:cNvPr id="19722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63115298"/>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4D5C1-C34E-4155-98FB-815974A069C4}" type="slidenum">
              <a:rPr lang="en-GB"/>
              <a:pPr/>
              <a:t>271</a:t>
            </a:fld>
            <a:endParaRPr lang="en-GB"/>
          </a:p>
        </p:txBody>
      </p:sp>
      <p:sp>
        <p:nvSpPr>
          <p:cNvPr id="1974274" name="Rectangle 2"/>
          <p:cNvSpPr>
            <a:spLocks noGrp="1" noRot="1" noChangeAspect="1" noChangeArrowheads="1" noTextEdit="1"/>
          </p:cNvSpPr>
          <p:nvPr>
            <p:ph type="sldImg"/>
          </p:nvPr>
        </p:nvSpPr>
        <p:spPr>
          <a:xfrm>
            <a:off x="1144588" y="685800"/>
            <a:ext cx="4572000" cy="3429000"/>
          </a:xfrm>
          <a:ln/>
        </p:spPr>
      </p:sp>
      <p:sp>
        <p:nvSpPr>
          <p:cNvPr id="1974275" name="Rectangle 3"/>
          <p:cNvSpPr>
            <a:spLocks noGrp="1" noChangeArrowheads="1"/>
          </p:cNvSpPr>
          <p:nvPr>
            <p:ph type="body" idx="1"/>
          </p:nvPr>
        </p:nvSpPr>
        <p:spPr>
          <a:xfrm>
            <a:off x="914400" y="4344025"/>
            <a:ext cx="5029200" cy="4114488"/>
          </a:xfrm>
          <a:ln/>
        </p:spPr>
        <p:txBody>
          <a:bodyPr/>
          <a:lstStyle/>
          <a:p>
            <a:r>
              <a:rPr lang="en-US"/>
              <a:t>In the following return statement; return fps_distance (feet, inch); a temporary object without any name is created and initialized. The nameless object is returned to the calling function. For this method to work in the case of the fps_distance class, the class must have a constructor, which accepts two parameters of int and float types.</a:t>
            </a:r>
          </a:p>
          <a:p>
            <a:endParaRPr lang="en-US"/>
          </a:p>
        </p:txBody>
      </p:sp>
    </p:spTree>
    <p:extLst>
      <p:ext uri="{BB962C8B-B14F-4D97-AF65-F5344CB8AC3E}">
        <p14:creationId xmlns:p14="http://schemas.microsoft.com/office/powerpoint/2010/main" val="579184869"/>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AC717-E894-4B1D-8C88-9A8F8990B3EF}" type="slidenum">
              <a:rPr lang="en-GB"/>
              <a:pPr/>
              <a:t>272</a:t>
            </a:fld>
            <a:endParaRPr lang="en-GB"/>
          </a:p>
        </p:txBody>
      </p:sp>
      <p:sp>
        <p:nvSpPr>
          <p:cNvPr id="1976322" name="Rectangle 2"/>
          <p:cNvSpPr>
            <a:spLocks noGrp="1" noRot="1" noChangeAspect="1" noChangeArrowheads="1" noTextEdit="1"/>
          </p:cNvSpPr>
          <p:nvPr>
            <p:ph type="sldImg"/>
          </p:nvPr>
        </p:nvSpPr>
        <p:spPr>
          <a:xfrm>
            <a:off x="1144588" y="685800"/>
            <a:ext cx="4572000" cy="3429000"/>
          </a:xfrm>
          <a:ln/>
        </p:spPr>
      </p:sp>
      <p:sp>
        <p:nvSpPr>
          <p:cNvPr id="19763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22196089"/>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BC045-3A9F-4CDE-BDCA-D4CE5F5FF22C}" type="slidenum">
              <a:rPr lang="en-GB"/>
              <a:pPr/>
              <a:t>273</a:t>
            </a:fld>
            <a:endParaRPr lang="en-GB"/>
          </a:p>
        </p:txBody>
      </p:sp>
      <p:sp>
        <p:nvSpPr>
          <p:cNvPr id="1978370" name="Rectangle 2"/>
          <p:cNvSpPr>
            <a:spLocks noGrp="1" noRot="1" noChangeAspect="1" noChangeArrowheads="1" noTextEdit="1"/>
          </p:cNvSpPr>
          <p:nvPr>
            <p:ph type="sldImg"/>
          </p:nvPr>
        </p:nvSpPr>
        <p:spPr>
          <a:xfrm>
            <a:off x="1144588" y="685800"/>
            <a:ext cx="4572000" cy="3429000"/>
          </a:xfrm>
          <a:ln/>
        </p:spPr>
      </p:sp>
      <p:sp>
        <p:nvSpPr>
          <p:cNvPr id="19783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82063998"/>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F75C7-B1D6-4E95-BA73-B952B818E0FA}" type="slidenum">
              <a:rPr lang="en-GB"/>
              <a:pPr/>
              <a:t>274</a:t>
            </a:fld>
            <a:endParaRPr lang="en-GB"/>
          </a:p>
        </p:txBody>
      </p:sp>
      <p:sp>
        <p:nvSpPr>
          <p:cNvPr id="1980418" name="Rectangle 2"/>
          <p:cNvSpPr>
            <a:spLocks noGrp="1" noRot="1" noChangeAspect="1" noChangeArrowheads="1" noTextEdit="1"/>
          </p:cNvSpPr>
          <p:nvPr>
            <p:ph type="sldImg"/>
          </p:nvPr>
        </p:nvSpPr>
        <p:spPr>
          <a:xfrm>
            <a:off x="1144588" y="685800"/>
            <a:ext cx="4572000" cy="3429000"/>
          </a:xfrm>
          <a:ln/>
        </p:spPr>
      </p:sp>
      <p:sp>
        <p:nvSpPr>
          <p:cNvPr id="1980419" name="Rectangle 3"/>
          <p:cNvSpPr>
            <a:spLocks noGrp="1" noChangeArrowheads="1"/>
          </p:cNvSpPr>
          <p:nvPr>
            <p:ph type="body" idx="1"/>
          </p:nvPr>
        </p:nvSpPr>
        <p:spPr>
          <a:xfrm>
            <a:off x="914400" y="4344025"/>
            <a:ext cx="5029200" cy="4114488"/>
          </a:xfrm>
          <a:ln/>
        </p:spPr>
        <p:txBody>
          <a:bodyPr/>
          <a:lstStyle/>
          <a:p>
            <a:r>
              <a:rPr lang="en-US"/>
              <a:t>The + operator has been overloaded to add two objects of the fps_distance class. To add two fps_distance objects, the feet and inches are added separately, and a nameless object is returned. The operator function receives an fps_distance object reference as a parameter. In this program, fps1 is the object of which the operator is a function, and fps2 is the object passed as parameter to the operator function. Hence, it needs only one argument.</a:t>
            </a:r>
          </a:p>
          <a:p>
            <a:endParaRPr lang="en-US"/>
          </a:p>
          <a:p>
            <a:endParaRPr lang="en-US"/>
          </a:p>
          <a:p>
            <a:endParaRPr lang="en-US"/>
          </a:p>
        </p:txBody>
      </p:sp>
    </p:spTree>
    <p:extLst>
      <p:ext uri="{BB962C8B-B14F-4D97-AF65-F5344CB8AC3E}">
        <p14:creationId xmlns:p14="http://schemas.microsoft.com/office/powerpoint/2010/main" val="2161380908"/>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18578-5264-4815-ACC4-59156A177A4F}" type="slidenum">
              <a:rPr lang="en-GB"/>
              <a:pPr/>
              <a:t>275</a:t>
            </a:fld>
            <a:endParaRPr lang="en-GB"/>
          </a:p>
        </p:txBody>
      </p:sp>
      <p:sp>
        <p:nvSpPr>
          <p:cNvPr id="1982466" name="Rectangle 2"/>
          <p:cNvSpPr>
            <a:spLocks noGrp="1" noRot="1" noChangeAspect="1" noChangeArrowheads="1" noTextEdit="1"/>
          </p:cNvSpPr>
          <p:nvPr>
            <p:ph type="sldImg"/>
          </p:nvPr>
        </p:nvSpPr>
        <p:spPr>
          <a:xfrm>
            <a:off x="1144588" y="685800"/>
            <a:ext cx="4572000" cy="3429000"/>
          </a:xfrm>
          <a:ln/>
        </p:spPr>
      </p:sp>
      <p:sp>
        <p:nvSpPr>
          <p:cNvPr id="19824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271562551"/>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DE519-C068-4FD8-9B1A-CACC0672E144}" type="slidenum">
              <a:rPr lang="en-GB"/>
              <a:pPr/>
              <a:t>276</a:t>
            </a:fld>
            <a:endParaRPr lang="en-GB"/>
          </a:p>
        </p:txBody>
      </p:sp>
      <p:sp>
        <p:nvSpPr>
          <p:cNvPr id="1984514" name="Rectangle 2"/>
          <p:cNvSpPr>
            <a:spLocks noGrp="1" noRot="1" noChangeAspect="1" noChangeArrowheads="1" noTextEdit="1"/>
          </p:cNvSpPr>
          <p:nvPr>
            <p:ph type="sldImg"/>
          </p:nvPr>
        </p:nvSpPr>
        <p:spPr>
          <a:xfrm>
            <a:off x="1144588" y="685800"/>
            <a:ext cx="4572000" cy="3429000"/>
          </a:xfrm>
          <a:ln/>
        </p:spPr>
      </p:sp>
      <p:sp>
        <p:nvSpPr>
          <p:cNvPr id="19845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91766417"/>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DFCD0-4627-4CA2-A80A-19079EF1ED04}" type="slidenum">
              <a:rPr lang="en-GB"/>
              <a:pPr/>
              <a:t>277</a:t>
            </a:fld>
            <a:endParaRPr lang="en-GB"/>
          </a:p>
        </p:txBody>
      </p:sp>
      <p:sp>
        <p:nvSpPr>
          <p:cNvPr id="1986562" name="Rectangle 2"/>
          <p:cNvSpPr>
            <a:spLocks noGrp="1" noRot="1" noChangeAspect="1" noChangeArrowheads="1" noTextEdit="1"/>
          </p:cNvSpPr>
          <p:nvPr>
            <p:ph type="sldImg"/>
          </p:nvPr>
        </p:nvSpPr>
        <p:spPr>
          <a:xfrm>
            <a:off x="1144588" y="685800"/>
            <a:ext cx="4572000" cy="3429000"/>
          </a:xfrm>
          <a:ln/>
        </p:spPr>
      </p:sp>
      <p:sp>
        <p:nvSpPr>
          <p:cNvPr id="19865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67044337"/>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26706-1F03-4C9C-8DD2-96B8DF20C430}" type="slidenum">
              <a:rPr lang="en-GB"/>
              <a:pPr/>
              <a:t>278</a:t>
            </a:fld>
            <a:endParaRPr lang="en-GB"/>
          </a:p>
        </p:txBody>
      </p:sp>
      <p:sp>
        <p:nvSpPr>
          <p:cNvPr id="1988610" name="Rectangle 2"/>
          <p:cNvSpPr>
            <a:spLocks noGrp="1" noRot="1" noChangeAspect="1" noChangeArrowheads="1" noTextEdit="1"/>
          </p:cNvSpPr>
          <p:nvPr>
            <p:ph type="sldImg"/>
          </p:nvPr>
        </p:nvSpPr>
        <p:spPr>
          <a:xfrm>
            <a:off x="1144588" y="685800"/>
            <a:ext cx="4572000" cy="3429000"/>
          </a:xfrm>
          <a:ln/>
        </p:spPr>
      </p:sp>
      <p:sp>
        <p:nvSpPr>
          <p:cNvPr id="1988611" name="Rectangle 3"/>
          <p:cNvSpPr>
            <a:spLocks noGrp="1" noChangeArrowheads="1"/>
          </p:cNvSpPr>
          <p:nvPr>
            <p:ph type="body" idx="1"/>
          </p:nvPr>
        </p:nvSpPr>
        <p:spPr>
          <a:xfrm>
            <a:off x="914400" y="4344025"/>
            <a:ext cx="5029200" cy="4114488"/>
          </a:xfrm>
          <a:ln/>
        </p:spPr>
        <p:txBody>
          <a:bodyPr/>
          <a:lstStyle/>
          <a:p>
            <a:r>
              <a:rPr lang="en-US" sz="1300"/>
              <a:t>In all cases, the data types on either side of the operator may not be the same. This is handled by the compiler. The compiler supports implicit conversion to convert from one fundamental type to another. These conversions are done by the compiler based on the data types on either side of the assignment ( = )operator, and rules of promotion. The cast operator can be used to force the compiler to convert data from one fundamental type to another.</a:t>
            </a:r>
          </a:p>
          <a:p>
            <a:endParaRPr lang="en-US"/>
          </a:p>
        </p:txBody>
      </p:sp>
    </p:spTree>
    <p:extLst>
      <p:ext uri="{BB962C8B-B14F-4D97-AF65-F5344CB8AC3E}">
        <p14:creationId xmlns:p14="http://schemas.microsoft.com/office/powerpoint/2010/main" val="3455677773"/>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6CCF2-F214-4BB7-B61E-3CE228EA5A74}" type="slidenum">
              <a:rPr lang="en-GB"/>
              <a:pPr/>
              <a:t>279</a:t>
            </a:fld>
            <a:endParaRPr lang="en-GB"/>
          </a:p>
        </p:txBody>
      </p:sp>
      <p:sp>
        <p:nvSpPr>
          <p:cNvPr id="1610754" name="Rectangle 2"/>
          <p:cNvSpPr>
            <a:spLocks noGrp="1" noRot="1" noChangeAspect="1" noChangeArrowheads="1" noTextEdit="1"/>
          </p:cNvSpPr>
          <p:nvPr>
            <p:ph type="sldImg"/>
          </p:nvPr>
        </p:nvSpPr>
        <p:spPr>
          <a:xfrm>
            <a:off x="1144588" y="685800"/>
            <a:ext cx="4572000" cy="3429000"/>
          </a:xfrm>
          <a:ln/>
        </p:spPr>
      </p:sp>
      <p:sp>
        <p:nvSpPr>
          <p:cNvPr id="16107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10810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6FAFD-1097-40DD-AF2D-00BA833DBDCC}" type="slidenum">
              <a:rPr lang="en-GB"/>
              <a:pPr/>
              <a:t>28</a:t>
            </a:fld>
            <a:endParaRPr lang="en-GB"/>
          </a:p>
        </p:txBody>
      </p:sp>
      <p:sp>
        <p:nvSpPr>
          <p:cNvPr id="688130" name="Rectangle 2"/>
          <p:cNvSpPr>
            <a:spLocks noGrp="1" noRot="1" noChangeAspect="1" noChangeArrowheads="1" noTextEdit="1"/>
          </p:cNvSpPr>
          <p:nvPr>
            <p:ph type="sldImg"/>
          </p:nvPr>
        </p:nvSpPr>
        <p:spPr>
          <a:xfrm>
            <a:off x="1144588" y="685800"/>
            <a:ext cx="4572000" cy="3429000"/>
          </a:xfrm>
          <a:ln/>
        </p:spPr>
      </p:sp>
      <p:sp>
        <p:nvSpPr>
          <p:cNvPr id="6881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5862637"/>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DC8AF-89F3-4CE5-81FA-D47E0877D72B}" type="slidenum">
              <a:rPr lang="en-GB"/>
              <a:pPr/>
              <a:t>280</a:t>
            </a:fld>
            <a:endParaRPr lang="en-GB"/>
          </a:p>
        </p:txBody>
      </p:sp>
      <p:sp>
        <p:nvSpPr>
          <p:cNvPr id="1612802" name="Rectangle 2"/>
          <p:cNvSpPr>
            <a:spLocks noGrp="1" noRot="1" noChangeAspect="1" noChangeArrowheads="1" noTextEdit="1"/>
          </p:cNvSpPr>
          <p:nvPr>
            <p:ph type="sldImg"/>
          </p:nvPr>
        </p:nvSpPr>
        <p:spPr>
          <a:xfrm>
            <a:off x="1144588" y="685800"/>
            <a:ext cx="4572000" cy="3429000"/>
          </a:xfrm>
          <a:ln/>
        </p:spPr>
      </p:sp>
      <p:sp>
        <p:nvSpPr>
          <p:cNvPr id="16128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767342701"/>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5FF2C-1D49-4DCE-A759-4781E7026EF6}" type="slidenum">
              <a:rPr lang="en-GB"/>
              <a:pPr/>
              <a:t>281</a:t>
            </a:fld>
            <a:endParaRPr lang="en-GB"/>
          </a:p>
        </p:txBody>
      </p:sp>
      <p:sp>
        <p:nvSpPr>
          <p:cNvPr id="1614850" name="Rectangle 2"/>
          <p:cNvSpPr>
            <a:spLocks noGrp="1" noRot="1" noChangeAspect="1" noChangeArrowheads="1" noTextEdit="1"/>
          </p:cNvSpPr>
          <p:nvPr>
            <p:ph type="sldImg"/>
          </p:nvPr>
        </p:nvSpPr>
        <p:spPr>
          <a:xfrm>
            <a:off x="1144588" y="685800"/>
            <a:ext cx="4572000" cy="3429000"/>
          </a:xfrm>
          <a:ln/>
        </p:spPr>
      </p:sp>
      <p:sp>
        <p:nvSpPr>
          <p:cNvPr id="1614851" name="Rectangle 3"/>
          <p:cNvSpPr>
            <a:spLocks noGrp="1" noChangeArrowheads="1"/>
          </p:cNvSpPr>
          <p:nvPr>
            <p:ph type="body" idx="1"/>
          </p:nvPr>
        </p:nvSpPr>
        <p:spPr>
          <a:xfrm>
            <a:off x="914400" y="4344025"/>
            <a:ext cx="5029200" cy="4114488"/>
          </a:xfrm>
          <a:ln/>
        </p:spPr>
        <p:txBody>
          <a:bodyPr/>
          <a:lstStyle/>
          <a:p>
            <a:r>
              <a:rPr lang="en-US"/>
              <a:t>The compiler calls the constructor for the following statement also: dist1 = 78; Here, the object is not created. The compiler finds a constructor that converts it to fps_distance. So, it applies the constructor. In the process, an unnamed object is created, and the </a:t>
            </a:r>
            <a:r>
              <a:rPr lang="en-US" b="1"/>
              <a:t>int</a:t>
            </a:r>
            <a:r>
              <a:rPr lang="en-US"/>
              <a:t> value is converted and assigned to the object. The unnamed object is assigned to dist1.</a:t>
            </a:r>
          </a:p>
          <a:p>
            <a:endParaRPr lang="en-US"/>
          </a:p>
        </p:txBody>
      </p:sp>
    </p:spTree>
    <p:extLst>
      <p:ext uri="{BB962C8B-B14F-4D97-AF65-F5344CB8AC3E}">
        <p14:creationId xmlns:p14="http://schemas.microsoft.com/office/powerpoint/2010/main" val="82926491"/>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7E0B-A61E-4196-AD16-38B5F939D1AA}" type="slidenum">
              <a:rPr lang="en-GB"/>
              <a:pPr/>
              <a:t>282</a:t>
            </a:fld>
            <a:endParaRPr lang="en-GB"/>
          </a:p>
        </p:txBody>
      </p:sp>
      <p:sp>
        <p:nvSpPr>
          <p:cNvPr id="1616898" name="Rectangle 2"/>
          <p:cNvSpPr>
            <a:spLocks noGrp="1" noRot="1" noChangeAspect="1" noChangeArrowheads="1" noTextEdit="1"/>
          </p:cNvSpPr>
          <p:nvPr>
            <p:ph type="sldImg"/>
          </p:nvPr>
        </p:nvSpPr>
        <p:spPr>
          <a:xfrm>
            <a:off x="1144588" y="685800"/>
            <a:ext cx="4572000" cy="3429000"/>
          </a:xfrm>
          <a:ln/>
        </p:spPr>
      </p:sp>
      <p:sp>
        <p:nvSpPr>
          <p:cNvPr id="16168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093149034"/>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D4FB5-9585-4762-9867-B61EBAF82181}" type="slidenum">
              <a:rPr lang="en-GB"/>
              <a:pPr/>
              <a:t>283</a:t>
            </a:fld>
            <a:endParaRPr lang="en-GB"/>
          </a:p>
        </p:txBody>
      </p:sp>
      <p:sp>
        <p:nvSpPr>
          <p:cNvPr id="1618946" name="Rectangle 2"/>
          <p:cNvSpPr>
            <a:spLocks noGrp="1" noRot="1" noChangeAspect="1" noChangeArrowheads="1" noTextEdit="1"/>
          </p:cNvSpPr>
          <p:nvPr>
            <p:ph type="sldImg"/>
          </p:nvPr>
        </p:nvSpPr>
        <p:spPr>
          <a:xfrm>
            <a:off x="1144588" y="685800"/>
            <a:ext cx="4572000" cy="3429000"/>
          </a:xfrm>
          <a:ln/>
        </p:spPr>
      </p:sp>
      <p:sp>
        <p:nvSpPr>
          <p:cNvPr id="16189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564148441"/>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2BD9D-F2B2-4DE8-B338-CAF596C920F7}" type="slidenum">
              <a:rPr lang="en-GB"/>
              <a:pPr/>
              <a:t>284</a:t>
            </a:fld>
            <a:endParaRPr lang="en-GB"/>
          </a:p>
        </p:txBody>
      </p:sp>
      <p:sp>
        <p:nvSpPr>
          <p:cNvPr id="1620994" name="Rectangle 2"/>
          <p:cNvSpPr>
            <a:spLocks noGrp="1" noRot="1" noChangeAspect="1" noChangeArrowheads="1" noTextEdit="1"/>
          </p:cNvSpPr>
          <p:nvPr>
            <p:ph type="sldImg"/>
          </p:nvPr>
        </p:nvSpPr>
        <p:spPr>
          <a:xfrm>
            <a:off x="1144588" y="685800"/>
            <a:ext cx="4572000" cy="3429000"/>
          </a:xfrm>
          <a:ln/>
        </p:spPr>
      </p:sp>
      <p:sp>
        <p:nvSpPr>
          <p:cNvPr id="1620995" name="Rectangle 3"/>
          <p:cNvSpPr>
            <a:spLocks noGrp="1" noChangeArrowheads="1"/>
          </p:cNvSpPr>
          <p:nvPr>
            <p:ph type="body" idx="1"/>
          </p:nvPr>
        </p:nvSpPr>
        <p:spPr>
          <a:xfrm>
            <a:off x="914400" y="4344025"/>
            <a:ext cx="5029200" cy="4114488"/>
          </a:xfrm>
          <a:ln/>
        </p:spPr>
        <p:txBody>
          <a:bodyPr/>
          <a:lstStyle/>
          <a:p>
            <a:r>
              <a:rPr lang="en-US"/>
              <a:t>The operator can be invoked like any other cast operator:</a:t>
            </a:r>
          </a:p>
          <a:p>
            <a:r>
              <a:rPr lang="en-US" sz="900"/>
              <a:t>inches = int( height)</a:t>
            </a:r>
          </a:p>
          <a:p>
            <a:r>
              <a:rPr lang="en-US" sz="900"/>
              <a:t>or</a:t>
            </a:r>
          </a:p>
          <a:p>
            <a:r>
              <a:rPr lang="en-US" sz="900"/>
              <a:t>inches = (int) height;</a:t>
            </a:r>
          </a:p>
          <a:p>
            <a:r>
              <a:rPr lang="en-US" sz="900"/>
              <a:t>or</a:t>
            </a:r>
          </a:p>
          <a:p>
            <a:r>
              <a:rPr lang="en-US" sz="900"/>
              <a:t>inches = height;</a:t>
            </a:r>
          </a:p>
          <a:p>
            <a:r>
              <a:rPr lang="en-US"/>
              <a:t>When the compiler encounters such statements, it searches for the overloaded assignment operator ( = ). If it does not find one, it uses the conversion operator instead.</a:t>
            </a:r>
          </a:p>
          <a:p>
            <a:endParaRPr lang="en-US"/>
          </a:p>
        </p:txBody>
      </p:sp>
    </p:spTree>
    <p:extLst>
      <p:ext uri="{BB962C8B-B14F-4D97-AF65-F5344CB8AC3E}">
        <p14:creationId xmlns:p14="http://schemas.microsoft.com/office/powerpoint/2010/main" val="2708153131"/>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7FF40-7C2B-4988-ACBD-B75824EFF600}" type="slidenum">
              <a:rPr lang="en-GB"/>
              <a:pPr/>
              <a:t>285</a:t>
            </a:fld>
            <a:endParaRPr lang="en-GB"/>
          </a:p>
        </p:txBody>
      </p:sp>
      <p:sp>
        <p:nvSpPr>
          <p:cNvPr id="1623042" name="Rectangle 2"/>
          <p:cNvSpPr>
            <a:spLocks noGrp="1" noRot="1" noChangeAspect="1" noChangeArrowheads="1" noTextEdit="1"/>
          </p:cNvSpPr>
          <p:nvPr>
            <p:ph type="sldImg"/>
          </p:nvPr>
        </p:nvSpPr>
        <p:spPr>
          <a:xfrm>
            <a:off x="1144588" y="685800"/>
            <a:ext cx="4572000" cy="3429000"/>
          </a:xfrm>
          <a:ln/>
        </p:spPr>
      </p:sp>
      <p:sp>
        <p:nvSpPr>
          <p:cNvPr id="1623043" name="Rectangle 3"/>
          <p:cNvSpPr>
            <a:spLocks noGrp="1" noChangeArrowheads="1"/>
          </p:cNvSpPr>
          <p:nvPr>
            <p:ph type="body" idx="1"/>
          </p:nvPr>
        </p:nvSpPr>
        <p:spPr>
          <a:xfrm>
            <a:off x="914400" y="4344025"/>
            <a:ext cx="5029200" cy="4114488"/>
          </a:xfrm>
          <a:ln/>
        </p:spPr>
        <p:txBody>
          <a:bodyPr/>
          <a:lstStyle/>
          <a:p>
            <a:r>
              <a:rPr lang="en-US"/>
              <a:t>The assignment statement b = a; assigns the data member values of object a to their counterparts in b. Each time an object of a class is assigned to another object of the same class, the compiler looks for a member function in the class named operator= ( ).</a:t>
            </a:r>
          </a:p>
          <a:p>
            <a:endParaRPr lang="en-US"/>
          </a:p>
          <a:p>
            <a:r>
              <a:rPr lang="en-US"/>
              <a:t>If the class does not provide such a function, the compiler adds a default assignment operator function. If the class does provide an operator= ( ) function, the compiler replaces the assignment b = a with the following:</a:t>
            </a:r>
          </a:p>
          <a:p>
            <a:r>
              <a:rPr lang="en-US" sz="900"/>
              <a:t>b.operator= ( a);</a:t>
            </a:r>
            <a:r>
              <a:rPr lang="en-US"/>
              <a:t> </a:t>
            </a:r>
          </a:p>
          <a:p>
            <a:r>
              <a:rPr lang="en-US"/>
              <a:t>In our RationalNum class, we did not define any operator= ( ) member function. So, the default version, provided by the compiler comes into action, and assigns the data members of object a to the corresponding data members of object b.</a:t>
            </a:r>
          </a:p>
          <a:p>
            <a:endParaRPr lang="en-US"/>
          </a:p>
        </p:txBody>
      </p:sp>
    </p:spTree>
    <p:extLst>
      <p:ext uri="{BB962C8B-B14F-4D97-AF65-F5344CB8AC3E}">
        <p14:creationId xmlns:p14="http://schemas.microsoft.com/office/powerpoint/2010/main" val="2556217631"/>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FF34B-B8A1-48B9-A095-4C3CB06A48F8}" type="slidenum">
              <a:rPr lang="en-GB"/>
              <a:pPr/>
              <a:t>286</a:t>
            </a:fld>
            <a:endParaRPr lang="en-GB"/>
          </a:p>
        </p:txBody>
      </p:sp>
      <p:sp>
        <p:nvSpPr>
          <p:cNvPr id="1625090" name="Rectangle 2"/>
          <p:cNvSpPr>
            <a:spLocks noGrp="1" noRot="1" noChangeAspect="1" noChangeArrowheads="1" noTextEdit="1"/>
          </p:cNvSpPr>
          <p:nvPr>
            <p:ph type="sldImg"/>
          </p:nvPr>
        </p:nvSpPr>
        <p:spPr>
          <a:xfrm>
            <a:off x="1144588" y="685800"/>
            <a:ext cx="4572000" cy="3429000"/>
          </a:xfrm>
          <a:ln/>
        </p:spPr>
      </p:sp>
      <p:sp>
        <p:nvSpPr>
          <p:cNvPr id="162509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52701516"/>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A0439-EFEC-47A7-9123-95527DBCCB08}" type="slidenum">
              <a:rPr lang="en-GB"/>
              <a:pPr/>
              <a:t>287</a:t>
            </a:fld>
            <a:endParaRPr lang="en-GB"/>
          </a:p>
        </p:txBody>
      </p:sp>
      <p:sp>
        <p:nvSpPr>
          <p:cNvPr id="1627138" name="Rectangle 2"/>
          <p:cNvSpPr>
            <a:spLocks noGrp="1" noRot="1" noChangeAspect="1" noChangeArrowheads="1" noTextEdit="1"/>
          </p:cNvSpPr>
          <p:nvPr>
            <p:ph type="sldImg"/>
          </p:nvPr>
        </p:nvSpPr>
        <p:spPr>
          <a:xfrm>
            <a:off x="1144588" y="685800"/>
            <a:ext cx="4572000" cy="3429000"/>
          </a:xfrm>
          <a:ln/>
        </p:spPr>
      </p:sp>
      <p:sp>
        <p:nvSpPr>
          <p:cNvPr id="16271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00441631"/>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290F3-8404-41DA-B6D6-D247BF4BAAE2}" type="slidenum">
              <a:rPr lang="en-GB"/>
              <a:pPr/>
              <a:t>288</a:t>
            </a:fld>
            <a:endParaRPr lang="en-GB"/>
          </a:p>
        </p:txBody>
      </p:sp>
      <p:sp>
        <p:nvSpPr>
          <p:cNvPr id="1629186" name="Rectangle 2"/>
          <p:cNvSpPr>
            <a:spLocks noGrp="1" noRot="1" noChangeAspect="1" noChangeArrowheads="1" noTextEdit="1"/>
          </p:cNvSpPr>
          <p:nvPr>
            <p:ph type="sldImg"/>
          </p:nvPr>
        </p:nvSpPr>
        <p:spPr>
          <a:xfrm>
            <a:off x="1144588" y="685800"/>
            <a:ext cx="4572000" cy="3429000"/>
          </a:xfrm>
          <a:ln/>
        </p:spPr>
      </p:sp>
      <p:sp>
        <p:nvSpPr>
          <p:cNvPr id="1629187" name="Rectangle 3"/>
          <p:cNvSpPr>
            <a:spLocks noGrp="1" noChangeArrowheads="1"/>
          </p:cNvSpPr>
          <p:nvPr>
            <p:ph type="body" idx="1"/>
          </p:nvPr>
        </p:nvSpPr>
        <p:spPr>
          <a:xfrm>
            <a:off x="914400" y="4344025"/>
            <a:ext cx="5029200" cy="4114488"/>
          </a:xfrm>
          <a:ln/>
        </p:spPr>
        <p:txBody>
          <a:bodyPr/>
          <a:lstStyle/>
          <a:p>
            <a:r>
              <a:rPr lang="en-US" sz="1400"/>
              <a:t>The above class has a data member, and a member function, which is a constructor. The data member rep is a pointer to a char. </a:t>
            </a:r>
            <a:r>
              <a:rPr lang="en-US"/>
              <a:t>The MyString constructor definition has two statements. The first statement </a:t>
            </a:r>
            <a:r>
              <a:rPr lang="en-US" sz="900"/>
              <a:t>rep = new char[ strlen(str) + 1]; performs two things. </a:t>
            </a:r>
            <a:r>
              <a:rPr lang="en-US"/>
              <a:t>First, the right-hand side of the statement allocates enough storage for the length of the string str + 1 to accommodate the null character ‘\0’. Next, the address of the first allocated character position is assigned to the pointer variable </a:t>
            </a:r>
            <a:r>
              <a:rPr lang="en-US" b="1"/>
              <a:t>rep</a:t>
            </a:r>
            <a:r>
              <a:rPr lang="en-US"/>
              <a:t>.</a:t>
            </a:r>
            <a:endParaRPr lang="en-US" sz="1000"/>
          </a:p>
          <a:p>
            <a:r>
              <a:rPr lang="en-US"/>
              <a:t>The second statement in the constructor copies the characters in the parameter </a:t>
            </a:r>
            <a:r>
              <a:rPr lang="en-US" b="1"/>
              <a:t>str</a:t>
            </a:r>
            <a:r>
              <a:rPr lang="en-US"/>
              <a:t> to the dynamic array pointed to by </a:t>
            </a:r>
            <a:r>
              <a:rPr lang="en-US" b="1"/>
              <a:t>rep</a:t>
            </a:r>
            <a:r>
              <a:rPr lang="en-US"/>
              <a:t>. </a:t>
            </a:r>
          </a:p>
          <a:p>
            <a:endParaRPr lang="en-US" sz="1400"/>
          </a:p>
        </p:txBody>
      </p:sp>
    </p:spTree>
    <p:extLst>
      <p:ext uri="{BB962C8B-B14F-4D97-AF65-F5344CB8AC3E}">
        <p14:creationId xmlns:p14="http://schemas.microsoft.com/office/powerpoint/2010/main" val="4165887859"/>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849CF-50D6-4443-8CA5-8F6A8107ECF1}" type="slidenum">
              <a:rPr lang="en-GB"/>
              <a:pPr/>
              <a:t>289</a:t>
            </a:fld>
            <a:endParaRPr lang="en-GB"/>
          </a:p>
        </p:txBody>
      </p:sp>
      <p:sp>
        <p:nvSpPr>
          <p:cNvPr id="1631234" name="Rectangle 2"/>
          <p:cNvSpPr>
            <a:spLocks noGrp="1" noRot="1" noChangeAspect="1" noChangeArrowheads="1" noTextEdit="1"/>
          </p:cNvSpPr>
          <p:nvPr>
            <p:ph type="sldImg"/>
          </p:nvPr>
        </p:nvSpPr>
        <p:spPr>
          <a:xfrm>
            <a:off x="1144588" y="685800"/>
            <a:ext cx="4572000" cy="3429000"/>
          </a:xfrm>
          <a:ln/>
        </p:spPr>
      </p:sp>
      <p:sp>
        <p:nvSpPr>
          <p:cNvPr id="1631235" name="Rectangle 3"/>
          <p:cNvSpPr>
            <a:spLocks noGrp="1" noChangeArrowheads="1"/>
          </p:cNvSpPr>
          <p:nvPr>
            <p:ph type="body" idx="1"/>
          </p:nvPr>
        </p:nvSpPr>
        <p:spPr>
          <a:xfrm>
            <a:off x="914400" y="4344025"/>
            <a:ext cx="5029200" cy="4114488"/>
          </a:xfrm>
          <a:ln/>
        </p:spPr>
        <p:txBody>
          <a:bodyPr/>
          <a:lstStyle/>
          <a:p>
            <a:r>
              <a:rPr lang="en-US"/>
              <a:t>If a class contains no pointer data members, the compiler-provided default assignment operator adequately performs the assignment. However, this will not be the case when a pointer member is included in the class declaration. We see why this is so for our example class MyString. Consider the following assignment operation </a:t>
            </a:r>
            <a:r>
              <a:rPr lang="en-US" sz="900"/>
              <a:t>b = a;</a:t>
            </a:r>
          </a:p>
          <a:p>
            <a:r>
              <a:rPr lang="en-US"/>
              <a:t>Since the class MyString has no assignment operator defined, the compiler’s default assignment operator is used. </a:t>
            </a:r>
            <a:r>
              <a:rPr lang="en-US" b="1"/>
              <a:t>This assignment produces a member-wise assignment, which in our case is a.rep = b.rep. </a:t>
            </a:r>
            <a:r>
              <a:rPr lang="en-US"/>
              <a:t>Therefore, the address in a’s pointer attribute rep is copied into b’s pointer attribute rep. Thus, </a:t>
            </a:r>
            <a:r>
              <a:rPr lang="en-US" b="1"/>
              <a:t>both pointers now point to the string “Hello</a:t>
            </a:r>
            <a:r>
              <a:rPr lang="en-US"/>
              <a:t>” as illustrated in the following figure:</a:t>
            </a:r>
          </a:p>
          <a:p>
            <a:endParaRPr lang="en-US"/>
          </a:p>
        </p:txBody>
      </p:sp>
    </p:spTree>
    <p:extLst>
      <p:ext uri="{BB962C8B-B14F-4D97-AF65-F5344CB8AC3E}">
        <p14:creationId xmlns:p14="http://schemas.microsoft.com/office/powerpoint/2010/main" val="583524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A4E56-5474-4D89-9662-EA808DB80452}" type="slidenum">
              <a:rPr lang="en-GB"/>
              <a:pPr/>
              <a:t>29</a:t>
            </a:fld>
            <a:endParaRPr lang="en-GB"/>
          </a:p>
        </p:txBody>
      </p:sp>
      <p:sp>
        <p:nvSpPr>
          <p:cNvPr id="690178" name="Rectangle 2"/>
          <p:cNvSpPr>
            <a:spLocks noGrp="1" noRot="1" noChangeAspect="1" noChangeArrowheads="1" noTextEdit="1"/>
          </p:cNvSpPr>
          <p:nvPr>
            <p:ph type="sldImg"/>
          </p:nvPr>
        </p:nvSpPr>
        <p:spPr>
          <a:xfrm>
            <a:off x="1144588" y="685800"/>
            <a:ext cx="4572000" cy="3429000"/>
          </a:xfrm>
          <a:ln/>
        </p:spPr>
      </p:sp>
      <p:sp>
        <p:nvSpPr>
          <p:cNvPr id="6901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32713680"/>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18FFE-ED03-42B2-A7C9-A9F9F79E236C}" type="slidenum">
              <a:rPr lang="en-GB"/>
              <a:pPr/>
              <a:t>290</a:t>
            </a:fld>
            <a:endParaRPr lang="en-GB"/>
          </a:p>
        </p:txBody>
      </p:sp>
      <p:sp>
        <p:nvSpPr>
          <p:cNvPr id="1633282" name="Rectangle 2"/>
          <p:cNvSpPr>
            <a:spLocks noGrp="1" noRot="1" noChangeAspect="1" noChangeArrowheads="1" noTextEdit="1"/>
          </p:cNvSpPr>
          <p:nvPr>
            <p:ph type="sldImg"/>
          </p:nvPr>
        </p:nvSpPr>
        <p:spPr>
          <a:xfrm>
            <a:off x="1144588" y="685800"/>
            <a:ext cx="4572000" cy="3429000"/>
          </a:xfrm>
          <a:ln/>
        </p:spPr>
      </p:sp>
      <p:sp>
        <p:nvSpPr>
          <p:cNvPr id="1633283" name="Rectangle 3"/>
          <p:cNvSpPr>
            <a:spLocks noGrp="1" noChangeArrowheads="1"/>
          </p:cNvSpPr>
          <p:nvPr>
            <p:ph type="body" idx="1"/>
          </p:nvPr>
        </p:nvSpPr>
        <p:spPr>
          <a:xfrm>
            <a:off x="914400" y="4344025"/>
            <a:ext cx="5029200" cy="4114488"/>
          </a:xfrm>
          <a:ln/>
        </p:spPr>
        <p:txBody>
          <a:bodyPr/>
          <a:lstStyle/>
          <a:p>
            <a:r>
              <a:rPr lang="en-US"/>
              <a:t>Now, we lost the address of the dynamic array containing the string “Students”, and there is no way for the program to release this memory to freestore (heap). Moreover, worse will be the result when we release the dynamic array pointed to by </a:t>
            </a:r>
            <a:r>
              <a:rPr lang="en-US" b="1"/>
              <a:t>a.rep</a:t>
            </a:r>
            <a:r>
              <a:rPr lang="en-US"/>
              <a:t>. Once the memory pointed to by </a:t>
            </a:r>
            <a:r>
              <a:rPr lang="en-US" b="1"/>
              <a:t>a.rep</a:t>
            </a:r>
            <a:r>
              <a:rPr lang="en-US"/>
              <a:t> is released, </a:t>
            </a:r>
            <a:r>
              <a:rPr lang="en-US" b="1"/>
              <a:t>b.rep</a:t>
            </a:r>
            <a:r>
              <a:rPr lang="en-US"/>
              <a:t> becomes a dangling pointer, pointing to an undefined memory location. The results of this on a program can be disastrous.</a:t>
            </a:r>
          </a:p>
          <a:p>
            <a:endParaRPr lang="en-US"/>
          </a:p>
        </p:txBody>
      </p:sp>
    </p:spTree>
    <p:extLst>
      <p:ext uri="{BB962C8B-B14F-4D97-AF65-F5344CB8AC3E}">
        <p14:creationId xmlns:p14="http://schemas.microsoft.com/office/powerpoint/2010/main" val="1818546531"/>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7EED9-EEA9-4777-A931-1BDB5BD1606B}" type="slidenum">
              <a:rPr lang="en-GB"/>
              <a:pPr/>
              <a:t>291</a:t>
            </a:fld>
            <a:endParaRPr lang="en-GB"/>
          </a:p>
        </p:txBody>
      </p:sp>
      <p:sp>
        <p:nvSpPr>
          <p:cNvPr id="1635330" name="Rectangle 2"/>
          <p:cNvSpPr>
            <a:spLocks noGrp="1" noRot="1" noChangeAspect="1" noChangeArrowheads="1" noTextEdit="1"/>
          </p:cNvSpPr>
          <p:nvPr>
            <p:ph type="sldImg"/>
          </p:nvPr>
        </p:nvSpPr>
        <p:spPr>
          <a:xfrm>
            <a:off x="1144588" y="685800"/>
            <a:ext cx="4572000" cy="3429000"/>
          </a:xfrm>
          <a:ln/>
        </p:spPr>
      </p:sp>
      <p:sp>
        <p:nvSpPr>
          <p:cNvPr id="1635331" name="Rectangle 3"/>
          <p:cNvSpPr>
            <a:spLocks noGrp="1" noChangeArrowheads="1"/>
          </p:cNvSpPr>
          <p:nvPr>
            <p:ph type="body" idx="1"/>
          </p:nvPr>
        </p:nvSpPr>
        <p:spPr>
          <a:xfrm>
            <a:off x="914400" y="4344025"/>
            <a:ext cx="5029200" cy="4114488"/>
          </a:xfrm>
          <a:ln/>
        </p:spPr>
        <p:txBody>
          <a:bodyPr/>
          <a:lstStyle/>
          <a:p>
            <a:r>
              <a:rPr lang="en-US"/>
              <a:t>This situation also removes all of the side effects of a subsequent deletion of any MyString object. To achieve the desired assignment, we must explicitly define our own assignment operator for the class. We therefore need to overload the assignment operator in the class MyString.</a:t>
            </a:r>
          </a:p>
          <a:p>
            <a:endParaRPr lang="en-US"/>
          </a:p>
          <a:p>
            <a:endParaRPr lang="en-US"/>
          </a:p>
        </p:txBody>
      </p:sp>
    </p:spTree>
    <p:extLst>
      <p:ext uri="{BB962C8B-B14F-4D97-AF65-F5344CB8AC3E}">
        <p14:creationId xmlns:p14="http://schemas.microsoft.com/office/powerpoint/2010/main" val="2905234925"/>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951E4-BEBC-4655-A1F3-6D27611740CA}" type="slidenum">
              <a:rPr lang="en-GB"/>
              <a:pPr/>
              <a:t>292</a:t>
            </a:fld>
            <a:endParaRPr lang="en-GB"/>
          </a:p>
        </p:txBody>
      </p:sp>
      <p:sp>
        <p:nvSpPr>
          <p:cNvPr id="1637378" name="Rectangle 2"/>
          <p:cNvSpPr>
            <a:spLocks noGrp="1" noRot="1" noChangeAspect="1" noChangeArrowheads="1" noTextEdit="1"/>
          </p:cNvSpPr>
          <p:nvPr>
            <p:ph type="sldImg"/>
          </p:nvPr>
        </p:nvSpPr>
        <p:spPr>
          <a:xfrm>
            <a:off x="1144588" y="685800"/>
            <a:ext cx="4572000" cy="3429000"/>
          </a:xfrm>
          <a:ln/>
        </p:spPr>
      </p:sp>
      <p:sp>
        <p:nvSpPr>
          <p:cNvPr id="16373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908677557"/>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DE02-11F4-4CB0-8604-713B52382227}" type="slidenum">
              <a:rPr lang="en-GB"/>
              <a:pPr/>
              <a:t>293</a:t>
            </a:fld>
            <a:endParaRPr lang="en-GB"/>
          </a:p>
        </p:txBody>
      </p:sp>
      <p:sp>
        <p:nvSpPr>
          <p:cNvPr id="1639426" name="Rectangle 2"/>
          <p:cNvSpPr>
            <a:spLocks noGrp="1" noRot="1" noChangeAspect="1" noChangeArrowheads="1" noTextEdit="1"/>
          </p:cNvSpPr>
          <p:nvPr>
            <p:ph type="sldImg"/>
          </p:nvPr>
        </p:nvSpPr>
        <p:spPr>
          <a:xfrm>
            <a:off x="1144588" y="685800"/>
            <a:ext cx="4572000" cy="3429000"/>
          </a:xfrm>
          <a:ln/>
        </p:spPr>
      </p:sp>
      <p:sp>
        <p:nvSpPr>
          <p:cNvPr id="16394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19484272"/>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23E19-ED22-497B-BD5E-47ECA5BE6F88}" type="slidenum">
              <a:rPr lang="en-GB"/>
              <a:pPr/>
              <a:t>294</a:t>
            </a:fld>
            <a:endParaRPr lang="en-GB"/>
          </a:p>
        </p:txBody>
      </p:sp>
      <p:sp>
        <p:nvSpPr>
          <p:cNvPr id="1641474" name="Rectangle 2"/>
          <p:cNvSpPr>
            <a:spLocks noGrp="1" noRot="1" noChangeAspect="1" noChangeArrowheads="1" noTextEdit="1"/>
          </p:cNvSpPr>
          <p:nvPr>
            <p:ph type="sldImg"/>
          </p:nvPr>
        </p:nvSpPr>
        <p:spPr>
          <a:xfrm>
            <a:off x="1144588" y="685800"/>
            <a:ext cx="4572000" cy="3429000"/>
          </a:xfrm>
          <a:ln/>
        </p:spPr>
      </p:sp>
      <p:sp>
        <p:nvSpPr>
          <p:cNvPr id="1641475" name="Rectangle 3"/>
          <p:cNvSpPr>
            <a:spLocks noGrp="1" noChangeArrowheads="1"/>
          </p:cNvSpPr>
          <p:nvPr>
            <p:ph type="body" idx="1"/>
          </p:nvPr>
        </p:nvSpPr>
        <p:spPr>
          <a:xfrm>
            <a:off x="914400" y="4344025"/>
            <a:ext cx="5029200" cy="4114488"/>
          </a:xfrm>
          <a:ln/>
        </p:spPr>
        <p:txBody>
          <a:bodyPr/>
          <a:lstStyle/>
          <a:p>
            <a:r>
              <a:rPr lang="en-US"/>
              <a:t>In fact, the assignment statement always returns the value which has been assigned to the left hand side variable, so that assignments can be chained. For example, if x, y, z are ints, then the following statement does exactly what it looks like it does:  x = y = z = 5; </a:t>
            </a:r>
          </a:p>
          <a:p>
            <a:r>
              <a:rPr lang="en-US"/>
              <a:t>Assignment is right associative, so it is equivalent to </a:t>
            </a:r>
            <a:r>
              <a:rPr lang="en-US" sz="900"/>
              <a:t> x = (y = ( z = 5));</a:t>
            </a:r>
            <a:r>
              <a:rPr lang="en-US"/>
              <a:t> </a:t>
            </a:r>
          </a:p>
          <a:p>
            <a:endParaRPr lang="en-US"/>
          </a:p>
        </p:txBody>
      </p:sp>
    </p:spTree>
    <p:extLst>
      <p:ext uri="{BB962C8B-B14F-4D97-AF65-F5344CB8AC3E}">
        <p14:creationId xmlns:p14="http://schemas.microsoft.com/office/powerpoint/2010/main" val="3784307491"/>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716BC-5F5D-43C9-B99D-6EAD4EAC5B19}" type="slidenum">
              <a:rPr lang="en-GB"/>
              <a:pPr/>
              <a:t>295</a:t>
            </a:fld>
            <a:endParaRPr lang="en-GB"/>
          </a:p>
        </p:txBody>
      </p:sp>
      <p:sp>
        <p:nvSpPr>
          <p:cNvPr id="1643522" name="Rectangle 2"/>
          <p:cNvSpPr>
            <a:spLocks noGrp="1" noRot="1" noChangeAspect="1" noChangeArrowheads="1" noTextEdit="1"/>
          </p:cNvSpPr>
          <p:nvPr>
            <p:ph type="sldImg"/>
          </p:nvPr>
        </p:nvSpPr>
        <p:spPr>
          <a:xfrm>
            <a:off x="1144588" y="685800"/>
            <a:ext cx="4572000" cy="3429000"/>
          </a:xfrm>
          <a:ln/>
        </p:spPr>
      </p:sp>
      <p:sp>
        <p:nvSpPr>
          <p:cNvPr id="1643523" name="Rectangle 3"/>
          <p:cNvSpPr>
            <a:spLocks noGrp="1" noChangeArrowheads="1"/>
          </p:cNvSpPr>
          <p:nvPr>
            <p:ph type="body" idx="1"/>
          </p:nvPr>
        </p:nvSpPr>
        <p:spPr>
          <a:xfrm>
            <a:off x="914400" y="4344025"/>
            <a:ext cx="5029200" cy="4114488"/>
          </a:xfrm>
          <a:ln/>
        </p:spPr>
        <p:txBody>
          <a:bodyPr/>
          <a:lstStyle/>
          <a:p>
            <a:r>
              <a:rPr lang="en-US" sz="1400"/>
              <a:t>The only way the return value is intended for use is for another chained assignment, or possibly a comparison. It would be used in a place where a constant reference parameter is expected, so it is natural to make its return type a constant reference. </a:t>
            </a:r>
            <a:br>
              <a:rPr lang="en-US" sz="1400"/>
            </a:br>
            <a:endParaRPr lang="en-US" sz="1400"/>
          </a:p>
        </p:txBody>
      </p:sp>
    </p:spTree>
    <p:extLst>
      <p:ext uri="{BB962C8B-B14F-4D97-AF65-F5344CB8AC3E}">
        <p14:creationId xmlns:p14="http://schemas.microsoft.com/office/powerpoint/2010/main" val="1341700556"/>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5CD7E-F29B-4447-B642-9258BDA83653}" type="slidenum">
              <a:rPr lang="en-GB"/>
              <a:pPr/>
              <a:t>296</a:t>
            </a:fld>
            <a:endParaRPr lang="en-GB"/>
          </a:p>
        </p:txBody>
      </p:sp>
      <p:sp>
        <p:nvSpPr>
          <p:cNvPr id="1645570" name="Rectangle 2"/>
          <p:cNvSpPr>
            <a:spLocks noGrp="1" noRot="1" noChangeAspect="1" noChangeArrowheads="1" noTextEdit="1"/>
          </p:cNvSpPr>
          <p:nvPr>
            <p:ph type="sldImg"/>
          </p:nvPr>
        </p:nvSpPr>
        <p:spPr>
          <a:xfrm>
            <a:off x="1144588" y="685800"/>
            <a:ext cx="4572000" cy="3429000"/>
          </a:xfrm>
          <a:ln/>
        </p:spPr>
      </p:sp>
      <p:sp>
        <p:nvSpPr>
          <p:cNvPr id="1645571" name="Rectangle 3"/>
          <p:cNvSpPr>
            <a:spLocks noGrp="1" noChangeArrowheads="1"/>
          </p:cNvSpPr>
          <p:nvPr>
            <p:ph type="body" idx="1"/>
          </p:nvPr>
        </p:nvSpPr>
        <p:spPr>
          <a:xfrm>
            <a:off x="914400" y="4344025"/>
            <a:ext cx="5029200" cy="4114488"/>
          </a:xfrm>
          <a:ln/>
        </p:spPr>
        <p:txBody>
          <a:bodyPr/>
          <a:lstStyle/>
          <a:p>
            <a:r>
              <a:rPr lang="en-US"/>
              <a:t>The conditional statement: </a:t>
            </a:r>
            <a:r>
              <a:rPr lang="en-US" sz="900"/>
              <a:t>if (this != &amp;rhsObject) </a:t>
            </a:r>
            <a:r>
              <a:rPr lang="en-US"/>
              <a:t>helps us to</a:t>
            </a:r>
            <a:r>
              <a:rPr lang="en-US" sz="900"/>
              <a:t> </a:t>
            </a:r>
            <a:r>
              <a:rPr lang="en-US"/>
              <a:t>protect ourselves from copying the object onto itself. By checking that the memory address of the object (this) and of the rhs (&amp;rhs) are different (!=) before copying, we avoid this problem. </a:t>
            </a:r>
          </a:p>
          <a:p>
            <a:endParaRPr lang="en-US"/>
          </a:p>
          <a:p>
            <a:r>
              <a:rPr lang="en-US"/>
              <a:t>Finally, in the last line, we return </a:t>
            </a:r>
            <a:r>
              <a:rPr lang="en-US" b="1"/>
              <a:t>*this</a:t>
            </a:r>
            <a:r>
              <a:rPr lang="en-US"/>
              <a:t>, the current object. It will be used if the assignment operator is chained. We return the object itself (</a:t>
            </a:r>
            <a:r>
              <a:rPr lang="en-US" b="1"/>
              <a:t>*this</a:t>
            </a:r>
            <a:r>
              <a:rPr lang="en-US"/>
              <a:t>) rather than the pointer to it (</a:t>
            </a:r>
            <a:r>
              <a:rPr lang="en-US" b="1"/>
              <a:t>this</a:t>
            </a:r>
            <a:r>
              <a:rPr lang="en-US"/>
              <a:t>), because the </a:t>
            </a:r>
            <a:r>
              <a:rPr lang="en-US" b="1"/>
              <a:t>&amp;</a:t>
            </a:r>
            <a:r>
              <a:rPr lang="en-US"/>
              <a:t> in the specification of the return type will cause the reference (address) to be passed. If we returned just </a:t>
            </a:r>
            <a:r>
              <a:rPr lang="en-US" b="1"/>
              <a:t>this</a:t>
            </a:r>
            <a:r>
              <a:rPr lang="en-US"/>
              <a:t>, then the address of the object would be passed on, and things would not work correctly. </a:t>
            </a:r>
          </a:p>
          <a:p>
            <a:endParaRPr lang="en-US"/>
          </a:p>
          <a:p>
            <a:endParaRPr lang="en-US"/>
          </a:p>
        </p:txBody>
      </p:sp>
    </p:spTree>
    <p:extLst>
      <p:ext uri="{BB962C8B-B14F-4D97-AF65-F5344CB8AC3E}">
        <p14:creationId xmlns:p14="http://schemas.microsoft.com/office/powerpoint/2010/main" val="582513444"/>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4FE57-77AD-44F8-8643-ED2E1257BC74}" type="slidenum">
              <a:rPr lang="en-GB"/>
              <a:pPr/>
              <a:t>297</a:t>
            </a:fld>
            <a:endParaRPr lang="en-GB"/>
          </a:p>
        </p:txBody>
      </p:sp>
      <p:sp>
        <p:nvSpPr>
          <p:cNvPr id="1647618" name="Rectangle 2"/>
          <p:cNvSpPr>
            <a:spLocks noGrp="1" noRot="1" noChangeAspect="1" noChangeArrowheads="1" noTextEdit="1"/>
          </p:cNvSpPr>
          <p:nvPr>
            <p:ph type="sldImg"/>
          </p:nvPr>
        </p:nvSpPr>
        <p:spPr>
          <a:xfrm>
            <a:off x="1144588" y="685800"/>
            <a:ext cx="4572000" cy="3429000"/>
          </a:xfrm>
          <a:ln/>
        </p:spPr>
      </p:sp>
      <p:sp>
        <p:nvSpPr>
          <p:cNvPr id="1647619" name="Rectangle 3"/>
          <p:cNvSpPr>
            <a:spLocks noGrp="1" noChangeArrowheads="1"/>
          </p:cNvSpPr>
          <p:nvPr>
            <p:ph type="body" idx="1"/>
          </p:nvPr>
        </p:nvSpPr>
        <p:spPr>
          <a:xfrm>
            <a:off x="914400" y="4344025"/>
            <a:ext cx="5105400" cy="4495488"/>
          </a:xfrm>
          <a:ln/>
        </p:spPr>
        <p:txBody>
          <a:bodyPr/>
          <a:lstStyle/>
          <a:p>
            <a:r>
              <a:rPr lang="en-US" b="1"/>
              <a:t> </a:t>
            </a:r>
            <a:r>
              <a:rPr lang="en-US"/>
              <a:t>takes const reference to object as arg</a:t>
            </a:r>
          </a:p>
          <a:p>
            <a:pPr>
              <a:spcBef>
                <a:spcPct val="20000"/>
              </a:spcBef>
              <a:buClr>
                <a:schemeClr val="tx2"/>
              </a:buClr>
              <a:buFontTx/>
              <a:buChar char="•"/>
            </a:pPr>
            <a:r>
              <a:rPr lang="en-US"/>
              <a:t>returns reference to itself </a:t>
            </a:r>
          </a:p>
          <a:p>
            <a:pPr lvl="1">
              <a:spcBef>
                <a:spcPct val="20000"/>
              </a:spcBef>
              <a:buClr>
                <a:schemeClr val="tx2"/>
              </a:buClr>
              <a:buFontTx/>
              <a:buChar char="–"/>
            </a:pPr>
            <a:r>
              <a:rPr lang="en-US"/>
              <a:t>allows chained assignment “a=b=c” </a:t>
            </a:r>
          </a:p>
          <a:p>
            <a:pPr>
              <a:spcBef>
                <a:spcPct val="20000"/>
              </a:spcBef>
              <a:buClr>
                <a:schemeClr val="tx2"/>
              </a:buClr>
            </a:pPr>
            <a:r>
              <a:rPr lang="en-US" b="1"/>
              <a:t>	</a:t>
            </a:r>
            <a:endParaRPr lang="en-US" b="1">
              <a:solidFill>
                <a:schemeClr val="tx2"/>
              </a:solidFill>
            </a:endParaRPr>
          </a:p>
          <a:p>
            <a:pPr>
              <a:spcBef>
                <a:spcPct val="20000"/>
              </a:spcBef>
              <a:buClr>
                <a:schemeClr val="tx2"/>
              </a:buClr>
            </a:pPr>
            <a:r>
              <a:rPr lang="en-US"/>
              <a:t>overloaded operator</a:t>
            </a:r>
          </a:p>
          <a:p>
            <a:pPr>
              <a:lnSpc>
                <a:spcPct val="80000"/>
              </a:lnSpc>
              <a:spcBef>
                <a:spcPct val="20000"/>
              </a:spcBef>
              <a:buClr>
                <a:schemeClr val="tx2"/>
              </a:buClr>
              <a:buFontTx/>
              <a:buChar char="•"/>
            </a:pPr>
            <a:r>
              <a:rPr lang="en-US"/>
              <a:t>takes const reference to class</a:t>
            </a:r>
          </a:p>
          <a:p>
            <a:pPr>
              <a:lnSpc>
                <a:spcPct val="80000"/>
              </a:lnSpc>
              <a:spcBef>
                <a:spcPct val="20000"/>
              </a:spcBef>
              <a:buClr>
                <a:schemeClr val="tx2"/>
              </a:buClr>
              <a:buFontTx/>
              <a:buChar char="•"/>
            </a:pPr>
            <a:r>
              <a:rPr lang="en-US"/>
              <a:t>returns reference type (to itself:</a:t>
            </a:r>
            <a:r>
              <a:rPr lang="en-US" b="1"/>
              <a:t> </a:t>
            </a:r>
            <a:r>
              <a:rPr lang="en-US"/>
              <a:t>return </a:t>
            </a:r>
            <a:r>
              <a:rPr lang="en-US" b="1">
                <a:solidFill>
                  <a:schemeClr val="tx2"/>
                </a:solidFill>
              </a:rPr>
              <a:t>*this</a:t>
            </a:r>
            <a:r>
              <a:rPr lang="en-US" b="1"/>
              <a:t>)</a:t>
            </a:r>
          </a:p>
          <a:p>
            <a:pPr>
              <a:lnSpc>
                <a:spcPct val="80000"/>
              </a:lnSpc>
              <a:spcBef>
                <a:spcPct val="20000"/>
              </a:spcBef>
              <a:buClr>
                <a:schemeClr val="tx2"/>
              </a:buClr>
              <a:buFontTx/>
              <a:buChar char="•"/>
            </a:pPr>
            <a:r>
              <a:rPr lang="en-US"/>
              <a:t>test for assignment to self</a:t>
            </a:r>
          </a:p>
          <a:p>
            <a:pPr>
              <a:lnSpc>
                <a:spcPct val="80000"/>
              </a:lnSpc>
              <a:spcBef>
                <a:spcPct val="20000"/>
              </a:spcBef>
              <a:buClr>
                <a:schemeClr val="tx2"/>
              </a:buClr>
              <a:buFontTx/>
              <a:buChar char="•"/>
            </a:pPr>
            <a:endParaRPr lang="en-US"/>
          </a:p>
          <a:p>
            <a:pPr>
              <a:lnSpc>
                <a:spcPct val="90000"/>
              </a:lnSpc>
              <a:spcBef>
                <a:spcPct val="20000"/>
              </a:spcBef>
              <a:buClr>
                <a:schemeClr val="tx2"/>
              </a:buClr>
            </a:pPr>
            <a:r>
              <a:rPr lang="en-US">
                <a:solidFill>
                  <a:schemeClr val="tx2"/>
                </a:solidFill>
              </a:rPr>
              <a:t>CString&amp; CString::operator=( const CString&amp; rhs )</a:t>
            </a:r>
          </a:p>
          <a:p>
            <a:pPr>
              <a:lnSpc>
                <a:spcPct val="90000"/>
              </a:lnSpc>
              <a:spcBef>
                <a:spcPct val="20000"/>
              </a:spcBef>
              <a:buClr>
                <a:schemeClr val="tx2"/>
              </a:buClr>
            </a:pPr>
            <a:r>
              <a:rPr lang="en-US">
                <a:solidFill>
                  <a:schemeClr val="tx2"/>
                </a:solidFill>
              </a:rPr>
              <a:t>{</a:t>
            </a:r>
          </a:p>
          <a:p>
            <a:pPr>
              <a:lnSpc>
                <a:spcPct val="90000"/>
              </a:lnSpc>
              <a:spcBef>
                <a:spcPct val="20000"/>
              </a:spcBef>
              <a:buClr>
                <a:schemeClr val="tx2"/>
              </a:buClr>
            </a:pPr>
            <a:r>
              <a:rPr lang="en-US">
                <a:solidFill>
                  <a:schemeClr val="tx2"/>
                </a:solidFill>
              </a:rPr>
              <a:t>      if ( this == &amp;rhs ) </a:t>
            </a:r>
          </a:p>
          <a:p>
            <a:pPr>
              <a:lnSpc>
                <a:spcPct val="90000"/>
              </a:lnSpc>
              <a:spcBef>
                <a:spcPct val="20000"/>
              </a:spcBef>
              <a:buClr>
                <a:schemeClr val="tx2"/>
              </a:buClr>
            </a:pPr>
            <a:r>
              <a:rPr lang="en-US">
                <a:solidFill>
                  <a:schemeClr val="tx2"/>
                </a:solidFill>
              </a:rPr>
              <a:t>      return *this; // assigns to self!</a:t>
            </a:r>
          </a:p>
          <a:p>
            <a:pPr>
              <a:lnSpc>
                <a:spcPct val="90000"/>
              </a:lnSpc>
              <a:spcBef>
                <a:spcPct val="20000"/>
              </a:spcBef>
              <a:buClr>
                <a:schemeClr val="tx2"/>
              </a:buClr>
            </a:pPr>
            <a:r>
              <a:rPr lang="en-US">
                <a:solidFill>
                  <a:schemeClr val="tx2"/>
                </a:solidFill>
              </a:rPr>
              <a:t>     delete [] m_pString; // cleanup first; leaks otherwise</a:t>
            </a:r>
          </a:p>
          <a:p>
            <a:pPr>
              <a:lnSpc>
                <a:spcPct val="90000"/>
              </a:lnSpc>
              <a:spcBef>
                <a:spcPct val="20000"/>
              </a:spcBef>
              <a:buClr>
                <a:schemeClr val="tx2"/>
              </a:buClr>
            </a:pPr>
            <a:r>
              <a:rPr lang="en-US">
                <a:solidFill>
                  <a:schemeClr val="tx2"/>
                </a:solidFill>
              </a:rPr>
              <a:t>      m_pString = new char[ rhs.GetLength() + 1 ];</a:t>
            </a:r>
          </a:p>
          <a:p>
            <a:pPr>
              <a:lnSpc>
                <a:spcPct val="90000"/>
              </a:lnSpc>
              <a:spcBef>
                <a:spcPct val="20000"/>
              </a:spcBef>
              <a:buClr>
                <a:schemeClr val="tx2"/>
              </a:buClr>
            </a:pPr>
            <a:r>
              <a:rPr lang="en-US">
                <a:solidFill>
                  <a:schemeClr val="tx2"/>
                </a:solidFill>
              </a:rPr>
              <a:t>      strcpy( m_pString, rhs.m_pString );</a:t>
            </a:r>
          </a:p>
          <a:p>
            <a:pPr>
              <a:lnSpc>
                <a:spcPct val="90000"/>
              </a:lnSpc>
              <a:spcBef>
                <a:spcPct val="20000"/>
              </a:spcBef>
              <a:buClr>
                <a:schemeClr val="tx2"/>
              </a:buClr>
            </a:pPr>
            <a:r>
              <a:rPr lang="en-US">
                <a:solidFill>
                  <a:schemeClr val="tx2"/>
                </a:solidFill>
              </a:rPr>
              <a:t>      return *this;		</a:t>
            </a:r>
          </a:p>
          <a:p>
            <a:pPr>
              <a:lnSpc>
                <a:spcPct val="90000"/>
              </a:lnSpc>
              <a:spcBef>
                <a:spcPct val="20000"/>
              </a:spcBef>
              <a:buClr>
                <a:schemeClr val="tx2"/>
              </a:buClr>
            </a:pPr>
            <a:r>
              <a:rPr lang="en-US">
                <a:solidFill>
                  <a:schemeClr val="tx2"/>
                </a:solidFill>
              </a:rPr>
              <a:t>}	</a:t>
            </a:r>
          </a:p>
          <a:p>
            <a:pPr>
              <a:lnSpc>
                <a:spcPct val="90000"/>
              </a:lnSpc>
              <a:spcBef>
                <a:spcPct val="20000"/>
              </a:spcBef>
              <a:buClr>
                <a:schemeClr val="tx2"/>
              </a:buClr>
            </a:pPr>
            <a:r>
              <a:rPr lang="en-US" b="1">
                <a:solidFill>
                  <a:schemeClr val="tx2"/>
                </a:solidFill>
              </a:rPr>
              <a:t>	</a:t>
            </a:r>
            <a:endParaRPr lang="en-US" b="1"/>
          </a:p>
          <a:p>
            <a:pPr>
              <a:lnSpc>
                <a:spcPct val="80000"/>
              </a:lnSpc>
              <a:spcBef>
                <a:spcPct val="20000"/>
              </a:spcBef>
              <a:buClr>
                <a:schemeClr val="tx2"/>
              </a:buClr>
              <a:buFontTx/>
              <a:buChar char="•"/>
            </a:pPr>
            <a:endParaRPr lang="en-US" sz="1300"/>
          </a:p>
        </p:txBody>
      </p:sp>
    </p:spTree>
    <p:extLst>
      <p:ext uri="{BB962C8B-B14F-4D97-AF65-F5344CB8AC3E}">
        <p14:creationId xmlns:p14="http://schemas.microsoft.com/office/powerpoint/2010/main" val="1277722628"/>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C9771-F407-4206-9AC1-0DC75A456981}" type="slidenum">
              <a:rPr lang="en-GB"/>
              <a:pPr/>
              <a:t>298</a:t>
            </a:fld>
            <a:endParaRPr lang="en-GB"/>
          </a:p>
        </p:txBody>
      </p:sp>
      <p:sp>
        <p:nvSpPr>
          <p:cNvPr id="1649666" name="Rectangle 2"/>
          <p:cNvSpPr>
            <a:spLocks noGrp="1" noRot="1" noChangeAspect="1" noChangeArrowheads="1" noTextEdit="1"/>
          </p:cNvSpPr>
          <p:nvPr>
            <p:ph type="sldImg"/>
          </p:nvPr>
        </p:nvSpPr>
        <p:spPr>
          <a:xfrm>
            <a:off x="1144588" y="685800"/>
            <a:ext cx="4572000" cy="3429000"/>
          </a:xfrm>
          <a:ln/>
        </p:spPr>
      </p:sp>
      <p:sp>
        <p:nvSpPr>
          <p:cNvPr id="16496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233855547"/>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E5001-C2F5-4BCF-8A80-97AA4E300130}" type="slidenum">
              <a:rPr lang="en-GB"/>
              <a:pPr/>
              <a:t>299</a:t>
            </a:fld>
            <a:endParaRPr lang="en-GB"/>
          </a:p>
        </p:txBody>
      </p:sp>
      <p:sp>
        <p:nvSpPr>
          <p:cNvPr id="1651714" name="Rectangle 2"/>
          <p:cNvSpPr>
            <a:spLocks noGrp="1" noRot="1" noChangeAspect="1" noChangeArrowheads="1" noTextEdit="1"/>
          </p:cNvSpPr>
          <p:nvPr>
            <p:ph type="sldImg"/>
          </p:nvPr>
        </p:nvSpPr>
        <p:spPr>
          <a:xfrm>
            <a:off x="1144588" y="685800"/>
            <a:ext cx="4572000" cy="3429000"/>
          </a:xfrm>
          <a:ln/>
        </p:spPr>
      </p:sp>
      <p:sp>
        <p:nvSpPr>
          <p:cNvPr id="1651715" name="Rectangle 3"/>
          <p:cNvSpPr>
            <a:spLocks noGrp="1" noChangeArrowheads="1"/>
          </p:cNvSpPr>
          <p:nvPr>
            <p:ph type="body" idx="1"/>
          </p:nvPr>
        </p:nvSpPr>
        <p:spPr>
          <a:xfrm>
            <a:off x="914400" y="4344025"/>
            <a:ext cx="5029200" cy="4114488"/>
          </a:xfrm>
          <a:ln/>
        </p:spPr>
        <p:txBody>
          <a:bodyPr/>
          <a:lstStyle/>
          <a:p>
            <a:r>
              <a:rPr lang="en-US"/>
              <a:t>Hence, the overloaded + operator must also support this property so that the syntax of the overloaded operator is natural and similar to the normal C++ arithmetic operator +. If the overloaded operator is declared as a global rather than a member of the class, the commutative property can be ensured.</a:t>
            </a:r>
          </a:p>
          <a:p>
            <a:endParaRPr lang="en-US"/>
          </a:p>
        </p:txBody>
      </p:sp>
    </p:spTree>
    <p:extLst>
      <p:ext uri="{BB962C8B-B14F-4D97-AF65-F5344CB8AC3E}">
        <p14:creationId xmlns:p14="http://schemas.microsoft.com/office/powerpoint/2010/main" val="250500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F0D1561-629E-4050-8D8E-1AA1E7641DB7}" type="slidenum">
              <a:rPr lang="en-GB"/>
              <a:pPr/>
              <a:t>3</a:t>
            </a:fld>
            <a:endParaRPr lang="en-GB"/>
          </a:p>
        </p:txBody>
      </p:sp>
      <p:sp>
        <p:nvSpPr>
          <p:cNvPr id="1928194" name="Slide Image Placeholder 1"/>
          <p:cNvSpPr>
            <a:spLocks noGrp="1" noRot="1" noChangeAspect="1" noTextEdit="1"/>
          </p:cNvSpPr>
          <p:nvPr>
            <p:ph type="sldImg"/>
          </p:nvPr>
        </p:nvSpPr>
        <p:spPr>
          <a:ln/>
        </p:spPr>
      </p:sp>
      <p:sp>
        <p:nvSpPr>
          <p:cNvPr id="1928195" name="Notes Placeholder 2"/>
          <p:cNvSpPr>
            <a:spLocks noGrp="1"/>
          </p:cNvSpPr>
          <p:nvPr>
            <p:ph type="body" idx="1"/>
          </p:nvPr>
        </p:nvSpPr>
        <p:spPr>
          <a:ln/>
        </p:spPr>
        <p:txBody>
          <a:bodyPr/>
          <a:lstStyle/>
          <a:p>
            <a:endParaRPr lang="en-US"/>
          </a:p>
        </p:txBody>
      </p:sp>
      <p:sp>
        <p:nvSpPr>
          <p:cNvPr id="1928196" name="Footer Placeholder 3"/>
          <p:cNvSpPr txBox="1">
            <a:spLocks noGrp="1"/>
          </p:cNvSpPr>
          <p:nvPr/>
        </p:nvSpPr>
        <p:spPr bwMode="auto">
          <a:xfrm>
            <a:off x="0" y="8684926"/>
            <a:ext cx="2971800" cy="457513"/>
          </a:xfrm>
          <a:prstGeom prst="rect">
            <a:avLst/>
          </a:prstGeom>
          <a:noFill/>
          <a:ln w="9525">
            <a:noFill/>
            <a:miter lim="800000"/>
            <a:headEnd/>
            <a:tailEnd/>
          </a:ln>
        </p:spPr>
        <p:txBody>
          <a:bodyPr anchor="b"/>
          <a:lstStyle/>
          <a:p>
            <a:r>
              <a:rPr lang="en-US" sz="1200"/>
              <a:t>Confidential © 2009 Wipro Ltd</a:t>
            </a:r>
          </a:p>
        </p:txBody>
      </p:sp>
      <p:sp>
        <p:nvSpPr>
          <p:cNvPr id="1928197" name="Slide Number Placeholder 4"/>
          <p:cNvSpPr txBox="1">
            <a:spLocks noGrp="1"/>
          </p:cNvSpPr>
          <p:nvPr/>
        </p:nvSpPr>
        <p:spPr bwMode="auto">
          <a:xfrm>
            <a:off x="3884613" y="8684926"/>
            <a:ext cx="2971800" cy="457513"/>
          </a:xfrm>
          <a:prstGeom prst="rect">
            <a:avLst/>
          </a:prstGeom>
          <a:noFill/>
          <a:ln w="9525">
            <a:noFill/>
            <a:miter lim="800000"/>
            <a:headEnd/>
            <a:tailEnd/>
          </a:ln>
        </p:spPr>
        <p:txBody>
          <a:bodyPr anchor="b"/>
          <a:lstStyle/>
          <a:p>
            <a:pPr algn="r"/>
            <a:fld id="{EBBA9EA6-FE81-411A-910F-7821321C3938}" type="slidenum">
              <a:rPr lang="en-US" sz="1200"/>
              <a:pPr algn="r"/>
              <a:t>3</a:t>
            </a:fld>
            <a:endParaRPr lang="en-US" sz="1200"/>
          </a:p>
        </p:txBody>
      </p:sp>
    </p:spTree>
    <p:extLst>
      <p:ext uri="{BB962C8B-B14F-4D97-AF65-F5344CB8AC3E}">
        <p14:creationId xmlns:p14="http://schemas.microsoft.com/office/powerpoint/2010/main" val="3652639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329D4-4A06-439D-9A86-186F9974B7B9}" type="slidenum">
              <a:rPr lang="en-GB"/>
              <a:pPr/>
              <a:t>30</a:t>
            </a:fld>
            <a:endParaRPr lang="en-GB"/>
          </a:p>
        </p:txBody>
      </p:sp>
      <p:sp>
        <p:nvSpPr>
          <p:cNvPr id="692226" name="Rectangle 2"/>
          <p:cNvSpPr>
            <a:spLocks noGrp="1" noRot="1" noChangeAspect="1" noChangeArrowheads="1" noTextEdit="1"/>
          </p:cNvSpPr>
          <p:nvPr>
            <p:ph type="sldImg"/>
          </p:nvPr>
        </p:nvSpPr>
        <p:spPr>
          <a:xfrm>
            <a:off x="1144588" y="685800"/>
            <a:ext cx="4572000" cy="3429000"/>
          </a:xfrm>
          <a:ln/>
        </p:spPr>
      </p:sp>
      <p:sp>
        <p:nvSpPr>
          <p:cNvPr id="6922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598077143"/>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3A465-38F3-4B18-924C-053F498042E4}" type="slidenum">
              <a:rPr lang="en-GB"/>
              <a:pPr/>
              <a:t>300</a:t>
            </a:fld>
            <a:endParaRPr lang="en-GB"/>
          </a:p>
        </p:txBody>
      </p:sp>
      <p:sp>
        <p:nvSpPr>
          <p:cNvPr id="1653762" name="Rectangle 2"/>
          <p:cNvSpPr>
            <a:spLocks noGrp="1" noRot="1" noChangeAspect="1" noChangeArrowheads="1" noTextEdit="1"/>
          </p:cNvSpPr>
          <p:nvPr>
            <p:ph type="sldImg"/>
          </p:nvPr>
        </p:nvSpPr>
        <p:spPr>
          <a:xfrm>
            <a:off x="1144588" y="685800"/>
            <a:ext cx="4572000" cy="3429000"/>
          </a:xfrm>
          <a:ln/>
        </p:spPr>
      </p:sp>
      <p:sp>
        <p:nvSpPr>
          <p:cNvPr id="1653763" name="Rectangle 3"/>
          <p:cNvSpPr>
            <a:spLocks noGrp="1" noChangeArrowheads="1"/>
          </p:cNvSpPr>
          <p:nvPr>
            <p:ph type="body" idx="1"/>
          </p:nvPr>
        </p:nvSpPr>
        <p:spPr>
          <a:xfrm>
            <a:off x="914400" y="4344025"/>
            <a:ext cx="5029200" cy="4114488"/>
          </a:xfrm>
          <a:ln/>
        </p:spPr>
        <p:txBody>
          <a:bodyPr/>
          <a:lstStyle/>
          <a:p>
            <a:r>
              <a:rPr lang="en-US"/>
              <a:t>For example, if the operator + is a member of class fps_distance, the expression,</a:t>
            </a:r>
          </a:p>
          <a:p>
            <a:r>
              <a:rPr lang="en-US"/>
              <a:t>R = f1 + f2; </a:t>
            </a:r>
          </a:p>
          <a:p>
            <a:r>
              <a:rPr lang="en-US"/>
              <a:t>Translates to f1.operator +( f2);</a:t>
            </a:r>
          </a:p>
          <a:p>
            <a:endParaRPr lang="en-US"/>
          </a:p>
        </p:txBody>
      </p:sp>
    </p:spTree>
    <p:extLst>
      <p:ext uri="{BB962C8B-B14F-4D97-AF65-F5344CB8AC3E}">
        <p14:creationId xmlns:p14="http://schemas.microsoft.com/office/powerpoint/2010/main" val="3963391047"/>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8C3B7-2CF3-417C-9114-A7AA28D1358B}" type="slidenum">
              <a:rPr lang="en-GB"/>
              <a:pPr/>
              <a:t>301</a:t>
            </a:fld>
            <a:endParaRPr lang="en-GB"/>
          </a:p>
        </p:txBody>
      </p:sp>
      <p:sp>
        <p:nvSpPr>
          <p:cNvPr id="1655810" name="Rectangle 2"/>
          <p:cNvSpPr>
            <a:spLocks noGrp="1" noRot="1" noChangeAspect="1" noChangeArrowheads="1" noTextEdit="1"/>
          </p:cNvSpPr>
          <p:nvPr>
            <p:ph type="sldImg"/>
          </p:nvPr>
        </p:nvSpPr>
        <p:spPr>
          <a:xfrm>
            <a:off x="1144588" y="685800"/>
            <a:ext cx="4572000" cy="3429000"/>
          </a:xfrm>
          <a:ln/>
        </p:spPr>
      </p:sp>
      <p:sp>
        <p:nvSpPr>
          <p:cNvPr id="16558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84975748"/>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40243-080C-4512-BC91-D154D0424C93}" type="slidenum">
              <a:rPr lang="en-GB"/>
              <a:pPr/>
              <a:t>302</a:t>
            </a:fld>
            <a:endParaRPr lang="en-GB"/>
          </a:p>
        </p:txBody>
      </p:sp>
      <p:sp>
        <p:nvSpPr>
          <p:cNvPr id="1657858" name="Rectangle 2"/>
          <p:cNvSpPr>
            <a:spLocks noGrp="1" noRot="1" noChangeAspect="1" noChangeArrowheads="1" noTextEdit="1"/>
          </p:cNvSpPr>
          <p:nvPr>
            <p:ph type="sldImg"/>
          </p:nvPr>
        </p:nvSpPr>
        <p:spPr>
          <a:xfrm>
            <a:off x="1144588" y="685800"/>
            <a:ext cx="4572000" cy="3429000"/>
          </a:xfrm>
          <a:ln/>
        </p:spPr>
      </p:sp>
      <p:sp>
        <p:nvSpPr>
          <p:cNvPr id="1657859" name="Rectangle 3"/>
          <p:cNvSpPr>
            <a:spLocks noGrp="1" noChangeArrowheads="1"/>
          </p:cNvSpPr>
          <p:nvPr>
            <p:ph type="body" idx="1"/>
          </p:nvPr>
        </p:nvSpPr>
        <p:spPr>
          <a:xfrm>
            <a:off x="914400" y="4344025"/>
            <a:ext cx="5029200" cy="4114488"/>
          </a:xfrm>
          <a:ln/>
        </p:spPr>
        <p:txBody>
          <a:bodyPr/>
          <a:lstStyle/>
          <a:p>
            <a:r>
              <a:rPr lang="en-US"/>
              <a:t>In the preceding example, the overloaded operator + is declared as a friend and not as a member function. Since a friend function is not a member function of the class, it does not have the implicit this pointer. So, all the objects have to be passed as parameters to the friend. In the program, also notice that within the friend function, the data members of both the arguments fps1 and fps2 are accessed by preceding them with the object name.</a:t>
            </a:r>
          </a:p>
          <a:p>
            <a:endParaRPr lang="en-US"/>
          </a:p>
          <a:p>
            <a:r>
              <a:rPr lang="en-US" b="1"/>
              <a:t>Thus, when the left hand side argument of the operator has to be an object of which the operator is not a member, the operator can be declared as a friend function.</a:t>
            </a:r>
          </a:p>
          <a:p>
            <a:endParaRPr lang="en-US"/>
          </a:p>
          <a:p>
            <a:endParaRPr lang="en-US"/>
          </a:p>
        </p:txBody>
      </p:sp>
    </p:spTree>
    <p:extLst>
      <p:ext uri="{BB962C8B-B14F-4D97-AF65-F5344CB8AC3E}">
        <p14:creationId xmlns:p14="http://schemas.microsoft.com/office/powerpoint/2010/main" val="2438547679"/>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B7CAF-A5BD-49B5-8602-07FB49C93E5F}" type="slidenum">
              <a:rPr lang="en-GB"/>
              <a:pPr/>
              <a:t>303</a:t>
            </a:fld>
            <a:endParaRPr lang="en-GB"/>
          </a:p>
        </p:txBody>
      </p:sp>
      <p:sp>
        <p:nvSpPr>
          <p:cNvPr id="1659906" name="Rectangle 2"/>
          <p:cNvSpPr>
            <a:spLocks noGrp="1" noRot="1" noChangeAspect="1" noChangeArrowheads="1" noTextEdit="1"/>
          </p:cNvSpPr>
          <p:nvPr>
            <p:ph type="sldImg"/>
          </p:nvPr>
        </p:nvSpPr>
        <p:spPr>
          <a:xfrm>
            <a:off x="1144588" y="685800"/>
            <a:ext cx="4572000" cy="3429000"/>
          </a:xfrm>
          <a:ln/>
        </p:spPr>
      </p:sp>
      <p:sp>
        <p:nvSpPr>
          <p:cNvPr id="16599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2955349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C8A53-CFB2-41D0-A7D5-DF1F56B6449F}" type="slidenum">
              <a:rPr lang="en-GB"/>
              <a:pPr/>
              <a:t>304</a:t>
            </a:fld>
            <a:endParaRPr lang="en-GB"/>
          </a:p>
        </p:txBody>
      </p:sp>
      <p:sp>
        <p:nvSpPr>
          <p:cNvPr id="1661954" name="Rectangle 2"/>
          <p:cNvSpPr>
            <a:spLocks noGrp="1" noRot="1" noChangeAspect="1" noChangeArrowheads="1" noTextEdit="1"/>
          </p:cNvSpPr>
          <p:nvPr>
            <p:ph type="sldImg"/>
          </p:nvPr>
        </p:nvSpPr>
        <p:spPr>
          <a:xfrm>
            <a:off x="1144588" y="685800"/>
            <a:ext cx="4572000" cy="3429000"/>
          </a:xfrm>
          <a:ln/>
        </p:spPr>
      </p:sp>
      <p:sp>
        <p:nvSpPr>
          <p:cNvPr id="16619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18735660"/>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FBAC3-D4A2-413E-959C-51D8A6D80836}" type="slidenum">
              <a:rPr lang="en-GB"/>
              <a:pPr/>
              <a:t>306</a:t>
            </a:fld>
            <a:endParaRPr lang="en-GB"/>
          </a:p>
        </p:txBody>
      </p:sp>
      <p:sp>
        <p:nvSpPr>
          <p:cNvPr id="1665026" name="Rectangle 2"/>
          <p:cNvSpPr>
            <a:spLocks noGrp="1" noRot="1" noChangeAspect="1" noChangeArrowheads="1" noTextEdit="1"/>
          </p:cNvSpPr>
          <p:nvPr>
            <p:ph type="sldImg"/>
          </p:nvPr>
        </p:nvSpPr>
        <p:spPr>
          <a:xfrm>
            <a:off x="1144588" y="685800"/>
            <a:ext cx="4572000" cy="3429000"/>
          </a:xfrm>
          <a:ln/>
        </p:spPr>
      </p:sp>
      <p:sp>
        <p:nvSpPr>
          <p:cNvPr id="16650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729402106"/>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F9BB0-AC95-467B-846B-A1995958732E}" type="slidenum">
              <a:rPr lang="en-GB"/>
              <a:pPr/>
              <a:t>307</a:t>
            </a:fld>
            <a:endParaRPr lang="en-GB"/>
          </a:p>
        </p:txBody>
      </p:sp>
      <p:sp>
        <p:nvSpPr>
          <p:cNvPr id="1667074" name="Rectangle 2"/>
          <p:cNvSpPr>
            <a:spLocks noGrp="1" noRot="1" noChangeAspect="1" noChangeArrowheads="1" noTextEdit="1"/>
          </p:cNvSpPr>
          <p:nvPr>
            <p:ph type="sldImg"/>
          </p:nvPr>
        </p:nvSpPr>
        <p:spPr>
          <a:xfrm>
            <a:off x="1144588" y="685800"/>
            <a:ext cx="4572000" cy="3429000"/>
          </a:xfrm>
          <a:ln/>
        </p:spPr>
      </p:sp>
      <p:sp>
        <p:nvSpPr>
          <p:cNvPr id="16670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825253948"/>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E1690-76A4-412E-A03B-15116F2D974D}" type="slidenum">
              <a:rPr lang="en-GB"/>
              <a:pPr/>
              <a:t>308</a:t>
            </a:fld>
            <a:endParaRPr lang="en-GB"/>
          </a:p>
        </p:txBody>
      </p:sp>
      <p:sp>
        <p:nvSpPr>
          <p:cNvPr id="1669122" name="Rectangle 2"/>
          <p:cNvSpPr>
            <a:spLocks noGrp="1" noRot="1" noChangeAspect="1" noChangeArrowheads="1" noTextEdit="1"/>
          </p:cNvSpPr>
          <p:nvPr>
            <p:ph type="sldImg"/>
          </p:nvPr>
        </p:nvSpPr>
        <p:spPr>
          <a:xfrm>
            <a:off x="1144588" y="685800"/>
            <a:ext cx="4572000" cy="3429000"/>
          </a:xfrm>
          <a:ln/>
        </p:spPr>
      </p:sp>
      <p:sp>
        <p:nvSpPr>
          <p:cNvPr id="1669123" name="Rectangle 3"/>
          <p:cNvSpPr>
            <a:spLocks noGrp="1" noChangeArrowheads="1"/>
          </p:cNvSpPr>
          <p:nvPr>
            <p:ph type="body" idx="1"/>
          </p:nvPr>
        </p:nvSpPr>
        <p:spPr>
          <a:xfrm>
            <a:off x="914400" y="4344025"/>
            <a:ext cx="5029200" cy="4114488"/>
          </a:xfrm>
          <a:ln/>
        </p:spPr>
        <p:txBody>
          <a:bodyPr/>
          <a:lstStyle/>
          <a:p>
            <a:r>
              <a:rPr lang="en-US"/>
              <a:t>The ios class defines the basic formatting and error control capabilities. Class ios is a virtual base class for the class istream and ostream. The iostream inherits from both istream and ostream. The definitions for these classes are contained in file iostream. These classes are used for output to the screen, and input from the keyboard.</a:t>
            </a:r>
          </a:p>
          <a:p>
            <a:endParaRPr lang="en-US"/>
          </a:p>
        </p:txBody>
      </p:sp>
    </p:spTree>
    <p:extLst>
      <p:ext uri="{BB962C8B-B14F-4D97-AF65-F5344CB8AC3E}">
        <p14:creationId xmlns:p14="http://schemas.microsoft.com/office/powerpoint/2010/main" val="2049794423"/>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6CD2E-D57C-44E1-B6E4-8165B9FD638C}" type="slidenum">
              <a:rPr lang="en-GB"/>
              <a:pPr/>
              <a:t>309</a:t>
            </a:fld>
            <a:endParaRPr lang="en-GB"/>
          </a:p>
        </p:txBody>
      </p:sp>
      <p:sp>
        <p:nvSpPr>
          <p:cNvPr id="1671170" name="Rectangle 2"/>
          <p:cNvSpPr>
            <a:spLocks noGrp="1" noRot="1" noChangeAspect="1" noChangeArrowheads="1" noTextEdit="1"/>
          </p:cNvSpPr>
          <p:nvPr>
            <p:ph type="sldImg"/>
          </p:nvPr>
        </p:nvSpPr>
        <p:spPr>
          <a:xfrm>
            <a:off x="1144588" y="685800"/>
            <a:ext cx="4572000" cy="3429000"/>
          </a:xfrm>
          <a:ln/>
        </p:spPr>
      </p:sp>
      <p:sp>
        <p:nvSpPr>
          <p:cNvPr id="1671171" name="Rectangle 3"/>
          <p:cNvSpPr>
            <a:spLocks noGrp="1" noChangeArrowheads="1"/>
          </p:cNvSpPr>
          <p:nvPr>
            <p:ph type="body" idx="1"/>
          </p:nvPr>
        </p:nvSpPr>
        <p:spPr>
          <a:xfrm>
            <a:off x="914400" y="4344025"/>
            <a:ext cx="5029200" cy="4114488"/>
          </a:xfrm>
          <a:ln/>
        </p:spPr>
        <p:txBody>
          <a:bodyPr/>
          <a:lstStyle/>
          <a:p>
            <a:r>
              <a:rPr lang="en-US"/>
              <a:t>statement</a:t>
            </a:r>
          </a:p>
          <a:p>
            <a:r>
              <a:rPr lang="en-US"/>
              <a:t>cout &lt;&lt; “Hello World \n”;</a:t>
            </a:r>
          </a:p>
          <a:p>
            <a:r>
              <a:rPr lang="en-US"/>
              <a:t>translates  as </a:t>
            </a:r>
          </a:p>
          <a:p>
            <a:r>
              <a:rPr lang="en-US"/>
              <a:t>the text string to the right of the inserter is to be stored in the stream object to the left. </a:t>
            </a:r>
          </a:p>
          <a:p>
            <a:endParaRPr lang="en-US"/>
          </a:p>
          <a:p>
            <a:r>
              <a:rPr lang="en-US"/>
              <a:t>The &lt;&lt; operator here accepts a string or char * as an argument. </a:t>
            </a:r>
          </a:p>
          <a:p>
            <a:endParaRPr lang="en-US"/>
          </a:p>
          <a:p>
            <a:r>
              <a:rPr lang="en-US"/>
              <a:t>It accepts all fundamental data types as arguments.</a:t>
            </a:r>
          </a:p>
          <a:p>
            <a:endParaRPr lang="en-US"/>
          </a:p>
        </p:txBody>
      </p:sp>
    </p:spTree>
    <p:extLst>
      <p:ext uri="{BB962C8B-B14F-4D97-AF65-F5344CB8AC3E}">
        <p14:creationId xmlns:p14="http://schemas.microsoft.com/office/powerpoint/2010/main" val="3335372505"/>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16DD4-D640-452D-A498-A1AB645EC6C9}" type="slidenum">
              <a:rPr lang="en-GB"/>
              <a:pPr/>
              <a:t>310</a:t>
            </a:fld>
            <a:endParaRPr lang="en-GB"/>
          </a:p>
        </p:txBody>
      </p:sp>
      <p:sp>
        <p:nvSpPr>
          <p:cNvPr id="1673218" name="Rectangle 2"/>
          <p:cNvSpPr>
            <a:spLocks noGrp="1" noRot="1" noChangeAspect="1" noChangeArrowheads="1" noTextEdit="1"/>
          </p:cNvSpPr>
          <p:nvPr>
            <p:ph type="sldImg"/>
          </p:nvPr>
        </p:nvSpPr>
        <p:spPr>
          <a:xfrm>
            <a:off x="1144588" y="685800"/>
            <a:ext cx="4572000" cy="3429000"/>
          </a:xfrm>
          <a:ln/>
        </p:spPr>
      </p:sp>
      <p:sp>
        <p:nvSpPr>
          <p:cNvPr id="16732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220469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E4F57B6-D4DA-48A9-BC31-76FF04147260}" type="slidenum">
              <a:rPr lang="en-GB"/>
              <a:pPr/>
              <a:t>31</a:t>
            </a:fld>
            <a:endParaRPr lang="en-GB"/>
          </a:p>
        </p:txBody>
      </p:sp>
      <p:sp>
        <p:nvSpPr>
          <p:cNvPr id="694274" name="Rectangle 2"/>
          <p:cNvSpPr>
            <a:spLocks noGrp="1" noRot="1" noChangeAspect="1" noChangeArrowheads="1" noTextEdit="1"/>
          </p:cNvSpPr>
          <p:nvPr>
            <p:ph type="sldImg"/>
          </p:nvPr>
        </p:nvSpPr>
        <p:spPr>
          <a:xfrm>
            <a:off x="1144588" y="685800"/>
            <a:ext cx="4572000" cy="3429000"/>
          </a:xfrm>
          <a:ln/>
        </p:spPr>
      </p:sp>
      <p:sp>
        <p:nvSpPr>
          <p:cNvPr id="694275" name="Rectangle 3"/>
          <p:cNvSpPr>
            <a:spLocks noGrp="1" noChangeArrowheads="1"/>
          </p:cNvSpPr>
          <p:nvPr>
            <p:ph type="body" idx="1"/>
          </p:nvPr>
        </p:nvSpPr>
        <p:spPr>
          <a:xfrm>
            <a:off x="914400" y="4344025"/>
            <a:ext cx="5029200" cy="4114488"/>
          </a:xfrm>
          <a:ln/>
        </p:spPr>
        <p:txBody>
          <a:bodyPr/>
          <a:lstStyle/>
          <a:p>
            <a:r>
              <a:rPr lang="en-US"/>
              <a:t>In a procedural language, the whole emphasis is on doing things. Data is given a secondary status in the procedural paradigm even though data is the reason for the  program’s existence.  In a structured program, data types are processed in many functions, and when changes occur in data types, modifications must be made at every location that acts on those data types within the program. This is frustrating and time-consuming task for large-sized programs.</a:t>
            </a:r>
          </a:p>
          <a:p>
            <a:r>
              <a:rPr lang="en-US"/>
              <a:t>Another problem with structured programming is that its primary components functions and data structures don’t model the real world very well.. This is because the world and its applications are not organized into values and procedures separate from one another. </a:t>
            </a:r>
          </a:p>
          <a:p>
            <a:endParaRPr lang="en-US"/>
          </a:p>
          <a:p>
            <a:r>
              <a:rPr lang="en-US"/>
              <a:t>The fundamental change in OOP is that a program is designed around the data being operated upon rather than upon the operations itself.  This is to be expected once we appreciate that the very purpose of the program is to manipulate data. The basic idea behind object-oriented programming is to combine into a single unit both the data and the functions that operate on the data. Such a unit is called an </a:t>
            </a:r>
            <a:r>
              <a:rPr lang="en-US" b="1"/>
              <a:t>Object.   </a:t>
            </a:r>
            <a:r>
              <a:rPr lang="en-US"/>
              <a:t>In an object-oriented language, you no longer ask how the program will be divided  into functions, but how it will be divided into objects. Thinking in terms of objects rather than functions makes program design easier.</a:t>
            </a:r>
          </a:p>
          <a:p>
            <a:endParaRPr lang="en-US"/>
          </a:p>
          <a:p>
            <a:endParaRPr lang="en-US"/>
          </a:p>
        </p:txBody>
      </p:sp>
      <p:sp>
        <p:nvSpPr>
          <p:cNvPr id="694276" name="Rectangle 4"/>
          <p:cNvSpPr>
            <a:spLocks noChangeArrowheads="1"/>
          </p:cNvSpPr>
          <p:nvPr/>
        </p:nvSpPr>
        <p:spPr bwMode="auto">
          <a:xfrm>
            <a:off x="228600" y="3582025"/>
            <a:ext cx="7772400" cy="610537"/>
          </a:xfrm>
          <a:prstGeom prst="rect">
            <a:avLst/>
          </a:prstGeom>
          <a:noFill/>
          <a:ln w="12700">
            <a:noFill/>
            <a:miter lim="800000"/>
            <a:headEnd/>
            <a:tailEnd/>
          </a:ln>
          <a:effectLst/>
        </p:spPr>
        <p:txBody>
          <a:bodyPr lIns="90488" tIns="44450" rIns="90488" bIns="44450" anchor="b"/>
          <a:lstStyle/>
          <a:p>
            <a:pPr eaLnBrk="0" hangingPunct="0"/>
            <a:endParaRPr lang="en-US" sz="2800" b="1" i="1" u="sng">
              <a:solidFill>
                <a:schemeClr val="tx2"/>
              </a:solidFill>
              <a:latin typeface="Times New Roman" pitchFamily="18" charset="0"/>
            </a:endParaRPr>
          </a:p>
        </p:txBody>
      </p:sp>
    </p:spTree>
    <p:extLst>
      <p:ext uri="{BB962C8B-B14F-4D97-AF65-F5344CB8AC3E}">
        <p14:creationId xmlns:p14="http://schemas.microsoft.com/office/powerpoint/2010/main" val="40184191"/>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545AC-DBAF-440D-81D3-6380DCE97388}" type="slidenum">
              <a:rPr lang="en-GB"/>
              <a:pPr/>
              <a:t>311</a:t>
            </a:fld>
            <a:endParaRPr lang="en-GB"/>
          </a:p>
        </p:txBody>
      </p:sp>
      <p:sp>
        <p:nvSpPr>
          <p:cNvPr id="1675266" name="Rectangle 2"/>
          <p:cNvSpPr>
            <a:spLocks noGrp="1" noRot="1" noChangeAspect="1" noChangeArrowheads="1" noTextEdit="1"/>
          </p:cNvSpPr>
          <p:nvPr>
            <p:ph type="sldImg"/>
          </p:nvPr>
        </p:nvSpPr>
        <p:spPr>
          <a:xfrm>
            <a:off x="1144588" y="685800"/>
            <a:ext cx="4572000" cy="3429000"/>
          </a:xfrm>
          <a:ln/>
        </p:spPr>
      </p:sp>
      <p:sp>
        <p:nvSpPr>
          <p:cNvPr id="1675267" name="Rectangle 3"/>
          <p:cNvSpPr>
            <a:spLocks noGrp="1" noChangeArrowheads="1"/>
          </p:cNvSpPr>
          <p:nvPr>
            <p:ph type="body" idx="1"/>
          </p:nvPr>
        </p:nvSpPr>
        <p:spPr>
          <a:xfrm>
            <a:off x="914400" y="4344025"/>
            <a:ext cx="5029200" cy="4114488"/>
          </a:xfrm>
          <a:ln/>
        </p:spPr>
        <p:txBody>
          <a:bodyPr/>
          <a:lstStyle/>
          <a:p>
            <a:r>
              <a:rPr lang="en-US"/>
              <a:t>Floating Point Extraction</a:t>
            </a:r>
          </a:p>
          <a:p>
            <a:r>
              <a:rPr lang="en-US"/>
              <a:t>float f;</a:t>
            </a:r>
          </a:p>
          <a:p>
            <a:r>
              <a:rPr lang="en-US"/>
              <a:t>cin &gt;&gt; f;</a:t>
            </a:r>
          </a:p>
          <a:p>
            <a:endParaRPr lang="en-US"/>
          </a:p>
          <a:p>
            <a:r>
              <a:rPr lang="en-US"/>
              <a:t>If the input from the user is -123e-4m5, then -123e-4 will be fetched into f, and the input pointer will be positioned at m.</a:t>
            </a:r>
          </a:p>
          <a:p>
            <a:endParaRPr lang="en-US"/>
          </a:p>
          <a:p>
            <a:r>
              <a:rPr lang="en-US"/>
              <a:t>This is because floating point extraction bypasses white spaces, and read input characters until a non-floating point character is found</a:t>
            </a:r>
          </a:p>
        </p:txBody>
      </p:sp>
    </p:spTree>
    <p:extLst>
      <p:ext uri="{BB962C8B-B14F-4D97-AF65-F5344CB8AC3E}">
        <p14:creationId xmlns:p14="http://schemas.microsoft.com/office/powerpoint/2010/main" val="819630278"/>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0D20F-A133-4732-A42C-4012D97EB0F8}" type="slidenum">
              <a:rPr lang="en-GB"/>
              <a:pPr/>
              <a:t>312</a:t>
            </a:fld>
            <a:endParaRPr lang="en-GB"/>
          </a:p>
        </p:txBody>
      </p:sp>
      <p:sp>
        <p:nvSpPr>
          <p:cNvPr id="1677314" name="Rectangle 2"/>
          <p:cNvSpPr>
            <a:spLocks noGrp="1" noRot="1" noChangeAspect="1" noChangeArrowheads="1" noTextEdit="1"/>
          </p:cNvSpPr>
          <p:nvPr>
            <p:ph type="sldImg"/>
          </p:nvPr>
        </p:nvSpPr>
        <p:spPr>
          <a:xfrm>
            <a:off x="1144588" y="685800"/>
            <a:ext cx="4572000" cy="3429000"/>
          </a:xfrm>
          <a:ln/>
        </p:spPr>
      </p:sp>
      <p:sp>
        <p:nvSpPr>
          <p:cNvPr id="16773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60456467"/>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F8273-92E5-4225-9A3A-D5F7286ED4B7}" type="slidenum">
              <a:rPr lang="en-GB"/>
              <a:pPr/>
              <a:t>313</a:t>
            </a:fld>
            <a:endParaRPr lang="en-GB"/>
          </a:p>
        </p:txBody>
      </p:sp>
      <p:sp>
        <p:nvSpPr>
          <p:cNvPr id="1679362" name="Rectangle 2"/>
          <p:cNvSpPr>
            <a:spLocks noGrp="1" noRot="1" noChangeAspect="1" noChangeArrowheads="1" noTextEdit="1"/>
          </p:cNvSpPr>
          <p:nvPr>
            <p:ph type="sldImg"/>
          </p:nvPr>
        </p:nvSpPr>
        <p:spPr>
          <a:xfrm>
            <a:off x="1144588" y="685800"/>
            <a:ext cx="4572000" cy="3429000"/>
          </a:xfrm>
          <a:ln/>
        </p:spPr>
      </p:sp>
      <p:sp>
        <p:nvSpPr>
          <p:cNvPr id="16793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5235510"/>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82268-9FBB-45A4-AE73-DFA2735B8B2F}" type="slidenum">
              <a:rPr lang="en-GB"/>
              <a:pPr/>
              <a:t>314</a:t>
            </a:fld>
            <a:endParaRPr lang="en-GB"/>
          </a:p>
        </p:txBody>
      </p:sp>
      <p:sp>
        <p:nvSpPr>
          <p:cNvPr id="1681410" name="Rectangle 2"/>
          <p:cNvSpPr>
            <a:spLocks noGrp="1" noRot="1" noChangeAspect="1" noChangeArrowheads="1" noTextEdit="1"/>
          </p:cNvSpPr>
          <p:nvPr>
            <p:ph type="sldImg"/>
          </p:nvPr>
        </p:nvSpPr>
        <p:spPr>
          <a:xfrm>
            <a:off x="1144588" y="685800"/>
            <a:ext cx="4572000" cy="3429000"/>
          </a:xfrm>
          <a:ln/>
        </p:spPr>
      </p:sp>
      <p:sp>
        <p:nvSpPr>
          <p:cNvPr id="1681411" name="Rectangle 3"/>
          <p:cNvSpPr>
            <a:spLocks noGrp="1" noChangeArrowheads="1"/>
          </p:cNvSpPr>
          <p:nvPr>
            <p:ph type="body" idx="1"/>
          </p:nvPr>
        </p:nvSpPr>
        <p:spPr>
          <a:xfrm>
            <a:off x="914400" y="4344025"/>
            <a:ext cx="5029200" cy="4114488"/>
          </a:xfrm>
          <a:ln/>
        </p:spPr>
        <p:txBody>
          <a:bodyPr/>
          <a:lstStyle/>
          <a:p>
            <a:r>
              <a:rPr lang="en-US"/>
              <a:t>In C++ file can be opened/closed  without using additional open/close function. File name can be passed as a argument to a constructor .</a:t>
            </a:r>
          </a:p>
          <a:p>
            <a:r>
              <a:rPr lang="en-US"/>
              <a:t>Example</a:t>
            </a:r>
          </a:p>
          <a:p>
            <a:r>
              <a:rPr lang="en-US"/>
              <a:t> ofstream ob(“emp.dat”);</a:t>
            </a:r>
          </a:p>
          <a:p>
            <a:r>
              <a:rPr lang="en-US"/>
              <a:t> here ob is a object of a class ofstream and constructor of a class ofstream take care to open a file ‘emp.dat’.</a:t>
            </a:r>
          </a:p>
          <a:p>
            <a:r>
              <a:rPr lang="en-US"/>
              <a:t>Similarly destructor take care to close the file.</a:t>
            </a:r>
          </a:p>
          <a:p>
            <a:r>
              <a:rPr lang="en-US"/>
              <a:t>When we open a file implicitly using ofstream class then file will be opened as write mode bydefault.</a:t>
            </a:r>
          </a:p>
          <a:p>
            <a:r>
              <a:rPr lang="en-US"/>
              <a:t>Similarly file will be opened as read mode when we open implicitly using ifstream class. </a:t>
            </a:r>
          </a:p>
        </p:txBody>
      </p:sp>
    </p:spTree>
    <p:extLst>
      <p:ext uri="{BB962C8B-B14F-4D97-AF65-F5344CB8AC3E}">
        <p14:creationId xmlns:p14="http://schemas.microsoft.com/office/powerpoint/2010/main" val="2267129946"/>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5697D-9C2F-419D-9195-C97BAE9098CD}" type="slidenum">
              <a:rPr lang="en-GB"/>
              <a:pPr/>
              <a:t>315</a:t>
            </a:fld>
            <a:endParaRPr lang="en-GB"/>
          </a:p>
        </p:txBody>
      </p:sp>
      <p:sp>
        <p:nvSpPr>
          <p:cNvPr id="1683458" name="Rectangle 2"/>
          <p:cNvSpPr>
            <a:spLocks noGrp="1" noRot="1" noChangeAspect="1" noChangeArrowheads="1" noTextEdit="1"/>
          </p:cNvSpPr>
          <p:nvPr>
            <p:ph type="sldImg"/>
          </p:nvPr>
        </p:nvSpPr>
        <p:spPr>
          <a:xfrm>
            <a:off x="1144588" y="685800"/>
            <a:ext cx="4572000" cy="3429000"/>
          </a:xfrm>
          <a:ln/>
        </p:spPr>
      </p:sp>
      <p:sp>
        <p:nvSpPr>
          <p:cNvPr id="1683459" name="Rectangle 3"/>
          <p:cNvSpPr>
            <a:spLocks noGrp="1" noChangeArrowheads="1"/>
          </p:cNvSpPr>
          <p:nvPr>
            <p:ph type="body" idx="1"/>
          </p:nvPr>
        </p:nvSpPr>
        <p:spPr>
          <a:xfrm>
            <a:off x="914400" y="4344025"/>
            <a:ext cx="5029200" cy="4114488"/>
          </a:xfrm>
          <a:ln/>
        </p:spPr>
        <p:txBody>
          <a:bodyPr/>
          <a:lstStyle/>
          <a:p>
            <a:r>
              <a:rPr lang="en-US"/>
              <a:t>We created an object </a:t>
            </a:r>
            <a:r>
              <a:rPr lang="en-US" b="1"/>
              <a:t>out</a:t>
            </a:r>
            <a:r>
              <a:rPr lang="en-US"/>
              <a:t> of class </a:t>
            </a:r>
            <a:r>
              <a:rPr lang="en-US" b="1"/>
              <a:t>ofstream</a:t>
            </a:r>
            <a:r>
              <a:rPr lang="en-US"/>
              <a:t>, and we associated it with a file named “INT.TST. The filename is given within quotes and within parentheses. Then, we used the &lt;&lt; stream insertion operator to write data onto </a:t>
            </a:r>
            <a:r>
              <a:rPr lang="en-US" b="1"/>
              <a:t>out</a:t>
            </a:r>
            <a:r>
              <a:rPr lang="en-US"/>
              <a:t>. The file INT.TST can be typed out, and checked for its contents. To read the data back from the file INT.TST, we need to write the following code:</a:t>
            </a:r>
          </a:p>
          <a:p>
            <a:endParaRPr lang="en-US"/>
          </a:p>
        </p:txBody>
      </p:sp>
    </p:spTree>
    <p:extLst>
      <p:ext uri="{BB962C8B-B14F-4D97-AF65-F5344CB8AC3E}">
        <p14:creationId xmlns:p14="http://schemas.microsoft.com/office/powerpoint/2010/main" val="1541459830"/>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67620-15BB-4E8D-B0C1-514D08C36331}" type="slidenum">
              <a:rPr lang="en-GB"/>
              <a:pPr/>
              <a:t>316</a:t>
            </a:fld>
            <a:endParaRPr lang="en-GB"/>
          </a:p>
        </p:txBody>
      </p:sp>
      <p:sp>
        <p:nvSpPr>
          <p:cNvPr id="1685506" name="Rectangle 2"/>
          <p:cNvSpPr>
            <a:spLocks noGrp="1" noRot="1" noChangeAspect="1" noChangeArrowheads="1" noTextEdit="1"/>
          </p:cNvSpPr>
          <p:nvPr>
            <p:ph type="sldImg"/>
          </p:nvPr>
        </p:nvSpPr>
        <p:spPr>
          <a:xfrm>
            <a:off x="1144588" y="685800"/>
            <a:ext cx="4572000" cy="3429000"/>
          </a:xfrm>
          <a:ln/>
        </p:spPr>
      </p:sp>
      <p:sp>
        <p:nvSpPr>
          <p:cNvPr id="1685507" name="Rectangle 3"/>
          <p:cNvSpPr>
            <a:spLocks noGrp="1" noChangeArrowheads="1"/>
          </p:cNvSpPr>
          <p:nvPr>
            <p:ph type="body" idx="1"/>
          </p:nvPr>
        </p:nvSpPr>
        <p:spPr>
          <a:xfrm>
            <a:off x="914400" y="4344025"/>
            <a:ext cx="5029200" cy="4114488"/>
          </a:xfrm>
          <a:ln/>
        </p:spPr>
        <p:txBody>
          <a:bodyPr/>
          <a:lstStyle/>
          <a:p>
            <a:r>
              <a:rPr lang="en-US"/>
              <a:t>The reason why we used space during insertion is as follows. As is true in the case of any stream extraction, the integer extractor reads all characters up to the first character that is not of the integer data type.</a:t>
            </a:r>
            <a:endParaRPr lang="en-US" sz="1000"/>
          </a:p>
          <a:p>
            <a:endParaRPr lang="en-US"/>
          </a:p>
        </p:txBody>
      </p:sp>
    </p:spTree>
    <p:extLst>
      <p:ext uri="{BB962C8B-B14F-4D97-AF65-F5344CB8AC3E}">
        <p14:creationId xmlns:p14="http://schemas.microsoft.com/office/powerpoint/2010/main" val="1753535866"/>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5CB4D-F1B6-4ACD-8851-C97AABEEF257}" type="slidenum">
              <a:rPr lang="en-GB"/>
              <a:pPr/>
              <a:t>317</a:t>
            </a:fld>
            <a:endParaRPr lang="en-GB"/>
          </a:p>
        </p:txBody>
      </p:sp>
      <p:sp>
        <p:nvSpPr>
          <p:cNvPr id="1687554" name="Rectangle 2"/>
          <p:cNvSpPr>
            <a:spLocks noGrp="1" noRot="1" noChangeAspect="1" noChangeArrowheads="1" noTextEdit="1"/>
          </p:cNvSpPr>
          <p:nvPr>
            <p:ph type="sldImg"/>
          </p:nvPr>
        </p:nvSpPr>
        <p:spPr>
          <a:xfrm>
            <a:off x="1144588" y="685800"/>
            <a:ext cx="4572000" cy="3429000"/>
          </a:xfrm>
          <a:ln/>
        </p:spPr>
      </p:sp>
      <p:sp>
        <p:nvSpPr>
          <p:cNvPr id="1687555" name="Rectangle 3"/>
          <p:cNvSpPr>
            <a:spLocks noGrp="1" noChangeArrowheads="1"/>
          </p:cNvSpPr>
          <p:nvPr>
            <p:ph type="body" idx="1"/>
          </p:nvPr>
        </p:nvSpPr>
        <p:spPr>
          <a:xfrm>
            <a:off x="914400" y="4344025"/>
            <a:ext cx="5029200" cy="4114488"/>
          </a:xfrm>
          <a:ln/>
        </p:spPr>
        <p:txBody>
          <a:bodyPr/>
          <a:lstStyle/>
          <a:p>
            <a:r>
              <a:rPr lang="en-US" sz="1300"/>
              <a:t>The output of the program is “This”. Therefore, problems of character stream extraction exist even during file I/O. The character extraction does not recognize white spaces.</a:t>
            </a:r>
          </a:p>
          <a:p>
            <a:endParaRPr lang="en-US"/>
          </a:p>
        </p:txBody>
      </p:sp>
    </p:spTree>
    <p:extLst>
      <p:ext uri="{BB962C8B-B14F-4D97-AF65-F5344CB8AC3E}">
        <p14:creationId xmlns:p14="http://schemas.microsoft.com/office/powerpoint/2010/main" val="2564960681"/>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E82F7-9CAC-4750-8CF2-B43F0BF09B20}" type="slidenum">
              <a:rPr lang="en-GB"/>
              <a:pPr/>
              <a:t>318</a:t>
            </a:fld>
            <a:endParaRPr lang="en-GB"/>
          </a:p>
        </p:txBody>
      </p:sp>
      <p:sp>
        <p:nvSpPr>
          <p:cNvPr id="1689602" name="Rectangle 2"/>
          <p:cNvSpPr>
            <a:spLocks noGrp="1" noRot="1" noChangeAspect="1" noChangeArrowheads="1" noTextEdit="1"/>
          </p:cNvSpPr>
          <p:nvPr>
            <p:ph type="sldImg"/>
          </p:nvPr>
        </p:nvSpPr>
        <p:spPr>
          <a:xfrm>
            <a:off x="1144588" y="685800"/>
            <a:ext cx="4572000" cy="3429000"/>
          </a:xfrm>
          <a:ln/>
        </p:spPr>
      </p:sp>
      <p:sp>
        <p:nvSpPr>
          <p:cNvPr id="16896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486643393"/>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9659D-623C-45C6-8B16-41D268198500}" type="slidenum">
              <a:rPr lang="en-GB"/>
              <a:pPr/>
              <a:t>319</a:t>
            </a:fld>
            <a:endParaRPr lang="en-GB"/>
          </a:p>
        </p:txBody>
      </p:sp>
      <p:sp>
        <p:nvSpPr>
          <p:cNvPr id="1691650" name="Rectangle 2"/>
          <p:cNvSpPr>
            <a:spLocks noGrp="1" noRot="1" noChangeAspect="1" noChangeArrowheads="1" noTextEdit="1"/>
          </p:cNvSpPr>
          <p:nvPr>
            <p:ph type="sldImg"/>
          </p:nvPr>
        </p:nvSpPr>
        <p:spPr>
          <a:xfrm>
            <a:off x="1144588" y="685800"/>
            <a:ext cx="4572000" cy="3429000"/>
          </a:xfrm>
          <a:ln/>
        </p:spPr>
      </p:sp>
      <p:sp>
        <p:nvSpPr>
          <p:cNvPr id="16916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9060808"/>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5FE6E-2E06-4456-A067-74CF91BF73E9}" type="slidenum">
              <a:rPr lang="en-GB"/>
              <a:pPr/>
              <a:t>320</a:t>
            </a:fld>
            <a:endParaRPr lang="en-GB"/>
          </a:p>
        </p:txBody>
      </p:sp>
      <p:sp>
        <p:nvSpPr>
          <p:cNvPr id="1693698" name="Rectangle 2"/>
          <p:cNvSpPr>
            <a:spLocks noGrp="1" noRot="1" noChangeAspect="1" noChangeArrowheads="1" noTextEdit="1"/>
          </p:cNvSpPr>
          <p:nvPr>
            <p:ph type="sldImg"/>
          </p:nvPr>
        </p:nvSpPr>
        <p:spPr>
          <a:xfrm>
            <a:off x="1144588" y="685800"/>
            <a:ext cx="4572000" cy="3429000"/>
          </a:xfrm>
          <a:ln/>
        </p:spPr>
      </p:sp>
      <p:sp>
        <p:nvSpPr>
          <p:cNvPr id="16936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62293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CAF8F-93D5-4AC3-87A2-514CDE0540FC}" type="slidenum">
              <a:rPr lang="en-GB"/>
              <a:pPr/>
              <a:t>32</a:t>
            </a:fld>
            <a:endParaRPr lang="en-GB"/>
          </a:p>
        </p:txBody>
      </p:sp>
      <p:sp>
        <p:nvSpPr>
          <p:cNvPr id="696322" name="Rectangle 2"/>
          <p:cNvSpPr>
            <a:spLocks noGrp="1" noRot="1" noChangeAspect="1" noChangeArrowheads="1" noTextEdit="1"/>
          </p:cNvSpPr>
          <p:nvPr>
            <p:ph type="sldImg"/>
          </p:nvPr>
        </p:nvSpPr>
        <p:spPr>
          <a:xfrm>
            <a:off x="1144588" y="685800"/>
            <a:ext cx="4572000" cy="3429000"/>
          </a:xfrm>
          <a:ln/>
        </p:spPr>
      </p:sp>
      <p:sp>
        <p:nvSpPr>
          <p:cNvPr id="6963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92267793"/>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8A794-8F7F-4101-9E83-B9A2E9F6D00F}" type="slidenum">
              <a:rPr lang="en-GB"/>
              <a:pPr/>
              <a:t>321</a:t>
            </a:fld>
            <a:endParaRPr lang="en-GB"/>
          </a:p>
        </p:txBody>
      </p:sp>
      <p:sp>
        <p:nvSpPr>
          <p:cNvPr id="1695746" name="Rectangle 2"/>
          <p:cNvSpPr>
            <a:spLocks noGrp="1" noRot="1" noChangeAspect="1" noChangeArrowheads="1" noTextEdit="1"/>
          </p:cNvSpPr>
          <p:nvPr>
            <p:ph type="sldImg"/>
          </p:nvPr>
        </p:nvSpPr>
        <p:spPr>
          <a:xfrm>
            <a:off x="1144588" y="685800"/>
            <a:ext cx="4572000" cy="3429000"/>
          </a:xfrm>
          <a:ln/>
        </p:spPr>
      </p:sp>
      <p:sp>
        <p:nvSpPr>
          <p:cNvPr id="16957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97576496"/>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319E6-8040-4B4D-8839-D4DF3900CED5}" type="slidenum">
              <a:rPr lang="en-GB"/>
              <a:pPr/>
              <a:t>322</a:t>
            </a:fld>
            <a:endParaRPr lang="en-GB"/>
          </a:p>
        </p:txBody>
      </p:sp>
      <p:sp>
        <p:nvSpPr>
          <p:cNvPr id="1697794" name="Rectangle 2"/>
          <p:cNvSpPr>
            <a:spLocks noGrp="1" noRot="1" noChangeAspect="1" noChangeArrowheads="1" noTextEdit="1"/>
          </p:cNvSpPr>
          <p:nvPr>
            <p:ph type="sldImg"/>
          </p:nvPr>
        </p:nvSpPr>
        <p:spPr>
          <a:xfrm>
            <a:off x="1144588" y="685800"/>
            <a:ext cx="4572000" cy="3429000"/>
          </a:xfrm>
          <a:ln/>
        </p:spPr>
      </p:sp>
      <p:sp>
        <p:nvSpPr>
          <p:cNvPr id="16977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1000591"/>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26156-F16A-4742-A71D-014F70F9686A}" type="slidenum">
              <a:rPr lang="en-GB"/>
              <a:pPr/>
              <a:t>323</a:t>
            </a:fld>
            <a:endParaRPr lang="en-GB"/>
          </a:p>
        </p:txBody>
      </p:sp>
      <p:sp>
        <p:nvSpPr>
          <p:cNvPr id="1699842" name="Rectangle 2"/>
          <p:cNvSpPr>
            <a:spLocks noGrp="1" noRot="1" noChangeAspect="1" noChangeArrowheads="1" noTextEdit="1"/>
          </p:cNvSpPr>
          <p:nvPr>
            <p:ph type="sldImg"/>
          </p:nvPr>
        </p:nvSpPr>
        <p:spPr>
          <a:xfrm>
            <a:off x="1144588" y="685800"/>
            <a:ext cx="4572000" cy="3429000"/>
          </a:xfrm>
          <a:ln/>
        </p:spPr>
      </p:sp>
      <p:sp>
        <p:nvSpPr>
          <p:cNvPr id="16998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502510"/>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343DA-0AD0-4B26-895C-E5DE0D543542}" type="slidenum">
              <a:rPr lang="en-GB"/>
              <a:pPr/>
              <a:t>324</a:t>
            </a:fld>
            <a:endParaRPr lang="en-GB"/>
          </a:p>
        </p:txBody>
      </p:sp>
      <p:sp>
        <p:nvSpPr>
          <p:cNvPr id="1701890" name="Rectangle 2"/>
          <p:cNvSpPr>
            <a:spLocks noGrp="1" noRot="1" noChangeAspect="1" noChangeArrowheads="1" noTextEdit="1"/>
          </p:cNvSpPr>
          <p:nvPr>
            <p:ph type="sldImg"/>
          </p:nvPr>
        </p:nvSpPr>
        <p:spPr>
          <a:xfrm>
            <a:off x="1144588" y="685800"/>
            <a:ext cx="4572000" cy="3429000"/>
          </a:xfrm>
          <a:ln/>
        </p:spPr>
      </p:sp>
      <p:sp>
        <p:nvSpPr>
          <p:cNvPr id="170189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6287378"/>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6F5F6E-CA64-46DC-AAB0-03DD3B08A896}" type="slidenum">
              <a:rPr lang="en-GB"/>
              <a:pPr/>
              <a:t>325</a:t>
            </a:fld>
            <a:endParaRPr lang="en-GB"/>
          </a:p>
        </p:txBody>
      </p:sp>
      <p:sp>
        <p:nvSpPr>
          <p:cNvPr id="1703938" name="Rectangle 2"/>
          <p:cNvSpPr>
            <a:spLocks noGrp="1" noRot="1" noChangeAspect="1" noChangeArrowheads="1" noTextEdit="1"/>
          </p:cNvSpPr>
          <p:nvPr>
            <p:ph type="sldImg"/>
          </p:nvPr>
        </p:nvSpPr>
        <p:spPr>
          <a:xfrm>
            <a:off x="1144588" y="685800"/>
            <a:ext cx="4572000" cy="3429000"/>
          </a:xfrm>
          <a:ln/>
        </p:spPr>
      </p:sp>
      <p:sp>
        <p:nvSpPr>
          <p:cNvPr id="17039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519787899"/>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149AD-0791-46AA-97F6-BC14BB62B165}" type="slidenum">
              <a:rPr lang="en-GB"/>
              <a:pPr/>
              <a:t>326</a:t>
            </a:fld>
            <a:endParaRPr lang="en-GB"/>
          </a:p>
        </p:txBody>
      </p:sp>
      <p:sp>
        <p:nvSpPr>
          <p:cNvPr id="1705986" name="Rectangle 2"/>
          <p:cNvSpPr>
            <a:spLocks noGrp="1" noRot="1" noChangeAspect="1" noChangeArrowheads="1" noTextEdit="1"/>
          </p:cNvSpPr>
          <p:nvPr>
            <p:ph type="sldImg"/>
          </p:nvPr>
        </p:nvSpPr>
        <p:spPr>
          <a:xfrm>
            <a:off x="1144588" y="685800"/>
            <a:ext cx="4572000" cy="3429000"/>
          </a:xfrm>
          <a:ln/>
        </p:spPr>
      </p:sp>
      <p:sp>
        <p:nvSpPr>
          <p:cNvPr id="17059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235640630"/>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3E41B-065F-4259-9B2E-5539788D0C1D}" type="slidenum">
              <a:rPr lang="en-GB"/>
              <a:pPr/>
              <a:t>327</a:t>
            </a:fld>
            <a:endParaRPr lang="en-GB"/>
          </a:p>
        </p:txBody>
      </p:sp>
      <p:sp>
        <p:nvSpPr>
          <p:cNvPr id="1708034" name="Rectangle 2"/>
          <p:cNvSpPr>
            <a:spLocks noGrp="1" noRot="1" noChangeAspect="1" noChangeArrowheads="1" noTextEdit="1"/>
          </p:cNvSpPr>
          <p:nvPr>
            <p:ph type="sldImg"/>
          </p:nvPr>
        </p:nvSpPr>
        <p:spPr>
          <a:xfrm>
            <a:off x="1144588" y="685800"/>
            <a:ext cx="4572000" cy="3429000"/>
          </a:xfrm>
          <a:ln/>
        </p:spPr>
      </p:sp>
      <p:sp>
        <p:nvSpPr>
          <p:cNvPr id="17080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67626273"/>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888F1-2ECC-464F-8058-CC7A974D5DE6}" type="slidenum">
              <a:rPr lang="en-GB"/>
              <a:pPr/>
              <a:t>328</a:t>
            </a:fld>
            <a:endParaRPr lang="en-GB"/>
          </a:p>
        </p:txBody>
      </p:sp>
      <p:sp>
        <p:nvSpPr>
          <p:cNvPr id="1710082" name="Rectangle 2"/>
          <p:cNvSpPr>
            <a:spLocks noGrp="1" noRot="1" noChangeAspect="1" noChangeArrowheads="1" noTextEdit="1"/>
          </p:cNvSpPr>
          <p:nvPr>
            <p:ph type="sldImg"/>
          </p:nvPr>
        </p:nvSpPr>
        <p:spPr>
          <a:xfrm>
            <a:off x="1144588" y="685800"/>
            <a:ext cx="4572000" cy="3429000"/>
          </a:xfrm>
          <a:ln/>
        </p:spPr>
      </p:sp>
      <p:sp>
        <p:nvSpPr>
          <p:cNvPr id="1710083" name="Rectangle 3"/>
          <p:cNvSpPr>
            <a:spLocks noGrp="1" noChangeArrowheads="1"/>
          </p:cNvSpPr>
          <p:nvPr>
            <p:ph type="body" idx="1"/>
          </p:nvPr>
        </p:nvSpPr>
        <p:spPr>
          <a:xfrm>
            <a:off x="914400" y="4344025"/>
            <a:ext cx="5029200" cy="4114488"/>
          </a:xfrm>
          <a:ln/>
        </p:spPr>
        <p:txBody>
          <a:bodyPr/>
          <a:lstStyle/>
          <a:p>
            <a:r>
              <a:rPr lang="en-US"/>
              <a:t>The type cast is necessary because the syntax of read( ) and write( ) are:</a:t>
            </a:r>
          </a:p>
          <a:p>
            <a:pPr lvl="1"/>
            <a:r>
              <a:rPr lang="en-US" sz="1300"/>
              <a:t>write( char * addr, int size);</a:t>
            </a:r>
          </a:p>
          <a:p>
            <a:pPr lvl="1"/>
            <a:r>
              <a:rPr lang="en-US" sz="1300"/>
              <a:t>read(char * addr, int size);</a:t>
            </a:r>
          </a:p>
          <a:p>
            <a:r>
              <a:rPr lang="en-US"/>
              <a:t>This implies that the compiler assumes that the buffer is of character type. Therefore, the address of the object has to be type cast as a character pointer.</a:t>
            </a:r>
          </a:p>
          <a:p>
            <a:endParaRPr lang="en-US"/>
          </a:p>
        </p:txBody>
      </p:sp>
    </p:spTree>
    <p:extLst>
      <p:ext uri="{BB962C8B-B14F-4D97-AF65-F5344CB8AC3E}">
        <p14:creationId xmlns:p14="http://schemas.microsoft.com/office/powerpoint/2010/main" val="4002658423"/>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B8E4F-3365-4AC4-9C6A-EAED1D6E0510}" type="slidenum">
              <a:rPr lang="en-GB"/>
              <a:pPr/>
              <a:t>329</a:t>
            </a:fld>
            <a:endParaRPr lang="en-GB"/>
          </a:p>
        </p:txBody>
      </p:sp>
      <p:sp>
        <p:nvSpPr>
          <p:cNvPr id="1712130" name="Rectangle 2"/>
          <p:cNvSpPr>
            <a:spLocks noGrp="1" noRot="1" noChangeAspect="1" noChangeArrowheads="1" noTextEdit="1"/>
          </p:cNvSpPr>
          <p:nvPr>
            <p:ph type="sldImg"/>
          </p:nvPr>
        </p:nvSpPr>
        <p:spPr>
          <a:xfrm>
            <a:off x="1144588" y="685800"/>
            <a:ext cx="4572000" cy="3429000"/>
          </a:xfrm>
          <a:ln/>
        </p:spPr>
      </p:sp>
      <p:sp>
        <p:nvSpPr>
          <p:cNvPr id="17121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135596684"/>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76A41-726A-4EDC-BDBB-ADC75289590B}" type="slidenum">
              <a:rPr lang="en-GB"/>
              <a:pPr/>
              <a:t>330</a:t>
            </a:fld>
            <a:endParaRPr lang="en-GB"/>
          </a:p>
        </p:txBody>
      </p:sp>
      <p:sp>
        <p:nvSpPr>
          <p:cNvPr id="1714178" name="Rectangle 2"/>
          <p:cNvSpPr>
            <a:spLocks noGrp="1" noRot="1" noChangeAspect="1" noChangeArrowheads="1" noTextEdit="1"/>
          </p:cNvSpPr>
          <p:nvPr>
            <p:ph type="sldImg"/>
          </p:nvPr>
        </p:nvSpPr>
        <p:spPr>
          <a:xfrm>
            <a:off x="1144588" y="685800"/>
            <a:ext cx="4572000" cy="3429000"/>
          </a:xfrm>
          <a:ln/>
        </p:spPr>
      </p:sp>
      <p:sp>
        <p:nvSpPr>
          <p:cNvPr id="17141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41478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29D9F-0110-408F-B2C4-377E65A187E7}" type="slidenum">
              <a:rPr lang="en-GB"/>
              <a:pPr/>
              <a:t>33</a:t>
            </a:fld>
            <a:endParaRPr lang="en-GB"/>
          </a:p>
        </p:txBody>
      </p:sp>
      <p:sp>
        <p:nvSpPr>
          <p:cNvPr id="698370" name="Rectangle 2"/>
          <p:cNvSpPr>
            <a:spLocks noGrp="1" noRot="1" noChangeAspect="1" noChangeArrowheads="1" noTextEdit="1"/>
          </p:cNvSpPr>
          <p:nvPr>
            <p:ph type="sldImg"/>
          </p:nvPr>
        </p:nvSpPr>
        <p:spPr>
          <a:xfrm>
            <a:off x="1144588" y="685800"/>
            <a:ext cx="4572000" cy="3429000"/>
          </a:xfrm>
          <a:ln/>
        </p:spPr>
      </p:sp>
      <p:sp>
        <p:nvSpPr>
          <p:cNvPr id="6983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98991368"/>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2E63E-4C35-4724-9520-7DDB93DA15EB}" type="slidenum">
              <a:rPr lang="en-GB"/>
              <a:pPr/>
              <a:t>331</a:t>
            </a:fld>
            <a:endParaRPr lang="en-GB"/>
          </a:p>
        </p:txBody>
      </p:sp>
      <p:sp>
        <p:nvSpPr>
          <p:cNvPr id="1716226" name="Rectangle 2"/>
          <p:cNvSpPr>
            <a:spLocks noGrp="1" noRot="1" noChangeAspect="1" noChangeArrowheads="1" noTextEdit="1"/>
          </p:cNvSpPr>
          <p:nvPr>
            <p:ph type="sldImg"/>
          </p:nvPr>
        </p:nvSpPr>
        <p:spPr>
          <a:xfrm>
            <a:off x="1144588" y="685800"/>
            <a:ext cx="4572000" cy="3429000"/>
          </a:xfrm>
          <a:ln/>
        </p:spPr>
      </p:sp>
      <p:sp>
        <p:nvSpPr>
          <p:cNvPr id="17162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800644519"/>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958D1-336C-497B-8A48-5069678D32D9}" type="slidenum">
              <a:rPr lang="en-GB"/>
              <a:pPr/>
              <a:t>332</a:t>
            </a:fld>
            <a:endParaRPr lang="en-GB"/>
          </a:p>
        </p:txBody>
      </p:sp>
      <p:sp>
        <p:nvSpPr>
          <p:cNvPr id="1718274" name="Rectangle 2"/>
          <p:cNvSpPr>
            <a:spLocks noGrp="1" noRot="1" noChangeAspect="1" noChangeArrowheads="1" noTextEdit="1"/>
          </p:cNvSpPr>
          <p:nvPr>
            <p:ph type="sldImg"/>
          </p:nvPr>
        </p:nvSpPr>
        <p:spPr>
          <a:xfrm>
            <a:off x="1144588" y="685800"/>
            <a:ext cx="4572000" cy="3429000"/>
          </a:xfrm>
          <a:ln/>
        </p:spPr>
      </p:sp>
      <p:sp>
        <p:nvSpPr>
          <p:cNvPr id="17182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39702100"/>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676B2-CED9-410E-ACD3-5696AB57AED7}" type="slidenum">
              <a:rPr lang="en-GB"/>
              <a:pPr/>
              <a:t>333</a:t>
            </a:fld>
            <a:endParaRPr lang="en-GB"/>
          </a:p>
        </p:txBody>
      </p:sp>
      <p:sp>
        <p:nvSpPr>
          <p:cNvPr id="1720322" name="Rectangle 2"/>
          <p:cNvSpPr>
            <a:spLocks noGrp="1" noRot="1" noChangeAspect="1" noChangeArrowheads="1" noTextEdit="1"/>
          </p:cNvSpPr>
          <p:nvPr>
            <p:ph type="sldImg"/>
          </p:nvPr>
        </p:nvSpPr>
        <p:spPr>
          <a:xfrm>
            <a:off x="1144588" y="685800"/>
            <a:ext cx="4572000" cy="3429000"/>
          </a:xfrm>
          <a:ln/>
        </p:spPr>
      </p:sp>
      <p:sp>
        <p:nvSpPr>
          <p:cNvPr id="17203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94309839"/>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D33BD-60A0-4A63-806D-58CDFABD0741}" type="slidenum">
              <a:rPr lang="en-GB"/>
              <a:pPr/>
              <a:t>334</a:t>
            </a:fld>
            <a:endParaRPr lang="en-GB"/>
          </a:p>
        </p:txBody>
      </p:sp>
      <p:sp>
        <p:nvSpPr>
          <p:cNvPr id="1722370" name="Rectangle 2"/>
          <p:cNvSpPr>
            <a:spLocks noGrp="1" noRot="1" noChangeAspect="1" noChangeArrowheads="1" noTextEdit="1"/>
          </p:cNvSpPr>
          <p:nvPr>
            <p:ph type="sldImg"/>
          </p:nvPr>
        </p:nvSpPr>
        <p:spPr>
          <a:xfrm>
            <a:off x="1144588" y="685800"/>
            <a:ext cx="4572000" cy="3429000"/>
          </a:xfrm>
          <a:ln/>
        </p:spPr>
      </p:sp>
      <p:sp>
        <p:nvSpPr>
          <p:cNvPr id="17223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056086602"/>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1538C-3F9D-4B81-8F2B-FE65E66A0563}" type="slidenum">
              <a:rPr lang="en-GB"/>
              <a:pPr/>
              <a:t>335</a:t>
            </a:fld>
            <a:endParaRPr lang="en-GB"/>
          </a:p>
        </p:txBody>
      </p:sp>
      <p:sp>
        <p:nvSpPr>
          <p:cNvPr id="1724418" name="Rectangle 2"/>
          <p:cNvSpPr>
            <a:spLocks noGrp="1" noRot="1" noChangeAspect="1" noChangeArrowheads="1" noTextEdit="1"/>
          </p:cNvSpPr>
          <p:nvPr>
            <p:ph type="sldImg"/>
          </p:nvPr>
        </p:nvSpPr>
        <p:spPr>
          <a:xfrm>
            <a:off x="1144588" y="685800"/>
            <a:ext cx="4572000" cy="3429000"/>
          </a:xfrm>
          <a:ln/>
        </p:spPr>
      </p:sp>
      <p:sp>
        <p:nvSpPr>
          <p:cNvPr id="17244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632673175"/>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A802F-19C8-4AA4-82FB-EA0CFADEB2B4}" type="slidenum">
              <a:rPr lang="en-GB"/>
              <a:pPr/>
              <a:t>336</a:t>
            </a:fld>
            <a:endParaRPr lang="en-GB"/>
          </a:p>
        </p:txBody>
      </p:sp>
      <p:sp>
        <p:nvSpPr>
          <p:cNvPr id="1726466" name="Rectangle 2"/>
          <p:cNvSpPr>
            <a:spLocks noGrp="1" noRot="1" noChangeAspect="1" noChangeArrowheads="1" noTextEdit="1"/>
          </p:cNvSpPr>
          <p:nvPr>
            <p:ph type="sldImg"/>
          </p:nvPr>
        </p:nvSpPr>
        <p:spPr>
          <a:xfrm>
            <a:off x="1144588" y="685800"/>
            <a:ext cx="4572000" cy="3429000"/>
          </a:xfrm>
          <a:ln/>
        </p:spPr>
      </p:sp>
      <p:sp>
        <p:nvSpPr>
          <p:cNvPr id="17264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115152"/>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E2CE1-FB15-4661-870D-EF01CB02EAC6}" type="slidenum">
              <a:rPr lang="en-GB"/>
              <a:pPr/>
              <a:t>337</a:t>
            </a:fld>
            <a:endParaRPr lang="en-GB"/>
          </a:p>
        </p:txBody>
      </p:sp>
      <p:sp>
        <p:nvSpPr>
          <p:cNvPr id="1728514" name="Rectangle 2"/>
          <p:cNvSpPr>
            <a:spLocks noGrp="1" noRot="1" noChangeAspect="1" noChangeArrowheads="1" noTextEdit="1"/>
          </p:cNvSpPr>
          <p:nvPr>
            <p:ph type="sldImg"/>
          </p:nvPr>
        </p:nvSpPr>
        <p:spPr>
          <a:xfrm>
            <a:off x="1144588" y="685800"/>
            <a:ext cx="4572000" cy="3429000"/>
          </a:xfrm>
          <a:ln/>
        </p:spPr>
      </p:sp>
      <p:sp>
        <p:nvSpPr>
          <p:cNvPr id="1728515" name="Rectangle 3"/>
          <p:cNvSpPr>
            <a:spLocks noGrp="1" noChangeArrowheads="1"/>
          </p:cNvSpPr>
          <p:nvPr>
            <p:ph type="body" idx="1"/>
          </p:nvPr>
        </p:nvSpPr>
        <p:spPr>
          <a:xfrm>
            <a:off x="914400" y="4344025"/>
            <a:ext cx="5029200" cy="4114488"/>
          </a:xfrm>
          <a:ln/>
        </p:spPr>
        <p:txBody>
          <a:bodyPr/>
          <a:lstStyle/>
          <a:p>
            <a:r>
              <a:rPr lang="en-US" sz="1100"/>
              <a:t>Our aim is to include disk I/O operations into this class definition. But, if we include disk I/O operations within this class, we may sacrifice reusability to some extent. </a:t>
            </a:r>
            <a:r>
              <a:rPr lang="en-US"/>
              <a:t>This is because the class will be associated with a disk file. To keep a variable disk file name, we could include the file name as an attribute of the class. But, then file name is not an attribute of a drug.</a:t>
            </a:r>
          </a:p>
          <a:p>
            <a:r>
              <a:rPr lang="en-US"/>
              <a:t>Moreover, if we want to reuse the Drug class to create a list of drugs, the file I/O operations that form a part of the class will be redundant. In other words, file I/O is not a property of a generalized drug class.</a:t>
            </a:r>
          </a:p>
          <a:p>
            <a:endParaRPr lang="en-US"/>
          </a:p>
        </p:txBody>
      </p:sp>
    </p:spTree>
    <p:extLst>
      <p:ext uri="{BB962C8B-B14F-4D97-AF65-F5344CB8AC3E}">
        <p14:creationId xmlns:p14="http://schemas.microsoft.com/office/powerpoint/2010/main" val="998109409"/>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BEC1B-EAEA-4F01-80AA-E503244A485C}" type="slidenum">
              <a:rPr lang="en-GB"/>
              <a:pPr/>
              <a:t>338</a:t>
            </a:fld>
            <a:endParaRPr lang="en-GB"/>
          </a:p>
        </p:txBody>
      </p:sp>
      <p:sp>
        <p:nvSpPr>
          <p:cNvPr id="1730562" name="Rectangle 2"/>
          <p:cNvSpPr>
            <a:spLocks noGrp="1" noRot="1" noChangeAspect="1" noChangeArrowheads="1" noTextEdit="1"/>
          </p:cNvSpPr>
          <p:nvPr>
            <p:ph type="sldImg"/>
          </p:nvPr>
        </p:nvSpPr>
        <p:spPr>
          <a:xfrm>
            <a:off x="1144588" y="685800"/>
            <a:ext cx="4572000" cy="3429000"/>
          </a:xfrm>
          <a:ln/>
        </p:spPr>
      </p:sp>
      <p:sp>
        <p:nvSpPr>
          <p:cNvPr id="1730563" name="Rectangle 3"/>
          <p:cNvSpPr>
            <a:spLocks noGrp="1" noChangeArrowheads="1"/>
          </p:cNvSpPr>
          <p:nvPr>
            <p:ph type="body" idx="1"/>
          </p:nvPr>
        </p:nvSpPr>
        <p:spPr>
          <a:xfrm>
            <a:off x="914400" y="4344025"/>
            <a:ext cx="5029200" cy="4114488"/>
          </a:xfrm>
          <a:ln/>
        </p:spPr>
        <p:txBody>
          <a:bodyPr/>
          <a:lstStyle/>
          <a:p>
            <a:r>
              <a:rPr lang="en-US"/>
              <a:t>To separate file I/O from the generalized Drug class, there is  a separate class called </a:t>
            </a:r>
            <a:r>
              <a:rPr lang="en-US" b="1"/>
              <a:t>Drug_file</a:t>
            </a:r>
            <a:r>
              <a:rPr lang="en-US"/>
              <a:t>. file name called DRUGS.DAT associated with this class.The only attribute of this class is a contained object called buffer of type drug into which values can first be written, and then flushed on to a disk file. Or an object can be read from the file into this object.</a:t>
            </a:r>
          </a:p>
          <a:p>
            <a:r>
              <a:rPr lang="en-US"/>
              <a:t>This class contains two public interfaces, one for writing records to the file, and another to read records from the file. The member functions are as follows:</a:t>
            </a:r>
          </a:p>
          <a:p>
            <a:r>
              <a:rPr lang="en-US"/>
              <a:t>diskout( )</a:t>
            </a:r>
          </a:p>
          <a:p>
            <a:r>
              <a:rPr lang="en-US"/>
              <a:t>Get data from the user</a:t>
            </a:r>
          </a:p>
          <a:p>
            <a:r>
              <a:rPr lang="en-US"/>
              <a:t>Write the record on to the file</a:t>
            </a:r>
          </a:p>
          <a:p>
            <a:endParaRPr lang="en-US"/>
          </a:p>
          <a:p>
            <a:r>
              <a:rPr lang="en-US"/>
              <a:t>diskin( )</a:t>
            </a:r>
          </a:p>
          <a:p>
            <a:r>
              <a:rPr lang="en-US"/>
              <a:t>Read the records from the file</a:t>
            </a:r>
          </a:p>
          <a:p>
            <a:r>
              <a:rPr lang="en-US"/>
              <a:t>Display them on the screen</a:t>
            </a:r>
          </a:p>
        </p:txBody>
      </p:sp>
    </p:spTree>
    <p:extLst>
      <p:ext uri="{BB962C8B-B14F-4D97-AF65-F5344CB8AC3E}">
        <p14:creationId xmlns:p14="http://schemas.microsoft.com/office/powerpoint/2010/main" val="301344231"/>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A4A8A-76EE-4BC5-A06D-FEF6689FB887}" type="slidenum">
              <a:rPr lang="en-GB"/>
              <a:pPr/>
              <a:t>339</a:t>
            </a:fld>
            <a:endParaRPr lang="en-GB"/>
          </a:p>
        </p:txBody>
      </p:sp>
      <p:sp>
        <p:nvSpPr>
          <p:cNvPr id="1732610" name="Rectangle 2"/>
          <p:cNvSpPr>
            <a:spLocks noGrp="1" noRot="1" noChangeAspect="1" noChangeArrowheads="1" noTextEdit="1"/>
          </p:cNvSpPr>
          <p:nvPr>
            <p:ph type="sldImg"/>
          </p:nvPr>
        </p:nvSpPr>
        <p:spPr>
          <a:xfrm>
            <a:off x="1144588" y="685800"/>
            <a:ext cx="4572000" cy="3429000"/>
          </a:xfrm>
          <a:ln/>
        </p:spPr>
      </p:sp>
      <p:sp>
        <p:nvSpPr>
          <p:cNvPr id="1732611" name="Rectangle 3"/>
          <p:cNvSpPr>
            <a:spLocks noGrp="1" noChangeArrowheads="1"/>
          </p:cNvSpPr>
          <p:nvPr>
            <p:ph type="body" idx="1"/>
          </p:nvPr>
        </p:nvSpPr>
        <p:spPr>
          <a:xfrm>
            <a:off x="914400" y="4344025"/>
            <a:ext cx="5029200" cy="4114488"/>
          </a:xfrm>
          <a:ln/>
        </p:spPr>
        <p:txBody>
          <a:bodyPr/>
          <a:lstStyle/>
          <a:p>
            <a:r>
              <a:rPr lang="en-US" sz="1400"/>
              <a:t>Now, we have a self-contained class for file I/O. As a result, the work of the main function is highly simplified. The main( ) is as follows:</a:t>
            </a:r>
          </a:p>
          <a:p>
            <a:endParaRPr lang="en-US"/>
          </a:p>
        </p:txBody>
      </p:sp>
    </p:spTree>
    <p:extLst>
      <p:ext uri="{BB962C8B-B14F-4D97-AF65-F5344CB8AC3E}">
        <p14:creationId xmlns:p14="http://schemas.microsoft.com/office/powerpoint/2010/main" val="4248642906"/>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707C6-F575-4D1B-BE32-03E528D8506C}" type="slidenum">
              <a:rPr lang="en-GB"/>
              <a:pPr/>
              <a:t>340</a:t>
            </a:fld>
            <a:endParaRPr lang="en-GB"/>
          </a:p>
        </p:txBody>
      </p:sp>
      <p:sp>
        <p:nvSpPr>
          <p:cNvPr id="1734658" name="Rectangle 2"/>
          <p:cNvSpPr>
            <a:spLocks noGrp="1" noRot="1" noChangeAspect="1" noChangeArrowheads="1" noTextEdit="1"/>
          </p:cNvSpPr>
          <p:nvPr>
            <p:ph type="sldImg"/>
          </p:nvPr>
        </p:nvSpPr>
        <p:spPr>
          <a:xfrm>
            <a:off x="1144588" y="685800"/>
            <a:ext cx="4572000" cy="3429000"/>
          </a:xfrm>
          <a:ln/>
        </p:spPr>
      </p:sp>
      <p:sp>
        <p:nvSpPr>
          <p:cNvPr id="17346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029995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E5F953-66A7-43BB-A205-D6629FB78E36}" type="slidenum">
              <a:rPr lang="en-GB"/>
              <a:pPr/>
              <a:t>34</a:t>
            </a:fld>
            <a:endParaRPr lang="en-GB"/>
          </a:p>
        </p:txBody>
      </p:sp>
      <p:sp>
        <p:nvSpPr>
          <p:cNvPr id="700418" name="Rectangle 2"/>
          <p:cNvSpPr>
            <a:spLocks noGrp="1" noRot="1" noChangeAspect="1" noChangeArrowheads="1" noTextEdit="1"/>
          </p:cNvSpPr>
          <p:nvPr>
            <p:ph type="sldImg"/>
          </p:nvPr>
        </p:nvSpPr>
        <p:spPr>
          <a:xfrm>
            <a:off x="1144588" y="685800"/>
            <a:ext cx="4572000" cy="3429000"/>
          </a:xfrm>
          <a:ln/>
        </p:spPr>
      </p:sp>
      <p:sp>
        <p:nvSpPr>
          <p:cNvPr id="7004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379272049"/>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F13E0-6FCD-4645-97D8-CF20612A11B5}" type="slidenum">
              <a:rPr lang="en-GB"/>
              <a:pPr/>
              <a:t>341</a:t>
            </a:fld>
            <a:endParaRPr lang="en-GB"/>
          </a:p>
        </p:txBody>
      </p:sp>
      <p:sp>
        <p:nvSpPr>
          <p:cNvPr id="1736706" name="Rectangle 2"/>
          <p:cNvSpPr>
            <a:spLocks noGrp="1" noRot="1" noChangeAspect="1" noChangeArrowheads="1" noTextEdit="1"/>
          </p:cNvSpPr>
          <p:nvPr>
            <p:ph type="sldImg"/>
          </p:nvPr>
        </p:nvSpPr>
        <p:spPr>
          <a:xfrm>
            <a:off x="1144588" y="685800"/>
            <a:ext cx="4572000" cy="3429000"/>
          </a:xfrm>
          <a:ln/>
        </p:spPr>
      </p:sp>
      <p:sp>
        <p:nvSpPr>
          <p:cNvPr id="1736707" name="Rectangle 3"/>
          <p:cNvSpPr>
            <a:spLocks noGrp="1" noChangeArrowheads="1"/>
          </p:cNvSpPr>
          <p:nvPr>
            <p:ph type="body" idx="1"/>
          </p:nvPr>
        </p:nvSpPr>
        <p:spPr>
          <a:xfrm>
            <a:off x="914400" y="4344025"/>
            <a:ext cx="5029200" cy="4114488"/>
          </a:xfrm>
          <a:ln/>
        </p:spPr>
        <p:txBody>
          <a:bodyPr/>
          <a:lstStyle/>
          <a:p>
            <a:r>
              <a:rPr lang="en-US"/>
              <a:t>In case DRUGS.DAT does not already exist, the value of ifile will become zero, and the error message “File Does not Exist” appears on the screen.</a:t>
            </a:r>
          </a:p>
          <a:p>
            <a:endParaRPr lang="en-US"/>
          </a:p>
          <a:p>
            <a:endParaRPr lang="en-US"/>
          </a:p>
        </p:txBody>
      </p:sp>
    </p:spTree>
    <p:extLst>
      <p:ext uri="{BB962C8B-B14F-4D97-AF65-F5344CB8AC3E}">
        <p14:creationId xmlns:p14="http://schemas.microsoft.com/office/powerpoint/2010/main" val="1140377750"/>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3CC56-B404-4C8F-A186-60639D067830}" type="slidenum">
              <a:rPr lang="en-GB"/>
              <a:pPr/>
              <a:t>342</a:t>
            </a:fld>
            <a:endParaRPr lang="en-GB"/>
          </a:p>
        </p:txBody>
      </p:sp>
      <p:sp>
        <p:nvSpPr>
          <p:cNvPr id="1738754" name="Rectangle 2"/>
          <p:cNvSpPr>
            <a:spLocks noGrp="1" noRot="1" noChangeAspect="1" noChangeArrowheads="1" noTextEdit="1"/>
          </p:cNvSpPr>
          <p:nvPr>
            <p:ph type="sldImg"/>
          </p:nvPr>
        </p:nvSpPr>
        <p:spPr>
          <a:xfrm>
            <a:off x="1144588" y="685800"/>
            <a:ext cx="4572000" cy="3429000"/>
          </a:xfrm>
          <a:ln/>
        </p:spPr>
      </p:sp>
      <p:sp>
        <p:nvSpPr>
          <p:cNvPr id="17387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99566541"/>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377BD-F09E-4B9C-8075-2BE92E1889AA}" type="slidenum">
              <a:rPr lang="en-GB"/>
              <a:pPr/>
              <a:t>343</a:t>
            </a:fld>
            <a:endParaRPr lang="en-GB"/>
          </a:p>
        </p:txBody>
      </p:sp>
      <p:sp>
        <p:nvSpPr>
          <p:cNvPr id="1740802" name="Rectangle 2"/>
          <p:cNvSpPr>
            <a:spLocks noGrp="1" noRot="1" noChangeAspect="1" noChangeArrowheads="1" noTextEdit="1"/>
          </p:cNvSpPr>
          <p:nvPr>
            <p:ph type="sldImg"/>
          </p:nvPr>
        </p:nvSpPr>
        <p:spPr>
          <a:xfrm>
            <a:off x="1144588" y="685800"/>
            <a:ext cx="4572000" cy="3429000"/>
          </a:xfrm>
          <a:ln/>
        </p:spPr>
      </p:sp>
      <p:sp>
        <p:nvSpPr>
          <p:cNvPr id="17408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71864020"/>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07CB7-38D4-48A4-93E4-C0D99A24A3F9}" type="slidenum">
              <a:rPr lang="en-GB"/>
              <a:pPr/>
              <a:t>344</a:t>
            </a:fld>
            <a:endParaRPr lang="en-GB"/>
          </a:p>
        </p:txBody>
      </p:sp>
      <p:sp>
        <p:nvSpPr>
          <p:cNvPr id="1742850" name="Rectangle 2"/>
          <p:cNvSpPr>
            <a:spLocks noGrp="1" noRot="1" noChangeAspect="1" noChangeArrowheads="1" noTextEdit="1"/>
          </p:cNvSpPr>
          <p:nvPr>
            <p:ph type="sldImg"/>
          </p:nvPr>
        </p:nvSpPr>
        <p:spPr>
          <a:xfrm>
            <a:off x="1144588" y="685800"/>
            <a:ext cx="4572000" cy="3429000"/>
          </a:xfrm>
          <a:ln/>
        </p:spPr>
      </p:sp>
      <p:sp>
        <p:nvSpPr>
          <p:cNvPr id="17428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13272607"/>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A1FF4-D7E5-454B-A4A7-B634F7A26202}" type="slidenum">
              <a:rPr lang="en-GB"/>
              <a:pPr/>
              <a:t>345</a:t>
            </a:fld>
            <a:endParaRPr lang="en-GB"/>
          </a:p>
        </p:txBody>
      </p:sp>
      <p:sp>
        <p:nvSpPr>
          <p:cNvPr id="1744898" name="Rectangle 2"/>
          <p:cNvSpPr>
            <a:spLocks noGrp="1" noRot="1" noChangeAspect="1" noChangeArrowheads="1" noTextEdit="1"/>
          </p:cNvSpPr>
          <p:nvPr>
            <p:ph type="sldImg"/>
          </p:nvPr>
        </p:nvSpPr>
        <p:spPr>
          <a:xfrm>
            <a:off x="1144588" y="685800"/>
            <a:ext cx="4572000" cy="3429000"/>
          </a:xfrm>
          <a:ln/>
        </p:spPr>
      </p:sp>
      <p:sp>
        <p:nvSpPr>
          <p:cNvPr id="1744899" name="Rectangle 3"/>
          <p:cNvSpPr>
            <a:spLocks noGrp="1" noChangeArrowheads="1"/>
          </p:cNvSpPr>
          <p:nvPr>
            <p:ph type="body" idx="1"/>
          </p:nvPr>
        </p:nvSpPr>
        <p:spPr>
          <a:xfrm>
            <a:off x="914400" y="4344025"/>
            <a:ext cx="5029200" cy="4114488"/>
          </a:xfrm>
          <a:ln/>
        </p:spPr>
        <p:txBody>
          <a:bodyPr/>
          <a:lstStyle/>
          <a:p>
            <a:r>
              <a:rPr lang="en-US"/>
              <a:t>Each time an input or output operation takes place, the pointers are automatically advanced sequentially by the number of bytes read or written. The term pointers in this context should not be confused with normal C++ pointers used as address variables, but rather in the context of the current offset position from where an input or an output operation is to take place. More often, you may want to start reading an existing file from the beginning, and continue sequentially till the end. When writing, you may want to start from the beginning, deleting any existing contents, or append at the end. These are the default actions, so no manipulation of the file pointers are necessary. However, there are occasions when you must take control of the file pointers directly so that you can read from and write to an arbitrary location in the file.</a:t>
            </a:r>
          </a:p>
          <a:p>
            <a:endParaRPr lang="en-US"/>
          </a:p>
          <a:p>
            <a:endParaRPr lang="en-US"/>
          </a:p>
          <a:p>
            <a:endParaRPr lang="en-US"/>
          </a:p>
        </p:txBody>
      </p:sp>
    </p:spTree>
    <p:extLst>
      <p:ext uri="{BB962C8B-B14F-4D97-AF65-F5344CB8AC3E}">
        <p14:creationId xmlns:p14="http://schemas.microsoft.com/office/powerpoint/2010/main" val="2840335133"/>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65D52-4C95-43E1-A8DA-37CB62C447CC}" type="slidenum">
              <a:rPr lang="en-GB"/>
              <a:pPr/>
              <a:t>346</a:t>
            </a:fld>
            <a:endParaRPr lang="en-GB"/>
          </a:p>
        </p:txBody>
      </p:sp>
      <p:sp>
        <p:nvSpPr>
          <p:cNvPr id="1746946" name="Rectangle 2"/>
          <p:cNvSpPr>
            <a:spLocks noGrp="1" noRot="1" noChangeAspect="1" noChangeArrowheads="1" noTextEdit="1"/>
          </p:cNvSpPr>
          <p:nvPr>
            <p:ph type="sldImg"/>
          </p:nvPr>
        </p:nvSpPr>
        <p:spPr>
          <a:xfrm>
            <a:off x="1144588" y="685800"/>
            <a:ext cx="4572000" cy="3429000"/>
          </a:xfrm>
          <a:ln/>
        </p:spPr>
      </p:sp>
      <p:sp>
        <p:nvSpPr>
          <p:cNvPr id="1746947" name="Rectangle 3"/>
          <p:cNvSpPr>
            <a:spLocks noGrp="1" noChangeArrowheads="1"/>
          </p:cNvSpPr>
          <p:nvPr>
            <p:ph type="body" idx="1"/>
          </p:nvPr>
        </p:nvSpPr>
        <p:spPr>
          <a:xfrm>
            <a:off x="914400" y="4344025"/>
            <a:ext cx="5029200" cy="4114488"/>
          </a:xfrm>
          <a:ln/>
        </p:spPr>
        <p:txBody>
          <a:bodyPr/>
          <a:lstStyle/>
          <a:p>
            <a:r>
              <a:rPr lang="en-US"/>
              <a:t>These functions move the get and the put pointer to an absolute offset within the file, or a certain number of bytes relative to a certain position. The tellg( ) and the tellp( ) functions can be used to find out the current position of either the get or the put pointer in the file.</a:t>
            </a:r>
          </a:p>
          <a:p>
            <a:endParaRPr lang="en-US"/>
          </a:p>
        </p:txBody>
      </p:sp>
    </p:spTree>
    <p:extLst>
      <p:ext uri="{BB962C8B-B14F-4D97-AF65-F5344CB8AC3E}">
        <p14:creationId xmlns:p14="http://schemas.microsoft.com/office/powerpoint/2010/main" val="2305510530"/>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4584B-1939-4E0E-939B-18922F884F89}" type="slidenum">
              <a:rPr lang="en-GB"/>
              <a:pPr/>
              <a:t>347</a:t>
            </a:fld>
            <a:endParaRPr lang="en-GB"/>
          </a:p>
        </p:txBody>
      </p:sp>
      <p:sp>
        <p:nvSpPr>
          <p:cNvPr id="1748994" name="Rectangle 2"/>
          <p:cNvSpPr>
            <a:spLocks noGrp="1" noRot="1" noChangeAspect="1" noChangeArrowheads="1" noTextEdit="1"/>
          </p:cNvSpPr>
          <p:nvPr>
            <p:ph type="sldImg"/>
          </p:nvPr>
        </p:nvSpPr>
        <p:spPr>
          <a:xfrm>
            <a:off x="1144588" y="685800"/>
            <a:ext cx="4572000" cy="3429000"/>
          </a:xfrm>
          <a:ln/>
        </p:spPr>
      </p:sp>
      <p:sp>
        <p:nvSpPr>
          <p:cNvPr id="17489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48633616"/>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68870-D0EE-4174-B64B-66A549F85794}" type="slidenum">
              <a:rPr lang="en-GB"/>
              <a:pPr/>
              <a:t>348</a:t>
            </a:fld>
            <a:endParaRPr lang="en-GB"/>
          </a:p>
        </p:txBody>
      </p:sp>
      <p:sp>
        <p:nvSpPr>
          <p:cNvPr id="1751042" name="Rectangle 2"/>
          <p:cNvSpPr>
            <a:spLocks noGrp="1" noRot="1" noChangeAspect="1" noChangeArrowheads="1" noTextEdit="1"/>
          </p:cNvSpPr>
          <p:nvPr>
            <p:ph type="sldImg"/>
          </p:nvPr>
        </p:nvSpPr>
        <p:spPr>
          <a:xfrm>
            <a:off x="1144588" y="685800"/>
            <a:ext cx="4572000" cy="3429000"/>
          </a:xfrm>
          <a:ln/>
        </p:spPr>
      </p:sp>
      <p:sp>
        <p:nvSpPr>
          <p:cNvPr id="1751043" name="Rectangle 3"/>
          <p:cNvSpPr>
            <a:spLocks noGrp="1" noChangeArrowheads="1"/>
          </p:cNvSpPr>
          <p:nvPr>
            <p:ph type="body" idx="1"/>
          </p:nvPr>
        </p:nvSpPr>
        <p:spPr>
          <a:xfrm>
            <a:off x="914400" y="4344025"/>
            <a:ext cx="5029200" cy="4114488"/>
          </a:xfrm>
          <a:ln/>
        </p:spPr>
        <p:txBody>
          <a:bodyPr/>
          <a:lstStyle/>
          <a:p>
            <a:r>
              <a:rPr lang="en-US"/>
              <a:t>A negative value can also be specified for the first argument. A negative value helps us in moving the file pointer backwards relative to the end of file. For example, the following statement moves the file pointer backwards by 20 bytes relative to the end of the file.</a:t>
            </a:r>
          </a:p>
          <a:p>
            <a:r>
              <a:rPr lang="en-US"/>
              <a:t>file.seekg(-20, ios::end)</a:t>
            </a:r>
          </a:p>
          <a:p>
            <a:endParaRPr lang="en-US"/>
          </a:p>
        </p:txBody>
      </p:sp>
    </p:spTree>
    <p:extLst>
      <p:ext uri="{BB962C8B-B14F-4D97-AF65-F5344CB8AC3E}">
        <p14:creationId xmlns:p14="http://schemas.microsoft.com/office/powerpoint/2010/main" val="3470213853"/>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0AF51-D13D-4A56-8FC4-B531418E5581}" type="slidenum">
              <a:rPr lang="en-GB"/>
              <a:pPr/>
              <a:t>349</a:t>
            </a:fld>
            <a:endParaRPr lang="en-GB"/>
          </a:p>
        </p:txBody>
      </p:sp>
      <p:sp>
        <p:nvSpPr>
          <p:cNvPr id="1753090" name="Rectangle 2"/>
          <p:cNvSpPr>
            <a:spLocks noGrp="1" noRot="1" noChangeAspect="1" noChangeArrowheads="1" noTextEdit="1"/>
          </p:cNvSpPr>
          <p:nvPr>
            <p:ph type="sldImg"/>
          </p:nvPr>
        </p:nvSpPr>
        <p:spPr>
          <a:xfrm>
            <a:off x="1144588" y="685800"/>
            <a:ext cx="4572000" cy="3429000"/>
          </a:xfrm>
          <a:ln/>
        </p:spPr>
      </p:sp>
      <p:sp>
        <p:nvSpPr>
          <p:cNvPr id="1753091" name="Rectangle 3"/>
          <p:cNvSpPr>
            <a:spLocks noGrp="1" noChangeArrowheads="1"/>
          </p:cNvSpPr>
          <p:nvPr>
            <p:ph type="body" idx="1"/>
          </p:nvPr>
        </p:nvSpPr>
        <p:spPr>
          <a:xfrm>
            <a:off x="914400" y="4344025"/>
            <a:ext cx="5029200" cy="4114488"/>
          </a:xfrm>
          <a:ln/>
        </p:spPr>
        <p:txBody>
          <a:bodyPr/>
          <a:lstStyle/>
          <a:p>
            <a:r>
              <a:rPr lang="en-US"/>
              <a:t>The seekp( ) and the tellp( ) member functions are identical in functionality to the seekg( ) and the tellg( ) functions, except that they relate to the put pointer. The seekg( ) and the tellg( ) member functions are defined in the istream class. The seekp( ) and the tellp( ) member functions are defined in the ostream class.</a:t>
            </a:r>
          </a:p>
          <a:p>
            <a:endParaRPr lang="en-US"/>
          </a:p>
        </p:txBody>
      </p:sp>
    </p:spTree>
    <p:extLst>
      <p:ext uri="{BB962C8B-B14F-4D97-AF65-F5344CB8AC3E}">
        <p14:creationId xmlns:p14="http://schemas.microsoft.com/office/powerpoint/2010/main" val="2360416446"/>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B2798-20C8-4CC8-9A1A-115EC48F8FDC}" type="slidenum">
              <a:rPr lang="en-GB"/>
              <a:pPr/>
              <a:t>350</a:t>
            </a:fld>
            <a:endParaRPr lang="en-GB"/>
          </a:p>
        </p:txBody>
      </p:sp>
      <p:sp>
        <p:nvSpPr>
          <p:cNvPr id="1755138" name="Rectangle 2"/>
          <p:cNvSpPr>
            <a:spLocks noGrp="1" noRot="1" noChangeAspect="1" noChangeArrowheads="1" noTextEdit="1"/>
          </p:cNvSpPr>
          <p:nvPr>
            <p:ph type="sldImg"/>
          </p:nvPr>
        </p:nvSpPr>
        <p:spPr>
          <a:xfrm>
            <a:off x="1144588" y="685800"/>
            <a:ext cx="4572000" cy="3429000"/>
          </a:xfrm>
          <a:ln/>
        </p:spPr>
      </p:sp>
      <p:sp>
        <p:nvSpPr>
          <p:cNvPr id="1755139" name="Rectangle 3"/>
          <p:cNvSpPr>
            <a:spLocks noGrp="1" noChangeArrowheads="1"/>
          </p:cNvSpPr>
          <p:nvPr>
            <p:ph type="body" idx="1"/>
          </p:nvPr>
        </p:nvSpPr>
        <p:spPr>
          <a:xfrm>
            <a:off x="914400" y="4344025"/>
            <a:ext cx="5029200" cy="4114488"/>
          </a:xfrm>
          <a:ln/>
        </p:spPr>
        <p:txBody>
          <a:bodyPr/>
          <a:lstStyle/>
          <a:p>
            <a:r>
              <a:rPr lang="en-US"/>
              <a:t>In the above program, we used the statement, ifile.seekg(0, ios::end) to position the file offset at the end of the file. We found out the byte position with the statement: endpos = ifile.tellg( ); We divided this value by the size of the record to get the number of records in the file.</a:t>
            </a:r>
          </a:p>
        </p:txBody>
      </p:sp>
    </p:spTree>
    <p:extLst>
      <p:ext uri="{BB962C8B-B14F-4D97-AF65-F5344CB8AC3E}">
        <p14:creationId xmlns:p14="http://schemas.microsoft.com/office/powerpoint/2010/main" val="852075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2F10B-6E7C-4ACB-83AE-6C5F74554971}" type="slidenum">
              <a:rPr lang="en-GB"/>
              <a:pPr/>
              <a:t>35</a:t>
            </a:fld>
            <a:endParaRPr lang="en-GB"/>
          </a:p>
        </p:txBody>
      </p:sp>
      <p:sp>
        <p:nvSpPr>
          <p:cNvPr id="702466" name="Rectangle 2"/>
          <p:cNvSpPr>
            <a:spLocks noGrp="1" noRot="1" noChangeAspect="1" noChangeArrowheads="1" noTextEdit="1"/>
          </p:cNvSpPr>
          <p:nvPr>
            <p:ph type="sldImg"/>
          </p:nvPr>
        </p:nvSpPr>
        <p:spPr>
          <a:xfrm>
            <a:off x="1144588" y="685800"/>
            <a:ext cx="4572000" cy="3429000"/>
          </a:xfrm>
          <a:ln/>
        </p:spPr>
      </p:sp>
      <p:sp>
        <p:nvSpPr>
          <p:cNvPr id="702467" name="Rectangle 3"/>
          <p:cNvSpPr>
            <a:spLocks noGrp="1" noChangeArrowheads="1"/>
          </p:cNvSpPr>
          <p:nvPr>
            <p:ph type="body" idx="1"/>
          </p:nvPr>
        </p:nvSpPr>
        <p:spPr>
          <a:xfrm>
            <a:off x="914400" y="4344025"/>
            <a:ext cx="5029200" cy="4114488"/>
          </a:xfrm>
          <a:ln/>
        </p:spPr>
        <p:txBody>
          <a:bodyPr/>
          <a:lstStyle/>
          <a:p>
            <a:r>
              <a:rPr lang="en-US"/>
              <a:t>Smalltalk is perhaps the most important object-oriented programming language, because its concepts have influenced the design of almost every subsequent object-oriented programming language. The C++ language combines the expressive power of object-oriented languages like Smalltalk  with the efficiency and low-level features of C. Unlike Smalltalk, C++ is not designed around an object-oriented framework. In this sense, C++ is really an </a:t>
            </a:r>
            <a:r>
              <a:rPr lang="en-US" b="1"/>
              <a:t>object-oriented hybrid</a:t>
            </a:r>
            <a:r>
              <a:rPr lang="en-US"/>
              <a:t>. C++ thus became a major vehicle for the migration from traditional </a:t>
            </a:r>
            <a:r>
              <a:rPr lang="en-US" b="1"/>
              <a:t>procedure-oriented</a:t>
            </a:r>
            <a:r>
              <a:rPr lang="en-US"/>
              <a:t> programming design techniques to </a:t>
            </a:r>
            <a:r>
              <a:rPr lang="en-US" b="1"/>
              <a:t>data abstraction and object-oriented programming.</a:t>
            </a:r>
            <a:endParaRPr lang="en-US"/>
          </a:p>
          <a:p>
            <a:endParaRPr lang="en-US"/>
          </a:p>
          <a:p>
            <a:endParaRPr lang="en-US"/>
          </a:p>
        </p:txBody>
      </p:sp>
    </p:spTree>
    <p:extLst>
      <p:ext uri="{BB962C8B-B14F-4D97-AF65-F5344CB8AC3E}">
        <p14:creationId xmlns:p14="http://schemas.microsoft.com/office/powerpoint/2010/main" val="3128938049"/>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EA8FF-1BD1-48AD-B771-12A9942A434B}" type="slidenum">
              <a:rPr lang="en-GB"/>
              <a:pPr/>
              <a:t>351</a:t>
            </a:fld>
            <a:endParaRPr lang="en-GB"/>
          </a:p>
        </p:txBody>
      </p:sp>
      <p:sp>
        <p:nvSpPr>
          <p:cNvPr id="1757186" name="Rectangle 2"/>
          <p:cNvSpPr>
            <a:spLocks noGrp="1" noRot="1" noChangeAspect="1" noChangeArrowheads="1" noTextEdit="1"/>
          </p:cNvSpPr>
          <p:nvPr>
            <p:ph type="sldImg"/>
          </p:nvPr>
        </p:nvSpPr>
        <p:spPr>
          <a:xfrm>
            <a:off x="1144588" y="685800"/>
            <a:ext cx="4572000" cy="3429000"/>
          </a:xfrm>
          <a:ln/>
        </p:spPr>
      </p:sp>
      <p:sp>
        <p:nvSpPr>
          <p:cNvPr id="1757187" name="Rectangle 3"/>
          <p:cNvSpPr>
            <a:spLocks noGrp="1" noChangeArrowheads="1"/>
          </p:cNvSpPr>
          <p:nvPr>
            <p:ph type="body" idx="1"/>
          </p:nvPr>
        </p:nvSpPr>
        <p:spPr>
          <a:xfrm>
            <a:off x="914400" y="4344025"/>
            <a:ext cx="5029200" cy="4114488"/>
          </a:xfrm>
          <a:ln/>
        </p:spPr>
        <p:txBody>
          <a:bodyPr/>
          <a:lstStyle/>
          <a:p>
            <a:r>
              <a:rPr lang="en-US"/>
              <a:t>In the above example  querying will be based on the record number that the user wishes to query.</a:t>
            </a:r>
          </a:p>
          <a:p>
            <a:endParaRPr lang="en-US"/>
          </a:p>
          <a:p>
            <a:r>
              <a:rPr lang="en-US"/>
              <a:t>If the user wishes to see the 12</a:t>
            </a:r>
            <a:r>
              <a:rPr lang="en-US" baseline="30000"/>
              <a:t>th</a:t>
            </a:r>
            <a:r>
              <a:rPr lang="en-US"/>
              <a:t> record, then seekg( 11 * sizeof(Drug), ios::beg) would be enough to take us to the beginning of the 12</a:t>
            </a:r>
            <a:r>
              <a:rPr lang="en-US" baseline="30000"/>
              <a:t>th</a:t>
            </a:r>
            <a:r>
              <a:rPr lang="en-US"/>
              <a:t> record.</a:t>
            </a:r>
          </a:p>
          <a:p>
            <a:endParaRPr lang="en-US"/>
          </a:p>
        </p:txBody>
      </p:sp>
    </p:spTree>
    <p:extLst>
      <p:ext uri="{BB962C8B-B14F-4D97-AF65-F5344CB8AC3E}">
        <p14:creationId xmlns:p14="http://schemas.microsoft.com/office/powerpoint/2010/main" val="4023220579"/>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7AD2F-4A68-46EA-8D3B-A2D1E6B20062}" type="slidenum">
              <a:rPr lang="en-GB"/>
              <a:pPr/>
              <a:t>352</a:t>
            </a:fld>
            <a:endParaRPr lang="en-GB"/>
          </a:p>
        </p:txBody>
      </p:sp>
      <p:sp>
        <p:nvSpPr>
          <p:cNvPr id="1759234" name="Rectangle 2"/>
          <p:cNvSpPr>
            <a:spLocks noGrp="1" noRot="1" noChangeAspect="1" noChangeArrowheads="1" noTextEdit="1"/>
          </p:cNvSpPr>
          <p:nvPr>
            <p:ph type="sldImg"/>
          </p:nvPr>
        </p:nvSpPr>
        <p:spPr>
          <a:xfrm>
            <a:off x="1144588" y="685800"/>
            <a:ext cx="4572000" cy="3429000"/>
          </a:xfrm>
          <a:ln/>
        </p:spPr>
      </p:sp>
      <p:sp>
        <p:nvSpPr>
          <p:cNvPr id="17592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668147394"/>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209BD2-A2AD-4D7F-A9E1-3536EF054481}" type="slidenum">
              <a:rPr lang="en-GB"/>
              <a:pPr/>
              <a:t>353</a:t>
            </a:fld>
            <a:endParaRPr lang="en-GB"/>
          </a:p>
        </p:txBody>
      </p:sp>
      <p:sp>
        <p:nvSpPr>
          <p:cNvPr id="1761282" name="Rectangle 2"/>
          <p:cNvSpPr>
            <a:spLocks noGrp="1" noRot="1" noChangeAspect="1" noChangeArrowheads="1" noTextEdit="1"/>
          </p:cNvSpPr>
          <p:nvPr>
            <p:ph type="sldImg"/>
          </p:nvPr>
        </p:nvSpPr>
        <p:spPr>
          <a:xfrm>
            <a:off x="1144588" y="685800"/>
            <a:ext cx="4572000" cy="3429000"/>
          </a:xfrm>
          <a:ln/>
        </p:spPr>
      </p:sp>
      <p:sp>
        <p:nvSpPr>
          <p:cNvPr id="1761283" name="Rectangle 3"/>
          <p:cNvSpPr>
            <a:spLocks noGrp="1" noChangeArrowheads="1"/>
          </p:cNvSpPr>
          <p:nvPr>
            <p:ph type="body" idx="1"/>
          </p:nvPr>
        </p:nvSpPr>
        <p:spPr>
          <a:xfrm>
            <a:off x="914400" y="4344025"/>
            <a:ext cx="5029200" cy="4114488"/>
          </a:xfrm>
          <a:ln/>
        </p:spPr>
        <p:txBody>
          <a:bodyPr/>
          <a:lstStyle/>
          <a:p>
            <a:r>
              <a:rPr lang="en-US"/>
              <a:t>Example:</a:t>
            </a:r>
          </a:p>
          <a:p>
            <a:endParaRPr lang="en-US"/>
          </a:p>
          <a:p>
            <a:pPr>
              <a:lnSpc>
                <a:spcPct val="80000"/>
              </a:lnSpc>
            </a:pPr>
            <a:r>
              <a:rPr lang="en-US"/>
              <a:t>cout.width(4);</a:t>
            </a:r>
          </a:p>
          <a:p>
            <a:pPr>
              <a:lnSpc>
                <a:spcPct val="80000"/>
              </a:lnSpc>
            </a:pPr>
            <a:r>
              <a:rPr lang="en-US"/>
              <a:t>cout &lt;&lt; 15 &lt;&lt; "\n"; // displays 15 with two leading spaces</a:t>
            </a:r>
          </a:p>
          <a:p>
            <a:pPr>
              <a:lnSpc>
                <a:spcPct val="80000"/>
              </a:lnSpc>
            </a:pPr>
            <a:r>
              <a:rPr lang="en-US"/>
              <a:t>cout &lt;&lt; 15 &lt;&lt; "\n"; // displays 15 with no leading spaces</a:t>
            </a:r>
          </a:p>
          <a:p>
            <a:pPr>
              <a:lnSpc>
                <a:spcPct val="50000"/>
              </a:lnSpc>
            </a:pPr>
            <a:endParaRPr lang="en-US"/>
          </a:p>
          <a:p>
            <a:pPr>
              <a:lnSpc>
                <a:spcPct val="80000"/>
              </a:lnSpc>
            </a:pPr>
            <a:r>
              <a:rPr lang="en-US"/>
              <a:t>cout.fill('^');</a:t>
            </a:r>
          </a:p>
          <a:p>
            <a:pPr>
              <a:lnSpc>
                <a:spcPct val="80000"/>
              </a:lnSpc>
            </a:pPr>
            <a:r>
              <a:rPr lang="en-US"/>
              <a:t>cout.width(6);</a:t>
            </a:r>
          </a:p>
          <a:p>
            <a:pPr>
              <a:lnSpc>
                <a:spcPct val="80000"/>
              </a:lnSpc>
            </a:pPr>
            <a:r>
              <a:rPr lang="en-US"/>
              <a:t>cout &lt;&lt; 20 &lt;&lt; "\n"; // displays ^^^^20</a:t>
            </a:r>
          </a:p>
          <a:p>
            <a:endParaRPr lang="en-US"/>
          </a:p>
        </p:txBody>
      </p:sp>
    </p:spTree>
    <p:extLst>
      <p:ext uri="{BB962C8B-B14F-4D97-AF65-F5344CB8AC3E}">
        <p14:creationId xmlns:p14="http://schemas.microsoft.com/office/powerpoint/2010/main" val="314111520"/>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884CE-461C-4FAC-8855-9E3189481416}" type="slidenum">
              <a:rPr lang="en-GB"/>
              <a:pPr/>
              <a:t>354</a:t>
            </a:fld>
            <a:endParaRPr lang="en-GB"/>
          </a:p>
        </p:txBody>
      </p:sp>
      <p:sp>
        <p:nvSpPr>
          <p:cNvPr id="1763330" name="Rectangle 2"/>
          <p:cNvSpPr>
            <a:spLocks noGrp="1" noRot="1" noChangeAspect="1" noChangeArrowheads="1" noTextEdit="1"/>
          </p:cNvSpPr>
          <p:nvPr>
            <p:ph type="sldImg"/>
          </p:nvPr>
        </p:nvSpPr>
        <p:spPr>
          <a:xfrm>
            <a:off x="1144588" y="685800"/>
            <a:ext cx="4572000" cy="3429000"/>
          </a:xfrm>
          <a:ln/>
        </p:spPr>
      </p:sp>
      <p:sp>
        <p:nvSpPr>
          <p:cNvPr id="1763331" name="Rectangle 3"/>
          <p:cNvSpPr>
            <a:spLocks noGrp="1" noChangeArrowheads="1"/>
          </p:cNvSpPr>
          <p:nvPr>
            <p:ph type="body" idx="1"/>
          </p:nvPr>
        </p:nvSpPr>
        <p:spPr>
          <a:xfrm>
            <a:off x="914400" y="4344025"/>
            <a:ext cx="5029200" cy="4114488"/>
          </a:xfrm>
          <a:ln/>
        </p:spPr>
        <p:txBody>
          <a:bodyPr/>
          <a:lstStyle/>
          <a:p>
            <a:r>
              <a:rPr lang="en-US"/>
              <a:t>Each stream has associated with it a set of format flags that control the way information is formatted. These format flags are set using the function setf()</a:t>
            </a:r>
          </a:p>
          <a:p>
            <a:r>
              <a:rPr lang="en-US"/>
              <a:t>as follow:</a:t>
            </a:r>
          </a:p>
          <a:p>
            <a:r>
              <a:rPr lang="en-US"/>
              <a:t>  </a:t>
            </a:r>
          </a:p>
          <a:p>
            <a:r>
              <a:rPr lang="en-US"/>
              <a:t>                   cout.setf(arg1,arg2);</a:t>
            </a:r>
          </a:p>
          <a:p>
            <a:endParaRPr lang="en-US"/>
          </a:p>
          <a:p>
            <a:pPr>
              <a:lnSpc>
                <a:spcPct val="70000"/>
              </a:lnSpc>
            </a:pPr>
            <a:r>
              <a:rPr lang="en-US"/>
              <a:t>cout.setf(ios::scientific,ios::floatfield);</a:t>
            </a:r>
          </a:p>
          <a:p>
            <a:pPr>
              <a:lnSpc>
                <a:spcPct val="70000"/>
              </a:lnSpc>
            </a:pPr>
            <a:endParaRPr lang="en-US"/>
          </a:p>
          <a:p>
            <a:pPr>
              <a:lnSpc>
                <a:spcPct val="70000"/>
              </a:lnSpc>
            </a:pPr>
            <a:r>
              <a:rPr lang="en-US"/>
              <a:t>cout &lt;&lt; 15.25 &lt;&lt; "\n"; // displays output in scientific notation</a:t>
            </a:r>
          </a:p>
          <a:p>
            <a:pPr>
              <a:lnSpc>
                <a:spcPct val="70000"/>
              </a:lnSpc>
            </a:pPr>
            <a:endParaRPr lang="en-US"/>
          </a:p>
          <a:p>
            <a:pPr>
              <a:lnSpc>
                <a:spcPct val="70000"/>
              </a:lnSpc>
            </a:pPr>
            <a:r>
              <a:rPr lang="en-US"/>
              <a:t>cout.unsetf(ios::scientific) //change to fixed</a:t>
            </a:r>
          </a:p>
          <a:p>
            <a:pPr>
              <a:lnSpc>
                <a:spcPct val="70000"/>
              </a:lnSpc>
            </a:pPr>
            <a:endParaRPr lang="en-US"/>
          </a:p>
          <a:p>
            <a:pPr>
              <a:lnSpc>
                <a:spcPct val="70000"/>
              </a:lnSpc>
            </a:pPr>
            <a:r>
              <a:rPr lang="en-US"/>
              <a:t>cout &lt;&lt; 15.25 &lt;&lt; "\n"; // display fixed format</a:t>
            </a:r>
          </a:p>
          <a:p>
            <a:pPr>
              <a:lnSpc>
                <a:spcPct val="70000"/>
              </a:lnSpc>
            </a:pPr>
            <a:endParaRPr lang="en-US"/>
          </a:p>
          <a:p>
            <a:pPr>
              <a:lnSpc>
                <a:spcPct val="70000"/>
              </a:lnSpc>
            </a:pPr>
            <a:r>
              <a:rPr lang="en-US"/>
              <a:t>cout.setf(ios::left,ios::adjustfield);</a:t>
            </a:r>
            <a:endParaRPr lang="en-US" sz="1000"/>
          </a:p>
          <a:p>
            <a:r>
              <a:rPr lang="en-US"/>
              <a:t>cout&lt;&lt;“hello”&lt;&lt;endl;   // displays left -justified output.</a:t>
            </a:r>
          </a:p>
          <a:p>
            <a:endParaRPr lang="en-US"/>
          </a:p>
        </p:txBody>
      </p:sp>
    </p:spTree>
    <p:extLst>
      <p:ext uri="{BB962C8B-B14F-4D97-AF65-F5344CB8AC3E}">
        <p14:creationId xmlns:p14="http://schemas.microsoft.com/office/powerpoint/2010/main" val="2927896454"/>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D9247-97F8-4410-A190-C9B65DF28663}" type="slidenum">
              <a:rPr lang="en-GB"/>
              <a:pPr/>
              <a:t>355</a:t>
            </a:fld>
            <a:endParaRPr lang="en-GB"/>
          </a:p>
        </p:txBody>
      </p:sp>
      <p:sp>
        <p:nvSpPr>
          <p:cNvPr id="1765378" name="Rectangle 2"/>
          <p:cNvSpPr>
            <a:spLocks noGrp="1" noRot="1" noChangeAspect="1" noChangeArrowheads="1" noTextEdit="1"/>
          </p:cNvSpPr>
          <p:nvPr>
            <p:ph type="sldImg"/>
          </p:nvPr>
        </p:nvSpPr>
        <p:spPr>
          <a:xfrm>
            <a:off x="1144588" y="685800"/>
            <a:ext cx="4572000" cy="3429000"/>
          </a:xfrm>
          <a:ln/>
        </p:spPr>
      </p:sp>
      <p:sp>
        <p:nvSpPr>
          <p:cNvPr id="1765379" name="Rectangle 3"/>
          <p:cNvSpPr>
            <a:spLocks noGrp="1" noChangeArrowheads="1"/>
          </p:cNvSpPr>
          <p:nvPr>
            <p:ph type="body" idx="1"/>
          </p:nvPr>
        </p:nvSpPr>
        <p:spPr>
          <a:xfrm>
            <a:off x="914400" y="4344025"/>
            <a:ext cx="5029200" cy="4114488"/>
          </a:xfrm>
          <a:ln/>
        </p:spPr>
        <p:txBody>
          <a:bodyPr/>
          <a:lstStyle/>
          <a:p>
            <a:r>
              <a:rPr lang="en-US"/>
              <a:t>The header file &lt;iomanip.h&gt; provides a set of functions called manipulators which can be used to manipulate the output formats. </a:t>
            </a:r>
          </a:p>
          <a:p>
            <a:endParaRPr lang="en-US"/>
          </a:p>
          <a:p>
            <a:r>
              <a:rPr lang="en-US"/>
              <a:t>They provide the same features to  as that of the ios member functions and flags. Manipulators are more convenient to use than their counterparts in the class </a:t>
            </a:r>
            <a:r>
              <a:rPr lang="en-US" b="1"/>
              <a:t>ios. </a:t>
            </a:r>
            <a:r>
              <a:rPr lang="en-US"/>
              <a:t>Two or more manipulators can be used in a chain in one statement a</a:t>
            </a:r>
          </a:p>
          <a:p>
            <a:endParaRPr lang="en-US"/>
          </a:p>
          <a:p>
            <a:r>
              <a:rPr lang="en-US"/>
              <a:t>cout&lt;&lt;manip1&lt;&lt;manip2&lt;&lt;manip3&lt;&lt;item;</a:t>
            </a:r>
          </a:p>
          <a:p>
            <a:endParaRPr lang="en-US"/>
          </a:p>
          <a:p>
            <a:r>
              <a:rPr lang="en-US"/>
              <a:t>This kind of concatenation is helpful when we want to display several columns of output.</a:t>
            </a:r>
          </a:p>
          <a:p>
            <a:endParaRPr lang="en-US"/>
          </a:p>
          <a:p>
            <a:endParaRPr lang="en-US"/>
          </a:p>
        </p:txBody>
      </p:sp>
    </p:spTree>
    <p:extLst>
      <p:ext uri="{BB962C8B-B14F-4D97-AF65-F5344CB8AC3E}">
        <p14:creationId xmlns:p14="http://schemas.microsoft.com/office/powerpoint/2010/main" val="3303032061"/>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1AC17-B448-453A-8A3C-1C965BDAB2B3}" type="slidenum">
              <a:rPr lang="en-GB"/>
              <a:pPr/>
              <a:t>357</a:t>
            </a:fld>
            <a:endParaRPr lang="en-GB"/>
          </a:p>
        </p:txBody>
      </p:sp>
      <p:sp>
        <p:nvSpPr>
          <p:cNvPr id="1768450" name="Rectangle 2"/>
          <p:cNvSpPr>
            <a:spLocks noGrp="1" noRot="1" noChangeAspect="1" noChangeArrowheads="1" noTextEdit="1"/>
          </p:cNvSpPr>
          <p:nvPr>
            <p:ph type="sldImg"/>
          </p:nvPr>
        </p:nvSpPr>
        <p:spPr>
          <a:xfrm>
            <a:off x="1144588" y="685800"/>
            <a:ext cx="4572000" cy="3429000"/>
          </a:xfrm>
          <a:ln/>
        </p:spPr>
      </p:sp>
      <p:sp>
        <p:nvSpPr>
          <p:cNvPr id="17684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89062859"/>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0B049-28D0-49BE-9571-7250976242F8}" type="slidenum">
              <a:rPr lang="en-GB"/>
              <a:pPr/>
              <a:t>358</a:t>
            </a:fld>
            <a:endParaRPr lang="en-GB"/>
          </a:p>
        </p:txBody>
      </p:sp>
      <p:sp>
        <p:nvSpPr>
          <p:cNvPr id="1770498" name="Rectangle 2"/>
          <p:cNvSpPr>
            <a:spLocks noGrp="1" noRot="1" noChangeAspect="1" noChangeArrowheads="1" noTextEdit="1"/>
          </p:cNvSpPr>
          <p:nvPr>
            <p:ph type="sldImg"/>
          </p:nvPr>
        </p:nvSpPr>
        <p:spPr>
          <a:xfrm>
            <a:off x="1144588" y="685800"/>
            <a:ext cx="4572000" cy="3429000"/>
          </a:xfrm>
          <a:ln/>
        </p:spPr>
      </p:sp>
      <p:sp>
        <p:nvSpPr>
          <p:cNvPr id="1770499" name="Rectangle 3"/>
          <p:cNvSpPr>
            <a:spLocks noGrp="1" noChangeArrowheads="1"/>
          </p:cNvSpPr>
          <p:nvPr>
            <p:ph type="body" idx="1"/>
          </p:nvPr>
        </p:nvSpPr>
        <p:spPr>
          <a:xfrm>
            <a:off x="914400" y="4344025"/>
            <a:ext cx="5029200" cy="4114488"/>
          </a:xfrm>
          <a:ln/>
        </p:spPr>
        <p:txBody>
          <a:bodyPr/>
          <a:lstStyle/>
          <a:p>
            <a:endParaRPr lang="en-US"/>
          </a:p>
          <a:p>
            <a:r>
              <a:rPr lang="en-US"/>
              <a:t>Inheritance and composition provide a way to reuse object code. The template feature provides a way to reuse source code.</a:t>
            </a:r>
          </a:p>
          <a:p>
            <a:endParaRPr lang="en-US"/>
          </a:p>
          <a:p>
            <a:r>
              <a:rPr lang="en-US"/>
              <a:t>At the end of this session you will be able to appreciate the concept of templates and the support given for generic codes.</a:t>
            </a:r>
          </a:p>
          <a:p>
            <a:endParaRPr lang="en-US"/>
          </a:p>
          <a:p>
            <a:r>
              <a:rPr lang="en-US"/>
              <a:t>Understand the concept of class templates and function templates</a:t>
            </a:r>
          </a:p>
        </p:txBody>
      </p:sp>
    </p:spTree>
    <p:extLst>
      <p:ext uri="{BB962C8B-B14F-4D97-AF65-F5344CB8AC3E}">
        <p14:creationId xmlns:p14="http://schemas.microsoft.com/office/powerpoint/2010/main" val="1032684581"/>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199FF-47CF-480E-9C36-951AD4D0DAB5}" type="slidenum">
              <a:rPr lang="en-GB"/>
              <a:pPr/>
              <a:t>359</a:t>
            </a:fld>
            <a:endParaRPr lang="en-GB"/>
          </a:p>
        </p:txBody>
      </p:sp>
      <p:sp>
        <p:nvSpPr>
          <p:cNvPr id="1772546" name="Rectangle 2"/>
          <p:cNvSpPr>
            <a:spLocks noGrp="1" noRot="1" noChangeAspect="1" noChangeArrowheads="1" noTextEdit="1"/>
          </p:cNvSpPr>
          <p:nvPr>
            <p:ph type="sldImg"/>
          </p:nvPr>
        </p:nvSpPr>
        <p:spPr>
          <a:xfrm>
            <a:off x="1144588" y="685800"/>
            <a:ext cx="4572000" cy="3429000"/>
          </a:xfrm>
          <a:ln/>
        </p:spPr>
      </p:sp>
      <p:sp>
        <p:nvSpPr>
          <p:cNvPr id="1772547" name="Rectangle 3"/>
          <p:cNvSpPr>
            <a:spLocks noGrp="1" noChangeArrowheads="1"/>
          </p:cNvSpPr>
          <p:nvPr>
            <p:ph type="body" idx="1"/>
          </p:nvPr>
        </p:nvSpPr>
        <p:spPr>
          <a:xfrm>
            <a:off x="914400" y="4344025"/>
            <a:ext cx="5029200" cy="4114488"/>
          </a:xfrm>
          <a:ln/>
        </p:spPr>
        <p:txBody>
          <a:bodyPr/>
          <a:lstStyle/>
          <a:p>
            <a:r>
              <a:rPr lang="en-US"/>
              <a:t>Many algorithms are logically the same no matter what type of data is being operated upon. For example, the quicksort sorting algorithm is the same whether it is applied to an array of integers, or an array of floats. It is just that the type of data being sorted is different. By creating a generic function, you can define the nature of the algorithm, independent of any data.</a:t>
            </a:r>
          </a:p>
          <a:p>
            <a:endParaRPr lang="en-US"/>
          </a:p>
        </p:txBody>
      </p:sp>
    </p:spTree>
    <p:extLst>
      <p:ext uri="{BB962C8B-B14F-4D97-AF65-F5344CB8AC3E}">
        <p14:creationId xmlns:p14="http://schemas.microsoft.com/office/powerpoint/2010/main" val="930386108"/>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5EC95-6D00-4593-892E-8F74DB12B1BF}" type="slidenum">
              <a:rPr lang="en-GB"/>
              <a:pPr/>
              <a:t>360</a:t>
            </a:fld>
            <a:endParaRPr lang="en-GB"/>
          </a:p>
        </p:txBody>
      </p:sp>
      <p:sp>
        <p:nvSpPr>
          <p:cNvPr id="1774594" name="Rectangle 2"/>
          <p:cNvSpPr>
            <a:spLocks noGrp="1" noRot="1" noChangeAspect="1" noChangeArrowheads="1" noTextEdit="1"/>
          </p:cNvSpPr>
          <p:nvPr>
            <p:ph type="sldImg"/>
          </p:nvPr>
        </p:nvSpPr>
        <p:spPr>
          <a:xfrm>
            <a:off x="1144588" y="685800"/>
            <a:ext cx="4572000" cy="3429000"/>
          </a:xfrm>
          <a:ln/>
        </p:spPr>
      </p:sp>
      <p:sp>
        <p:nvSpPr>
          <p:cNvPr id="17745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361773566"/>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73916-177D-46CD-A1B1-3149242F27FF}" type="slidenum">
              <a:rPr lang="en-GB"/>
              <a:pPr/>
              <a:t>361</a:t>
            </a:fld>
            <a:endParaRPr lang="en-GB"/>
          </a:p>
        </p:txBody>
      </p:sp>
      <p:sp>
        <p:nvSpPr>
          <p:cNvPr id="1776642" name="Rectangle 2"/>
          <p:cNvSpPr>
            <a:spLocks noGrp="1" noRot="1" noChangeAspect="1" noChangeArrowheads="1" noTextEdit="1"/>
          </p:cNvSpPr>
          <p:nvPr>
            <p:ph type="sldImg"/>
          </p:nvPr>
        </p:nvSpPr>
        <p:spPr>
          <a:xfrm>
            <a:off x="1144588" y="685800"/>
            <a:ext cx="4572000" cy="3429000"/>
          </a:xfrm>
          <a:ln/>
        </p:spPr>
      </p:sp>
      <p:sp>
        <p:nvSpPr>
          <p:cNvPr id="1776643" name="Rectangle 3"/>
          <p:cNvSpPr>
            <a:spLocks noGrp="1" noChangeArrowheads="1"/>
          </p:cNvSpPr>
          <p:nvPr>
            <p:ph type="body" idx="1"/>
          </p:nvPr>
        </p:nvSpPr>
        <p:spPr>
          <a:xfrm>
            <a:off x="914400" y="4344025"/>
            <a:ext cx="5029200" cy="4114488"/>
          </a:xfrm>
          <a:ln/>
        </p:spPr>
        <p:txBody>
          <a:bodyPr/>
          <a:lstStyle/>
          <a:p>
            <a:r>
              <a:rPr lang="en-US"/>
              <a:t>Templates are mechanisms for generating functions and classes based on type parameters (templates are sometimes called “parameterized types”). By using templates, you can design a single function or class that operates on data of many types, instead of having to create a separate function or class for each type. </a:t>
            </a:r>
          </a:p>
          <a:p>
            <a:endParaRPr lang="en-US"/>
          </a:p>
        </p:txBody>
      </p:sp>
    </p:spTree>
    <p:extLst>
      <p:ext uri="{BB962C8B-B14F-4D97-AF65-F5344CB8AC3E}">
        <p14:creationId xmlns:p14="http://schemas.microsoft.com/office/powerpoint/2010/main" val="212448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82D66-9FD5-43D3-8C5E-F7361FCEC3AA}" type="slidenum">
              <a:rPr lang="en-GB"/>
              <a:pPr/>
              <a:t>36</a:t>
            </a:fld>
            <a:endParaRPr lang="en-GB"/>
          </a:p>
        </p:txBody>
      </p:sp>
      <p:sp>
        <p:nvSpPr>
          <p:cNvPr id="704514" name="Rectangle 2"/>
          <p:cNvSpPr>
            <a:spLocks noGrp="1" noRot="1" noChangeAspect="1" noChangeArrowheads="1" noTextEdit="1"/>
          </p:cNvSpPr>
          <p:nvPr>
            <p:ph type="sldImg"/>
          </p:nvPr>
        </p:nvSpPr>
        <p:spPr>
          <a:xfrm>
            <a:off x="1144588" y="685800"/>
            <a:ext cx="4572000" cy="3429000"/>
          </a:xfrm>
          <a:ln/>
        </p:spPr>
      </p:sp>
      <p:sp>
        <p:nvSpPr>
          <p:cNvPr id="704515" name="Rectangle 3"/>
          <p:cNvSpPr>
            <a:spLocks noGrp="1" noChangeArrowheads="1"/>
          </p:cNvSpPr>
          <p:nvPr>
            <p:ph type="body" idx="1"/>
          </p:nvPr>
        </p:nvSpPr>
        <p:spPr>
          <a:xfrm>
            <a:off x="914400" y="4344025"/>
            <a:ext cx="5029200" cy="4114488"/>
          </a:xfrm>
          <a:ln/>
        </p:spPr>
        <p:txBody>
          <a:bodyPr/>
          <a:lstStyle/>
          <a:p>
            <a:r>
              <a:rPr lang="en-US"/>
              <a:t>C++ was developed by Bjarne Stroustrup of AT &amp;T Bell Laboratories as a version of C that incorporates classes and supports object-oriented programming.</a:t>
            </a:r>
          </a:p>
          <a:p>
            <a:endParaRPr lang="en-US"/>
          </a:p>
          <a:p>
            <a:endParaRPr lang="en-US"/>
          </a:p>
          <a:p>
            <a:endParaRPr lang="en-US"/>
          </a:p>
        </p:txBody>
      </p:sp>
    </p:spTree>
    <p:extLst>
      <p:ext uri="{BB962C8B-B14F-4D97-AF65-F5344CB8AC3E}">
        <p14:creationId xmlns:p14="http://schemas.microsoft.com/office/powerpoint/2010/main" val="576863514"/>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53A9B-53C3-4DD8-843C-53952A9D0BB5}" type="slidenum">
              <a:rPr lang="en-GB"/>
              <a:pPr/>
              <a:t>362</a:t>
            </a:fld>
            <a:endParaRPr lang="en-GB"/>
          </a:p>
        </p:txBody>
      </p:sp>
      <p:sp>
        <p:nvSpPr>
          <p:cNvPr id="1778690" name="Rectangle 2"/>
          <p:cNvSpPr>
            <a:spLocks noGrp="1" noRot="1" noChangeAspect="1" noChangeArrowheads="1" noTextEdit="1"/>
          </p:cNvSpPr>
          <p:nvPr>
            <p:ph type="sldImg"/>
          </p:nvPr>
        </p:nvSpPr>
        <p:spPr>
          <a:xfrm>
            <a:off x="1144588" y="685800"/>
            <a:ext cx="4572000" cy="3429000"/>
          </a:xfrm>
          <a:ln/>
        </p:spPr>
      </p:sp>
      <p:sp>
        <p:nvSpPr>
          <p:cNvPr id="1778691" name="Rectangle 3"/>
          <p:cNvSpPr>
            <a:spLocks noGrp="1" noChangeArrowheads="1"/>
          </p:cNvSpPr>
          <p:nvPr>
            <p:ph type="body" idx="1"/>
          </p:nvPr>
        </p:nvSpPr>
        <p:spPr>
          <a:xfrm>
            <a:off x="914400" y="4344025"/>
            <a:ext cx="5029200" cy="4114488"/>
          </a:xfrm>
          <a:ln/>
        </p:spPr>
        <p:txBody>
          <a:bodyPr/>
          <a:lstStyle/>
          <a:p>
            <a:r>
              <a:rPr lang="en-US"/>
              <a:t>For example, to create a type-safe function that returns the minimum of two parameters without using templates, you would have to write a set of overloaded functions like this:</a:t>
            </a:r>
          </a:p>
          <a:p>
            <a:r>
              <a:rPr lang="en-US"/>
              <a:t>int min( int a, int b )</a:t>
            </a:r>
          </a:p>
          <a:p>
            <a:r>
              <a:rPr lang="en-US"/>
              <a:t>    return ( a &lt; b ) ? a : b;</a:t>
            </a:r>
          </a:p>
          <a:p>
            <a:endParaRPr lang="en-US"/>
          </a:p>
          <a:p>
            <a:r>
              <a:rPr lang="en-US"/>
              <a:t>long min( long a, long b )</a:t>
            </a:r>
          </a:p>
          <a:p>
            <a:r>
              <a:rPr lang="en-US"/>
              <a:t>    return ( a &lt; b ) ? a : b;</a:t>
            </a:r>
          </a:p>
          <a:p>
            <a:endParaRPr lang="en-US"/>
          </a:p>
          <a:p>
            <a:r>
              <a:rPr lang="en-US"/>
              <a:t>char min( char a, char b )</a:t>
            </a:r>
          </a:p>
          <a:p>
            <a:r>
              <a:rPr lang="en-US"/>
              <a:t>    return ( a &lt; b ) ? a : b;</a:t>
            </a:r>
          </a:p>
          <a:p>
            <a:endParaRPr lang="en-US"/>
          </a:p>
        </p:txBody>
      </p:sp>
    </p:spTree>
    <p:extLst>
      <p:ext uri="{BB962C8B-B14F-4D97-AF65-F5344CB8AC3E}">
        <p14:creationId xmlns:p14="http://schemas.microsoft.com/office/powerpoint/2010/main" val="1892383187"/>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ECB94-8CCA-4E03-ADC4-6285DE585EF1}" type="slidenum">
              <a:rPr lang="en-GB"/>
              <a:pPr/>
              <a:t>363</a:t>
            </a:fld>
            <a:endParaRPr lang="en-GB"/>
          </a:p>
        </p:txBody>
      </p:sp>
      <p:sp>
        <p:nvSpPr>
          <p:cNvPr id="1780738" name="Rectangle 2"/>
          <p:cNvSpPr>
            <a:spLocks noGrp="1" noRot="1" noChangeAspect="1" noChangeArrowheads="1" noTextEdit="1"/>
          </p:cNvSpPr>
          <p:nvPr>
            <p:ph type="sldImg"/>
          </p:nvPr>
        </p:nvSpPr>
        <p:spPr>
          <a:xfrm>
            <a:off x="1144588" y="685800"/>
            <a:ext cx="4572000" cy="3429000"/>
          </a:xfrm>
          <a:ln/>
        </p:spPr>
      </p:sp>
      <p:sp>
        <p:nvSpPr>
          <p:cNvPr id="1780739" name="Rectangle 3"/>
          <p:cNvSpPr>
            <a:spLocks noGrp="1" noChangeArrowheads="1"/>
          </p:cNvSpPr>
          <p:nvPr>
            <p:ph type="body" idx="1"/>
          </p:nvPr>
        </p:nvSpPr>
        <p:spPr>
          <a:xfrm>
            <a:off x="914400" y="4344025"/>
            <a:ext cx="5029200" cy="4114488"/>
          </a:xfrm>
          <a:ln/>
        </p:spPr>
        <p:txBody>
          <a:bodyPr/>
          <a:lstStyle/>
          <a:p>
            <a:r>
              <a:rPr lang="en-US" b="1"/>
              <a:t> </a:t>
            </a:r>
            <a:r>
              <a:rPr lang="en-US"/>
              <a:t>The template keyword tells the compiler that the following function definition will manipulate one or more unspecified types. Here T is the substitution parameter, and represents the type name. Also T is used everywhere in the class where you would normally use the specific type. </a:t>
            </a:r>
          </a:p>
          <a:p>
            <a:r>
              <a:rPr lang="en-US"/>
              <a:t>The generic function definition must immediately follow the template declaration. When the complier detects a swap() function call in the program the data type passed to swap() is substituted for T through the template definition. Thus here two swap() functions are instantiated in main().</a:t>
            </a:r>
          </a:p>
          <a:p>
            <a:endParaRPr lang="en-US"/>
          </a:p>
        </p:txBody>
      </p:sp>
    </p:spTree>
    <p:extLst>
      <p:ext uri="{BB962C8B-B14F-4D97-AF65-F5344CB8AC3E}">
        <p14:creationId xmlns:p14="http://schemas.microsoft.com/office/powerpoint/2010/main" val="620066074"/>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7FFD2-E5A2-46B9-98F1-30215C38ABC7}" type="slidenum">
              <a:rPr lang="en-GB"/>
              <a:pPr/>
              <a:t>364</a:t>
            </a:fld>
            <a:endParaRPr lang="en-GB"/>
          </a:p>
        </p:txBody>
      </p:sp>
      <p:sp>
        <p:nvSpPr>
          <p:cNvPr id="1782786" name="Rectangle 2"/>
          <p:cNvSpPr>
            <a:spLocks noGrp="1" noRot="1" noChangeAspect="1" noChangeArrowheads="1" noTextEdit="1"/>
          </p:cNvSpPr>
          <p:nvPr>
            <p:ph type="sldImg"/>
          </p:nvPr>
        </p:nvSpPr>
        <p:spPr>
          <a:xfrm>
            <a:off x="1144588" y="685800"/>
            <a:ext cx="4572000" cy="3429000"/>
          </a:xfrm>
          <a:ln/>
        </p:spPr>
      </p:sp>
      <p:sp>
        <p:nvSpPr>
          <p:cNvPr id="1782787" name="Rectangle 3"/>
          <p:cNvSpPr>
            <a:spLocks noGrp="1" noChangeArrowheads="1"/>
          </p:cNvSpPr>
          <p:nvPr>
            <p:ph type="body" idx="1"/>
          </p:nvPr>
        </p:nvSpPr>
        <p:spPr>
          <a:xfrm>
            <a:off x="914400" y="4344025"/>
            <a:ext cx="5029200" cy="4114488"/>
          </a:xfrm>
          <a:ln/>
        </p:spPr>
        <p:txBody>
          <a:bodyPr/>
          <a:lstStyle/>
          <a:p>
            <a:r>
              <a:rPr lang="en-US" b="1"/>
              <a:t> </a:t>
            </a:r>
            <a:r>
              <a:rPr lang="en-US"/>
              <a:t>We can define more than one generic type data in the template statement by </a:t>
            </a:r>
          </a:p>
          <a:p>
            <a:r>
              <a:rPr lang="en-US"/>
              <a:t>using a comma-separated list. </a:t>
            </a:r>
          </a:p>
          <a:p>
            <a:endParaRPr lang="en-US"/>
          </a:p>
          <a:p>
            <a:r>
              <a:rPr lang="en-US"/>
              <a:t>In the above example the placeholder types T, S, and Z are replaced by the compiler with the data int, float and character respectively when the compiler generates specific instances of fun() within main().</a:t>
            </a:r>
          </a:p>
          <a:p>
            <a:endParaRPr lang="en-US"/>
          </a:p>
        </p:txBody>
      </p:sp>
    </p:spTree>
    <p:extLst>
      <p:ext uri="{BB962C8B-B14F-4D97-AF65-F5344CB8AC3E}">
        <p14:creationId xmlns:p14="http://schemas.microsoft.com/office/powerpoint/2010/main" val="1598347484"/>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2BBCC-B8B3-4542-822F-A9DE87E8E2D2}" type="slidenum">
              <a:rPr lang="en-GB"/>
              <a:pPr/>
              <a:t>365</a:t>
            </a:fld>
            <a:endParaRPr lang="en-GB"/>
          </a:p>
        </p:txBody>
      </p:sp>
      <p:sp>
        <p:nvSpPr>
          <p:cNvPr id="1784834" name="Rectangle 2"/>
          <p:cNvSpPr>
            <a:spLocks noGrp="1" noRot="1" noChangeAspect="1" noChangeArrowheads="1" noTextEdit="1"/>
          </p:cNvSpPr>
          <p:nvPr>
            <p:ph type="sldImg"/>
          </p:nvPr>
        </p:nvSpPr>
        <p:spPr>
          <a:xfrm>
            <a:off x="1144588" y="685800"/>
            <a:ext cx="4572000" cy="3429000"/>
          </a:xfrm>
          <a:ln/>
        </p:spPr>
      </p:sp>
      <p:sp>
        <p:nvSpPr>
          <p:cNvPr id="17848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39769931"/>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1A9DD-4BA1-40A5-9DE5-0A2F4B65B6A7}" type="slidenum">
              <a:rPr lang="en-GB"/>
              <a:pPr/>
              <a:t>366</a:t>
            </a:fld>
            <a:endParaRPr lang="en-GB"/>
          </a:p>
        </p:txBody>
      </p:sp>
      <p:sp>
        <p:nvSpPr>
          <p:cNvPr id="1786882" name="Rectangle 2"/>
          <p:cNvSpPr>
            <a:spLocks noGrp="1" noRot="1" noChangeAspect="1" noChangeArrowheads="1" noTextEdit="1"/>
          </p:cNvSpPr>
          <p:nvPr>
            <p:ph type="sldImg"/>
          </p:nvPr>
        </p:nvSpPr>
        <p:spPr>
          <a:xfrm>
            <a:off x="1144588" y="685800"/>
            <a:ext cx="4572000" cy="3429000"/>
          </a:xfrm>
          <a:ln/>
        </p:spPr>
      </p:sp>
      <p:sp>
        <p:nvSpPr>
          <p:cNvPr id="17868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77880273"/>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7E689-6A1C-405E-B163-BD4546D1AF1A}" type="slidenum">
              <a:rPr lang="en-GB"/>
              <a:pPr/>
              <a:t>367</a:t>
            </a:fld>
            <a:endParaRPr lang="en-GB"/>
          </a:p>
        </p:txBody>
      </p:sp>
      <p:sp>
        <p:nvSpPr>
          <p:cNvPr id="1788930" name="Rectangle 2"/>
          <p:cNvSpPr>
            <a:spLocks noGrp="1" noRot="1" noChangeAspect="1" noChangeArrowheads="1" noTextEdit="1"/>
          </p:cNvSpPr>
          <p:nvPr>
            <p:ph type="sldImg"/>
          </p:nvPr>
        </p:nvSpPr>
        <p:spPr>
          <a:xfrm>
            <a:off x="1144588" y="685800"/>
            <a:ext cx="4572000" cy="3429000"/>
          </a:xfrm>
          <a:ln/>
        </p:spPr>
      </p:sp>
      <p:sp>
        <p:nvSpPr>
          <p:cNvPr id="1788931" name="Rectangle 3"/>
          <p:cNvSpPr>
            <a:spLocks noGrp="1" noChangeArrowheads="1"/>
          </p:cNvSpPr>
          <p:nvPr>
            <p:ph type="body" idx="1"/>
          </p:nvPr>
        </p:nvSpPr>
        <p:spPr>
          <a:xfrm>
            <a:off x="914400" y="4344025"/>
            <a:ext cx="5029200" cy="4114488"/>
          </a:xfrm>
          <a:ln/>
        </p:spPr>
        <p:txBody>
          <a:bodyPr/>
          <a:lstStyle/>
          <a:p>
            <a:r>
              <a:rPr lang="en-US" sz="1600"/>
              <a:t>This program displays the following output:</a:t>
            </a:r>
          </a:p>
          <a:p>
            <a:r>
              <a:rPr lang="en-US"/>
              <a:t>Original i, j: 10, 20</a:t>
            </a:r>
          </a:p>
          <a:p>
            <a:r>
              <a:rPr lang="en-US"/>
              <a:t>Original x, y: 10.1 23.3</a:t>
            </a:r>
          </a:p>
          <a:p>
            <a:r>
              <a:rPr lang="en-US"/>
              <a:t>Original a, b: x z</a:t>
            </a:r>
          </a:p>
          <a:p>
            <a:endParaRPr lang="en-US"/>
          </a:p>
          <a:p>
            <a:r>
              <a:rPr lang="en-US"/>
              <a:t>Inside swapargs int specialization</a:t>
            </a:r>
          </a:p>
          <a:p>
            <a:r>
              <a:rPr lang="en-US"/>
              <a:t>Inside template swapargs</a:t>
            </a:r>
          </a:p>
          <a:p>
            <a:r>
              <a:rPr lang="en-US"/>
              <a:t>Inside template swapargs</a:t>
            </a:r>
          </a:p>
          <a:p>
            <a:endParaRPr lang="en-US"/>
          </a:p>
          <a:p>
            <a:r>
              <a:rPr lang="en-US"/>
              <a:t>Swapped i, j: 20 10</a:t>
            </a:r>
          </a:p>
          <a:p>
            <a:r>
              <a:rPr lang="en-US"/>
              <a:t>Swapped x, y: 23.3 10.1</a:t>
            </a:r>
          </a:p>
          <a:p>
            <a:r>
              <a:rPr lang="en-US"/>
              <a:t>Swapped a, b: z x</a:t>
            </a:r>
            <a:endParaRPr lang="en-US" sz="1600"/>
          </a:p>
          <a:p>
            <a:endParaRPr lang="en-US"/>
          </a:p>
        </p:txBody>
      </p:sp>
    </p:spTree>
    <p:extLst>
      <p:ext uri="{BB962C8B-B14F-4D97-AF65-F5344CB8AC3E}">
        <p14:creationId xmlns:p14="http://schemas.microsoft.com/office/powerpoint/2010/main" val="311450601"/>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B3042-46B1-438F-A7A8-6090C6480F6C}" type="slidenum">
              <a:rPr lang="en-GB"/>
              <a:pPr/>
              <a:t>368</a:t>
            </a:fld>
            <a:endParaRPr lang="en-GB"/>
          </a:p>
        </p:txBody>
      </p:sp>
      <p:sp>
        <p:nvSpPr>
          <p:cNvPr id="1790978" name="Rectangle 2"/>
          <p:cNvSpPr>
            <a:spLocks noGrp="1" noRot="1" noChangeAspect="1" noChangeArrowheads="1" noTextEdit="1"/>
          </p:cNvSpPr>
          <p:nvPr>
            <p:ph type="sldImg"/>
          </p:nvPr>
        </p:nvSpPr>
        <p:spPr>
          <a:xfrm>
            <a:off x="1144588" y="685800"/>
            <a:ext cx="4572000" cy="3429000"/>
          </a:xfrm>
          <a:ln/>
        </p:spPr>
      </p:sp>
      <p:sp>
        <p:nvSpPr>
          <p:cNvPr id="1790979" name="Rectangle 3"/>
          <p:cNvSpPr>
            <a:spLocks noGrp="1" noChangeArrowheads="1"/>
          </p:cNvSpPr>
          <p:nvPr>
            <p:ph type="body" idx="1"/>
          </p:nvPr>
        </p:nvSpPr>
        <p:spPr>
          <a:xfrm>
            <a:off x="914400" y="4344025"/>
            <a:ext cx="5029200" cy="4114488"/>
          </a:xfrm>
          <a:ln/>
        </p:spPr>
        <p:txBody>
          <a:bodyPr/>
          <a:lstStyle/>
          <a:p>
            <a:r>
              <a:rPr lang="en-US"/>
              <a:t>By overloading template specification we can pass more one type of argument  to same function name.</a:t>
            </a:r>
          </a:p>
        </p:txBody>
      </p:sp>
    </p:spTree>
    <p:extLst>
      <p:ext uri="{BB962C8B-B14F-4D97-AF65-F5344CB8AC3E}">
        <p14:creationId xmlns:p14="http://schemas.microsoft.com/office/powerpoint/2010/main" val="1823288066"/>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1AFF5E-C099-496D-8328-83F80E51DB14}" type="slidenum">
              <a:rPr lang="en-GB"/>
              <a:pPr/>
              <a:t>369</a:t>
            </a:fld>
            <a:endParaRPr lang="en-GB"/>
          </a:p>
        </p:txBody>
      </p:sp>
      <p:sp>
        <p:nvSpPr>
          <p:cNvPr id="1793026" name="Rectangle 2"/>
          <p:cNvSpPr>
            <a:spLocks noGrp="1" noRot="1" noChangeAspect="1" noChangeArrowheads="1" noTextEdit="1"/>
          </p:cNvSpPr>
          <p:nvPr>
            <p:ph type="sldImg"/>
          </p:nvPr>
        </p:nvSpPr>
        <p:spPr>
          <a:xfrm>
            <a:off x="1144588" y="685800"/>
            <a:ext cx="4572000" cy="3429000"/>
          </a:xfrm>
          <a:ln/>
        </p:spPr>
      </p:sp>
      <p:sp>
        <p:nvSpPr>
          <p:cNvPr id="17930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98726733"/>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0ABA5-9934-4EAC-B3CE-D4BD0557B9CA}" type="slidenum">
              <a:rPr lang="en-GB"/>
              <a:pPr/>
              <a:t>370</a:t>
            </a:fld>
            <a:endParaRPr lang="en-GB"/>
          </a:p>
        </p:txBody>
      </p:sp>
      <p:sp>
        <p:nvSpPr>
          <p:cNvPr id="1795074" name="Rectangle 2"/>
          <p:cNvSpPr>
            <a:spLocks noGrp="1" noRot="1" noChangeAspect="1" noChangeArrowheads="1" noTextEdit="1"/>
          </p:cNvSpPr>
          <p:nvPr>
            <p:ph type="sldImg"/>
          </p:nvPr>
        </p:nvSpPr>
        <p:spPr>
          <a:xfrm>
            <a:off x="1144588" y="685800"/>
            <a:ext cx="4572000" cy="3429000"/>
          </a:xfrm>
          <a:ln/>
        </p:spPr>
      </p:sp>
      <p:sp>
        <p:nvSpPr>
          <p:cNvPr id="1795075" name="Rectangle 3"/>
          <p:cNvSpPr>
            <a:spLocks noGrp="1" noChangeArrowheads="1"/>
          </p:cNvSpPr>
          <p:nvPr>
            <p:ph type="body" idx="1"/>
          </p:nvPr>
        </p:nvSpPr>
        <p:spPr>
          <a:xfrm>
            <a:off x="914400" y="4344025"/>
            <a:ext cx="5257800" cy="4799975"/>
          </a:xfrm>
          <a:ln/>
        </p:spPr>
        <p:txBody>
          <a:bodyPr/>
          <a:lstStyle/>
          <a:p>
            <a:r>
              <a:rPr lang="en-US"/>
              <a:t>How template functions are different from overloaded functions?.</a:t>
            </a:r>
          </a:p>
          <a:p>
            <a:r>
              <a:rPr lang="en-US"/>
              <a:t>Here the same task is performed by all functions while overloaded functions can perform different tasks.</a:t>
            </a:r>
          </a:p>
          <a:p>
            <a:r>
              <a:rPr lang="en-US"/>
              <a:t>Even if you create non-inline function definitions , you’ll generally want to put all declarations and definitions for a template in a header file. This may seem to violate the normal header rule not to put anything that allocates storage to prevent multiple definition errors at link time, but template definitions are special. </a:t>
            </a:r>
          </a:p>
          <a:p>
            <a:r>
              <a:rPr lang="en-US"/>
              <a:t>Anything preceded by template &lt;&gt; means that the compiler won’t allocate storage for it at that point, but will wait until its told to(by template instantiation) and that somewhere in the compiler and linker there is a mechanism for removing multiple definitions of an identical template. So you’ll almost always put the entire template declaration and definition in the header file fro ease of use.</a:t>
            </a:r>
          </a:p>
          <a:p>
            <a:r>
              <a:rPr lang="en-US"/>
              <a:t>There are times when you may need to place the template definitions in a separate .cpp file to satisfy special needs.</a:t>
            </a:r>
          </a:p>
          <a:p>
            <a:r>
              <a:rPr lang="en-US"/>
              <a:t>If we want the function template to behave in one way for all data types except one. In such a case we can override the fn template for  that specific type.For this we need to provide a  nontemplate function of  that type</a:t>
            </a:r>
          </a:p>
          <a:p>
            <a:r>
              <a:rPr lang="en-US"/>
              <a:t>Void swap(double a, double b)</a:t>
            </a:r>
          </a:p>
          <a:p>
            <a:r>
              <a:rPr lang="en-US"/>
              <a:t>{</a:t>
            </a:r>
          </a:p>
          <a:p>
            <a:r>
              <a:rPr lang="en-US"/>
              <a:t>}</a:t>
            </a:r>
          </a:p>
        </p:txBody>
      </p:sp>
    </p:spTree>
    <p:extLst>
      <p:ext uri="{BB962C8B-B14F-4D97-AF65-F5344CB8AC3E}">
        <p14:creationId xmlns:p14="http://schemas.microsoft.com/office/powerpoint/2010/main" val="802269002"/>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9AC90-7F8E-41CD-9D5D-5C1A21264DB8}" type="slidenum">
              <a:rPr lang="en-GB"/>
              <a:pPr/>
              <a:t>371</a:t>
            </a:fld>
            <a:endParaRPr lang="en-GB"/>
          </a:p>
        </p:txBody>
      </p:sp>
      <p:sp>
        <p:nvSpPr>
          <p:cNvPr id="1797122" name="Rectangle 2"/>
          <p:cNvSpPr>
            <a:spLocks noGrp="1" noRot="1" noChangeAspect="1" noChangeArrowheads="1" noTextEdit="1"/>
          </p:cNvSpPr>
          <p:nvPr>
            <p:ph type="sldImg"/>
          </p:nvPr>
        </p:nvSpPr>
        <p:spPr>
          <a:xfrm>
            <a:off x="1144588" y="685800"/>
            <a:ext cx="4572000" cy="3429000"/>
          </a:xfrm>
          <a:ln/>
        </p:spPr>
      </p:sp>
      <p:sp>
        <p:nvSpPr>
          <p:cNvPr id="1797123" name="Rectangle 3"/>
          <p:cNvSpPr>
            <a:spLocks noGrp="1" noChangeArrowheads="1"/>
          </p:cNvSpPr>
          <p:nvPr>
            <p:ph type="body" idx="1"/>
          </p:nvPr>
        </p:nvSpPr>
        <p:spPr>
          <a:xfrm>
            <a:off x="914400" y="4344025"/>
            <a:ext cx="5029200" cy="4114488"/>
          </a:xfrm>
          <a:ln/>
        </p:spPr>
        <p:txBody>
          <a:bodyPr/>
          <a:lstStyle/>
          <a:p>
            <a:r>
              <a:rPr lang="en-US"/>
              <a:t>The same algorithm that maintains a queue of integers will also work for a queue of characters. Similarly, the same mechanism that maintains a linked list of mailing addresses will also maintain a linked list of auto part information. When you create a generic class, it can perform the operation you define, such as maintaining a queue or a linked list, for any type of data.</a:t>
            </a:r>
          </a:p>
          <a:p>
            <a:endParaRPr lang="en-US"/>
          </a:p>
        </p:txBody>
      </p:sp>
    </p:spTree>
    <p:extLst>
      <p:ext uri="{BB962C8B-B14F-4D97-AF65-F5344CB8AC3E}">
        <p14:creationId xmlns:p14="http://schemas.microsoft.com/office/powerpoint/2010/main" val="874065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253DF-35C0-41F9-930B-534612048C0E}" type="slidenum">
              <a:rPr lang="en-GB"/>
              <a:pPr/>
              <a:t>37</a:t>
            </a:fld>
            <a:endParaRPr lang="en-GB"/>
          </a:p>
        </p:txBody>
      </p:sp>
      <p:sp>
        <p:nvSpPr>
          <p:cNvPr id="706562" name="Rectangle 2"/>
          <p:cNvSpPr>
            <a:spLocks noGrp="1" noRot="1" noChangeAspect="1" noChangeArrowheads="1" noTextEdit="1"/>
          </p:cNvSpPr>
          <p:nvPr>
            <p:ph type="sldImg"/>
          </p:nvPr>
        </p:nvSpPr>
        <p:spPr>
          <a:xfrm>
            <a:off x="1144588" y="685800"/>
            <a:ext cx="4572000" cy="3429000"/>
          </a:xfrm>
          <a:ln/>
        </p:spPr>
      </p:sp>
      <p:sp>
        <p:nvSpPr>
          <p:cNvPr id="706563" name="Rectangle 3"/>
          <p:cNvSpPr>
            <a:spLocks noGrp="1" noChangeArrowheads="1"/>
          </p:cNvSpPr>
          <p:nvPr>
            <p:ph type="body" idx="1"/>
          </p:nvPr>
        </p:nvSpPr>
        <p:spPr>
          <a:xfrm>
            <a:off x="914400" y="4344025"/>
            <a:ext cx="5029200" cy="4114488"/>
          </a:xfrm>
          <a:ln/>
        </p:spPr>
        <p:txBody>
          <a:bodyPr/>
          <a:lstStyle/>
          <a:p>
            <a:r>
              <a:rPr lang="en-US"/>
              <a:t>Functions</a:t>
            </a:r>
          </a:p>
          <a:p>
            <a:r>
              <a:rPr lang="en-US"/>
              <a:t>A function prototype is a declaration that defines both the arguments passed to the function and the type of value returned by the function. A function prototype describes the interface of the function ; it details the number and types of parameters that must be provided when the function is called, and the type of the value that the function returns.</a:t>
            </a:r>
          </a:p>
          <a:p>
            <a:endParaRPr lang="en-US"/>
          </a:p>
          <a:p>
            <a:endParaRPr lang="en-US"/>
          </a:p>
          <a:p>
            <a:r>
              <a:rPr lang="en-US"/>
              <a:t>A parameter list of a function cannot be omitted. A function that does not have any parameters can be represented with either an empty parameter list or a parameter list containing void.</a:t>
            </a:r>
          </a:p>
          <a:p>
            <a:endParaRPr lang="en-US"/>
          </a:p>
          <a:p>
            <a:r>
              <a:rPr lang="en-US"/>
              <a:t>int fun();</a:t>
            </a:r>
          </a:p>
          <a:p>
            <a:r>
              <a:rPr lang="en-US"/>
              <a:t>int fun(void)</a:t>
            </a:r>
          </a:p>
          <a:p>
            <a:endParaRPr lang="en-US" sz="1400"/>
          </a:p>
          <a:p>
            <a:endParaRPr lang="en-US"/>
          </a:p>
        </p:txBody>
      </p:sp>
    </p:spTree>
    <p:extLst>
      <p:ext uri="{BB962C8B-B14F-4D97-AF65-F5344CB8AC3E}">
        <p14:creationId xmlns:p14="http://schemas.microsoft.com/office/powerpoint/2010/main" val="1394544803"/>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50924-A1FF-46AC-B617-46423F9F6E2A}" type="slidenum">
              <a:rPr lang="en-GB"/>
              <a:pPr/>
              <a:t>372</a:t>
            </a:fld>
            <a:endParaRPr lang="en-GB"/>
          </a:p>
        </p:txBody>
      </p:sp>
      <p:sp>
        <p:nvSpPr>
          <p:cNvPr id="1799170" name="Rectangle 2"/>
          <p:cNvSpPr>
            <a:spLocks noGrp="1" noRot="1" noChangeAspect="1" noChangeArrowheads="1" noTextEdit="1"/>
          </p:cNvSpPr>
          <p:nvPr>
            <p:ph type="sldImg"/>
          </p:nvPr>
        </p:nvSpPr>
        <p:spPr>
          <a:xfrm>
            <a:off x="1144588" y="685800"/>
            <a:ext cx="4572000" cy="3429000"/>
          </a:xfrm>
          <a:ln/>
        </p:spPr>
      </p:sp>
      <p:sp>
        <p:nvSpPr>
          <p:cNvPr id="1799171" name="Rectangle 3"/>
          <p:cNvSpPr>
            <a:spLocks noGrp="1" noChangeArrowheads="1"/>
          </p:cNvSpPr>
          <p:nvPr>
            <p:ph type="body" idx="1"/>
          </p:nvPr>
        </p:nvSpPr>
        <p:spPr>
          <a:xfrm>
            <a:off x="914400" y="4344025"/>
            <a:ext cx="5029200" cy="4114488"/>
          </a:xfrm>
          <a:ln/>
        </p:spPr>
        <p:txBody>
          <a:bodyPr/>
          <a:lstStyle/>
          <a:p>
            <a:r>
              <a:rPr lang="en-US"/>
              <a:t>Here, Ttype is the placeholder type name, which will be specified when a class is instantiated. Here, </a:t>
            </a:r>
            <a:r>
              <a:rPr lang="en-US" b="1"/>
              <a:t>type</a:t>
            </a:r>
            <a:r>
              <a:rPr lang="en-US"/>
              <a:t> is the type name of the data that the class will be operating upon.</a:t>
            </a:r>
          </a:p>
          <a:p>
            <a:endParaRPr lang="en-US"/>
          </a:p>
          <a:p>
            <a:endParaRPr lang="en-US"/>
          </a:p>
          <a:p>
            <a:r>
              <a:rPr lang="en-US"/>
              <a:t>If necessary, you can define more than one generic data type using a comma-separated list.</a:t>
            </a:r>
          </a:p>
          <a:p>
            <a:endParaRPr lang="en-US"/>
          </a:p>
        </p:txBody>
      </p:sp>
    </p:spTree>
    <p:extLst>
      <p:ext uri="{BB962C8B-B14F-4D97-AF65-F5344CB8AC3E}">
        <p14:creationId xmlns:p14="http://schemas.microsoft.com/office/powerpoint/2010/main" val="852694187"/>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593A7-1382-47BB-9795-1E084F072F88}" type="slidenum">
              <a:rPr lang="en-GB"/>
              <a:pPr/>
              <a:t>373</a:t>
            </a:fld>
            <a:endParaRPr lang="en-GB"/>
          </a:p>
        </p:txBody>
      </p:sp>
      <p:sp>
        <p:nvSpPr>
          <p:cNvPr id="1801218" name="Rectangle 2"/>
          <p:cNvSpPr>
            <a:spLocks noGrp="1" noRot="1" noChangeAspect="1" noChangeArrowheads="1" noTextEdit="1"/>
          </p:cNvSpPr>
          <p:nvPr>
            <p:ph type="sldImg"/>
          </p:nvPr>
        </p:nvSpPr>
        <p:spPr>
          <a:xfrm>
            <a:off x="1144588" y="685800"/>
            <a:ext cx="4572000" cy="3429000"/>
          </a:xfrm>
          <a:ln/>
        </p:spPr>
      </p:sp>
      <p:sp>
        <p:nvSpPr>
          <p:cNvPr id="18012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31504292"/>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67943-28A6-4191-8357-8D4A7AD1CF51}" type="slidenum">
              <a:rPr lang="en-GB"/>
              <a:pPr/>
              <a:t>374</a:t>
            </a:fld>
            <a:endParaRPr lang="en-GB"/>
          </a:p>
        </p:txBody>
      </p:sp>
      <p:sp>
        <p:nvSpPr>
          <p:cNvPr id="1803266" name="Rectangle 2"/>
          <p:cNvSpPr>
            <a:spLocks noGrp="1" noRot="1" noChangeAspect="1" noChangeArrowheads="1" noTextEdit="1"/>
          </p:cNvSpPr>
          <p:nvPr>
            <p:ph type="sldImg"/>
          </p:nvPr>
        </p:nvSpPr>
        <p:spPr>
          <a:xfrm>
            <a:off x="1144588" y="685800"/>
            <a:ext cx="4572000" cy="3429000"/>
          </a:xfrm>
          <a:ln/>
        </p:spPr>
      </p:sp>
      <p:sp>
        <p:nvSpPr>
          <p:cNvPr id="18032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715960382"/>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2EF4A-B470-41CB-BCEB-79EA1A95FE35}" type="slidenum">
              <a:rPr lang="en-GB"/>
              <a:pPr/>
              <a:t>375</a:t>
            </a:fld>
            <a:endParaRPr lang="en-GB"/>
          </a:p>
        </p:txBody>
      </p:sp>
      <p:sp>
        <p:nvSpPr>
          <p:cNvPr id="1805314" name="Rectangle 2"/>
          <p:cNvSpPr>
            <a:spLocks noGrp="1" noRot="1" noChangeAspect="1" noChangeArrowheads="1" noTextEdit="1"/>
          </p:cNvSpPr>
          <p:nvPr>
            <p:ph type="sldImg"/>
          </p:nvPr>
        </p:nvSpPr>
        <p:spPr>
          <a:xfrm>
            <a:off x="1144588" y="685800"/>
            <a:ext cx="4572000" cy="3429000"/>
          </a:xfrm>
          <a:ln/>
        </p:spPr>
      </p:sp>
      <p:sp>
        <p:nvSpPr>
          <p:cNvPr id="180531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99520731"/>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652BD-0F3C-427D-9C96-C4A14ACD0ED1}" type="slidenum">
              <a:rPr lang="en-GB"/>
              <a:pPr/>
              <a:t>376</a:t>
            </a:fld>
            <a:endParaRPr lang="en-GB"/>
          </a:p>
        </p:txBody>
      </p:sp>
      <p:sp>
        <p:nvSpPr>
          <p:cNvPr id="1807362" name="Rectangle 2"/>
          <p:cNvSpPr>
            <a:spLocks noGrp="1" noRot="1" noChangeAspect="1" noChangeArrowheads="1" noTextEdit="1"/>
          </p:cNvSpPr>
          <p:nvPr>
            <p:ph type="sldImg"/>
          </p:nvPr>
        </p:nvSpPr>
        <p:spPr>
          <a:xfrm>
            <a:off x="1144588" y="685800"/>
            <a:ext cx="4572000" cy="3429000"/>
          </a:xfrm>
          <a:ln/>
        </p:spPr>
      </p:sp>
      <p:sp>
        <p:nvSpPr>
          <p:cNvPr id="18073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01319330"/>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708BE-27FC-4F40-BA38-52D20EB61654}" type="slidenum">
              <a:rPr lang="en-GB"/>
              <a:pPr/>
              <a:t>377</a:t>
            </a:fld>
            <a:endParaRPr lang="en-GB"/>
          </a:p>
        </p:txBody>
      </p:sp>
      <p:sp>
        <p:nvSpPr>
          <p:cNvPr id="1809410" name="Rectangle 2"/>
          <p:cNvSpPr>
            <a:spLocks noGrp="1" noRot="1" noChangeAspect="1" noChangeArrowheads="1" noTextEdit="1"/>
          </p:cNvSpPr>
          <p:nvPr>
            <p:ph type="sldImg"/>
          </p:nvPr>
        </p:nvSpPr>
        <p:spPr>
          <a:xfrm>
            <a:off x="1144588" y="685800"/>
            <a:ext cx="4572000" cy="3429000"/>
          </a:xfrm>
          <a:ln/>
        </p:spPr>
      </p:sp>
      <p:sp>
        <p:nvSpPr>
          <p:cNvPr id="1809411" name="Rectangle 3"/>
          <p:cNvSpPr>
            <a:spLocks noGrp="1" noChangeArrowheads="1"/>
          </p:cNvSpPr>
          <p:nvPr>
            <p:ph type="body" idx="1"/>
          </p:nvPr>
        </p:nvSpPr>
        <p:spPr>
          <a:xfrm>
            <a:off x="914400" y="4344025"/>
            <a:ext cx="5029200" cy="4114488"/>
          </a:xfrm>
          <a:ln/>
        </p:spPr>
        <p:txBody>
          <a:bodyPr/>
          <a:lstStyle/>
          <a:p>
            <a:endParaRPr lang="en-US"/>
          </a:p>
          <a:p>
            <a:r>
              <a:rPr lang="en-US"/>
              <a:t>Generic functions and classes provide a framework that can be applied over and over again to a variety of programming  situations.  Once you have written and debugged a template class, you have a solid software component that can be reused in a variety of situations. The STL (Standard Template Library) defined by C++ is built upon templates. Although templates add a layer of abstraction, they still compile down to the same high-performance object code that you have come to expect from C++.</a:t>
            </a:r>
          </a:p>
          <a:p>
            <a:endParaRPr lang="en-US"/>
          </a:p>
          <a:p>
            <a:endParaRPr lang="en-US"/>
          </a:p>
        </p:txBody>
      </p:sp>
    </p:spTree>
    <p:extLst>
      <p:ext uri="{BB962C8B-B14F-4D97-AF65-F5344CB8AC3E}">
        <p14:creationId xmlns:p14="http://schemas.microsoft.com/office/powerpoint/2010/main" val="2719907733"/>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4DB92-CC04-4B2C-9B14-12C3E2CFF7BF}" type="slidenum">
              <a:rPr lang="en-GB"/>
              <a:pPr/>
              <a:t>378</a:t>
            </a:fld>
            <a:endParaRPr lang="en-GB"/>
          </a:p>
        </p:txBody>
      </p:sp>
      <p:sp>
        <p:nvSpPr>
          <p:cNvPr id="1811458" name="Rectangle 2"/>
          <p:cNvSpPr>
            <a:spLocks noGrp="1" noRot="1" noChangeAspect="1" noChangeArrowheads="1" noTextEdit="1"/>
          </p:cNvSpPr>
          <p:nvPr>
            <p:ph type="sldImg"/>
          </p:nvPr>
        </p:nvSpPr>
        <p:spPr>
          <a:xfrm>
            <a:off x="1144588" y="685800"/>
            <a:ext cx="4572000" cy="3429000"/>
          </a:xfrm>
          <a:ln/>
        </p:spPr>
      </p:sp>
      <p:sp>
        <p:nvSpPr>
          <p:cNvPr id="1811459" name="Rectangle 3"/>
          <p:cNvSpPr>
            <a:spLocks noGrp="1" noChangeArrowheads="1"/>
          </p:cNvSpPr>
          <p:nvPr>
            <p:ph type="body" idx="1"/>
          </p:nvPr>
        </p:nvSpPr>
        <p:spPr>
          <a:xfrm>
            <a:off x="914400" y="4344025"/>
            <a:ext cx="5029200" cy="4114488"/>
          </a:xfrm>
          <a:ln/>
        </p:spPr>
        <p:txBody>
          <a:bodyPr/>
          <a:lstStyle/>
          <a:p>
            <a:r>
              <a:rPr lang="en-US"/>
              <a:t>Template class can be inherit like a ordinary class. all inheritence rule is applicable to template class inheritence but there may be  trivial changes in syntax.</a:t>
            </a:r>
          </a:p>
        </p:txBody>
      </p:sp>
    </p:spTree>
    <p:extLst>
      <p:ext uri="{BB962C8B-B14F-4D97-AF65-F5344CB8AC3E}">
        <p14:creationId xmlns:p14="http://schemas.microsoft.com/office/powerpoint/2010/main" val="3510209178"/>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52A1F-E2CB-4925-A5F7-1B5C3D2169A9}" type="slidenum">
              <a:rPr lang="en-GB"/>
              <a:pPr/>
              <a:t>379</a:t>
            </a:fld>
            <a:endParaRPr lang="en-GB"/>
          </a:p>
        </p:txBody>
      </p:sp>
      <p:sp>
        <p:nvSpPr>
          <p:cNvPr id="1813506" name="Rectangle 2"/>
          <p:cNvSpPr>
            <a:spLocks noGrp="1" noRot="1" noChangeAspect="1" noChangeArrowheads="1" noTextEdit="1"/>
          </p:cNvSpPr>
          <p:nvPr>
            <p:ph type="sldImg"/>
          </p:nvPr>
        </p:nvSpPr>
        <p:spPr>
          <a:xfrm>
            <a:off x="1144588" y="685800"/>
            <a:ext cx="4572000" cy="3429000"/>
          </a:xfrm>
          <a:ln/>
        </p:spPr>
      </p:sp>
      <p:sp>
        <p:nvSpPr>
          <p:cNvPr id="1813507" name="Rectangle 3"/>
          <p:cNvSpPr>
            <a:spLocks noGrp="1" noChangeArrowheads="1"/>
          </p:cNvSpPr>
          <p:nvPr>
            <p:ph type="body" idx="1"/>
          </p:nvPr>
        </p:nvSpPr>
        <p:spPr>
          <a:xfrm>
            <a:off x="914400" y="4344025"/>
            <a:ext cx="5029200" cy="4114488"/>
          </a:xfrm>
          <a:ln/>
        </p:spPr>
        <p:txBody>
          <a:bodyPr/>
          <a:lstStyle/>
          <a:p>
            <a:pPr>
              <a:lnSpc>
                <a:spcPct val="90000"/>
              </a:lnSpc>
            </a:pPr>
            <a:r>
              <a:rPr lang="en-US"/>
              <a:t>In the above example both base and derived classes are template class. specified </a:t>
            </a:r>
            <a:r>
              <a:rPr lang="en-US" b="1"/>
              <a:t>DataType</a:t>
            </a:r>
            <a:r>
              <a:rPr lang="en-US"/>
              <a:t> during the creation of  derived class object is also applicable to base class members</a:t>
            </a:r>
          </a:p>
          <a:p>
            <a:pPr>
              <a:lnSpc>
                <a:spcPct val="90000"/>
              </a:lnSpc>
            </a:pPr>
            <a:r>
              <a:rPr lang="en-US"/>
              <a:t>Ex:  Der&lt;char&gt; obj;  both base and derived class memers are of type </a:t>
            </a:r>
            <a:r>
              <a:rPr lang="en-US" b="1"/>
              <a:t>char</a:t>
            </a:r>
          </a:p>
          <a:p>
            <a:pPr>
              <a:lnSpc>
                <a:spcPct val="90000"/>
              </a:lnSpc>
            </a:pPr>
            <a:r>
              <a:rPr lang="en-US" b="1"/>
              <a:t>Note:</a:t>
            </a:r>
          </a:p>
          <a:p>
            <a:pPr>
              <a:lnSpc>
                <a:spcPct val="90000"/>
              </a:lnSpc>
            </a:pPr>
            <a:r>
              <a:rPr lang="en-US" b="1"/>
              <a:t>We can also derive a new class with specific baseclass datatype </a:t>
            </a:r>
          </a:p>
          <a:p>
            <a:pPr>
              <a:lnSpc>
                <a:spcPct val="90000"/>
              </a:lnSpc>
            </a:pPr>
            <a:r>
              <a:rPr lang="en-US" b="1"/>
              <a:t>Example:</a:t>
            </a:r>
          </a:p>
          <a:p>
            <a:pPr>
              <a:lnSpc>
                <a:spcPct val="90000"/>
              </a:lnSpc>
            </a:pPr>
            <a:r>
              <a:rPr lang="en-US" b="1"/>
              <a:t>template&lt;class type&gt;</a:t>
            </a:r>
          </a:p>
          <a:p>
            <a:pPr>
              <a:lnSpc>
                <a:spcPct val="90000"/>
              </a:lnSpc>
            </a:pPr>
            <a:r>
              <a:rPr lang="en-US" b="1"/>
              <a:t>class a</a:t>
            </a:r>
          </a:p>
          <a:p>
            <a:pPr>
              <a:lnSpc>
                <a:spcPct val="90000"/>
              </a:lnSpc>
            </a:pPr>
            <a:r>
              <a:rPr lang="en-US" b="1"/>
              <a:t>{</a:t>
            </a:r>
          </a:p>
          <a:p>
            <a:pPr>
              <a:lnSpc>
                <a:spcPct val="90000"/>
              </a:lnSpc>
            </a:pPr>
            <a:r>
              <a:rPr lang="en-US" b="1"/>
              <a:t>……</a:t>
            </a:r>
          </a:p>
          <a:p>
            <a:pPr>
              <a:lnSpc>
                <a:spcPct val="90000"/>
              </a:lnSpc>
            </a:pPr>
            <a:r>
              <a:rPr lang="en-US" b="1"/>
              <a:t>};</a:t>
            </a:r>
          </a:p>
          <a:p>
            <a:pPr>
              <a:lnSpc>
                <a:spcPct val="90000"/>
              </a:lnSpc>
            </a:pPr>
            <a:r>
              <a:rPr lang="en-US" b="1"/>
              <a:t>Template&lt;class type&gt;</a:t>
            </a:r>
          </a:p>
          <a:p>
            <a:pPr>
              <a:lnSpc>
                <a:spcPct val="90000"/>
              </a:lnSpc>
            </a:pPr>
            <a:r>
              <a:rPr lang="en-US" b="1"/>
              <a:t>class B :public A&lt;int&gt;</a:t>
            </a:r>
          </a:p>
          <a:p>
            <a:pPr>
              <a:lnSpc>
                <a:spcPct val="90000"/>
              </a:lnSpc>
            </a:pPr>
            <a:r>
              <a:rPr lang="en-US" b="1"/>
              <a:t>{</a:t>
            </a:r>
          </a:p>
          <a:p>
            <a:pPr>
              <a:lnSpc>
                <a:spcPct val="90000"/>
              </a:lnSpc>
            </a:pPr>
            <a:r>
              <a:rPr lang="en-US" b="1"/>
              <a:t>……….</a:t>
            </a:r>
          </a:p>
          <a:p>
            <a:pPr>
              <a:lnSpc>
                <a:spcPct val="90000"/>
              </a:lnSpc>
            </a:pPr>
            <a:r>
              <a:rPr lang="en-US" b="1"/>
              <a:t>};</a:t>
            </a:r>
          </a:p>
          <a:p>
            <a:pPr>
              <a:lnSpc>
                <a:spcPct val="90000"/>
              </a:lnSpc>
            </a:pPr>
            <a:r>
              <a:rPr lang="en-US" b="1"/>
              <a:t>Here base class members are always of integer type w.r.t derived class object</a:t>
            </a:r>
          </a:p>
          <a:p>
            <a:pPr>
              <a:lnSpc>
                <a:spcPct val="90000"/>
              </a:lnSpc>
            </a:pPr>
            <a:endParaRPr lang="en-US" b="1"/>
          </a:p>
          <a:p>
            <a:pPr>
              <a:lnSpc>
                <a:spcPct val="90000"/>
              </a:lnSpc>
            </a:pPr>
            <a:endParaRPr lang="en-US" b="1"/>
          </a:p>
          <a:p>
            <a:pPr>
              <a:lnSpc>
                <a:spcPct val="90000"/>
              </a:lnSpc>
            </a:pPr>
            <a:endParaRPr lang="en-US" b="1"/>
          </a:p>
        </p:txBody>
      </p:sp>
    </p:spTree>
    <p:extLst>
      <p:ext uri="{BB962C8B-B14F-4D97-AF65-F5344CB8AC3E}">
        <p14:creationId xmlns:p14="http://schemas.microsoft.com/office/powerpoint/2010/main" val="2018077807"/>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995E5-8028-4135-A9B9-902CF88CA340}" type="slidenum">
              <a:rPr lang="en-GB"/>
              <a:pPr/>
              <a:t>380</a:t>
            </a:fld>
            <a:endParaRPr lang="en-GB"/>
          </a:p>
        </p:txBody>
      </p:sp>
      <p:sp>
        <p:nvSpPr>
          <p:cNvPr id="1815554" name="Rectangle 2"/>
          <p:cNvSpPr>
            <a:spLocks noGrp="1" noRot="1" noChangeAspect="1" noChangeArrowheads="1" noTextEdit="1"/>
          </p:cNvSpPr>
          <p:nvPr>
            <p:ph type="sldImg"/>
          </p:nvPr>
        </p:nvSpPr>
        <p:spPr>
          <a:xfrm>
            <a:off x="1144588" y="685800"/>
            <a:ext cx="4572000" cy="3429000"/>
          </a:xfrm>
          <a:ln/>
        </p:spPr>
      </p:sp>
      <p:sp>
        <p:nvSpPr>
          <p:cNvPr id="1815555" name="Rectangle 3"/>
          <p:cNvSpPr>
            <a:spLocks noGrp="1" noChangeArrowheads="1"/>
          </p:cNvSpPr>
          <p:nvPr>
            <p:ph type="body" idx="1"/>
          </p:nvPr>
        </p:nvSpPr>
        <p:spPr>
          <a:xfrm>
            <a:off x="914400" y="4344025"/>
            <a:ext cx="5029200" cy="4114488"/>
          </a:xfrm>
          <a:ln/>
        </p:spPr>
        <p:txBody>
          <a:bodyPr/>
          <a:lstStyle/>
          <a:p>
            <a:r>
              <a:rPr lang="en-US"/>
              <a:t>In the above example , derived class is not a template class so no need to specify data type while creating derived class object. Base class members are always of integer type w.r.t derived class object</a:t>
            </a:r>
          </a:p>
        </p:txBody>
      </p:sp>
    </p:spTree>
    <p:extLst>
      <p:ext uri="{BB962C8B-B14F-4D97-AF65-F5344CB8AC3E}">
        <p14:creationId xmlns:p14="http://schemas.microsoft.com/office/powerpoint/2010/main" val="3851963498"/>
      </p:ext>
    </p:extLst>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DB473-1A88-424B-8493-EED3A4B6849E}" type="slidenum">
              <a:rPr lang="en-GB"/>
              <a:pPr/>
              <a:t>381</a:t>
            </a:fld>
            <a:endParaRPr lang="en-GB"/>
          </a:p>
        </p:txBody>
      </p:sp>
      <p:sp>
        <p:nvSpPr>
          <p:cNvPr id="1817602" name="Rectangle 2"/>
          <p:cNvSpPr>
            <a:spLocks noGrp="1" noRot="1" noChangeAspect="1" noChangeArrowheads="1" noTextEdit="1"/>
          </p:cNvSpPr>
          <p:nvPr>
            <p:ph type="sldImg"/>
          </p:nvPr>
        </p:nvSpPr>
        <p:spPr>
          <a:xfrm>
            <a:off x="1144588" y="685800"/>
            <a:ext cx="4572000" cy="3429000"/>
          </a:xfrm>
          <a:ln/>
        </p:spPr>
      </p:sp>
      <p:sp>
        <p:nvSpPr>
          <p:cNvPr id="1817603" name="Rectangle 3"/>
          <p:cNvSpPr>
            <a:spLocks noGrp="1" noChangeArrowheads="1"/>
          </p:cNvSpPr>
          <p:nvPr>
            <p:ph type="body" idx="1"/>
          </p:nvPr>
        </p:nvSpPr>
        <p:spPr>
          <a:xfrm>
            <a:off x="914400" y="4344025"/>
            <a:ext cx="5029200" cy="4114488"/>
          </a:xfrm>
          <a:ln/>
        </p:spPr>
        <p:txBody>
          <a:bodyPr/>
          <a:lstStyle/>
          <a:p>
            <a:r>
              <a:rPr lang="en-US"/>
              <a:t>In the above example , derived class is a template class and base is normal class.generic type is applicable to only derived class .</a:t>
            </a:r>
          </a:p>
        </p:txBody>
      </p:sp>
    </p:spTree>
    <p:extLst>
      <p:ext uri="{BB962C8B-B14F-4D97-AF65-F5344CB8AC3E}">
        <p14:creationId xmlns:p14="http://schemas.microsoft.com/office/powerpoint/2010/main" val="3602139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103F8-4E81-4059-ACDC-5E617EAD7DEB}" type="slidenum">
              <a:rPr lang="en-GB"/>
              <a:pPr/>
              <a:t>38</a:t>
            </a:fld>
            <a:endParaRPr lang="en-GB"/>
          </a:p>
        </p:txBody>
      </p:sp>
      <p:sp>
        <p:nvSpPr>
          <p:cNvPr id="708610" name="Rectangle 2"/>
          <p:cNvSpPr>
            <a:spLocks noGrp="1" noRot="1" noChangeAspect="1" noChangeArrowheads="1" noTextEdit="1"/>
          </p:cNvSpPr>
          <p:nvPr>
            <p:ph type="sldImg"/>
          </p:nvPr>
        </p:nvSpPr>
        <p:spPr>
          <a:xfrm>
            <a:off x="1144588" y="685800"/>
            <a:ext cx="4572000" cy="3429000"/>
          </a:xfrm>
          <a:ln/>
        </p:spPr>
      </p:sp>
      <p:sp>
        <p:nvSpPr>
          <p:cNvPr id="708611" name="Rectangle 3"/>
          <p:cNvSpPr>
            <a:spLocks noGrp="1" noChangeArrowheads="1"/>
          </p:cNvSpPr>
          <p:nvPr>
            <p:ph type="body" idx="1"/>
          </p:nvPr>
        </p:nvSpPr>
        <p:spPr>
          <a:xfrm>
            <a:off x="914400" y="4344025"/>
            <a:ext cx="5257800" cy="4495488"/>
          </a:xfrm>
          <a:ln/>
        </p:spPr>
        <p:txBody>
          <a:bodyPr/>
          <a:lstStyle/>
          <a:p>
            <a:r>
              <a:rPr lang="en-US" sz="1600"/>
              <a:t> </a:t>
            </a:r>
            <a:r>
              <a:rPr lang="en-US" b="1"/>
              <a:t>Program to display “Hello World” on the screen.</a:t>
            </a:r>
          </a:p>
          <a:p>
            <a:r>
              <a:rPr lang="en-US"/>
              <a:t>The first statement in this program is a comment statement. Single-line comments start with // symbol. If there are multi-line comments then the symbols/* */ are used.</a:t>
            </a:r>
          </a:p>
          <a:p>
            <a:r>
              <a:rPr lang="en-US"/>
              <a:t>The header file &lt;iostream.h &gt; must be included at the begin of every C++ program to perform I/O operations. It is analogous to &lt;stdio.h&gt; in C.  Also like C , every C++ program must have a main() function.</a:t>
            </a:r>
          </a:p>
          <a:p>
            <a:r>
              <a:rPr lang="en-US"/>
              <a:t>The only statement inside main() here causes the string in double quotes to be displayed on the screen. The identifier </a:t>
            </a:r>
            <a:r>
              <a:rPr lang="en-US" i="1"/>
              <a:t>cout</a:t>
            </a:r>
            <a:r>
              <a:rPr lang="en-US"/>
              <a:t> is  a predefined object that represents the standard output stream in C++. Here the standard output stream is the console. In C++ &lt;&lt; has an expanded role. It is still the left shift operator but when used as shown here it is also an </a:t>
            </a:r>
            <a:r>
              <a:rPr lang="en-US" i="1"/>
              <a:t>output operator. </a:t>
            </a:r>
            <a:r>
              <a:rPr lang="en-US"/>
              <a:t>You can use cout and the &lt;&lt; to output any of the built-in types.</a:t>
            </a:r>
          </a:p>
        </p:txBody>
      </p:sp>
    </p:spTree>
    <p:extLst>
      <p:ext uri="{BB962C8B-B14F-4D97-AF65-F5344CB8AC3E}">
        <p14:creationId xmlns:p14="http://schemas.microsoft.com/office/powerpoint/2010/main" val="3631353895"/>
      </p:ext>
    </p:extLst>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E64E4-6018-47F8-8760-9CC165510A9C}" type="slidenum">
              <a:rPr lang="en-GB"/>
              <a:pPr/>
              <a:t>382</a:t>
            </a:fld>
            <a:endParaRPr lang="en-GB"/>
          </a:p>
        </p:txBody>
      </p:sp>
      <p:sp>
        <p:nvSpPr>
          <p:cNvPr id="1819650" name="Rectangle 2"/>
          <p:cNvSpPr>
            <a:spLocks noGrp="1" noRot="1" noChangeAspect="1" noChangeArrowheads="1" noTextEdit="1"/>
          </p:cNvSpPr>
          <p:nvPr>
            <p:ph type="sldImg"/>
          </p:nvPr>
        </p:nvSpPr>
        <p:spPr>
          <a:xfrm>
            <a:off x="1144588" y="685800"/>
            <a:ext cx="4572000" cy="3429000"/>
          </a:xfrm>
          <a:ln/>
        </p:spPr>
      </p:sp>
      <p:sp>
        <p:nvSpPr>
          <p:cNvPr id="1819651" name="Rectangle 3"/>
          <p:cNvSpPr>
            <a:spLocks noGrp="1" noChangeArrowheads="1"/>
          </p:cNvSpPr>
          <p:nvPr>
            <p:ph type="body" idx="1"/>
          </p:nvPr>
        </p:nvSpPr>
        <p:spPr>
          <a:xfrm>
            <a:off x="609600" y="4191001"/>
            <a:ext cx="5562600" cy="4114488"/>
          </a:xfrm>
          <a:ln/>
        </p:spPr>
        <p:txBody>
          <a:bodyPr/>
          <a:lstStyle/>
          <a:p>
            <a:pPr lvl="1">
              <a:spcBef>
                <a:spcPct val="20000"/>
              </a:spcBef>
            </a:pPr>
            <a:r>
              <a:rPr lang="en-US"/>
              <a:t>STL provides general purpose, templatized classes and functions that implement many commonly used algorithms and data structures including for example support for vectors, lists, queues and stacks. It combines power with flexibility and while its syntax is complex , its ease of  use is remarkable. </a:t>
            </a:r>
          </a:p>
          <a:p>
            <a:pPr lvl="1">
              <a:spcBef>
                <a:spcPct val="20000"/>
              </a:spcBef>
            </a:pPr>
            <a:endParaRPr lang="en-US"/>
          </a:p>
          <a:p>
            <a:pPr lvl="1">
              <a:spcBef>
                <a:spcPct val="20000"/>
              </a:spcBef>
            </a:pPr>
            <a:r>
              <a:rPr lang="en-US" i="1"/>
              <a:t>Containers</a:t>
            </a:r>
            <a:r>
              <a:rPr lang="en-US"/>
              <a:t> are objects that hold other objects, and there are several different types. Containers are of two types- </a:t>
            </a:r>
            <a:r>
              <a:rPr lang="en-US" i="1"/>
              <a:t>sequence containers</a:t>
            </a:r>
            <a:r>
              <a:rPr lang="en-US"/>
              <a:t> which provide a linear list and </a:t>
            </a:r>
            <a:r>
              <a:rPr lang="en-US" i="1"/>
              <a:t>associative containers</a:t>
            </a:r>
            <a:r>
              <a:rPr lang="en-US"/>
              <a:t> which allow efficient retrieval of data based on keys. Each container  class defines a set of functions that may be applied to the container. For eg: the stack includes functions that push and pop values.</a:t>
            </a:r>
          </a:p>
          <a:p>
            <a:pPr lvl="1">
              <a:spcBef>
                <a:spcPct val="20000"/>
              </a:spcBef>
            </a:pPr>
            <a:endParaRPr lang="en-US"/>
          </a:p>
          <a:p>
            <a:pPr lvl="1">
              <a:spcBef>
                <a:spcPct val="20000"/>
              </a:spcBef>
            </a:pPr>
            <a:r>
              <a:rPr lang="en-US" i="1"/>
              <a:t>Algorithms  </a:t>
            </a:r>
            <a:r>
              <a:rPr lang="en-US"/>
              <a:t>act on containers. They provide means by which you will manipulate the contents of the containers</a:t>
            </a:r>
          </a:p>
          <a:p>
            <a:pPr lvl="1">
              <a:spcBef>
                <a:spcPct val="20000"/>
              </a:spcBef>
            </a:pPr>
            <a:endParaRPr lang="en-US"/>
          </a:p>
          <a:p>
            <a:pPr lvl="1">
              <a:spcBef>
                <a:spcPct val="20000"/>
              </a:spcBef>
            </a:pPr>
            <a:r>
              <a:rPr lang="en-US" i="1"/>
              <a:t>Iterators</a:t>
            </a:r>
            <a:r>
              <a:rPr lang="en-US"/>
              <a:t> are objects that are, more or less pointers and implement the standard pointer operators. They give you the ability to cycle through the contents of a container in much the same way that you would use a pointer to cycle through an array. Iterators are of five types: Random access, Bidirectional, Forward, Input, Output. </a:t>
            </a:r>
          </a:p>
          <a:p>
            <a:pPr lvl="1">
              <a:spcBef>
                <a:spcPct val="20000"/>
              </a:spcBef>
            </a:pPr>
            <a:endParaRPr lang="en-US"/>
          </a:p>
          <a:p>
            <a:pPr lvl="1">
              <a:spcBef>
                <a:spcPct val="20000"/>
              </a:spcBef>
            </a:pPr>
            <a:endParaRPr lang="en-US"/>
          </a:p>
          <a:p>
            <a:pPr lvl="1">
              <a:spcBef>
                <a:spcPct val="20000"/>
              </a:spcBef>
            </a:pPr>
            <a:endParaRPr lang="en-US"/>
          </a:p>
          <a:p>
            <a:endParaRPr lang="en-US"/>
          </a:p>
        </p:txBody>
      </p:sp>
    </p:spTree>
    <p:extLst>
      <p:ext uri="{BB962C8B-B14F-4D97-AF65-F5344CB8AC3E}">
        <p14:creationId xmlns:p14="http://schemas.microsoft.com/office/powerpoint/2010/main" val="472118780"/>
      </p:ext>
    </p:extLst>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04268-069B-405C-ABAF-72796E2C7FF2}" type="slidenum">
              <a:rPr lang="en-GB"/>
              <a:pPr/>
              <a:t>390</a:t>
            </a:fld>
            <a:endParaRPr lang="en-GB"/>
          </a:p>
        </p:txBody>
      </p:sp>
      <p:sp>
        <p:nvSpPr>
          <p:cNvPr id="1828866" name="Rectangle 2"/>
          <p:cNvSpPr>
            <a:spLocks noGrp="1" noRot="1" noChangeAspect="1" noChangeArrowheads="1" noTextEdit="1"/>
          </p:cNvSpPr>
          <p:nvPr>
            <p:ph type="sldImg"/>
          </p:nvPr>
        </p:nvSpPr>
        <p:spPr>
          <a:xfrm>
            <a:off x="1144588" y="685800"/>
            <a:ext cx="4572000" cy="3429000"/>
          </a:xfrm>
          <a:ln/>
        </p:spPr>
      </p:sp>
      <p:sp>
        <p:nvSpPr>
          <p:cNvPr id="1828867" name="Rectangle 3"/>
          <p:cNvSpPr>
            <a:spLocks noGrp="1" noChangeArrowheads="1"/>
          </p:cNvSpPr>
          <p:nvPr>
            <p:ph type="body" idx="1"/>
          </p:nvPr>
        </p:nvSpPr>
        <p:spPr>
          <a:xfrm>
            <a:off x="914400" y="4344025"/>
            <a:ext cx="5029200" cy="4114488"/>
          </a:xfrm>
          <a:ln/>
        </p:spPr>
        <p:txBody>
          <a:bodyPr/>
          <a:lstStyle/>
          <a:p>
            <a:r>
              <a:rPr lang="en-US"/>
              <a:t>Each container  offers certain benefits and tradeoffs. For eg: a </a:t>
            </a:r>
            <a:r>
              <a:rPr lang="en-US" b="1"/>
              <a:t>vector</a:t>
            </a:r>
            <a:r>
              <a:rPr lang="en-US"/>
              <a:t>, is very good when a random-access, array-like object is required and not too many insertion or deletions are needed. A </a:t>
            </a:r>
            <a:r>
              <a:rPr lang="en-US" b="1"/>
              <a:t>list</a:t>
            </a:r>
            <a:r>
              <a:rPr lang="en-US"/>
              <a:t>  offers low-cost insertion and deletion but trades away speed. A map provides an associative container but of course incurs additional overhead. </a:t>
            </a:r>
          </a:p>
          <a:p>
            <a:endParaRPr lang="en-US"/>
          </a:p>
          <a:p>
            <a:r>
              <a:rPr lang="en-US"/>
              <a:t>Both the sequence and associative containers provide member functions like insert(), erase(), push_back(), push_front() for adding and deleting elements.</a:t>
            </a:r>
          </a:p>
          <a:p>
            <a:endParaRPr lang="en-US"/>
          </a:p>
          <a:p>
            <a:r>
              <a:rPr lang="en-US"/>
              <a:t>The containers provide the function begin() and end(), which return iterators to the start and end of the container. For example, to cycle  through the container, you can obtain an iterator using begin() and then increment the iterator until its value is equal to end().</a:t>
            </a:r>
          </a:p>
          <a:p>
            <a:endParaRPr lang="en-US"/>
          </a:p>
          <a:p>
            <a:endParaRPr lang="en-US"/>
          </a:p>
          <a:p>
            <a:endParaRPr lang="en-US"/>
          </a:p>
        </p:txBody>
      </p:sp>
    </p:spTree>
    <p:extLst>
      <p:ext uri="{BB962C8B-B14F-4D97-AF65-F5344CB8AC3E}">
        <p14:creationId xmlns:p14="http://schemas.microsoft.com/office/powerpoint/2010/main" val="2237306342"/>
      </p:ext>
    </p:extLst>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BB72C-24D9-4188-9219-4D85D58E22D4}" type="slidenum">
              <a:rPr lang="en-GB"/>
              <a:pPr/>
              <a:t>394</a:t>
            </a:fld>
            <a:endParaRPr lang="en-GB"/>
          </a:p>
        </p:txBody>
      </p:sp>
      <p:sp>
        <p:nvSpPr>
          <p:cNvPr id="1833986" name="Rectangle 2"/>
          <p:cNvSpPr>
            <a:spLocks noGrp="1" noRot="1" noChangeAspect="1" noChangeArrowheads="1" noTextEdit="1"/>
          </p:cNvSpPr>
          <p:nvPr>
            <p:ph type="sldImg"/>
          </p:nvPr>
        </p:nvSpPr>
        <p:spPr>
          <a:xfrm>
            <a:off x="1144588" y="685800"/>
            <a:ext cx="4572000" cy="3429000"/>
          </a:xfrm>
          <a:ln/>
        </p:spPr>
      </p:sp>
      <p:sp>
        <p:nvSpPr>
          <p:cNvPr id="1833987" name="Rectangle 3"/>
          <p:cNvSpPr>
            <a:spLocks noGrp="1" noChangeArrowheads="1"/>
          </p:cNvSpPr>
          <p:nvPr>
            <p:ph type="body" idx="1"/>
          </p:nvPr>
        </p:nvSpPr>
        <p:spPr>
          <a:xfrm>
            <a:off x="914400" y="4344025"/>
            <a:ext cx="5029200" cy="4114488"/>
          </a:xfrm>
          <a:ln/>
        </p:spPr>
        <p:txBody>
          <a:bodyPr/>
          <a:lstStyle/>
          <a:p>
            <a:endParaRPr lang="en-US"/>
          </a:p>
          <a:p>
            <a:r>
              <a:rPr lang="en-US"/>
              <a:t>Inheritance and composition provide a way to reuse object code. The template feature provides a way to reuse source code.</a:t>
            </a:r>
          </a:p>
          <a:p>
            <a:endParaRPr lang="en-US"/>
          </a:p>
          <a:p>
            <a:r>
              <a:rPr lang="en-US"/>
              <a:t>At the end of this session you will be able to appreciate the concept of templates and the support given for generic codes.</a:t>
            </a:r>
          </a:p>
          <a:p>
            <a:endParaRPr lang="en-US"/>
          </a:p>
          <a:p>
            <a:r>
              <a:rPr lang="en-US"/>
              <a:t>Understand the concept of class templates and function templates</a:t>
            </a:r>
          </a:p>
        </p:txBody>
      </p:sp>
    </p:spTree>
    <p:extLst>
      <p:ext uri="{BB962C8B-B14F-4D97-AF65-F5344CB8AC3E}">
        <p14:creationId xmlns:p14="http://schemas.microsoft.com/office/powerpoint/2010/main" val="3676928141"/>
      </p:ext>
    </p:extLst>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9DBD2-12F8-49A0-819A-84E34BF3BE89}" type="slidenum">
              <a:rPr lang="en-GB"/>
              <a:pPr/>
              <a:t>395</a:t>
            </a:fld>
            <a:endParaRPr lang="en-GB"/>
          </a:p>
        </p:txBody>
      </p:sp>
      <p:sp>
        <p:nvSpPr>
          <p:cNvPr id="1836034" name="Rectangle 2"/>
          <p:cNvSpPr>
            <a:spLocks noGrp="1" noRot="1" noChangeAspect="1" noChangeArrowheads="1" noTextEdit="1"/>
          </p:cNvSpPr>
          <p:nvPr>
            <p:ph type="sldImg"/>
          </p:nvPr>
        </p:nvSpPr>
        <p:spPr>
          <a:xfrm>
            <a:off x="1144588" y="685800"/>
            <a:ext cx="4572000" cy="3429000"/>
          </a:xfrm>
          <a:ln/>
        </p:spPr>
      </p:sp>
      <p:sp>
        <p:nvSpPr>
          <p:cNvPr id="18360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12471994"/>
      </p:ext>
    </p:extLst>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A0484-8E0B-491C-B05D-BB68996CEA91}" type="slidenum">
              <a:rPr lang="en-GB"/>
              <a:pPr/>
              <a:t>397</a:t>
            </a:fld>
            <a:endParaRPr lang="en-GB"/>
          </a:p>
        </p:txBody>
      </p:sp>
      <p:sp>
        <p:nvSpPr>
          <p:cNvPr id="1839106" name="Rectangle 2"/>
          <p:cNvSpPr>
            <a:spLocks noGrp="1" noRot="1" noChangeAspect="1" noChangeArrowheads="1" noTextEdit="1"/>
          </p:cNvSpPr>
          <p:nvPr>
            <p:ph type="sldImg"/>
          </p:nvPr>
        </p:nvSpPr>
        <p:spPr>
          <a:xfrm>
            <a:off x="1144588" y="685800"/>
            <a:ext cx="4572000" cy="3429000"/>
          </a:xfrm>
          <a:ln/>
        </p:spPr>
      </p:sp>
      <p:sp>
        <p:nvSpPr>
          <p:cNvPr id="18391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66671929"/>
      </p:ext>
    </p:extLst>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1F684-6DDB-4C5E-8667-5B66EDD9F610}" type="slidenum">
              <a:rPr lang="en-GB"/>
              <a:pPr/>
              <a:t>398</a:t>
            </a:fld>
            <a:endParaRPr lang="en-GB"/>
          </a:p>
        </p:txBody>
      </p:sp>
      <p:sp>
        <p:nvSpPr>
          <p:cNvPr id="1841154" name="Rectangle 2"/>
          <p:cNvSpPr>
            <a:spLocks noGrp="1" noRot="1" noChangeAspect="1" noChangeArrowheads="1" noTextEdit="1"/>
          </p:cNvSpPr>
          <p:nvPr>
            <p:ph type="sldImg"/>
          </p:nvPr>
        </p:nvSpPr>
        <p:spPr>
          <a:xfrm>
            <a:off x="1144588" y="685800"/>
            <a:ext cx="4572000" cy="3429000"/>
          </a:xfrm>
          <a:ln/>
        </p:spPr>
      </p:sp>
      <p:sp>
        <p:nvSpPr>
          <p:cNvPr id="18411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00210700"/>
      </p:ext>
    </p:extLst>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CBEDA-3238-4C8A-AE8E-4A74F0B2809A}" type="slidenum">
              <a:rPr lang="en-GB"/>
              <a:pPr/>
              <a:t>399</a:t>
            </a:fld>
            <a:endParaRPr lang="en-GB"/>
          </a:p>
        </p:txBody>
      </p:sp>
      <p:sp>
        <p:nvSpPr>
          <p:cNvPr id="1843202" name="Rectangle 2"/>
          <p:cNvSpPr>
            <a:spLocks noGrp="1" noRot="1" noChangeAspect="1" noChangeArrowheads="1" noTextEdit="1"/>
          </p:cNvSpPr>
          <p:nvPr>
            <p:ph type="sldImg"/>
          </p:nvPr>
        </p:nvSpPr>
        <p:spPr>
          <a:xfrm>
            <a:off x="1144588" y="685800"/>
            <a:ext cx="4572000" cy="3429000"/>
          </a:xfrm>
          <a:ln/>
        </p:spPr>
      </p:sp>
      <p:sp>
        <p:nvSpPr>
          <p:cNvPr id="1843203" name="Rectangle 3"/>
          <p:cNvSpPr>
            <a:spLocks noGrp="1" noChangeArrowheads="1"/>
          </p:cNvSpPr>
          <p:nvPr>
            <p:ph type="body" idx="1"/>
          </p:nvPr>
        </p:nvSpPr>
        <p:spPr>
          <a:xfrm>
            <a:off x="914400" y="4344025"/>
            <a:ext cx="5029200" cy="4114488"/>
          </a:xfrm>
          <a:ln/>
        </p:spPr>
        <p:txBody>
          <a:bodyPr/>
          <a:lstStyle/>
          <a:p>
            <a:r>
              <a:rPr lang="en-US"/>
              <a:t>Exceptions are errors that occur at run time. When such exceptions occur, the programmer has to decide a strategy according to which he would handle the exceptions. This systematic handling of run-time errors is called exception handling. </a:t>
            </a:r>
          </a:p>
        </p:txBody>
      </p:sp>
    </p:spTree>
    <p:extLst>
      <p:ext uri="{BB962C8B-B14F-4D97-AF65-F5344CB8AC3E}">
        <p14:creationId xmlns:p14="http://schemas.microsoft.com/office/powerpoint/2010/main" val="1680958956"/>
      </p:ext>
    </p:extLst>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7CFD7-1942-4986-A5CA-F71015F73D6E}" type="slidenum">
              <a:rPr lang="en-GB"/>
              <a:pPr/>
              <a:t>400</a:t>
            </a:fld>
            <a:endParaRPr lang="en-GB"/>
          </a:p>
        </p:txBody>
      </p:sp>
      <p:sp>
        <p:nvSpPr>
          <p:cNvPr id="1845250" name="Rectangle 2"/>
          <p:cNvSpPr>
            <a:spLocks noGrp="1" noRot="1" noChangeAspect="1" noChangeArrowheads="1" noTextEdit="1"/>
          </p:cNvSpPr>
          <p:nvPr>
            <p:ph type="sldImg"/>
          </p:nvPr>
        </p:nvSpPr>
        <p:spPr>
          <a:xfrm>
            <a:off x="1144588" y="685800"/>
            <a:ext cx="4572000" cy="3429000"/>
          </a:xfrm>
          <a:ln/>
        </p:spPr>
      </p:sp>
      <p:sp>
        <p:nvSpPr>
          <p:cNvPr id="1845251" name="Rectangle 3"/>
          <p:cNvSpPr>
            <a:spLocks noGrp="1" noChangeArrowheads="1"/>
          </p:cNvSpPr>
          <p:nvPr>
            <p:ph type="body" idx="1"/>
          </p:nvPr>
        </p:nvSpPr>
        <p:spPr>
          <a:xfrm>
            <a:off x="914400" y="4344025"/>
            <a:ext cx="5029200" cy="4114488"/>
          </a:xfrm>
          <a:ln/>
        </p:spPr>
        <p:txBody>
          <a:bodyPr>
            <a:normAutofit lnSpcReduction="10000"/>
          </a:bodyPr>
          <a:lstStyle/>
          <a:p>
            <a:r>
              <a:rPr lang="en-US"/>
              <a:t>Function calls can be followed with error checks on return values to find whether the function did its job properly or not.. In C-programs, a function usually returns an error value if an error occurs during execution of that function. For eg: file opening functions return a null indicating their inability to open a file successfully. Hence, each time we call these functions, we can check for the return value. The setjmp/longjmp approach is intended to handle conditions that do not require immediate program termination. For eg: if a recursive descent parser detects an error, it should report it and continue with further processing. The setjmp() function when called from main() saves the state or context of the process in the structure jmp_buf. defined in the header file “setjmp.h”. When an error occurs in the process, the longjmp() uses the saved context to revert to a previous point in the program.</a:t>
            </a:r>
          </a:p>
          <a:p>
            <a:endParaRPr lang="en-US"/>
          </a:p>
          <a:p>
            <a:r>
              <a:rPr lang="en-US"/>
              <a:t>Checking return value:  Every time the function is called, we must check its return value through a pair of if and else. Surrounding every function call with a pair of if and else results in increase in code size and also decreases readability. This approach cannot be used to report errors in the constructor of a class as the constructor cannot return a value. jmp_buf is system dependent because different systems might require different amounts of information to capture the context of a process. Setjmp/longjmp functions do not call destructors, so objects are not properly cleaned up.  Destructor calls are essential, so this approach will not work with C++. </a:t>
            </a:r>
          </a:p>
          <a:p>
            <a:endParaRPr lang="en-US"/>
          </a:p>
        </p:txBody>
      </p:sp>
    </p:spTree>
    <p:extLst>
      <p:ext uri="{BB962C8B-B14F-4D97-AF65-F5344CB8AC3E}">
        <p14:creationId xmlns:p14="http://schemas.microsoft.com/office/powerpoint/2010/main" val="264240535"/>
      </p:ext>
    </p:extLst>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127DC-E897-47D4-83D0-D6BF3508A10B}" type="slidenum">
              <a:rPr lang="en-GB"/>
              <a:pPr/>
              <a:t>401</a:t>
            </a:fld>
            <a:endParaRPr lang="en-GB"/>
          </a:p>
        </p:txBody>
      </p:sp>
      <p:sp>
        <p:nvSpPr>
          <p:cNvPr id="1847298" name="Rectangle 2"/>
          <p:cNvSpPr>
            <a:spLocks noGrp="1" noRot="1" noChangeAspect="1" noChangeArrowheads="1" noTextEdit="1"/>
          </p:cNvSpPr>
          <p:nvPr>
            <p:ph type="sldImg"/>
          </p:nvPr>
        </p:nvSpPr>
        <p:spPr>
          <a:xfrm>
            <a:off x="1144588" y="685800"/>
            <a:ext cx="4572000" cy="3429000"/>
          </a:xfrm>
          <a:ln/>
        </p:spPr>
      </p:sp>
      <p:sp>
        <p:nvSpPr>
          <p:cNvPr id="1847299" name="Rectangle 3"/>
          <p:cNvSpPr>
            <a:spLocks noGrp="1" noChangeArrowheads="1"/>
          </p:cNvSpPr>
          <p:nvPr>
            <p:ph type="body" idx="1"/>
          </p:nvPr>
        </p:nvSpPr>
        <p:spPr>
          <a:xfrm>
            <a:off x="914400" y="4344025"/>
            <a:ext cx="5029200" cy="4114488"/>
          </a:xfrm>
          <a:ln/>
        </p:spPr>
        <p:txBody>
          <a:bodyPr>
            <a:normAutofit fontScale="85000" lnSpcReduction="20000"/>
          </a:bodyPr>
          <a:lstStyle/>
          <a:p>
            <a:r>
              <a:rPr lang="en-US"/>
              <a:t>The C++ language provides built-in support for handling anomalous situations, known as “exceptions,” which may occur during the execution of your program. With C++ exception handling, your program can communicate unexpected events to a higher execution context that is better able to recover from such abnormal events. These exceptions are handled by code that is outside the normal flow of control.</a:t>
            </a:r>
          </a:p>
          <a:p>
            <a:endParaRPr lang="en-US"/>
          </a:p>
          <a:p>
            <a:r>
              <a:rPr lang="en-US"/>
              <a:t>In C++, the process of raising an exception is called “throwing” an exception. A designated exception handler then “catches” the thrown exception. Program statements that we want to be  monitored for exceptions are contained in a try block. C++ uses two classes to represent and encapsulate exceptions. </a:t>
            </a:r>
          </a:p>
          <a:p>
            <a:r>
              <a:rPr lang="en-US"/>
              <a:t>1. Skeleton classes. These classes have no members, because their names are sufficient to refer to and handle the exceptions.</a:t>
            </a:r>
          </a:p>
          <a:p>
            <a:r>
              <a:rPr lang="en-US"/>
              <a:t>2. Classes with data members. These classes declare data members that allow them to better describe the exception.</a:t>
            </a:r>
          </a:p>
          <a:p>
            <a:r>
              <a:rPr lang="en-US"/>
              <a:t>If an exception (i.e. an error) occurs within the try block , it is thrown. The exception is caught using catch and processed.</a:t>
            </a:r>
          </a:p>
          <a:p>
            <a:r>
              <a:rPr lang="en-US"/>
              <a:t>Format:    </a:t>
            </a:r>
          </a:p>
          <a:p>
            <a:r>
              <a:rPr lang="en-US"/>
              <a:t>                        try</a:t>
            </a:r>
          </a:p>
          <a:p>
            <a:r>
              <a:rPr lang="en-US"/>
              <a:t>                             {     </a:t>
            </a:r>
          </a:p>
          <a:p>
            <a:r>
              <a:rPr lang="en-US"/>
              <a:t>	            // try block</a:t>
            </a:r>
          </a:p>
          <a:p>
            <a:r>
              <a:rPr lang="en-US"/>
              <a:t>                             }</a:t>
            </a:r>
          </a:p>
          <a:p>
            <a:r>
              <a:rPr lang="en-US"/>
              <a:t>                        catch ( type1 arg)</a:t>
            </a:r>
          </a:p>
          <a:p>
            <a:r>
              <a:rPr lang="en-US"/>
              <a:t>                             {    </a:t>
            </a:r>
          </a:p>
          <a:p>
            <a:r>
              <a:rPr lang="en-US"/>
              <a:t>	            // catch block</a:t>
            </a:r>
          </a:p>
          <a:p>
            <a:r>
              <a:rPr lang="en-US"/>
              <a:t>                             }  </a:t>
            </a:r>
          </a:p>
          <a:p>
            <a:r>
              <a:rPr lang="en-US"/>
              <a:t>The compound-statement after the try clause is the guarded section of code. The throw-expression throws an exception. The compound-statement after the catch clause is the exception handler, and catches the exception thrown by the throw-expression. The exception-declaration statement after the catch clause indicates the type of exception the clause handles. The type can be any valid data type, including a C++ class.</a:t>
            </a:r>
          </a:p>
          <a:p>
            <a:endParaRPr lang="en-US"/>
          </a:p>
          <a:p>
            <a:r>
              <a:rPr lang="en-US"/>
              <a:t>  </a:t>
            </a:r>
          </a:p>
          <a:p>
            <a:endParaRPr lang="en-US"/>
          </a:p>
        </p:txBody>
      </p:sp>
    </p:spTree>
    <p:extLst>
      <p:ext uri="{BB962C8B-B14F-4D97-AF65-F5344CB8AC3E}">
        <p14:creationId xmlns:p14="http://schemas.microsoft.com/office/powerpoint/2010/main" val="4212544631"/>
      </p:ext>
    </p:extLst>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5E9F7-F03A-40C8-A799-CDAD29B03FED}" type="slidenum">
              <a:rPr lang="en-GB"/>
              <a:pPr/>
              <a:t>402</a:t>
            </a:fld>
            <a:endParaRPr lang="en-GB"/>
          </a:p>
        </p:txBody>
      </p:sp>
      <p:sp>
        <p:nvSpPr>
          <p:cNvPr id="1849346" name="Rectangle 2"/>
          <p:cNvSpPr>
            <a:spLocks noGrp="1" noRot="1" noChangeAspect="1" noChangeArrowheads="1" noTextEdit="1"/>
          </p:cNvSpPr>
          <p:nvPr>
            <p:ph type="sldImg"/>
          </p:nvPr>
        </p:nvSpPr>
        <p:spPr>
          <a:xfrm>
            <a:off x="1144588" y="685800"/>
            <a:ext cx="4572000" cy="3429000"/>
          </a:xfrm>
          <a:ln/>
        </p:spPr>
      </p:sp>
      <p:sp>
        <p:nvSpPr>
          <p:cNvPr id="1849347" name="Rectangle 3"/>
          <p:cNvSpPr>
            <a:spLocks noGrp="1" noChangeArrowheads="1"/>
          </p:cNvSpPr>
          <p:nvPr>
            <p:ph type="body" idx="1"/>
          </p:nvPr>
        </p:nvSpPr>
        <p:spPr>
          <a:xfrm>
            <a:off x="914400" y="4344025"/>
            <a:ext cx="5029200" cy="4114488"/>
          </a:xfrm>
          <a:ln/>
        </p:spPr>
        <p:txBody>
          <a:bodyPr/>
          <a:lstStyle/>
          <a:p>
            <a:r>
              <a:rPr lang="en-US" sz="1000"/>
              <a:t>That is, if the data type specified by a </a:t>
            </a:r>
            <a:r>
              <a:rPr lang="en-US" sz="1000" b="1"/>
              <a:t>catch</a:t>
            </a:r>
            <a:r>
              <a:rPr lang="en-US" sz="1000"/>
              <a:t> matches that of the exception, then that </a:t>
            </a:r>
            <a:r>
              <a:rPr lang="en-US" sz="1000" b="1"/>
              <a:t>catch</a:t>
            </a:r>
            <a:r>
              <a:rPr lang="en-US" sz="1000"/>
              <a:t> statement is executed, and all other catch statements are bypassed. When an exception is caught, the argument specified in the catch clause will receive the exception. Any type of data may be caught, including classes that you create. If no exception is thrown, then no catch statement is executed. if a match is found</a:t>
            </a:r>
            <a:r>
              <a:rPr lang="en-US" sz="1000" b="1"/>
              <a:t>, </a:t>
            </a:r>
            <a:r>
              <a:rPr lang="en-US" sz="1000"/>
              <a:t>the</a:t>
            </a:r>
            <a:r>
              <a:rPr lang="en-US" sz="1000" b="1"/>
              <a:t> </a:t>
            </a:r>
            <a:r>
              <a:rPr lang="en-US" sz="1000" b="1">
                <a:solidFill>
                  <a:schemeClr val="tx2"/>
                </a:solidFill>
              </a:rPr>
              <a:t>catch</a:t>
            </a:r>
            <a:r>
              <a:rPr lang="en-US" sz="1000" b="1"/>
              <a:t> </a:t>
            </a:r>
            <a:r>
              <a:rPr lang="en-US" sz="1000"/>
              <a:t>handler’s code is executed, and control resumes at the point after the catch handlers.</a:t>
            </a:r>
          </a:p>
          <a:p>
            <a:r>
              <a:rPr lang="en-US" sz="1000" b="1"/>
              <a:t>Execution proceeds as follows:</a:t>
            </a:r>
            <a:r>
              <a:rPr lang="en-US" sz="1000"/>
              <a:t> </a:t>
            </a:r>
          </a:p>
          <a:p>
            <a:r>
              <a:rPr lang="en-US" sz="1000"/>
              <a:t>Control reaches the try statement by normal sequential execution. The guarded section (within the try block) is executed. If no exception is thrown during execution of the guarded section, the catch clauses that follow the try block are not executed. Execution continues at the statement after the last catch clause following the try block in which the exception was expected. If an exception is thrown during execution of the guarded section, or in any routine, the guarded section calls (either directly or indirectly), an exception object is created from the object created by the throw operand. (This implies that a copy constructor may be involved.) At this point, the compiler looks for a catch clause in a higher exception context that can handle an exception of the type thrown (or a catch handler that can handle any type of exception). The catch handlers are examined in order of their appearance following the try block. If no appropriate handler is found, the next dynamically enclosing try block is examined. This process continues until the outermost enclosing try block is examined. if a matching handler is still not found, or if an exception occurs while unwinding, but before the handler gets control, the predefined run-time function terminate( ) is called. </a:t>
            </a:r>
          </a:p>
          <a:p>
            <a:endParaRPr lang="en-US" sz="1000"/>
          </a:p>
          <a:p>
            <a:endParaRPr lang="en-US" sz="1000"/>
          </a:p>
        </p:txBody>
      </p:sp>
    </p:spTree>
    <p:extLst>
      <p:ext uri="{BB962C8B-B14F-4D97-AF65-F5344CB8AC3E}">
        <p14:creationId xmlns:p14="http://schemas.microsoft.com/office/powerpoint/2010/main" val="36430573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C0454-861F-4183-A89A-40F7DDC9038B}" type="slidenum">
              <a:rPr lang="en-GB"/>
              <a:pPr/>
              <a:t>39</a:t>
            </a:fld>
            <a:endParaRPr lang="en-GB"/>
          </a:p>
        </p:txBody>
      </p:sp>
      <p:sp>
        <p:nvSpPr>
          <p:cNvPr id="710658" name="Rectangle 2"/>
          <p:cNvSpPr>
            <a:spLocks noGrp="1" noRot="1" noChangeAspect="1" noChangeArrowheads="1" noTextEdit="1"/>
          </p:cNvSpPr>
          <p:nvPr>
            <p:ph type="sldImg"/>
          </p:nvPr>
        </p:nvSpPr>
        <p:spPr>
          <a:xfrm>
            <a:off x="1144588" y="685800"/>
            <a:ext cx="4572000" cy="3429000"/>
          </a:xfrm>
          <a:ln/>
        </p:spPr>
      </p:sp>
      <p:sp>
        <p:nvSpPr>
          <p:cNvPr id="710659" name="Rectangle 3"/>
          <p:cNvSpPr>
            <a:spLocks noGrp="1" noChangeArrowheads="1"/>
          </p:cNvSpPr>
          <p:nvPr>
            <p:ph type="body" idx="1"/>
          </p:nvPr>
        </p:nvSpPr>
        <p:spPr>
          <a:xfrm>
            <a:off x="914400" y="4344025"/>
            <a:ext cx="5029200" cy="4114488"/>
          </a:xfrm>
          <a:ln/>
        </p:spPr>
        <p:txBody>
          <a:bodyPr/>
          <a:lstStyle/>
          <a:p>
            <a:r>
              <a:rPr lang="en-US"/>
              <a:t>C/C++ offers “built-in” primitive data types; </a:t>
            </a:r>
          </a:p>
          <a:p>
            <a:pPr lvl="1"/>
            <a:r>
              <a:rPr lang="en-US"/>
              <a:t>each determines how the symbol’s memory is interpreted</a:t>
            </a:r>
          </a:p>
          <a:p>
            <a:r>
              <a:rPr lang="en-US"/>
              <a:t>the “built-ins” are referred to as </a:t>
            </a:r>
            <a:r>
              <a:rPr lang="en-US" b="1" i="1"/>
              <a:t>scalar </a:t>
            </a:r>
            <a:r>
              <a:rPr lang="en-US"/>
              <a:t>types: arithmetic types that designate one single value</a:t>
            </a:r>
          </a:p>
          <a:p>
            <a:r>
              <a:rPr lang="en-US"/>
              <a:t>sorted into two categories:</a:t>
            </a:r>
          </a:p>
          <a:p>
            <a:pPr lvl="1">
              <a:lnSpc>
                <a:spcPct val="120000"/>
              </a:lnSpc>
            </a:pPr>
            <a:r>
              <a:rPr lang="en-US"/>
              <a:t>integer  types</a:t>
            </a:r>
          </a:p>
          <a:p>
            <a:pPr lvl="2">
              <a:lnSpc>
                <a:spcPct val="120000"/>
              </a:lnSpc>
            </a:pPr>
            <a:r>
              <a:rPr lang="en-US" b="1">
                <a:solidFill>
                  <a:schemeClr val="tx2"/>
                </a:solidFill>
                <a:latin typeface="Courier New" pitchFamily="49" charset="0"/>
              </a:rPr>
              <a:t>int,</a:t>
            </a:r>
            <a:r>
              <a:rPr lang="en-US" b="1">
                <a:solidFill>
                  <a:schemeClr val="tx2"/>
                </a:solidFill>
              </a:rPr>
              <a:t>short, long, char, bool</a:t>
            </a:r>
            <a:endParaRPr lang="en-US" b="1"/>
          </a:p>
          <a:p>
            <a:pPr lvl="2">
              <a:lnSpc>
                <a:spcPct val="120000"/>
              </a:lnSpc>
            </a:pPr>
            <a:r>
              <a:rPr lang="en-US"/>
              <a:t>are</a:t>
            </a:r>
            <a:r>
              <a:rPr lang="en-US" b="1"/>
              <a:t> </a:t>
            </a:r>
            <a:r>
              <a:rPr lang="en-US" b="1">
                <a:solidFill>
                  <a:schemeClr val="tx2"/>
                </a:solidFill>
              </a:rPr>
              <a:t>signed</a:t>
            </a:r>
            <a:r>
              <a:rPr lang="en-US" b="1"/>
              <a:t> </a:t>
            </a:r>
            <a:r>
              <a:rPr lang="en-US"/>
              <a:t>(default) or </a:t>
            </a:r>
            <a:r>
              <a:rPr lang="en-US" b="1">
                <a:solidFill>
                  <a:schemeClr val="tx2"/>
                </a:solidFill>
              </a:rPr>
              <a:t>unsigned</a:t>
            </a:r>
            <a:endParaRPr lang="en-US" b="1"/>
          </a:p>
          <a:p>
            <a:pPr lvl="1">
              <a:lnSpc>
                <a:spcPct val="120000"/>
              </a:lnSpc>
            </a:pPr>
            <a:r>
              <a:rPr lang="en-US"/>
              <a:t>floating types</a:t>
            </a:r>
          </a:p>
          <a:p>
            <a:pPr lvl="2">
              <a:lnSpc>
                <a:spcPct val="120000"/>
              </a:lnSpc>
            </a:pPr>
            <a:r>
              <a:rPr lang="en-US" b="1">
                <a:solidFill>
                  <a:schemeClr val="tx2"/>
                </a:solidFill>
              </a:rPr>
              <a:t>float, double, long double</a:t>
            </a:r>
            <a:endParaRPr lang="en-US" b="1"/>
          </a:p>
          <a:p>
            <a:endParaRPr lang="en-US"/>
          </a:p>
        </p:txBody>
      </p:sp>
    </p:spTree>
    <p:extLst>
      <p:ext uri="{BB962C8B-B14F-4D97-AF65-F5344CB8AC3E}">
        <p14:creationId xmlns:p14="http://schemas.microsoft.com/office/powerpoint/2010/main" val="4239774947"/>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D7DB8-9A46-407E-83BE-FD4FA898F8E2}" type="slidenum">
              <a:rPr lang="en-GB"/>
              <a:pPr/>
              <a:t>403</a:t>
            </a:fld>
            <a:endParaRPr lang="en-GB"/>
          </a:p>
        </p:txBody>
      </p:sp>
      <p:sp>
        <p:nvSpPr>
          <p:cNvPr id="1851394" name="Rectangle 2"/>
          <p:cNvSpPr>
            <a:spLocks noGrp="1" noRot="1" noChangeAspect="1" noChangeArrowheads="1" noTextEdit="1"/>
          </p:cNvSpPr>
          <p:nvPr>
            <p:ph type="sldImg"/>
          </p:nvPr>
        </p:nvSpPr>
        <p:spPr>
          <a:xfrm>
            <a:off x="1144588" y="685800"/>
            <a:ext cx="4572000" cy="3429000"/>
          </a:xfrm>
          <a:ln/>
        </p:spPr>
      </p:sp>
      <p:sp>
        <p:nvSpPr>
          <p:cNvPr id="185139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54902652"/>
      </p:ext>
    </p:extLst>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EB364-E628-421A-A5F4-6B32798EAFBB}" type="slidenum">
              <a:rPr lang="en-GB"/>
              <a:pPr/>
              <a:t>404</a:t>
            </a:fld>
            <a:endParaRPr lang="en-GB"/>
          </a:p>
        </p:txBody>
      </p:sp>
      <p:sp>
        <p:nvSpPr>
          <p:cNvPr id="1853442" name="Rectangle 2"/>
          <p:cNvSpPr>
            <a:spLocks noGrp="1" noRot="1" noChangeAspect="1" noChangeArrowheads="1" noTextEdit="1"/>
          </p:cNvSpPr>
          <p:nvPr>
            <p:ph type="sldImg"/>
          </p:nvPr>
        </p:nvSpPr>
        <p:spPr>
          <a:xfrm>
            <a:off x="1144588" y="685800"/>
            <a:ext cx="4572000" cy="3429000"/>
          </a:xfrm>
          <a:ln/>
        </p:spPr>
      </p:sp>
      <p:sp>
        <p:nvSpPr>
          <p:cNvPr id="18534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088791933"/>
      </p:ext>
    </p:extLst>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8D66F-B41F-4543-B820-01FF70EBD6F0}" type="slidenum">
              <a:rPr lang="en-GB"/>
              <a:pPr/>
              <a:t>405</a:t>
            </a:fld>
            <a:endParaRPr lang="en-GB"/>
          </a:p>
        </p:txBody>
      </p:sp>
      <p:sp>
        <p:nvSpPr>
          <p:cNvPr id="1855490" name="Rectangle 2"/>
          <p:cNvSpPr>
            <a:spLocks noGrp="1" noRot="1" noChangeAspect="1" noChangeArrowheads="1" noTextEdit="1"/>
          </p:cNvSpPr>
          <p:nvPr>
            <p:ph type="sldImg"/>
          </p:nvPr>
        </p:nvSpPr>
        <p:spPr>
          <a:xfrm>
            <a:off x="1144588" y="685800"/>
            <a:ext cx="4572000" cy="3429000"/>
          </a:xfrm>
          <a:ln/>
        </p:spPr>
      </p:sp>
      <p:sp>
        <p:nvSpPr>
          <p:cNvPr id="1855491" name="Rectangle 3"/>
          <p:cNvSpPr>
            <a:spLocks noGrp="1" noChangeArrowheads="1"/>
          </p:cNvSpPr>
          <p:nvPr>
            <p:ph type="body" idx="1"/>
          </p:nvPr>
        </p:nvSpPr>
        <p:spPr>
          <a:xfrm>
            <a:off x="914400" y="4344025"/>
            <a:ext cx="5029200" cy="4114488"/>
          </a:xfrm>
          <a:ln/>
        </p:spPr>
        <p:txBody>
          <a:bodyPr/>
          <a:lstStyle/>
          <a:p>
            <a:pPr>
              <a:spcAft>
                <a:spcPts val="600"/>
              </a:spcAft>
            </a:pPr>
            <a:r>
              <a:rPr lang="en-US"/>
              <a:t>The exception specification reuses the keyword </a:t>
            </a:r>
            <a:r>
              <a:rPr lang="en-US" b="1"/>
              <a:t>throw</a:t>
            </a:r>
            <a:r>
              <a:rPr lang="en-US"/>
              <a:t>, followed by a parenthesized list of all the potential exception types. So your function declaration may look like </a:t>
            </a:r>
            <a:r>
              <a:rPr lang="en-US" noProof="1"/>
              <a:t>void f() throw(toobig, toosmall, divzero);</a:t>
            </a:r>
          </a:p>
          <a:p>
            <a:pPr>
              <a:spcAft>
                <a:spcPts val="600"/>
              </a:spcAft>
            </a:pPr>
            <a:r>
              <a:rPr lang="en-US" noProof="1"/>
              <a:t>With exceptions, the traditional function declaration</a:t>
            </a:r>
            <a:r>
              <a:rPr lang="en-US"/>
              <a:t> </a:t>
            </a:r>
            <a:r>
              <a:rPr lang="en-US" noProof="1"/>
              <a:t>void f();</a:t>
            </a:r>
          </a:p>
          <a:p>
            <a:pPr>
              <a:spcAft>
                <a:spcPts val="600"/>
              </a:spcAft>
            </a:pPr>
            <a:r>
              <a:rPr lang="en-US" noProof="1"/>
              <a:t>means that any type of exception may be thrown from the function. If you say</a:t>
            </a:r>
            <a:r>
              <a:rPr lang="en-US"/>
              <a:t> </a:t>
            </a:r>
            <a:r>
              <a:rPr lang="en-US" noProof="1"/>
              <a:t>void f() throw();</a:t>
            </a:r>
          </a:p>
          <a:p>
            <a:pPr>
              <a:spcAft>
                <a:spcPts val="600"/>
              </a:spcAft>
            </a:pPr>
            <a:r>
              <a:rPr lang="en-US" noProof="1"/>
              <a:t>it means that no exceptions are thrown from a function.</a:t>
            </a:r>
          </a:p>
          <a:p>
            <a:pPr>
              <a:spcAft>
                <a:spcPts val="600"/>
              </a:spcAft>
            </a:pPr>
            <a:r>
              <a:rPr lang="en-US" noProof="1"/>
              <a:t>For good coding policy, good documentation, and ease-of-use for the function caller, you should always use an exception specification when you write a function that throws exceptions</a:t>
            </a:r>
            <a:r>
              <a:rPr lang="en-US" noProof="1">
                <a:latin typeface="Courier New" pitchFamily="49" charset="0"/>
              </a:rPr>
              <a:t>.</a:t>
            </a:r>
          </a:p>
          <a:p>
            <a:endParaRPr lang="en-US"/>
          </a:p>
        </p:txBody>
      </p:sp>
    </p:spTree>
    <p:extLst>
      <p:ext uri="{BB962C8B-B14F-4D97-AF65-F5344CB8AC3E}">
        <p14:creationId xmlns:p14="http://schemas.microsoft.com/office/powerpoint/2010/main" val="1119409316"/>
      </p:ext>
    </p:extLst>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7A5B01-C136-45C0-A727-4AC3F6822161}" type="slidenum">
              <a:rPr lang="en-GB"/>
              <a:pPr/>
              <a:t>406</a:t>
            </a:fld>
            <a:endParaRPr lang="en-GB"/>
          </a:p>
        </p:txBody>
      </p:sp>
      <p:sp>
        <p:nvSpPr>
          <p:cNvPr id="1857538" name="Rectangle 2"/>
          <p:cNvSpPr>
            <a:spLocks noGrp="1" noRot="1" noChangeAspect="1" noChangeArrowheads="1" noTextEdit="1"/>
          </p:cNvSpPr>
          <p:nvPr>
            <p:ph type="sldImg"/>
          </p:nvPr>
        </p:nvSpPr>
        <p:spPr>
          <a:xfrm>
            <a:off x="1144588" y="685800"/>
            <a:ext cx="4572000" cy="3429000"/>
          </a:xfrm>
          <a:ln/>
        </p:spPr>
      </p:sp>
      <p:sp>
        <p:nvSpPr>
          <p:cNvPr id="18575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8566951"/>
      </p:ext>
    </p:extLst>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B8144-609D-4912-AF88-8116A4B31A66}" type="slidenum">
              <a:rPr lang="en-GB"/>
              <a:pPr/>
              <a:t>407</a:t>
            </a:fld>
            <a:endParaRPr lang="en-GB"/>
          </a:p>
        </p:txBody>
      </p:sp>
      <p:sp>
        <p:nvSpPr>
          <p:cNvPr id="1859586" name="Rectangle 2"/>
          <p:cNvSpPr>
            <a:spLocks noGrp="1" noRot="1" noChangeAspect="1" noChangeArrowheads="1" noTextEdit="1"/>
          </p:cNvSpPr>
          <p:nvPr>
            <p:ph type="sldImg"/>
          </p:nvPr>
        </p:nvSpPr>
        <p:spPr>
          <a:xfrm>
            <a:off x="1144588" y="685800"/>
            <a:ext cx="4572000" cy="3429000"/>
          </a:xfrm>
          <a:ln/>
        </p:spPr>
      </p:sp>
      <p:sp>
        <p:nvSpPr>
          <p:cNvPr id="1859587" name="Rectangle 3"/>
          <p:cNvSpPr>
            <a:spLocks noGrp="1" noChangeArrowheads="1"/>
          </p:cNvSpPr>
          <p:nvPr>
            <p:ph type="body" idx="1"/>
          </p:nvPr>
        </p:nvSpPr>
        <p:spPr>
          <a:xfrm>
            <a:off x="914400" y="4191001"/>
            <a:ext cx="5486400" cy="4801537"/>
          </a:xfrm>
          <a:ln/>
        </p:spPr>
        <p:txBody>
          <a:bodyPr/>
          <a:lstStyle/>
          <a:p>
            <a:pPr lvl="2">
              <a:lnSpc>
                <a:spcPct val="20000"/>
              </a:lnSpc>
            </a:pPr>
            <a:endParaRPr lang="en-IN" noProof="1"/>
          </a:p>
        </p:txBody>
      </p:sp>
    </p:spTree>
    <p:extLst>
      <p:ext uri="{BB962C8B-B14F-4D97-AF65-F5344CB8AC3E}">
        <p14:creationId xmlns:p14="http://schemas.microsoft.com/office/powerpoint/2010/main" val="2753960604"/>
      </p:ext>
    </p:extLst>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3C9A3-E739-4C2B-A706-5537D2982D33}" type="slidenum">
              <a:rPr lang="en-GB"/>
              <a:pPr/>
              <a:t>408</a:t>
            </a:fld>
            <a:endParaRPr lang="en-GB"/>
          </a:p>
        </p:txBody>
      </p:sp>
      <p:sp>
        <p:nvSpPr>
          <p:cNvPr id="1861634" name="Rectangle 2"/>
          <p:cNvSpPr>
            <a:spLocks noGrp="1" noRot="1" noChangeAspect="1" noChangeArrowheads="1" noTextEdit="1"/>
          </p:cNvSpPr>
          <p:nvPr>
            <p:ph type="sldImg"/>
          </p:nvPr>
        </p:nvSpPr>
        <p:spPr>
          <a:xfrm>
            <a:off x="1144588" y="685800"/>
            <a:ext cx="4572000" cy="3429000"/>
          </a:xfrm>
          <a:ln/>
        </p:spPr>
      </p:sp>
      <p:sp>
        <p:nvSpPr>
          <p:cNvPr id="18616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78929615"/>
      </p:ext>
    </p:extLst>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CD1CC-254D-44D5-822C-19B38768BA01}" type="slidenum">
              <a:rPr lang="en-GB"/>
              <a:pPr/>
              <a:t>409</a:t>
            </a:fld>
            <a:endParaRPr lang="en-GB"/>
          </a:p>
        </p:txBody>
      </p:sp>
      <p:sp>
        <p:nvSpPr>
          <p:cNvPr id="1863682" name="Rectangle 2"/>
          <p:cNvSpPr>
            <a:spLocks noGrp="1" noRot="1" noChangeAspect="1" noChangeArrowheads="1" noTextEdit="1"/>
          </p:cNvSpPr>
          <p:nvPr>
            <p:ph type="sldImg"/>
          </p:nvPr>
        </p:nvSpPr>
        <p:spPr>
          <a:xfrm>
            <a:off x="1144588" y="685800"/>
            <a:ext cx="4572000" cy="3429000"/>
          </a:xfrm>
          <a:ln/>
        </p:spPr>
      </p:sp>
      <p:sp>
        <p:nvSpPr>
          <p:cNvPr id="1863683" name="Rectangle 3"/>
          <p:cNvSpPr>
            <a:spLocks noGrp="1" noChangeArrowheads="1"/>
          </p:cNvSpPr>
          <p:nvPr>
            <p:ph type="body" idx="1"/>
          </p:nvPr>
        </p:nvSpPr>
        <p:spPr>
          <a:xfrm>
            <a:off x="914400" y="4344025"/>
            <a:ext cx="5105400" cy="4799975"/>
          </a:xfrm>
          <a:ln/>
        </p:spPr>
        <p:txBody>
          <a:bodyPr/>
          <a:lstStyle/>
          <a:p>
            <a:r>
              <a:rPr lang="en-US"/>
              <a:t>The catch clause for a base class will also match any class derived from that base. Thus, if you want to catch exceptions of both a base type and a derived class type, put the derived class first in the catch sequence. If this is not done, the base class catch will always catch the derived class exception, and the catch clause specifying the derived class as its argument type will never execute.</a:t>
            </a:r>
          </a:p>
          <a:p>
            <a:r>
              <a:rPr lang="en-US"/>
              <a:t>Eg: int main()</a:t>
            </a:r>
          </a:p>
          <a:p>
            <a:r>
              <a:rPr lang="en-US"/>
              <a:t>{</a:t>
            </a:r>
          </a:p>
          <a:p>
            <a:r>
              <a:rPr lang="en-US"/>
              <a:t>	D derived;</a:t>
            </a:r>
          </a:p>
          <a:p>
            <a:r>
              <a:rPr lang="en-US"/>
              <a:t>	try{</a:t>
            </a:r>
          </a:p>
          <a:p>
            <a:r>
              <a:rPr lang="en-US"/>
              <a:t>	throw derived;</a:t>
            </a:r>
          </a:p>
          <a:p>
            <a:r>
              <a:rPr lang="en-US"/>
              <a:t>	}</a:t>
            </a:r>
          </a:p>
          <a:p>
            <a:r>
              <a:rPr lang="en-US"/>
              <a:t>catch(B b)</a:t>
            </a:r>
          </a:p>
          <a:p>
            <a:r>
              <a:rPr lang="en-US"/>
              <a:t>{ </a:t>
            </a:r>
          </a:p>
          <a:p>
            <a:r>
              <a:rPr lang="en-US"/>
              <a:t>cout&lt;&lt;“Caught  a base class.\n”;</a:t>
            </a:r>
          </a:p>
          <a:p>
            <a:r>
              <a:rPr lang="en-US"/>
              <a:t>}</a:t>
            </a:r>
          </a:p>
          <a:p>
            <a:r>
              <a:rPr lang="en-US"/>
              <a:t>catch(D d)</a:t>
            </a:r>
          </a:p>
          <a:p>
            <a:r>
              <a:rPr lang="en-US"/>
              <a:t>{</a:t>
            </a:r>
          </a:p>
          <a:p>
            <a:r>
              <a:rPr lang="en-US"/>
              <a:t>cout&lt;&lt;“This won’t execute.\n”;</a:t>
            </a:r>
          </a:p>
          <a:p>
            <a:r>
              <a:rPr lang="en-US"/>
              <a:t>}</a:t>
            </a:r>
          </a:p>
          <a:p>
            <a:r>
              <a:rPr lang="en-US"/>
              <a:t>return 0;</a:t>
            </a:r>
          </a:p>
          <a:p>
            <a:r>
              <a:rPr lang="en-US"/>
              <a:t>}</a:t>
            </a:r>
          </a:p>
        </p:txBody>
      </p:sp>
    </p:spTree>
    <p:extLst>
      <p:ext uri="{BB962C8B-B14F-4D97-AF65-F5344CB8AC3E}">
        <p14:creationId xmlns:p14="http://schemas.microsoft.com/office/powerpoint/2010/main" val="2704012842"/>
      </p:ext>
    </p:extLst>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BBE58-A17D-4085-9EB3-2CAC6EB21446}" type="slidenum">
              <a:rPr lang="en-GB"/>
              <a:pPr/>
              <a:t>410</a:t>
            </a:fld>
            <a:endParaRPr lang="en-GB"/>
          </a:p>
        </p:txBody>
      </p:sp>
      <p:sp>
        <p:nvSpPr>
          <p:cNvPr id="1865730" name="Rectangle 2"/>
          <p:cNvSpPr>
            <a:spLocks noGrp="1" noRot="1" noChangeAspect="1" noChangeArrowheads="1" noTextEdit="1"/>
          </p:cNvSpPr>
          <p:nvPr>
            <p:ph type="sldImg"/>
          </p:nvPr>
        </p:nvSpPr>
        <p:spPr>
          <a:xfrm>
            <a:off x="1144588" y="685800"/>
            <a:ext cx="4572000" cy="3429000"/>
          </a:xfrm>
          <a:ln/>
        </p:spPr>
      </p:sp>
      <p:sp>
        <p:nvSpPr>
          <p:cNvPr id="18657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775915036"/>
      </p:ext>
    </p:extLst>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3E111-8E26-43B2-B548-EE2FBAE6867C}" type="slidenum">
              <a:rPr lang="en-GB"/>
              <a:pPr/>
              <a:t>411</a:t>
            </a:fld>
            <a:endParaRPr lang="en-GB"/>
          </a:p>
        </p:txBody>
      </p:sp>
      <p:sp>
        <p:nvSpPr>
          <p:cNvPr id="1867778" name="Rectangle 2"/>
          <p:cNvSpPr>
            <a:spLocks noGrp="1" noRot="1" noChangeAspect="1" noChangeArrowheads="1" noTextEdit="1"/>
          </p:cNvSpPr>
          <p:nvPr>
            <p:ph type="sldImg"/>
          </p:nvPr>
        </p:nvSpPr>
        <p:spPr>
          <a:xfrm>
            <a:off x="1144588" y="685800"/>
            <a:ext cx="4572000" cy="3429000"/>
          </a:xfrm>
          <a:ln/>
        </p:spPr>
      </p:sp>
      <p:sp>
        <p:nvSpPr>
          <p:cNvPr id="1867779" name="Rectangle 3"/>
          <p:cNvSpPr>
            <a:spLocks noGrp="1" noChangeArrowheads="1"/>
          </p:cNvSpPr>
          <p:nvPr>
            <p:ph type="body" idx="1"/>
          </p:nvPr>
        </p:nvSpPr>
        <p:spPr>
          <a:xfrm>
            <a:off x="914400" y="4344025"/>
            <a:ext cx="5029200" cy="4114488"/>
          </a:xfrm>
          <a:ln/>
        </p:spPr>
        <p:txBody>
          <a:bodyPr/>
          <a:lstStyle/>
          <a:p>
            <a:pPr lvl="2"/>
            <a:r>
              <a:rPr lang="en-US"/>
              <a:t>try </a:t>
            </a:r>
          </a:p>
          <a:p>
            <a:pPr lvl="2"/>
            <a:r>
              <a:rPr lang="en-US"/>
              <a:t>{</a:t>
            </a:r>
          </a:p>
          <a:p>
            <a:pPr lvl="2"/>
            <a:r>
              <a:rPr lang="en-US"/>
              <a:t>        // use standard library</a:t>
            </a:r>
          </a:p>
          <a:p>
            <a:pPr lvl="2"/>
            <a:r>
              <a:rPr lang="en-US"/>
              <a:t>}</a:t>
            </a:r>
          </a:p>
          <a:p>
            <a:pPr lvl="2"/>
            <a:r>
              <a:rPr lang="en-US"/>
              <a:t>catch( </a:t>
            </a:r>
            <a:r>
              <a:rPr lang="en-US">
                <a:solidFill>
                  <a:schemeClr val="tx2"/>
                </a:solidFill>
              </a:rPr>
              <a:t>Exception&amp; e</a:t>
            </a:r>
            <a:r>
              <a:rPr lang="en-US"/>
              <a:t> )</a:t>
            </a:r>
          </a:p>
          <a:p>
            <a:pPr lvl="2"/>
            <a:r>
              <a:rPr lang="en-US"/>
              <a:t>{</a:t>
            </a:r>
          </a:p>
          <a:p>
            <a:pPr lvl="2"/>
            <a:r>
              <a:rPr lang="en-US"/>
              <a:t>      // do stuff</a:t>
            </a:r>
          </a:p>
          <a:p>
            <a:pPr lvl="2"/>
            <a:r>
              <a:rPr lang="en-US"/>
              <a:t>        clog &lt;&lt; “std library exception: “</a:t>
            </a:r>
          </a:p>
          <a:p>
            <a:pPr lvl="2"/>
            <a:r>
              <a:rPr lang="en-US"/>
              <a:t>	&lt;&lt; </a:t>
            </a:r>
            <a:r>
              <a:rPr lang="en-US" u="sng">
                <a:solidFill>
                  <a:schemeClr val="tx2"/>
                </a:solidFill>
              </a:rPr>
              <a:t>e.what()</a:t>
            </a:r>
            <a:r>
              <a:rPr lang="en-US"/>
              <a:t> &lt;&lt; endl;</a:t>
            </a:r>
          </a:p>
          <a:p>
            <a:pPr lvl="2"/>
            <a:r>
              <a:rPr lang="en-US"/>
              <a:t>}</a:t>
            </a:r>
          </a:p>
          <a:p>
            <a:pPr lvl="2"/>
            <a:r>
              <a:rPr lang="en-US"/>
              <a:t>catch( ... )</a:t>
            </a:r>
          </a:p>
          <a:p>
            <a:pPr lvl="2"/>
            <a:r>
              <a:rPr lang="en-US"/>
              <a:t>{</a:t>
            </a:r>
          </a:p>
          <a:p>
            <a:pPr lvl="2"/>
            <a:r>
              <a:rPr lang="en-US"/>
              <a:t>        // something else</a:t>
            </a:r>
          </a:p>
          <a:p>
            <a:pPr lvl="2"/>
            <a:r>
              <a:rPr lang="en-US"/>
              <a:t>}</a:t>
            </a:r>
          </a:p>
          <a:p>
            <a:endParaRPr lang="en-US"/>
          </a:p>
          <a:p>
            <a:endParaRPr lang="en-US"/>
          </a:p>
          <a:p>
            <a:endParaRPr lang="en-US"/>
          </a:p>
        </p:txBody>
      </p:sp>
    </p:spTree>
    <p:extLst>
      <p:ext uri="{BB962C8B-B14F-4D97-AF65-F5344CB8AC3E}">
        <p14:creationId xmlns:p14="http://schemas.microsoft.com/office/powerpoint/2010/main" val="4275399676"/>
      </p:ext>
    </p:extLst>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A311B-93D2-4888-8B2F-F5738FF68AC3}" type="slidenum">
              <a:rPr lang="en-GB"/>
              <a:pPr/>
              <a:t>412</a:t>
            </a:fld>
            <a:endParaRPr lang="en-GB"/>
          </a:p>
        </p:txBody>
      </p:sp>
      <p:sp>
        <p:nvSpPr>
          <p:cNvPr id="1869826" name="Rectangle 2"/>
          <p:cNvSpPr>
            <a:spLocks noGrp="1" noRot="1" noChangeAspect="1" noChangeArrowheads="1" noTextEdit="1"/>
          </p:cNvSpPr>
          <p:nvPr>
            <p:ph type="sldImg"/>
          </p:nvPr>
        </p:nvSpPr>
        <p:spPr>
          <a:xfrm>
            <a:off x="1144588" y="685800"/>
            <a:ext cx="4572000" cy="3429000"/>
          </a:xfrm>
          <a:ln/>
        </p:spPr>
      </p:sp>
      <p:sp>
        <p:nvSpPr>
          <p:cNvPr id="1869827" name="Rectangle 3"/>
          <p:cNvSpPr>
            <a:spLocks noGrp="1" noChangeArrowheads="1"/>
          </p:cNvSpPr>
          <p:nvPr>
            <p:ph type="body" idx="1"/>
          </p:nvPr>
        </p:nvSpPr>
        <p:spPr>
          <a:xfrm>
            <a:off x="914400" y="4344025"/>
            <a:ext cx="5029200" cy="4114488"/>
          </a:xfrm>
          <a:ln/>
        </p:spPr>
        <p:txBody>
          <a:bodyPr>
            <a:normAutofit lnSpcReduction="10000"/>
          </a:bodyPr>
          <a:lstStyle/>
          <a:p>
            <a:pPr>
              <a:spcAft>
                <a:spcPts val="600"/>
              </a:spcAft>
            </a:pPr>
            <a:r>
              <a:rPr lang="en-US"/>
              <a:t>The Standard C </a:t>
            </a:r>
            <a:r>
              <a:rPr lang="en-US" b="1"/>
              <a:t>signal( ) </a:t>
            </a:r>
            <a:r>
              <a:rPr lang="en-US"/>
              <a:t>system, and any similar system, handles asynchronous events: events that happen outside the scope of the program, and that events the program cannot anticipate. C++ exceptions cannot be used to handle asynchronous events because the exception and its handler are on the same call stack. That is, exceptions rely on scoping, whereas asynchronous events must be handled by completely separate code that is not part of the normal program flow (typically, interrupt service routines or event loops).</a:t>
            </a:r>
          </a:p>
          <a:p>
            <a:pPr>
              <a:spcAft>
                <a:spcPts val="600"/>
              </a:spcAft>
            </a:pPr>
            <a:r>
              <a:rPr lang="en-US"/>
              <a:t>This is not to say that asynchronous events cannot be </a:t>
            </a:r>
            <a:r>
              <a:rPr lang="en-US" i="1"/>
              <a:t>associated</a:t>
            </a:r>
            <a:r>
              <a:rPr lang="en-US"/>
              <a:t> with exceptions. But the interrupt handler should do its job as quickly as possible, and then return. Later, at some well-defined point in the program, an exception might be thrown </a:t>
            </a:r>
            <a:r>
              <a:rPr lang="en-US" i="1"/>
              <a:t>based on</a:t>
            </a:r>
            <a:r>
              <a:rPr lang="en-US"/>
              <a:t> the interrupt.</a:t>
            </a:r>
          </a:p>
          <a:p>
            <a:r>
              <a:rPr lang="en-US"/>
              <a:t>If you have enough information to handle an error, it’s not an exception. You should take care of it in the current context rather than throwing an exception to a larger context.</a:t>
            </a:r>
          </a:p>
          <a:p>
            <a:endParaRPr lang="en-US"/>
          </a:p>
          <a:p>
            <a:r>
              <a:rPr lang="en-US"/>
              <a:t>An exception looks somewhat like an alternate return mechanism and somewhat like a </a:t>
            </a:r>
            <a:r>
              <a:rPr lang="en-US" b="1"/>
              <a:t>switch</a:t>
            </a:r>
            <a:r>
              <a:rPr lang="en-US"/>
              <a:t> statement, so you can be tempted to use them for other than their original intent. This is a bad idea, partly because the exception-handling system is significantly less efficient than normal program execution; exceptions are a rare event, so the normal program shouldn’t pay for them.</a:t>
            </a:r>
          </a:p>
        </p:txBody>
      </p:sp>
    </p:spTree>
    <p:extLst>
      <p:ext uri="{BB962C8B-B14F-4D97-AF65-F5344CB8AC3E}">
        <p14:creationId xmlns:p14="http://schemas.microsoft.com/office/powerpoint/2010/main" val="147143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08BE0-5BF9-43F4-ACBB-0C9C0A513DEB}" type="slidenum">
              <a:rPr lang="en-GB"/>
              <a:pPr/>
              <a:t>4</a:t>
            </a:fld>
            <a:endParaRPr lang="en-GB"/>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41011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96261-270C-4009-869E-E088587B3CE9}" type="slidenum">
              <a:rPr lang="en-GB"/>
              <a:pPr/>
              <a:t>40</a:t>
            </a:fld>
            <a:endParaRPr lang="en-GB"/>
          </a:p>
        </p:txBody>
      </p:sp>
      <p:sp>
        <p:nvSpPr>
          <p:cNvPr id="712706" name="Rectangle 2"/>
          <p:cNvSpPr>
            <a:spLocks noGrp="1" noRot="1" noChangeAspect="1" noChangeArrowheads="1" noTextEdit="1"/>
          </p:cNvSpPr>
          <p:nvPr>
            <p:ph type="sldImg"/>
          </p:nvPr>
        </p:nvSpPr>
        <p:spPr>
          <a:xfrm>
            <a:off x="1144588" y="685800"/>
            <a:ext cx="4572000" cy="3429000"/>
          </a:xfrm>
          <a:ln/>
        </p:spPr>
      </p:sp>
      <p:sp>
        <p:nvSpPr>
          <p:cNvPr id="712707" name="Rectangle 3"/>
          <p:cNvSpPr>
            <a:spLocks noGrp="1" noChangeArrowheads="1"/>
          </p:cNvSpPr>
          <p:nvPr>
            <p:ph type="body" idx="1"/>
          </p:nvPr>
        </p:nvSpPr>
        <p:spPr>
          <a:xfrm>
            <a:off x="914400" y="4344025"/>
            <a:ext cx="5029200" cy="4114488"/>
          </a:xfrm>
          <a:ln/>
        </p:spPr>
        <p:txBody>
          <a:bodyPr/>
          <a:lstStyle/>
          <a:p>
            <a:r>
              <a:rPr lang="en-US" b="1"/>
              <a:t>Structures and Classes</a:t>
            </a:r>
          </a:p>
          <a:p>
            <a:r>
              <a:rPr lang="en-US"/>
              <a:t>Structures in C++ remain the same as in C. C++ introduces another concept of classes that would be discussed later.</a:t>
            </a:r>
          </a:p>
          <a:p>
            <a:endParaRPr lang="en-US">
              <a:solidFill>
                <a:schemeClr val="folHlink"/>
              </a:solidFill>
            </a:endParaRPr>
          </a:p>
          <a:p>
            <a:r>
              <a:rPr lang="en-US"/>
              <a:t> </a:t>
            </a:r>
            <a:r>
              <a:rPr lang="en-US" b="1"/>
              <a:t>    </a:t>
            </a:r>
            <a:r>
              <a:rPr lang="en-US"/>
              <a:t>struct  typeName	      </a:t>
            </a:r>
            <a:r>
              <a:rPr lang="en-US" i="1">
                <a:solidFill>
                  <a:schemeClr val="folHlink"/>
                </a:solidFill>
              </a:rPr>
              <a:t>// </a:t>
            </a:r>
            <a:r>
              <a:rPr lang="en-US" i="1"/>
              <a:t>does not  allocate memory</a:t>
            </a:r>
          </a:p>
          <a:p>
            <a:r>
              <a:rPr lang="en-US"/>
              <a:t>    {				</a:t>
            </a:r>
          </a:p>
          <a:p>
            <a:r>
              <a:rPr lang="en-US"/>
              <a:t>	     MemberList</a:t>
            </a:r>
          </a:p>
          <a:p>
            <a:r>
              <a:rPr lang="en-US"/>
              <a:t>    } ;</a:t>
            </a:r>
          </a:p>
          <a:p>
            <a:endParaRPr lang="en-US"/>
          </a:p>
          <a:p>
            <a:r>
              <a:rPr lang="en-US" b="1"/>
              <a:t>Enumeration’s</a:t>
            </a:r>
            <a:endParaRPr lang="en-US"/>
          </a:p>
          <a:p>
            <a:r>
              <a:rPr lang="en-US"/>
              <a:t>Enumeration's provide an alternative way of not only defining but also grouping a set of integer constants. An enumeration is defined with the </a:t>
            </a:r>
            <a:r>
              <a:rPr lang="en-US" i="1"/>
              <a:t>enum</a:t>
            </a:r>
            <a:r>
              <a:rPr lang="en-US"/>
              <a:t> keyword, an optional enumeration name, and a comma-separated list of enumerators enclosed in braces. By default, the first enumeration is assigned the value of 0. Each subsequent enumerator is assigned a value of one more than the preceding enumerator.</a:t>
            </a:r>
          </a:p>
          <a:p>
            <a:endParaRPr lang="en-US"/>
          </a:p>
          <a:p>
            <a:r>
              <a:rPr lang="en-US" sz="1600">
                <a:latin typeface="Arial Black" pitchFamily="34" charset="0"/>
              </a:rPr>
              <a:t>          </a:t>
            </a:r>
          </a:p>
        </p:txBody>
      </p:sp>
    </p:spTree>
    <p:extLst>
      <p:ext uri="{BB962C8B-B14F-4D97-AF65-F5344CB8AC3E}">
        <p14:creationId xmlns:p14="http://schemas.microsoft.com/office/powerpoint/2010/main" val="1997211215"/>
      </p:ext>
    </p:extLst>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2408-B060-4D3F-8200-99CF7CAF561E}" type="slidenum">
              <a:rPr lang="en-GB"/>
              <a:pPr/>
              <a:t>414</a:t>
            </a:fld>
            <a:endParaRPr lang="en-GB"/>
          </a:p>
        </p:txBody>
      </p:sp>
      <p:sp>
        <p:nvSpPr>
          <p:cNvPr id="1872898" name="Rectangle 2"/>
          <p:cNvSpPr>
            <a:spLocks noGrp="1" noRot="1" noChangeAspect="1" noChangeArrowheads="1" noTextEdit="1"/>
          </p:cNvSpPr>
          <p:nvPr>
            <p:ph type="sldImg"/>
          </p:nvPr>
        </p:nvSpPr>
        <p:spPr>
          <a:xfrm>
            <a:off x="1144588" y="685800"/>
            <a:ext cx="4572000" cy="3429000"/>
          </a:xfrm>
          <a:ln/>
        </p:spPr>
      </p:sp>
      <p:sp>
        <p:nvSpPr>
          <p:cNvPr id="18728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760319376"/>
      </p:ext>
    </p:extLst>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C8F89-5CED-43A6-B0C7-CE9A5744B301}" type="slidenum">
              <a:rPr lang="en-GB"/>
              <a:pPr/>
              <a:t>415</a:t>
            </a:fld>
            <a:endParaRPr lang="en-GB"/>
          </a:p>
        </p:txBody>
      </p:sp>
      <p:sp>
        <p:nvSpPr>
          <p:cNvPr id="1874946" name="Rectangle 2"/>
          <p:cNvSpPr>
            <a:spLocks noGrp="1" noRot="1" noChangeAspect="1" noChangeArrowheads="1" noTextEdit="1"/>
          </p:cNvSpPr>
          <p:nvPr>
            <p:ph type="sldImg"/>
          </p:nvPr>
        </p:nvSpPr>
        <p:spPr>
          <a:xfrm>
            <a:off x="1144588" y="685800"/>
            <a:ext cx="4572000" cy="3429000"/>
          </a:xfrm>
          <a:ln/>
        </p:spPr>
      </p:sp>
      <p:sp>
        <p:nvSpPr>
          <p:cNvPr id="18749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46247265"/>
      </p:ext>
    </p:extLst>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6D120-D6F4-4B14-958E-4F79DF00FC65}" type="slidenum">
              <a:rPr lang="en-GB"/>
              <a:pPr/>
              <a:t>416</a:t>
            </a:fld>
            <a:endParaRPr lang="en-GB"/>
          </a:p>
        </p:txBody>
      </p:sp>
      <p:sp>
        <p:nvSpPr>
          <p:cNvPr id="1876994" name="Rectangle 2"/>
          <p:cNvSpPr>
            <a:spLocks noGrp="1" noRot="1" noChangeAspect="1" noChangeArrowheads="1" noTextEdit="1"/>
          </p:cNvSpPr>
          <p:nvPr>
            <p:ph type="sldImg"/>
          </p:nvPr>
        </p:nvSpPr>
        <p:spPr>
          <a:xfrm>
            <a:off x="1144588" y="685800"/>
            <a:ext cx="4572000" cy="3429000"/>
          </a:xfrm>
          <a:ln/>
        </p:spPr>
      </p:sp>
      <p:sp>
        <p:nvSpPr>
          <p:cNvPr id="1876995" name="Rectangle 3"/>
          <p:cNvSpPr>
            <a:spLocks noGrp="1" noChangeArrowheads="1"/>
          </p:cNvSpPr>
          <p:nvPr>
            <p:ph type="body" idx="1"/>
          </p:nvPr>
        </p:nvSpPr>
        <p:spPr>
          <a:xfrm>
            <a:off x="914400" y="4344025"/>
            <a:ext cx="5029200" cy="4114488"/>
          </a:xfrm>
          <a:ln/>
        </p:spPr>
        <p:txBody>
          <a:bodyPr/>
          <a:lstStyle/>
          <a:p>
            <a:r>
              <a:rPr lang="en-US"/>
              <a:t>C++ implements polymorphism through the use of class hierarchies, virtual functions and base class pointers. Base class pointers may be used to point to objects to base class objects, or objects of any classes derived from that base. </a:t>
            </a:r>
          </a:p>
          <a:p>
            <a:endParaRPr lang="en-US"/>
          </a:p>
        </p:txBody>
      </p:sp>
    </p:spTree>
    <p:extLst>
      <p:ext uri="{BB962C8B-B14F-4D97-AF65-F5344CB8AC3E}">
        <p14:creationId xmlns:p14="http://schemas.microsoft.com/office/powerpoint/2010/main" val="1107632078"/>
      </p:ext>
    </p:extLst>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BFE5E-F99B-4C92-A92F-239FD142AED9}" type="slidenum">
              <a:rPr lang="en-GB"/>
              <a:pPr/>
              <a:t>417</a:t>
            </a:fld>
            <a:endParaRPr lang="en-GB"/>
          </a:p>
        </p:txBody>
      </p:sp>
      <p:sp>
        <p:nvSpPr>
          <p:cNvPr id="1879042" name="Rectangle 2"/>
          <p:cNvSpPr>
            <a:spLocks noGrp="1" noRot="1" noChangeAspect="1" noChangeArrowheads="1" noTextEdit="1"/>
          </p:cNvSpPr>
          <p:nvPr>
            <p:ph type="sldImg"/>
          </p:nvPr>
        </p:nvSpPr>
        <p:spPr>
          <a:xfrm>
            <a:off x="1144588" y="685800"/>
            <a:ext cx="4572000" cy="3429000"/>
          </a:xfrm>
          <a:ln/>
        </p:spPr>
      </p:sp>
      <p:sp>
        <p:nvSpPr>
          <p:cNvPr id="1879043" name="Rectangle 3"/>
          <p:cNvSpPr>
            <a:spLocks noGrp="1" noChangeArrowheads="1"/>
          </p:cNvSpPr>
          <p:nvPr>
            <p:ph type="body" idx="1"/>
          </p:nvPr>
        </p:nvSpPr>
        <p:spPr>
          <a:xfrm>
            <a:off x="914400" y="4267513"/>
            <a:ext cx="5105400" cy="4495487"/>
          </a:xfrm>
          <a:ln/>
        </p:spPr>
        <p:txBody>
          <a:bodyPr/>
          <a:lstStyle/>
          <a:p>
            <a:r>
              <a:rPr lang="en-US"/>
              <a:t> C++ implements polymorphism through the use of class hierarchies, virtual functions, and base-class pointers which  may be  used to point to objects of the base class, or any object derived from that base. It is not always possible to know in advance what type of object will be pointed to by a base pointer at any given moment of time. This determination must be made at runtime, using run-time type identification.</a:t>
            </a:r>
          </a:p>
          <a:p>
            <a:endParaRPr lang="en-US"/>
          </a:p>
          <a:p>
            <a:r>
              <a:rPr lang="en-US"/>
              <a:t>RTTI was added to C++ language because many vendors of class libraries were implementing the functionality themselves. This caused incompatibilities between libraries. Thus, it became obvious that support for run-time type information was needed at the language level. For the sake of clarity, this discussion of RTTI is almost completely restricted to pointers. However the concepts discussed also apply to references. </a:t>
            </a:r>
          </a:p>
        </p:txBody>
      </p:sp>
    </p:spTree>
    <p:extLst>
      <p:ext uri="{BB962C8B-B14F-4D97-AF65-F5344CB8AC3E}">
        <p14:creationId xmlns:p14="http://schemas.microsoft.com/office/powerpoint/2010/main" val="550097830"/>
      </p:ext>
    </p:extLst>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EDBB9-25FB-4C31-9C1C-32A93573038D}" type="slidenum">
              <a:rPr lang="en-GB"/>
              <a:pPr/>
              <a:t>418</a:t>
            </a:fld>
            <a:endParaRPr lang="en-GB"/>
          </a:p>
        </p:txBody>
      </p:sp>
      <p:sp>
        <p:nvSpPr>
          <p:cNvPr id="1881090" name="Rectangle 2"/>
          <p:cNvSpPr>
            <a:spLocks noGrp="1" noRot="1" noChangeAspect="1" noChangeArrowheads="1" noTextEdit="1"/>
          </p:cNvSpPr>
          <p:nvPr>
            <p:ph type="sldImg"/>
          </p:nvPr>
        </p:nvSpPr>
        <p:spPr>
          <a:xfrm>
            <a:off x="1144588" y="685800"/>
            <a:ext cx="4572000" cy="3429000"/>
          </a:xfrm>
          <a:ln/>
        </p:spPr>
      </p:sp>
      <p:sp>
        <p:nvSpPr>
          <p:cNvPr id="1881091" name="Rectangle 3"/>
          <p:cNvSpPr>
            <a:spLocks noGrp="1" noChangeArrowheads="1"/>
          </p:cNvSpPr>
          <p:nvPr>
            <p:ph type="body" idx="1"/>
          </p:nvPr>
        </p:nvSpPr>
        <p:spPr>
          <a:xfrm>
            <a:off x="914400" y="4267513"/>
            <a:ext cx="5105400" cy="4495487"/>
          </a:xfrm>
          <a:ln/>
        </p:spPr>
        <p:txBody>
          <a:bodyPr/>
          <a:lstStyle/>
          <a:p>
            <a:r>
              <a:rPr lang="en-US"/>
              <a:t> Sometimes, even when we have access to the source code of the base class and want to add new features to it, we may not do so by adding virtual function to it. This is because for the benefit of one particular class, other classes derived from that base class acquire some meaningless stub of a virtual function that may not be relevant to them. </a:t>
            </a:r>
          </a:p>
          <a:p>
            <a:endParaRPr lang="en-US" sz="1800"/>
          </a:p>
        </p:txBody>
      </p:sp>
    </p:spTree>
    <p:extLst>
      <p:ext uri="{BB962C8B-B14F-4D97-AF65-F5344CB8AC3E}">
        <p14:creationId xmlns:p14="http://schemas.microsoft.com/office/powerpoint/2010/main" val="3555553052"/>
      </p:ext>
    </p:extLst>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37A29-7092-4F69-9595-FFD564A863BB}" type="slidenum">
              <a:rPr lang="en-GB"/>
              <a:pPr/>
              <a:t>419</a:t>
            </a:fld>
            <a:endParaRPr lang="en-GB"/>
          </a:p>
        </p:txBody>
      </p:sp>
      <p:sp>
        <p:nvSpPr>
          <p:cNvPr id="1883138" name="Rectangle 2"/>
          <p:cNvSpPr>
            <a:spLocks noGrp="1" noRot="1" noChangeAspect="1" noChangeArrowheads="1" noTextEdit="1"/>
          </p:cNvSpPr>
          <p:nvPr>
            <p:ph type="sldImg"/>
          </p:nvPr>
        </p:nvSpPr>
        <p:spPr>
          <a:xfrm>
            <a:off x="1144588" y="685800"/>
            <a:ext cx="4572000" cy="3429000"/>
          </a:xfrm>
          <a:ln/>
        </p:spPr>
      </p:sp>
      <p:sp>
        <p:nvSpPr>
          <p:cNvPr id="1883139" name="Rectangle 3"/>
          <p:cNvSpPr>
            <a:spLocks noGrp="1" noChangeArrowheads="1"/>
          </p:cNvSpPr>
          <p:nvPr>
            <p:ph type="body" idx="1"/>
          </p:nvPr>
        </p:nvSpPr>
        <p:spPr>
          <a:xfrm>
            <a:off x="914400" y="4267513"/>
            <a:ext cx="5410200" cy="4572000"/>
          </a:xfrm>
          <a:ln/>
        </p:spPr>
        <p:txBody>
          <a:bodyPr/>
          <a:lstStyle/>
          <a:p>
            <a:r>
              <a:rPr lang="en-US"/>
              <a:t>The</a:t>
            </a:r>
            <a:r>
              <a:rPr lang="en-US" b="1"/>
              <a:t> typeid</a:t>
            </a:r>
            <a:r>
              <a:rPr lang="en-US"/>
              <a:t> operator allows the type of an object to be determined at run-time. Commonly used form is </a:t>
            </a:r>
          </a:p>
          <a:p>
            <a:r>
              <a:rPr lang="en-US"/>
              <a:t>typeid(</a:t>
            </a:r>
            <a:r>
              <a:rPr lang="en-US" i="1"/>
              <a:t>object</a:t>
            </a:r>
            <a:r>
              <a:rPr lang="en-US"/>
              <a:t>) </a:t>
            </a:r>
          </a:p>
          <a:p>
            <a:r>
              <a:rPr lang="en-US"/>
              <a:t>Where object is the object type whose type has to be obtained. It may be of any type including the built-in types and class types that you create. It returns a reference to an object of type </a:t>
            </a:r>
            <a:r>
              <a:rPr lang="en-US" b="1"/>
              <a:t>type_info</a:t>
            </a:r>
            <a:r>
              <a:rPr lang="en-US"/>
              <a:t> that describes the type of the object.</a:t>
            </a:r>
          </a:p>
          <a:p>
            <a:r>
              <a:rPr lang="en-US"/>
              <a:t>The header file &lt;</a:t>
            </a:r>
            <a:r>
              <a:rPr lang="en-US" b="1"/>
              <a:t>typeinfo.h</a:t>
            </a:r>
            <a:r>
              <a:rPr lang="en-US"/>
              <a:t>&gt; must be included in order to use </a:t>
            </a:r>
            <a:r>
              <a:rPr lang="en-US" b="1"/>
              <a:t>type_info </a:t>
            </a:r>
            <a:r>
              <a:rPr lang="en-US"/>
              <a:t>class.</a:t>
            </a:r>
          </a:p>
          <a:p>
            <a:r>
              <a:rPr lang="en-US" b="1"/>
              <a:t>Dynamic_cast </a:t>
            </a:r>
            <a:r>
              <a:rPr lang="en-US"/>
              <a:t>operator performs a run-time cast that verifies the validity of the cast. General form is:</a:t>
            </a:r>
          </a:p>
          <a:p>
            <a:r>
              <a:rPr lang="en-US"/>
              <a:t>     dynamic_cast&lt;target-type&gt;(</a:t>
            </a:r>
            <a:r>
              <a:rPr lang="en-US" i="1"/>
              <a:t>expression</a:t>
            </a:r>
            <a:r>
              <a:rPr lang="en-US"/>
              <a:t>)</a:t>
            </a:r>
          </a:p>
          <a:p>
            <a:r>
              <a:rPr lang="en-US"/>
              <a:t>Here, target-type specifies the target type for the cast, and </a:t>
            </a:r>
            <a:r>
              <a:rPr lang="en-US" i="1"/>
              <a:t>expression </a:t>
            </a:r>
            <a:r>
              <a:rPr lang="en-US"/>
              <a:t>is the operand being cast into the new type. The target type must be a pointer or reference type, and the expression being cast must evaluate to a pointer or reference. Thus dynamic_cast may be used to cast one type of pointer into another, or one type of reference into another. Generally it is used for safe-casting from a pointer of Base type to pointer of derived type referred as down-casting.</a:t>
            </a:r>
            <a:endParaRPr lang="en-US" b="1"/>
          </a:p>
        </p:txBody>
      </p:sp>
    </p:spTree>
    <p:extLst>
      <p:ext uri="{BB962C8B-B14F-4D97-AF65-F5344CB8AC3E}">
        <p14:creationId xmlns:p14="http://schemas.microsoft.com/office/powerpoint/2010/main" val="2696149295"/>
      </p:ext>
    </p:extLst>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5452A-40A9-4444-B692-8BFE35304BAB}" type="slidenum">
              <a:rPr lang="en-GB"/>
              <a:pPr/>
              <a:t>420</a:t>
            </a:fld>
            <a:endParaRPr lang="en-GB"/>
          </a:p>
        </p:txBody>
      </p:sp>
      <p:sp>
        <p:nvSpPr>
          <p:cNvPr id="1885186" name="Rectangle 2"/>
          <p:cNvSpPr>
            <a:spLocks noGrp="1" noRot="1" noChangeAspect="1" noChangeArrowheads="1" noTextEdit="1"/>
          </p:cNvSpPr>
          <p:nvPr>
            <p:ph type="sldImg"/>
          </p:nvPr>
        </p:nvSpPr>
        <p:spPr>
          <a:xfrm>
            <a:off x="1144588" y="685800"/>
            <a:ext cx="4572000" cy="3429000"/>
          </a:xfrm>
          <a:ln/>
        </p:spPr>
      </p:sp>
      <p:sp>
        <p:nvSpPr>
          <p:cNvPr id="1885187" name="Rectangle 3"/>
          <p:cNvSpPr>
            <a:spLocks noGrp="1" noChangeArrowheads="1"/>
          </p:cNvSpPr>
          <p:nvPr>
            <p:ph type="body" idx="1"/>
          </p:nvPr>
        </p:nvSpPr>
        <p:spPr>
          <a:xfrm>
            <a:off x="914400" y="4267513"/>
            <a:ext cx="5105400" cy="4495487"/>
          </a:xfrm>
          <a:ln/>
        </p:spPr>
        <p:txBody>
          <a:bodyPr/>
          <a:lstStyle/>
          <a:p>
            <a:r>
              <a:rPr lang="en-US"/>
              <a:t> The </a:t>
            </a:r>
            <a:r>
              <a:rPr lang="en-US" b="1"/>
              <a:t>type_info</a:t>
            </a:r>
            <a:r>
              <a:rPr lang="en-US"/>
              <a:t> class describes type information generated within the program by the compiler. Objects of this class effectively store a pointer to the name of the type. The overloaded operators </a:t>
            </a:r>
            <a:r>
              <a:rPr lang="en-US" b="1"/>
              <a:t>== </a:t>
            </a:r>
            <a:r>
              <a:rPr lang="en-US"/>
              <a:t>and </a:t>
            </a:r>
            <a:r>
              <a:rPr lang="en-US" b="1"/>
              <a:t>!=</a:t>
            </a:r>
            <a:r>
              <a:rPr lang="en-US"/>
              <a:t> provide for comparison of types. The </a:t>
            </a:r>
            <a:r>
              <a:rPr lang="en-US" b="1"/>
              <a:t>before() </a:t>
            </a:r>
            <a:r>
              <a:rPr lang="en-US"/>
              <a:t>function returns true if the invoking object is before the object used as a parameter in collation order. The </a:t>
            </a:r>
            <a:r>
              <a:rPr lang="en-US" b="1"/>
              <a:t>name()</a:t>
            </a:r>
            <a:r>
              <a:rPr lang="en-US"/>
              <a:t> function returns a pointer to the name of the type.</a:t>
            </a:r>
          </a:p>
          <a:p>
            <a:r>
              <a:rPr lang="en-US"/>
              <a:t> </a:t>
            </a:r>
          </a:p>
          <a:p>
            <a:endParaRPr lang="en-US"/>
          </a:p>
          <a:p>
            <a:r>
              <a:rPr lang="en-US"/>
              <a:t>Example:</a:t>
            </a:r>
          </a:p>
          <a:p>
            <a:r>
              <a:rPr lang="en-US"/>
              <a:t>int i,j;</a:t>
            </a:r>
          </a:p>
          <a:p>
            <a:r>
              <a:rPr lang="en-US"/>
              <a:t>If (typeid(i)==typeid(j))</a:t>
            </a:r>
          </a:p>
          <a:p>
            <a:r>
              <a:rPr lang="en-US"/>
              <a:t>     cout&lt;&lt;“The types of i and j are the same\n” ;</a:t>
            </a:r>
          </a:p>
          <a:p>
            <a:r>
              <a:rPr lang="en-US"/>
              <a:t>If (typeid(i)!=typeid(j))</a:t>
            </a:r>
          </a:p>
          <a:p>
            <a:r>
              <a:rPr lang="en-US"/>
              <a:t>    cout&lt;&lt;“The types of i and j are not  the same\n” ;</a:t>
            </a:r>
          </a:p>
          <a:p>
            <a:r>
              <a:rPr lang="en-US"/>
              <a:t>cout&lt;&lt;“The type of I is:”  &lt;&lt; typeid(I).name();</a:t>
            </a:r>
          </a:p>
          <a:p>
            <a:endParaRPr lang="en-US"/>
          </a:p>
          <a:p>
            <a:endParaRPr lang="en-US" sz="1600"/>
          </a:p>
        </p:txBody>
      </p:sp>
    </p:spTree>
    <p:extLst>
      <p:ext uri="{BB962C8B-B14F-4D97-AF65-F5344CB8AC3E}">
        <p14:creationId xmlns:p14="http://schemas.microsoft.com/office/powerpoint/2010/main" val="567638047"/>
      </p:ext>
    </p:extLst>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9CEB8-C0EB-4F2E-8EAD-F659F2DCD16B}" type="slidenum">
              <a:rPr lang="en-GB"/>
              <a:pPr/>
              <a:t>421</a:t>
            </a:fld>
            <a:endParaRPr lang="en-GB"/>
          </a:p>
        </p:txBody>
      </p:sp>
      <p:sp>
        <p:nvSpPr>
          <p:cNvPr id="1887234" name="Rectangle 2"/>
          <p:cNvSpPr>
            <a:spLocks noGrp="1" noRot="1" noChangeAspect="1" noChangeArrowheads="1" noTextEdit="1"/>
          </p:cNvSpPr>
          <p:nvPr>
            <p:ph type="sldImg"/>
          </p:nvPr>
        </p:nvSpPr>
        <p:spPr>
          <a:xfrm>
            <a:off x="1144588" y="685800"/>
            <a:ext cx="4572000" cy="3429000"/>
          </a:xfrm>
          <a:ln/>
        </p:spPr>
      </p:sp>
      <p:sp>
        <p:nvSpPr>
          <p:cNvPr id="1887235" name="Rectangle 3"/>
          <p:cNvSpPr>
            <a:spLocks noGrp="1" noChangeArrowheads="1"/>
          </p:cNvSpPr>
          <p:nvPr>
            <p:ph type="body" idx="1"/>
          </p:nvPr>
        </p:nvSpPr>
        <p:spPr>
          <a:xfrm>
            <a:off x="914400" y="4344025"/>
            <a:ext cx="5029200" cy="4114488"/>
          </a:xfrm>
          <a:ln/>
        </p:spPr>
        <p:txBody>
          <a:bodyPr/>
          <a:lstStyle/>
          <a:p>
            <a:r>
              <a:rPr lang="en-US"/>
              <a:t>In the above program, the function called </a:t>
            </a:r>
            <a:r>
              <a:rPr lang="en-US" b="1"/>
              <a:t>factory( ) </a:t>
            </a:r>
            <a:r>
              <a:rPr lang="en-US"/>
              <a:t>creates instances of various types of objects derived from the class Figure.The specific type of object that is created is determined by the outcome of a call to </a:t>
            </a:r>
            <a:r>
              <a:rPr lang="en-US" b="1"/>
              <a:t>rand( )</a:t>
            </a:r>
            <a:r>
              <a:rPr lang="en-US"/>
              <a:t>, C++’s random number generator.Thus, there is no way to know in advance what type of object will be generated.</a:t>
            </a:r>
          </a:p>
          <a:p>
            <a:r>
              <a:rPr lang="en-US"/>
              <a:t>The program creates 10 objects and counts the number of each type of Figure. Since any type of Figure may be generated by a call to </a:t>
            </a:r>
            <a:r>
              <a:rPr lang="en-US" b="1"/>
              <a:t>factory( )</a:t>
            </a:r>
            <a:r>
              <a:rPr lang="en-US"/>
              <a:t>, the program relies upon </a:t>
            </a:r>
            <a:r>
              <a:rPr lang="en-US" b="1"/>
              <a:t>typeid</a:t>
            </a:r>
            <a:r>
              <a:rPr lang="en-US"/>
              <a:t> to determine which type of object has actually been created.</a:t>
            </a:r>
          </a:p>
          <a:p>
            <a:endParaRPr lang="en-US"/>
          </a:p>
        </p:txBody>
      </p:sp>
    </p:spTree>
    <p:extLst>
      <p:ext uri="{BB962C8B-B14F-4D97-AF65-F5344CB8AC3E}">
        <p14:creationId xmlns:p14="http://schemas.microsoft.com/office/powerpoint/2010/main" val="2926009738"/>
      </p:ext>
    </p:extLst>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3200B-ADDE-454B-B207-FB048E991DF9}" type="slidenum">
              <a:rPr lang="en-GB"/>
              <a:pPr/>
              <a:t>422</a:t>
            </a:fld>
            <a:endParaRPr lang="en-GB"/>
          </a:p>
        </p:txBody>
      </p:sp>
      <p:sp>
        <p:nvSpPr>
          <p:cNvPr id="1889282" name="Rectangle 2"/>
          <p:cNvSpPr>
            <a:spLocks noGrp="1" noRot="1" noChangeAspect="1" noChangeArrowheads="1" noTextEdit="1"/>
          </p:cNvSpPr>
          <p:nvPr>
            <p:ph type="sldImg"/>
          </p:nvPr>
        </p:nvSpPr>
        <p:spPr>
          <a:xfrm>
            <a:off x="1144588" y="685800"/>
            <a:ext cx="4572000" cy="3429000"/>
          </a:xfrm>
          <a:ln/>
        </p:spPr>
      </p:sp>
      <p:sp>
        <p:nvSpPr>
          <p:cNvPr id="18892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2758853"/>
      </p:ext>
    </p:extLst>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53705-34D4-4960-B74C-7904F32D397C}" type="slidenum">
              <a:rPr lang="en-GB"/>
              <a:pPr/>
              <a:t>423</a:t>
            </a:fld>
            <a:endParaRPr lang="en-GB"/>
          </a:p>
        </p:txBody>
      </p:sp>
      <p:sp>
        <p:nvSpPr>
          <p:cNvPr id="1891330" name="Rectangle 2"/>
          <p:cNvSpPr>
            <a:spLocks noGrp="1" noRot="1" noChangeAspect="1" noChangeArrowheads="1" noTextEdit="1"/>
          </p:cNvSpPr>
          <p:nvPr>
            <p:ph type="sldImg"/>
          </p:nvPr>
        </p:nvSpPr>
        <p:spPr>
          <a:xfrm>
            <a:off x="1144588" y="685800"/>
            <a:ext cx="4572000" cy="3429000"/>
          </a:xfrm>
          <a:ln/>
        </p:spPr>
      </p:sp>
      <p:sp>
        <p:nvSpPr>
          <p:cNvPr id="189133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51293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61522-77BD-4EDD-B21B-9298DBC0D3CC}" type="slidenum">
              <a:rPr lang="en-GB"/>
              <a:pPr/>
              <a:t>41</a:t>
            </a:fld>
            <a:endParaRPr lang="en-GB"/>
          </a:p>
        </p:txBody>
      </p:sp>
      <p:sp>
        <p:nvSpPr>
          <p:cNvPr id="714754" name="Rectangle 2"/>
          <p:cNvSpPr>
            <a:spLocks noGrp="1" noRot="1" noChangeAspect="1" noChangeArrowheads="1" noTextEdit="1"/>
          </p:cNvSpPr>
          <p:nvPr>
            <p:ph type="sldImg"/>
          </p:nvPr>
        </p:nvSpPr>
        <p:spPr>
          <a:xfrm>
            <a:off x="1144588" y="685800"/>
            <a:ext cx="4572000" cy="3429000"/>
          </a:xfrm>
          <a:ln/>
        </p:spPr>
      </p:sp>
      <p:sp>
        <p:nvSpPr>
          <p:cNvPr id="714755" name="Rectangle 3"/>
          <p:cNvSpPr>
            <a:spLocks noGrp="1" noChangeArrowheads="1"/>
          </p:cNvSpPr>
          <p:nvPr>
            <p:ph type="body" idx="1"/>
          </p:nvPr>
        </p:nvSpPr>
        <p:spPr>
          <a:xfrm>
            <a:off x="914400" y="4344025"/>
            <a:ext cx="5029200" cy="4114488"/>
          </a:xfrm>
          <a:ln/>
        </p:spPr>
        <p:txBody>
          <a:bodyPr/>
          <a:lstStyle/>
          <a:p>
            <a:r>
              <a:rPr lang="en-US" b="1"/>
              <a:t>Arrays:</a:t>
            </a:r>
            <a:r>
              <a:rPr lang="en-US"/>
              <a:t> </a:t>
            </a:r>
          </a:p>
          <a:p>
            <a:r>
              <a:rPr lang="en-US"/>
              <a:t>An array definition consists of a type specifier, an identifier, and a dimension. The dimension, which specifies the number of elements contained in the array, is enclosed within a bracket pair. An array must be given a dimension size greater than or equal to 1. The dimension value must be a constant expression.The array identifier evaluates to the address of the first element contained within it. Its type is that of pointer to the type of the element the array contains.</a:t>
            </a:r>
          </a:p>
          <a:p>
            <a:endParaRPr lang="en-US"/>
          </a:p>
          <a:p>
            <a:r>
              <a:rPr lang="en-US" b="1"/>
              <a:t>Pointers:</a:t>
            </a:r>
          </a:p>
          <a:p>
            <a:r>
              <a:rPr lang="en-US"/>
              <a:t>Every pointer has an associated type.The difference between pointers of different types is neither in the representation of the pointer nor in the values. The difference is in the type of the object, or variable being addressed. The type of the pointer instructs the compiler how to interpret the memory occupied by the object or the variable.</a:t>
            </a:r>
          </a:p>
        </p:txBody>
      </p:sp>
    </p:spTree>
    <p:extLst>
      <p:ext uri="{BB962C8B-B14F-4D97-AF65-F5344CB8AC3E}">
        <p14:creationId xmlns:p14="http://schemas.microsoft.com/office/powerpoint/2010/main" val="2070118752"/>
      </p:ext>
    </p:extLst>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42ACE-CFC1-4272-98F9-973B84DB5FA0}" type="slidenum">
              <a:rPr lang="en-GB"/>
              <a:pPr/>
              <a:t>424</a:t>
            </a:fld>
            <a:endParaRPr lang="en-GB"/>
          </a:p>
        </p:txBody>
      </p:sp>
      <p:sp>
        <p:nvSpPr>
          <p:cNvPr id="1893378" name="Rectangle 2"/>
          <p:cNvSpPr>
            <a:spLocks noGrp="1" noRot="1" noChangeAspect="1" noChangeArrowheads="1" noTextEdit="1"/>
          </p:cNvSpPr>
          <p:nvPr>
            <p:ph type="sldImg"/>
          </p:nvPr>
        </p:nvSpPr>
        <p:spPr>
          <a:xfrm>
            <a:off x="1144588" y="685800"/>
            <a:ext cx="4572000" cy="3429000"/>
          </a:xfrm>
          <a:ln/>
        </p:spPr>
      </p:sp>
      <p:sp>
        <p:nvSpPr>
          <p:cNvPr id="189337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329423266"/>
      </p:ext>
    </p:extLst>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5A40A-D2DE-40BF-9DDC-B0A38DEA5B46}" type="slidenum">
              <a:rPr lang="en-GB"/>
              <a:pPr/>
              <a:t>425</a:t>
            </a:fld>
            <a:endParaRPr lang="en-GB"/>
          </a:p>
        </p:txBody>
      </p:sp>
      <p:sp>
        <p:nvSpPr>
          <p:cNvPr id="1895426" name="Rectangle 2"/>
          <p:cNvSpPr>
            <a:spLocks noGrp="1" noRot="1" noChangeAspect="1" noChangeArrowheads="1" noTextEdit="1"/>
          </p:cNvSpPr>
          <p:nvPr>
            <p:ph type="sldImg"/>
          </p:nvPr>
        </p:nvSpPr>
        <p:spPr>
          <a:xfrm>
            <a:off x="1144588" y="685800"/>
            <a:ext cx="4572000" cy="3429000"/>
          </a:xfrm>
          <a:ln/>
        </p:spPr>
      </p:sp>
      <p:sp>
        <p:nvSpPr>
          <p:cNvPr id="18954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61262805"/>
      </p:ext>
    </p:extLst>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214C4-E806-4D55-BBFE-568D38FD7672}" type="slidenum">
              <a:rPr lang="en-GB"/>
              <a:pPr/>
              <a:t>426</a:t>
            </a:fld>
            <a:endParaRPr lang="en-GB"/>
          </a:p>
        </p:txBody>
      </p:sp>
      <p:sp>
        <p:nvSpPr>
          <p:cNvPr id="1897474" name="Rectangle 2"/>
          <p:cNvSpPr>
            <a:spLocks noGrp="1" noRot="1" noChangeAspect="1" noChangeArrowheads="1" noTextEdit="1"/>
          </p:cNvSpPr>
          <p:nvPr>
            <p:ph type="sldImg"/>
          </p:nvPr>
        </p:nvSpPr>
        <p:spPr>
          <a:xfrm>
            <a:off x="1144588" y="685800"/>
            <a:ext cx="4572000" cy="3429000"/>
          </a:xfrm>
          <a:ln/>
        </p:spPr>
      </p:sp>
      <p:sp>
        <p:nvSpPr>
          <p:cNvPr id="1897475" name="Rectangle 3"/>
          <p:cNvSpPr>
            <a:spLocks noGrp="1" noChangeArrowheads="1"/>
          </p:cNvSpPr>
          <p:nvPr>
            <p:ph type="body" idx="1"/>
          </p:nvPr>
        </p:nvSpPr>
        <p:spPr>
          <a:xfrm>
            <a:off x="914400" y="4267513"/>
            <a:ext cx="5105400" cy="4495487"/>
          </a:xfrm>
          <a:ln/>
        </p:spPr>
        <p:txBody>
          <a:bodyPr/>
          <a:lstStyle/>
          <a:p>
            <a:r>
              <a:rPr lang="en-US"/>
              <a:t> </a:t>
            </a:r>
            <a:endParaRPr lang="en-US" sz="1800"/>
          </a:p>
        </p:txBody>
      </p:sp>
    </p:spTree>
    <p:extLst>
      <p:ext uri="{BB962C8B-B14F-4D97-AF65-F5344CB8AC3E}">
        <p14:creationId xmlns:p14="http://schemas.microsoft.com/office/powerpoint/2010/main" val="2218071465"/>
      </p:ext>
    </p:extLst>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EDA4E-34DF-4E10-A7ED-1358B17AF2A2}" type="slidenum">
              <a:rPr lang="en-GB"/>
              <a:pPr/>
              <a:t>427</a:t>
            </a:fld>
            <a:endParaRPr lang="en-GB"/>
          </a:p>
        </p:txBody>
      </p:sp>
      <p:sp>
        <p:nvSpPr>
          <p:cNvPr id="1899522" name="Rectangle 2"/>
          <p:cNvSpPr>
            <a:spLocks noGrp="1" noRot="1" noChangeAspect="1" noChangeArrowheads="1" noTextEdit="1"/>
          </p:cNvSpPr>
          <p:nvPr>
            <p:ph type="sldImg"/>
          </p:nvPr>
        </p:nvSpPr>
        <p:spPr>
          <a:xfrm>
            <a:off x="1144588" y="685800"/>
            <a:ext cx="4572000" cy="3429000"/>
          </a:xfrm>
          <a:ln/>
        </p:spPr>
      </p:sp>
      <p:sp>
        <p:nvSpPr>
          <p:cNvPr id="18995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682974217"/>
      </p:ext>
    </p:extLst>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4CBDB7-3D8F-4231-97EB-17AED1DBA986}" type="slidenum">
              <a:rPr lang="en-GB"/>
              <a:pPr/>
              <a:t>428</a:t>
            </a:fld>
            <a:endParaRPr lang="en-GB"/>
          </a:p>
        </p:txBody>
      </p:sp>
      <p:sp>
        <p:nvSpPr>
          <p:cNvPr id="1901570" name="Rectangle 2"/>
          <p:cNvSpPr>
            <a:spLocks noGrp="1" noRot="1" noChangeAspect="1" noChangeArrowheads="1" noTextEdit="1"/>
          </p:cNvSpPr>
          <p:nvPr>
            <p:ph type="sldImg"/>
          </p:nvPr>
        </p:nvSpPr>
        <p:spPr>
          <a:xfrm>
            <a:off x="1144588" y="685800"/>
            <a:ext cx="4572000" cy="3429000"/>
          </a:xfrm>
          <a:ln/>
        </p:spPr>
      </p:sp>
      <p:sp>
        <p:nvSpPr>
          <p:cNvPr id="19015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85097490"/>
      </p:ext>
    </p:extLst>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C824B-5E83-4D61-84CD-B35B8CE76AFB}" type="slidenum">
              <a:rPr lang="en-GB"/>
              <a:pPr/>
              <a:t>430</a:t>
            </a:fld>
            <a:endParaRPr lang="en-GB"/>
          </a:p>
        </p:txBody>
      </p:sp>
      <p:sp>
        <p:nvSpPr>
          <p:cNvPr id="1904642" name="Rectangle 2"/>
          <p:cNvSpPr>
            <a:spLocks noGrp="1" noRot="1" noChangeAspect="1" noChangeArrowheads="1" noTextEdit="1"/>
          </p:cNvSpPr>
          <p:nvPr>
            <p:ph type="sldImg"/>
          </p:nvPr>
        </p:nvSpPr>
        <p:spPr>
          <a:xfrm>
            <a:off x="1144588" y="685800"/>
            <a:ext cx="4572000" cy="3429000"/>
          </a:xfrm>
          <a:ln/>
        </p:spPr>
      </p:sp>
      <p:sp>
        <p:nvSpPr>
          <p:cNvPr id="1904643" name="Rectangle 3"/>
          <p:cNvSpPr>
            <a:spLocks noGrp="1" noChangeArrowheads="1"/>
          </p:cNvSpPr>
          <p:nvPr>
            <p:ph type="body" idx="1"/>
          </p:nvPr>
        </p:nvSpPr>
        <p:spPr>
          <a:xfrm>
            <a:off x="914400" y="4344025"/>
            <a:ext cx="5029200" cy="4114488"/>
          </a:xfrm>
          <a:ln/>
        </p:spPr>
        <p:txBody>
          <a:bodyPr/>
          <a:lstStyle/>
          <a:p>
            <a:r>
              <a:rPr lang="en-US"/>
              <a:t>For example, if your program defined a function called </a:t>
            </a:r>
            <a:r>
              <a:rPr lang="en-US" b="1"/>
              <a:t>abs( ),</a:t>
            </a:r>
            <a:r>
              <a:rPr lang="en-US"/>
              <a:t> it could (depending upon its parameter list) override the standard library function </a:t>
            </a:r>
            <a:r>
              <a:rPr lang="en-US" b="1"/>
              <a:t>abs( )</a:t>
            </a:r>
            <a:r>
              <a:rPr lang="en-US"/>
              <a:t>, because both names would be stored in the global namespace. Name collisions were compounded when two or more third-party libraries were used by the same program. It was possible that a name defined by one library would conflict with the same name defined by the other library.</a:t>
            </a:r>
          </a:p>
          <a:p>
            <a:endParaRPr lang="en-US"/>
          </a:p>
        </p:txBody>
      </p:sp>
    </p:spTree>
    <p:extLst>
      <p:ext uri="{BB962C8B-B14F-4D97-AF65-F5344CB8AC3E}">
        <p14:creationId xmlns:p14="http://schemas.microsoft.com/office/powerpoint/2010/main" val="801903658"/>
      </p:ext>
    </p:extLst>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C0277-799F-4A7A-939B-A2A3DB44C784}" type="slidenum">
              <a:rPr lang="en-GB"/>
              <a:pPr/>
              <a:t>431</a:t>
            </a:fld>
            <a:endParaRPr lang="en-GB"/>
          </a:p>
        </p:txBody>
      </p:sp>
      <p:sp>
        <p:nvSpPr>
          <p:cNvPr id="1906690" name="Rectangle 2"/>
          <p:cNvSpPr>
            <a:spLocks noGrp="1" noRot="1" noChangeAspect="1" noChangeArrowheads="1" noTextEdit="1"/>
          </p:cNvSpPr>
          <p:nvPr>
            <p:ph type="sldImg"/>
          </p:nvPr>
        </p:nvSpPr>
        <p:spPr>
          <a:xfrm>
            <a:off x="1144588" y="685800"/>
            <a:ext cx="4572000" cy="3429000"/>
          </a:xfrm>
          <a:ln/>
        </p:spPr>
      </p:sp>
      <p:sp>
        <p:nvSpPr>
          <p:cNvPr id="1906691" name="Rectangle 3"/>
          <p:cNvSpPr>
            <a:spLocks noGrp="1" noChangeArrowheads="1"/>
          </p:cNvSpPr>
          <p:nvPr>
            <p:ph type="body" idx="1"/>
          </p:nvPr>
        </p:nvSpPr>
        <p:spPr>
          <a:xfrm>
            <a:off x="914400" y="4344025"/>
            <a:ext cx="5029200" cy="4114488"/>
          </a:xfrm>
          <a:ln/>
        </p:spPr>
        <p:txBody>
          <a:bodyPr/>
          <a:lstStyle/>
          <a:p>
            <a:r>
              <a:rPr lang="en-US"/>
              <a:t>Since the introduction of </a:t>
            </a:r>
            <a:r>
              <a:rPr lang="en-US" b="1"/>
              <a:t>namespace</a:t>
            </a:r>
            <a:r>
              <a:rPr lang="en-US"/>
              <a:t>, the C++ library is now defined within its own namespace, called </a:t>
            </a:r>
            <a:r>
              <a:rPr lang="en-US" b="1"/>
              <a:t>std</a:t>
            </a:r>
            <a:r>
              <a:rPr lang="en-US"/>
              <a:t>, which reduces the chances of name collisions. You can also create your own namespaces within your program to localize the visibility of any names that you think may cause conflicts. This is especially important if you are creating class or function libraries.</a:t>
            </a:r>
          </a:p>
          <a:p>
            <a:endParaRPr lang="en-US"/>
          </a:p>
        </p:txBody>
      </p:sp>
    </p:spTree>
    <p:extLst>
      <p:ext uri="{BB962C8B-B14F-4D97-AF65-F5344CB8AC3E}">
        <p14:creationId xmlns:p14="http://schemas.microsoft.com/office/powerpoint/2010/main" val="1385260887"/>
      </p:ext>
    </p:extLst>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B7B8A-99C8-41B5-AC51-C707410115DB}" type="slidenum">
              <a:rPr lang="en-GB"/>
              <a:pPr/>
              <a:t>432</a:t>
            </a:fld>
            <a:endParaRPr lang="en-GB"/>
          </a:p>
        </p:txBody>
      </p:sp>
      <p:sp>
        <p:nvSpPr>
          <p:cNvPr id="1908738" name="Rectangle 2"/>
          <p:cNvSpPr>
            <a:spLocks noGrp="1" noRot="1" noChangeAspect="1" noChangeArrowheads="1" noTextEdit="1"/>
          </p:cNvSpPr>
          <p:nvPr>
            <p:ph type="sldImg"/>
          </p:nvPr>
        </p:nvSpPr>
        <p:spPr>
          <a:xfrm>
            <a:off x="1144588" y="685800"/>
            <a:ext cx="4572000" cy="3429000"/>
          </a:xfrm>
          <a:ln/>
        </p:spPr>
      </p:sp>
      <p:sp>
        <p:nvSpPr>
          <p:cNvPr id="19087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196260809"/>
      </p:ext>
    </p:extLst>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37398-E01F-44EF-AC8A-AB744A2549B3}" type="slidenum">
              <a:rPr lang="en-GB"/>
              <a:pPr/>
              <a:t>433</a:t>
            </a:fld>
            <a:endParaRPr lang="en-GB"/>
          </a:p>
        </p:txBody>
      </p:sp>
      <p:sp>
        <p:nvSpPr>
          <p:cNvPr id="1910786" name="Rectangle 2"/>
          <p:cNvSpPr>
            <a:spLocks noGrp="1" noRot="1" noChangeAspect="1" noChangeArrowheads="1" noTextEdit="1"/>
          </p:cNvSpPr>
          <p:nvPr>
            <p:ph type="sldImg"/>
          </p:nvPr>
        </p:nvSpPr>
        <p:spPr>
          <a:xfrm>
            <a:off x="1144588" y="685800"/>
            <a:ext cx="4572000" cy="3429000"/>
          </a:xfrm>
          <a:ln/>
        </p:spPr>
      </p:sp>
      <p:sp>
        <p:nvSpPr>
          <p:cNvPr id="1910787" name="Rectangle 3"/>
          <p:cNvSpPr>
            <a:spLocks noGrp="1" noChangeArrowheads="1"/>
          </p:cNvSpPr>
          <p:nvPr>
            <p:ph type="body" idx="1"/>
          </p:nvPr>
        </p:nvSpPr>
        <p:spPr>
          <a:xfrm>
            <a:off x="914400" y="4344025"/>
            <a:ext cx="5029200" cy="4114488"/>
          </a:xfrm>
          <a:ln/>
        </p:spPr>
        <p:txBody>
          <a:bodyPr/>
          <a:lstStyle/>
          <a:p>
            <a:r>
              <a:rPr lang="en-US"/>
              <a:t>In the above program  namespace localizes the names using in  simple countdown counter class.</a:t>
            </a:r>
          </a:p>
          <a:p>
            <a:r>
              <a:rPr lang="en-US"/>
              <a:t> namespace are defined the </a:t>
            </a:r>
            <a:r>
              <a:rPr lang="en-US" b="1"/>
              <a:t>counter</a:t>
            </a:r>
            <a:r>
              <a:rPr lang="en-US"/>
              <a:t> class, which implements the counter, and the variables </a:t>
            </a:r>
            <a:r>
              <a:rPr lang="en-US" b="1"/>
              <a:t>upperbound</a:t>
            </a:r>
            <a:r>
              <a:rPr lang="en-US"/>
              <a:t> and </a:t>
            </a:r>
            <a:r>
              <a:rPr lang="en-US" b="1"/>
              <a:t>lowerbound</a:t>
            </a:r>
            <a:r>
              <a:rPr lang="en-US"/>
              <a:t>, which contains the upper and lower bounds that apply to all counters.</a:t>
            </a:r>
          </a:p>
          <a:p>
            <a:endParaRPr lang="en-US"/>
          </a:p>
          <a:p>
            <a:endParaRPr lang="en-US"/>
          </a:p>
        </p:txBody>
      </p:sp>
    </p:spTree>
    <p:extLst>
      <p:ext uri="{BB962C8B-B14F-4D97-AF65-F5344CB8AC3E}">
        <p14:creationId xmlns:p14="http://schemas.microsoft.com/office/powerpoint/2010/main" val="3787802600"/>
      </p:ext>
    </p:extLst>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4954F-719E-4511-B395-BF4A42AD33D0}" type="slidenum">
              <a:rPr lang="en-GB"/>
              <a:pPr/>
              <a:t>434</a:t>
            </a:fld>
            <a:endParaRPr lang="en-GB"/>
          </a:p>
        </p:txBody>
      </p:sp>
      <p:sp>
        <p:nvSpPr>
          <p:cNvPr id="1912834" name="Rectangle 2"/>
          <p:cNvSpPr>
            <a:spLocks noGrp="1" noRot="1" noChangeAspect="1" noChangeArrowheads="1" noTextEdit="1"/>
          </p:cNvSpPr>
          <p:nvPr>
            <p:ph type="sldImg"/>
          </p:nvPr>
        </p:nvSpPr>
        <p:spPr>
          <a:xfrm>
            <a:off x="1144588" y="685800"/>
            <a:ext cx="4572000" cy="3429000"/>
          </a:xfrm>
          <a:ln/>
        </p:spPr>
      </p:sp>
      <p:sp>
        <p:nvSpPr>
          <p:cNvPr id="1912835" name="Rectangle 3"/>
          <p:cNvSpPr>
            <a:spLocks noGrp="1" noChangeArrowheads="1"/>
          </p:cNvSpPr>
          <p:nvPr>
            <p:ph type="body" idx="1"/>
          </p:nvPr>
        </p:nvSpPr>
        <p:spPr>
          <a:xfrm>
            <a:off x="914400" y="4344025"/>
            <a:ext cx="5029200" cy="4114488"/>
          </a:xfrm>
          <a:ln/>
        </p:spPr>
        <p:txBody>
          <a:bodyPr/>
          <a:lstStyle/>
          <a:p>
            <a:r>
              <a:rPr lang="en-US"/>
              <a:t>Here </a:t>
            </a:r>
            <a:r>
              <a:rPr lang="en-US" b="1"/>
              <a:t>upperbound</a:t>
            </a:r>
            <a:r>
              <a:rPr lang="en-US"/>
              <a:t>, </a:t>
            </a:r>
            <a:r>
              <a:rPr lang="en-US" b="1"/>
              <a:t>lowerbound</a:t>
            </a:r>
            <a:r>
              <a:rPr lang="en-US"/>
              <a:t>, and the class </a:t>
            </a:r>
            <a:r>
              <a:rPr lang="en-US" b="1"/>
              <a:t>counter</a:t>
            </a:r>
            <a:r>
              <a:rPr lang="en-US"/>
              <a:t> are part of the scope defined by the </a:t>
            </a:r>
            <a:r>
              <a:rPr lang="en-US" b="1"/>
              <a:t>CounterNameSpace</a:t>
            </a:r>
            <a:r>
              <a:rPr lang="en-US"/>
              <a:t> namespace. Inside a namespace, identifiers declared within that namespace can be referred to directly, without any namespace qualification. For example, within </a:t>
            </a:r>
            <a:r>
              <a:rPr lang="en-US" b="1"/>
              <a:t>CounterNameSpace</a:t>
            </a:r>
            <a:r>
              <a:rPr lang="en-US"/>
              <a:t>, the </a:t>
            </a:r>
            <a:r>
              <a:rPr lang="en-US" b="1"/>
              <a:t>run( ) </a:t>
            </a:r>
            <a:r>
              <a:rPr lang="en-US"/>
              <a:t>function can refer directly to </a:t>
            </a:r>
            <a:r>
              <a:rPr lang="en-US" b="1"/>
              <a:t>lowerbound</a:t>
            </a:r>
            <a:r>
              <a:rPr lang="en-US"/>
              <a:t> in the statement </a:t>
            </a:r>
          </a:p>
          <a:p>
            <a:r>
              <a:rPr lang="en-US" sz="900"/>
              <a:t>if (counter &lt; lowerbound) return count - -;</a:t>
            </a:r>
            <a:endParaRPr lang="en-US" sz="900" b="1"/>
          </a:p>
          <a:p>
            <a:endParaRPr lang="en-US"/>
          </a:p>
        </p:txBody>
      </p:sp>
    </p:spTree>
    <p:extLst>
      <p:ext uri="{BB962C8B-B14F-4D97-AF65-F5344CB8AC3E}">
        <p14:creationId xmlns:p14="http://schemas.microsoft.com/office/powerpoint/2010/main" val="2182526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53DAF-740C-4ECD-A99C-4D0ABF4E7AEE}" type="slidenum">
              <a:rPr lang="en-GB"/>
              <a:pPr/>
              <a:t>42</a:t>
            </a:fld>
            <a:endParaRPr lang="en-GB"/>
          </a:p>
        </p:txBody>
      </p:sp>
      <p:sp>
        <p:nvSpPr>
          <p:cNvPr id="716802" name="Rectangle 2"/>
          <p:cNvSpPr>
            <a:spLocks noGrp="1" noRot="1" noChangeAspect="1" noChangeArrowheads="1" noTextEdit="1"/>
          </p:cNvSpPr>
          <p:nvPr>
            <p:ph type="sldImg"/>
          </p:nvPr>
        </p:nvSpPr>
        <p:spPr>
          <a:xfrm>
            <a:off x="1144588" y="685800"/>
            <a:ext cx="4572000" cy="3429000"/>
          </a:xfrm>
          <a:ln/>
        </p:spPr>
      </p:sp>
      <p:sp>
        <p:nvSpPr>
          <p:cNvPr id="716803" name="Rectangle 3"/>
          <p:cNvSpPr>
            <a:spLocks noGrp="1" noChangeArrowheads="1"/>
          </p:cNvSpPr>
          <p:nvPr>
            <p:ph type="body" idx="1"/>
          </p:nvPr>
        </p:nvSpPr>
        <p:spPr>
          <a:xfrm>
            <a:off x="914400" y="4344025"/>
            <a:ext cx="5029200" cy="4114488"/>
          </a:xfrm>
          <a:ln/>
        </p:spPr>
        <p:txBody>
          <a:bodyPr/>
          <a:lstStyle/>
          <a:p>
            <a:r>
              <a:rPr lang="en-US" b="1"/>
              <a:t>Identifiers –</a:t>
            </a:r>
          </a:p>
          <a:p>
            <a:pPr>
              <a:buFontTx/>
              <a:buChar char="•"/>
            </a:pPr>
            <a:r>
              <a:rPr lang="en-US" b="1"/>
              <a:t>          </a:t>
            </a:r>
            <a:r>
              <a:rPr lang="en-US"/>
              <a:t>name of the variable</a:t>
            </a:r>
          </a:p>
          <a:p>
            <a:pPr lvl="1">
              <a:buFontTx/>
              <a:buChar char="•"/>
            </a:pPr>
            <a:r>
              <a:rPr lang="en-US"/>
              <a:t>Alphanumeric characters &amp; underscores allowed</a:t>
            </a:r>
          </a:p>
          <a:p>
            <a:pPr lvl="1">
              <a:buFontTx/>
              <a:buChar char="•"/>
            </a:pPr>
            <a:r>
              <a:rPr lang="en-US"/>
              <a:t>Case sensitive</a:t>
            </a:r>
          </a:p>
          <a:p>
            <a:pPr lvl="1">
              <a:buFontTx/>
              <a:buChar char="•"/>
            </a:pPr>
            <a:r>
              <a:rPr lang="en-US"/>
              <a:t>Key words cannot be used as identifiers</a:t>
            </a:r>
          </a:p>
          <a:p>
            <a:pPr lvl="1">
              <a:buFontTx/>
              <a:buChar char="•"/>
            </a:pPr>
            <a:r>
              <a:rPr lang="en-US"/>
              <a:t>No limit on no. of characters </a:t>
            </a:r>
          </a:p>
          <a:p>
            <a:pPr lvl="1"/>
            <a:endParaRPr lang="en-US"/>
          </a:p>
          <a:p>
            <a:r>
              <a:rPr lang="en-US"/>
              <a:t>Declaration can be included at the start of a block or at the point of first use. Since much of the philosophy behind C++ is the encapsulation of code and data, it makes sense to declare variables close to where they are used.</a:t>
            </a:r>
            <a:endParaRPr lang="en-US" sz="1400"/>
          </a:p>
        </p:txBody>
      </p:sp>
    </p:spTree>
    <p:extLst>
      <p:ext uri="{BB962C8B-B14F-4D97-AF65-F5344CB8AC3E}">
        <p14:creationId xmlns:p14="http://schemas.microsoft.com/office/powerpoint/2010/main" val="337374419"/>
      </p:ext>
    </p:extLst>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78A3A-7E66-47C2-AE16-805C85AFBA44}" type="slidenum">
              <a:rPr lang="en-GB"/>
              <a:pPr/>
              <a:t>435</a:t>
            </a:fld>
            <a:endParaRPr lang="en-GB"/>
          </a:p>
        </p:txBody>
      </p:sp>
      <p:sp>
        <p:nvSpPr>
          <p:cNvPr id="1914882" name="Rectangle 2"/>
          <p:cNvSpPr>
            <a:spLocks noGrp="1" noRot="1" noChangeAspect="1" noChangeArrowheads="1" noTextEdit="1"/>
          </p:cNvSpPr>
          <p:nvPr>
            <p:ph type="sldImg"/>
          </p:nvPr>
        </p:nvSpPr>
        <p:spPr>
          <a:xfrm>
            <a:off x="1144588" y="685800"/>
            <a:ext cx="4572000" cy="3429000"/>
          </a:xfrm>
          <a:ln/>
        </p:spPr>
      </p:sp>
      <p:sp>
        <p:nvSpPr>
          <p:cNvPr id="19148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62878074"/>
      </p:ext>
    </p:extLst>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0758C-3668-44F4-AFCA-B276FC746209}" type="slidenum">
              <a:rPr lang="en-GB"/>
              <a:pPr/>
              <a:t>436</a:t>
            </a:fld>
            <a:endParaRPr lang="en-GB"/>
          </a:p>
        </p:txBody>
      </p:sp>
      <p:sp>
        <p:nvSpPr>
          <p:cNvPr id="1916930" name="Rectangle 2"/>
          <p:cNvSpPr>
            <a:spLocks noGrp="1" noRot="1" noChangeAspect="1" noChangeArrowheads="1" noTextEdit="1"/>
          </p:cNvSpPr>
          <p:nvPr>
            <p:ph type="sldImg"/>
          </p:nvPr>
        </p:nvSpPr>
        <p:spPr>
          <a:xfrm>
            <a:off x="1144588" y="685800"/>
            <a:ext cx="4572000" cy="3429000"/>
          </a:xfrm>
          <a:ln/>
        </p:spPr>
      </p:sp>
      <p:sp>
        <p:nvSpPr>
          <p:cNvPr id="1916931" name="Rectangle 3"/>
          <p:cNvSpPr>
            <a:spLocks noGrp="1" noChangeArrowheads="1"/>
          </p:cNvSpPr>
          <p:nvPr>
            <p:ph type="body" idx="1"/>
          </p:nvPr>
        </p:nvSpPr>
        <p:spPr>
          <a:xfrm>
            <a:off x="914400" y="4344025"/>
            <a:ext cx="5257800" cy="4570439"/>
          </a:xfrm>
          <a:ln/>
        </p:spPr>
        <p:txBody>
          <a:bodyPr/>
          <a:lstStyle/>
          <a:p>
            <a:r>
              <a:rPr lang="en-US"/>
              <a:t>Syntax:</a:t>
            </a:r>
          </a:p>
          <a:p>
            <a:r>
              <a:rPr lang="en-US"/>
              <a:t>     namespace</a:t>
            </a:r>
            <a:r>
              <a:rPr lang="en-US" b="1"/>
              <a:t> name</a:t>
            </a:r>
            <a:r>
              <a:rPr lang="en-US"/>
              <a:t>{</a:t>
            </a:r>
          </a:p>
          <a:p>
            <a:r>
              <a:rPr lang="en-US"/>
              <a:t>                   //declarations</a:t>
            </a:r>
          </a:p>
          <a:p>
            <a:r>
              <a:rPr lang="en-US"/>
              <a:t>}</a:t>
            </a:r>
          </a:p>
          <a:p>
            <a:r>
              <a:rPr lang="en-US"/>
              <a:t>Namespace-alias</a:t>
            </a:r>
          </a:p>
          <a:p>
            <a:r>
              <a:rPr lang="en-US"/>
              <a:t>Eg:  namespace hard_and_soft_library</a:t>
            </a:r>
          </a:p>
          <a:p>
            <a:r>
              <a:rPr lang="en-US"/>
              <a:t>{</a:t>
            </a:r>
          </a:p>
          <a:p>
            <a:pPr lvl="1"/>
            <a:r>
              <a:rPr lang="en-US"/>
              <a:t>class hwitem{};</a:t>
            </a:r>
          </a:p>
          <a:p>
            <a:pPr lvl="1"/>
            <a:r>
              <a:rPr lang="en-US"/>
              <a:t>class switem{};</a:t>
            </a:r>
          </a:p>
          <a:p>
            <a:r>
              <a:rPr lang="en-US"/>
              <a:t>}</a:t>
            </a:r>
          </a:p>
          <a:p>
            <a:r>
              <a:rPr lang="en-US"/>
              <a:t>namespace hwsw= hard_and_soft_library</a:t>
            </a:r>
          </a:p>
          <a:p>
            <a:r>
              <a:rPr lang="en-US"/>
              <a:t>When members of a namespace are define outside, it is necessary to explicitly qualify the name being defined as shown below.</a:t>
            </a:r>
          </a:p>
          <a:p>
            <a:r>
              <a:rPr lang="en-US"/>
              <a:t>Namespace mine</a:t>
            </a:r>
          </a:p>
          <a:p>
            <a:r>
              <a:rPr lang="en-US"/>
              <a:t>{</a:t>
            </a:r>
          </a:p>
          <a:p>
            <a:r>
              <a:rPr lang="en-US"/>
              <a:t>            void fun1();</a:t>
            </a:r>
          </a:p>
          <a:p>
            <a:r>
              <a:rPr lang="en-US"/>
              <a:t>}</a:t>
            </a:r>
          </a:p>
          <a:p>
            <a:r>
              <a:rPr lang="en-US"/>
              <a:t>void mine::fun1()</a:t>
            </a:r>
          </a:p>
          <a:p>
            <a:r>
              <a:rPr lang="en-US"/>
              <a:t>{}</a:t>
            </a:r>
          </a:p>
          <a:p>
            <a:endParaRPr lang="en-US"/>
          </a:p>
        </p:txBody>
      </p:sp>
    </p:spTree>
    <p:extLst>
      <p:ext uri="{BB962C8B-B14F-4D97-AF65-F5344CB8AC3E}">
        <p14:creationId xmlns:p14="http://schemas.microsoft.com/office/powerpoint/2010/main" val="1597054752"/>
      </p:ext>
    </p:extLst>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CFB2E-3166-451E-926E-B60A6BE9E7F9}" type="slidenum">
              <a:rPr lang="en-GB"/>
              <a:pPr/>
              <a:t>437</a:t>
            </a:fld>
            <a:endParaRPr lang="en-GB"/>
          </a:p>
        </p:txBody>
      </p:sp>
      <p:sp>
        <p:nvSpPr>
          <p:cNvPr id="1918978" name="Rectangle 2"/>
          <p:cNvSpPr>
            <a:spLocks noGrp="1" noRot="1" noChangeAspect="1" noChangeArrowheads="1" noTextEdit="1"/>
          </p:cNvSpPr>
          <p:nvPr>
            <p:ph type="sldImg"/>
          </p:nvPr>
        </p:nvSpPr>
        <p:spPr>
          <a:xfrm>
            <a:off x="1144588" y="685800"/>
            <a:ext cx="4572000" cy="3429000"/>
          </a:xfrm>
          <a:ln/>
        </p:spPr>
      </p:sp>
      <p:sp>
        <p:nvSpPr>
          <p:cNvPr id="1918979" name="Rectangle 3"/>
          <p:cNvSpPr>
            <a:spLocks noGrp="1" noChangeArrowheads="1"/>
          </p:cNvSpPr>
          <p:nvPr>
            <p:ph type="body" idx="1"/>
          </p:nvPr>
        </p:nvSpPr>
        <p:spPr>
          <a:xfrm>
            <a:off x="914400" y="4344025"/>
            <a:ext cx="5029200" cy="4418975"/>
          </a:xfrm>
          <a:ln/>
        </p:spPr>
        <p:txBody>
          <a:bodyPr/>
          <a:lstStyle/>
          <a:p>
            <a:pPr lvl="1">
              <a:spcBef>
                <a:spcPct val="20000"/>
              </a:spcBef>
              <a:buSzPct val="120000"/>
              <a:buFontTx/>
              <a:buChar char="•"/>
            </a:pPr>
            <a:r>
              <a:rPr lang="en-US"/>
              <a:t>Reaching a name in a namespace using the scope resolution operator can get tedious.</a:t>
            </a:r>
          </a:p>
          <a:p>
            <a:endParaRPr lang="en-US"/>
          </a:p>
          <a:p>
            <a:endParaRPr lang="en-US"/>
          </a:p>
          <a:p>
            <a:r>
              <a:rPr lang="en-US"/>
              <a:t>namespace mine</a:t>
            </a:r>
          </a:p>
          <a:p>
            <a:r>
              <a:rPr lang="en-US"/>
              <a:t>{</a:t>
            </a:r>
          </a:p>
          <a:p>
            <a:r>
              <a:rPr lang="en-US"/>
              <a:t>	class myclass{};</a:t>
            </a:r>
          </a:p>
          <a:p>
            <a:r>
              <a:rPr lang="en-US"/>
              <a:t>}</a:t>
            </a:r>
          </a:p>
          <a:p>
            <a:r>
              <a:rPr lang="en-US"/>
              <a:t>void main()</a:t>
            </a:r>
          </a:p>
          <a:p>
            <a:r>
              <a:rPr lang="en-US"/>
              <a:t>{</a:t>
            </a:r>
          </a:p>
          <a:p>
            <a:r>
              <a:rPr lang="en-US"/>
              <a:t>	mine::myclass m;    // using scope resolution operator</a:t>
            </a:r>
          </a:p>
          <a:p>
            <a:r>
              <a:rPr lang="en-US"/>
              <a:t>   </a:t>
            </a:r>
          </a:p>
          <a:p>
            <a:r>
              <a:rPr lang="en-US"/>
              <a:t>}</a:t>
            </a:r>
          </a:p>
          <a:p>
            <a:endParaRPr lang="en-US"/>
          </a:p>
        </p:txBody>
      </p:sp>
    </p:spTree>
    <p:extLst>
      <p:ext uri="{BB962C8B-B14F-4D97-AF65-F5344CB8AC3E}">
        <p14:creationId xmlns:p14="http://schemas.microsoft.com/office/powerpoint/2010/main" val="1649541684"/>
      </p:ext>
    </p:extLst>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37F3B-28F0-4EB7-92A3-79621E7F6428}" type="slidenum">
              <a:rPr lang="en-GB"/>
              <a:pPr/>
              <a:t>438</a:t>
            </a:fld>
            <a:endParaRPr lang="en-GB"/>
          </a:p>
        </p:txBody>
      </p:sp>
      <p:sp>
        <p:nvSpPr>
          <p:cNvPr id="1921026" name="Rectangle 2"/>
          <p:cNvSpPr>
            <a:spLocks noGrp="1" noRot="1" noChangeAspect="1" noChangeArrowheads="1" noTextEdit="1"/>
          </p:cNvSpPr>
          <p:nvPr>
            <p:ph type="sldImg"/>
          </p:nvPr>
        </p:nvSpPr>
        <p:spPr>
          <a:xfrm>
            <a:off x="1144588" y="685800"/>
            <a:ext cx="4572000" cy="3429000"/>
          </a:xfrm>
          <a:ln/>
        </p:spPr>
      </p:sp>
      <p:sp>
        <p:nvSpPr>
          <p:cNvPr id="1921027" name="Rectangle 3"/>
          <p:cNvSpPr>
            <a:spLocks noGrp="1" noChangeArrowheads="1"/>
          </p:cNvSpPr>
          <p:nvPr>
            <p:ph type="body" idx="1"/>
          </p:nvPr>
        </p:nvSpPr>
        <p:spPr>
          <a:xfrm>
            <a:off x="914400" y="4344025"/>
            <a:ext cx="5105400" cy="4418975"/>
          </a:xfrm>
          <a:ln/>
        </p:spPr>
        <p:txBody>
          <a:bodyPr/>
          <a:lstStyle/>
          <a:p>
            <a:r>
              <a:rPr lang="en-US"/>
              <a:t>Also called as </a:t>
            </a:r>
            <a:r>
              <a:rPr lang="en-US" i="1"/>
              <a:t>anonymous namespaces. </a:t>
            </a:r>
            <a:r>
              <a:rPr lang="en-US"/>
              <a:t>Eliminate the need for certain uses of the static storage class modifier.</a:t>
            </a:r>
          </a:p>
          <a:p>
            <a:endParaRPr lang="en-US"/>
          </a:p>
          <a:p>
            <a:r>
              <a:rPr lang="en-US"/>
              <a:t>General form:</a:t>
            </a:r>
          </a:p>
          <a:p>
            <a:r>
              <a:rPr lang="en-US"/>
              <a:t>   namespace{</a:t>
            </a:r>
          </a:p>
          <a:p>
            <a:r>
              <a:rPr lang="en-US"/>
              <a:t>                 //declarations</a:t>
            </a:r>
          </a:p>
          <a:p>
            <a:r>
              <a:rPr lang="en-US"/>
              <a:t>}</a:t>
            </a:r>
          </a:p>
          <a:p>
            <a:endParaRPr lang="en-US"/>
          </a:p>
          <a:p>
            <a:r>
              <a:rPr lang="en-US"/>
              <a:t>One way to restrict the scope of a global name to the file in which it is declared is to use </a:t>
            </a:r>
            <a:r>
              <a:rPr lang="en-US" b="1"/>
              <a:t>static. </a:t>
            </a:r>
            <a:r>
              <a:rPr lang="en-US"/>
              <a:t>While the use of static global declarations is still allowed in C++, a better way to accomplish the same effect is to use an unnamed  namespace.</a:t>
            </a:r>
          </a:p>
          <a:p>
            <a:r>
              <a:rPr lang="en-US"/>
              <a:t>Eg:</a:t>
            </a:r>
          </a:p>
          <a:p>
            <a:r>
              <a:rPr lang="en-US" b="1"/>
              <a:t>File one                                                 File two           </a:t>
            </a:r>
          </a:p>
          <a:p>
            <a:r>
              <a:rPr lang="en-US"/>
              <a:t>namespace{                                           extern int k;</a:t>
            </a:r>
          </a:p>
          <a:p>
            <a:r>
              <a:rPr lang="en-US"/>
              <a:t>         int k;                                             void f2() {</a:t>
            </a:r>
          </a:p>
          <a:p>
            <a:r>
              <a:rPr lang="en-US"/>
              <a:t>}                                                              k=10;     //error</a:t>
            </a:r>
          </a:p>
          <a:p>
            <a:r>
              <a:rPr lang="en-US"/>
              <a:t>void f1() {                                              }</a:t>
            </a:r>
          </a:p>
          <a:p>
            <a:r>
              <a:rPr lang="en-US"/>
              <a:t>       k=99; //OK</a:t>
            </a:r>
          </a:p>
          <a:p>
            <a:r>
              <a:rPr lang="en-US"/>
              <a:t>}</a:t>
            </a:r>
          </a:p>
          <a:p>
            <a:r>
              <a:rPr lang="en-US"/>
              <a:t>Here , k is restricted to file one. The same thing would be achieved by declaring </a:t>
            </a:r>
          </a:p>
          <a:p>
            <a:r>
              <a:rPr lang="en-US"/>
              <a:t>satic int k in File one.</a:t>
            </a:r>
          </a:p>
          <a:p>
            <a:endParaRPr lang="en-US"/>
          </a:p>
        </p:txBody>
      </p:sp>
    </p:spTree>
    <p:extLst>
      <p:ext uri="{BB962C8B-B14F-4D97-AF65-F5344CB8AC3E}">
        <p14:creationId xmlns:p14="http://schemas.microsoft.com/office/powerpoint/2010/main" val="2503021476"/>
      </p:ext>
    </p:extLst>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DA173-4A14-4B85-819B-4F11F3BEC26D}" type="slidenum">
              <a:rPr lang="en-GB"/>
              <a:pPr/>
              <a:t>439</a:t>
            </a:fld>
            <a:endParaRPr lang="en-GB"/>
          </a:p>
        </p:txBody>
      </p:sp>
      <p:sp>
        <p:nvSpPr>
          <p:cNvPr id="1923074" name="Rectangle 2"/>
          <p:cNvSpPr>
            <a:spLocks noGrp="1" noRot="1" noChangeAspect="1" noChangeArrowheads="1" noTextEdit="1"/>
          </p:cNvSpPr>
          <p:nvPr>
            <p:ph type="sldImg"/>
          </p:nvPr>
        </p:nvSpPr>
        <p:spPr>
          <a:xfrm>
            <a:off x="1144588" y="685800"/>
            <a:ext cx="4572000" cy="3429000"/>
          </a:xfrm>
          <a:ln/>
        </p:spPr>
      </p:sp>
      <p:sp>
        <p:nvSpPr>
          <p:cNvPr id="1923075" name="Rectangle 3"/>
          <p:cNvSpPr>
            <a:spLocks noGrp="1" noChangeArrowheads="1"/>
          </p:cNvSpPr>
          <p:nvPr>
            <p:ph type="body" idx="1"/>
          </p:nvPr>
        </p:nvSpPr>
        <p:spPr>
          <a:xfrm>
            <a:off x="914400" y="4344025"/>
            <a:ext cx="5029200" cy="4114488"/>
          </a:xfrm>
          <a:ln/>
        </p:spPr>
        <p:txBody>
          <a:bodyPr/>
          <a:lstStyle/>
          <a:p>
            <a:r>
              <a:rPr lang="en-US"/>
              <a:t>The new-style C++ headers are an abstraction that simply guarantee that the prototypes and definitions required by the C++ library have been declared. The statement  </a:t>
            </a:r>
            <a:r>
              <a:rPr lang="en-US" b="1" i="1"/>
              <a:t>using namespace std;</a:t>
            </a:r>
          </a:p>
          <a:p>
            <a:r>
              <a:rPr lang="en-US"/>
              <a:t>brings the </a:t>
            </a:r>
            <a:r>
              <a:rPr lang="en-US" b="1"/>
              <a:t>std</a:t>
            </a:r>
            <a:r>
              <a:rPr lang="en-US"/>
              <a:t> namespace into visibility. After this statement has been compiled, there is no difference between working with an old-style header and a new style one.</a:t>
            </a:r>
          </a:p>
          <a:p>
            <a:endParaRPr lang="en-US"/>
          </a:p>
          <a:p>
            <a:endParaRPr lang="en-US"/>
          </a:p>
          <a:p>
            <a:endParaRPr lang="en-US"/>
          </a:p>
        </p:txBody>
      </p:sp>
    </p:spTree>
    <p:extLst>
      <p:ext uri="{BB962C8B-B14F-4D97-AF65-F5344CB8AC3E}">
        <p14:creationId xmlns:p14="http://schemas.microsoft.com/office/powerpoint/2010/main" val="1138712488"/>
      </p:ext>
    </p:extLst>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4FAA959-EA5A-483E-9CA9-5E5EA0F2DB9D}" type="slidenum">
              <a:rPr lang="en-GB"/>
              <a:pPr/>
              <a:t>441</a:t>
            </a:fld>
            <a:endParaRPr lang="en-GB"/>
          </a:p>
        </p:txBody>
      </p:sp>
      <p:sp>
        <p:nvSpPr>
          <p:cNvPr id="1494018" name="Slide Image Placeholder 1"/>
          <p:cNvSpPr>
            <a:spLocks noGrp="1" noRot="1" noChangeAspect="1" noTextEdit="1"/>
          </p:cNvSpPr>
          <p:nvPr>
            <p:ph type="sldImg"/>
          </p:nvPr>
        </p:nvSpPr>
        <p:spPr>
          <a:ln/>
        </p:spPr>
      </p:sp>
      <p:sp>
        <p:nvSpPr>
          <p:cNvPr id="1494019" name="Notes Placeholder 2"/>
          <p:cNvSpPr>
            <a:spLocks noGrp="1"/>
          </p:cNvSpPr>
          <p:nvPr>
            <p:ph type="body" idx="1"/>
          </p:nvPr>
        </p:nvSpPr>
        <p:spPr>
          <a:ln/>
        </p:spPr>
        <p:txBody>
          <a:bodyPr/>
          <a:lstStyle/>
          <a:p>
            <a:endParaRPr lang="en-US"/>
          </a:p>
        </p:txBody>
      </p:sp>
      <p:sp>
        <p:nvSpPr>
          <p:cNvPr id="1494020" name="Footer Placeholder 3"/>
          <p:cNvSpPr txBox="1">
            <a:spLocks noGrp="1"/>
          </p:cNvSpPr>
          <p:nvPr/>
        </p:nvSpPr>
        <p:spPr bwMode="auto">
          <a:xfrm>
            <a:off x="0" y="8684926"/>
            <a:ext cx="2971800" cy="457513"/>
          </a:xfrm>
          <a:prstGeom prst="rect">
            <a:avLst/>
          </a:prstGeom>
          <a:noFill/>
          <a:ln w="9525">
            <a:noFill/>
            <a:miter lim="800000"/>
            <a:headEnd/>
            <a:tailEnd/>
          </a:ln>
        </p:spPr>
        <p:txBody>
          <a:bodyPr anchor="b"/>
          <a:lstStyle/>
          <a:p>
            <a:r>
              <a:rPr lang="en-US" sz="1200"/>
              <a:t>Confidential © 2009 Wipro Ltd</a:t>
            </a:r>
          </a:p>
        </p:txBody>
      </p:sp>
      <p:sp>
        <p:nvSpPr>
          <p:cNvPr id="1494021" name="Slide Number Placeholder 4"/>
          <p:cNvSpPr txBox="1">
            <a:spLocks noGrp="1"/>
          </p:cNvSpPr>
          <p:nvPr/>
        </p:nvSpPr>
        <p:spPr bwMode="auto">
          <a:xfrm>
            <a:off x="3884613" y="8684926"/>
            <a:ext cx="2971800" cy="457513"/>
          </a:xfrm>
          <a:prstGeom prst="rect">
            <a:avLst/>
          </a:prstGeom>
          <a:noFill/>
          <a:ln w="9525">
            <a:noFill/>
            <a:miter lim="800000"/>
            <a:headEnd/>
            <a:tailEnd/>
          </a:ln>
        </p:spPr>
        <p:txBody>
          <a:bodyPr anchor="b"/>
          <a:lstStyle/>
          <a:p>
            <a:pPr algn="r"/>
            <a:fld id="{C82C97E5-DFA8-454B-86BF-076F3F52010F}" type="slidenum">
              <a:rPr lang="en-US" sz="1200"/>
              <a:pPr algn="r"/>
              <a:t>441</a:t>
            </a:fld>
            <a:endParaRPr lang="en-US" sz="1200"/>
          </a:p>
        </p:txBody>
      </p:sp>
    </p:spTree>
    <p:extLst>
      <p:ext uri="{BB962C8B-B14F-4D97-AF65-F5344CB8AC3E}">
        <p14:creationId xmlns:p14="http://schemas.microsoft.com/office/powerpoint/2010/main" val="1454162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0B7707-7276-4104-8043-E833901D6883}" type="slidenum">
              <a:rPr lang="en-GB"/>
              <a:pPr/>
              <a:t>43</a:t>
            </a:fld>
            <a:endParaRPr lang="en-GB"/>
          </a:p>
        </p:txBody>
      </p:sp>
      <p:sp>
        <p:nvSpPr>
          <p:cNvPr id="718850" name="Rectangle 2"/>
          <p:cNvSpPr>
            <a:spLocks noGrp="1" noRot="1" noChangeAspect="1" noChangeArrowheads="1" noTextEdit="1"/>
          </p:cNvSpPr>
          <p:nvPr>
            <p:ph type="sldImg"/>
          </p:nvPr>
        </p:nvSpPr>
        <p:spPr>
          <a:xfrm>
            <a:off x="1144588" y="685800"/>
            <a:ext cx="4572000" cy="3429000"/>
          </a:xfrm>
          <a:ln/>
        </p:spPr>
      </p:sp>
      <p:sp>
        <p:nvSpPr>
          <p:cNvPr id="718851" name="Rectangle 3"/>
          <p:cNvSpPr>
            <a:spLocks noGrp="1" noChangeArrowheads="1"/>
          </p:cNvSpPr>
          <p:nvPr>
            <p:ph type="body" idx="1"/>
          </p:nvPr>
        </p:nvSpPr>
        <p:spPr>
          <a:xfrm>
            <a:off x="914400" y="4344025"/>
            <a:ext cx="5029200" cy="4114488"/>
          </a:xfrm>
          <a:ln/>
        </p:spPr>
        <p:txBody>
          <a:bodyPr/>
          <a:lstStyle/>
          <a:p>
            <a:r>
              <a:rPr lang="en-US"/>
              <a:t>Flow of control means the order in which program statements are executed.</a:t>
            </a:r>
          </a:p>
          <a:p>
            <a:r>
              <a:rPr lang="en-US"/>
              <a:t>It is </a:t>
            </a:r>
            <a:r>
              <a:rPr lang="en-US" b="1"/>
              <a:t>Sequential </a:t>
            </a:r>
            <a:r>
              <a:rPr lang="en-US"/>
              <a:t>unless a “control structure” is used to change that</a:t>
            </a:r>
          </a:p>
          <a:p>
            <a:endParaRPr lang="en-US"/>
          </a:p>
          <a:p>
            <a:r>
              <a:rPr lang="en-US"/>
              <a:t>There are 2 general types of control structures:</a:t>
            </a:r>
          </a:p>
          <a:p>
            <a:pPr lvl="1"/>
            <a:r>
              <a:rPr lang="en-US"/>
              <a:t>     </a:t>
            </a:r>
          </a:p>
          <a:p>
            <a:pPr lvl="1"/>
            <a:r>
              <a:rPr lang="en-US" b="1"/>
              <a:t>	Decision</a:t>
            </a:r>
            <a:r>
              <a:rPr lang="en-US"/>
              <a:t> (also called branching)</a:t>
            </a:r>
          </a:p>
          <a:p>
            <a:pPr lvl="1"/>
            <a:r>
              <a:rPr lang="en-US" b="1"/>
              <a:t>     </a:t>
            </a:r>
          </a:p>
          <a:p>
            <a:pPr lvl="1"/>
            <a:r>
              <a:rPr lang="en-US" b="1"/>
              <a:t>	Iteration </a:t>
            </a:r>
            <a:r>
              <a:rPr lang="en-US"/>
              <a:t>(also called  looping)</a:t>
            </a:r>
          </a:p>
          <a:p>
            <a:endParaRPr lang="en-US" b="1">
              <a:solidFill>
                <a:schemeClr val="folHlink"/>
              </a:solidFill>
              <a:latin typeface="Book Antiqua" pitchFamily="18" charset="0"/>
            </a:endParaRPr>
          </a:p>
          <a:p>
            <a:endParaRPr lang="en-US"/>
          </a:p>
        </p:txBody>
      </p:sp>
    </p:spTree>
    <p:extLst>
      <p:ext uri="{BB962C8B-B14F-4D97-AF65-F5344CB8AC3E}">
        <p14:creationId xmlns:p14="http://schemas.microsoft.com/office/powerpoint/2010/main" val="28371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848B5-EB3E-498E-A4C7-B2BBE5AECE4D}" type="slidenum">
              <a:rPr lang="en-GB"/>
              <a:pPr/>
              <a:t>44</a:t>
            </a:fld>
            <a:endParaRPr lang="en-GB"/>
          </a:p>
        </p:txBody>
      </p:sp>
      <p:sp>
        <p:nvSpPr>
          <p:cNvPr id="720898" name="Rectangle 2"/>
          <p:cNvSpPr>
            <a:spLocks noGrp="1" noRot="1" noChangeAspect="1" noChangeArrowheads="1" noTextEdit="1"/>
          </p:cNvSpPr>
          <p:nvPr>
            <p:ph type="sldImg"/>
          </p:nvPr>
        </p:nvSpPr>
        <p:spPr>
          <a:xfrm>
            <a:off x="1144588" y="685800"/>
            <a:ext cx="4572000" cy="3429000"/>
          </a:xfrm>
          <a:ln/>
        </p:spPr>
      </p:sp>
      <p:sp>
        <p:nvSpPr>
          <p:cNvPr id="720899" name="Rectangle 3"/>
          <p:cNvSpPr>
            <a:spLocks noGrp="1" noChangeArrowheads="1"/>
          </p:cNvSpPr>
          <p:nvPr>
            <p:ph type="body" idx="1"/>
          </p:nvPr>
        </p:nvSpPr>
        <p:spPr>
          <a:xfrm>
            <a:off x="914400" y="4344025"/>
            <a:ext cx="5029200" cy="4114488"/>
          </a:xfrm>
          <a:ln/>
        </p:spPr>
        <p:txBody>
          <a:bodyPr/>
          <a:lstStyle/>
          <a:p>
            <a:pPr marL="228600" indent="-228600">
              <a:lnSpc>
                <a:spcPct val="90000"/>
              </a:lnSpc>
            </a:pPr>
            <a:r>
              <a:rPr lang="en-US"/>
              <a:t>C++ allows us to call a function without specifying all its arguments. </a:t>
            </a:r>
          </a:p>
          <a:p>
            <a:pPr marL="228600" indent="-228600">
              <a:lnSpc>
                <a:spcPct val="90000"/>
              </a:lnSpc>
            </a:pPr>
            <a:r>
              <a:rPr lang="en-US"/>
              <a:t>The default arguments are given only in the function prototype and should not be repeated in the function definition. The compiler uses the prototype to build a call, not the function definition.</a:t>
            </a:r>
          </a:p>
          <a:p>
            <a:pPr marL="228600" indent="-228600">
              <a:lnSpc>
                <a:spcPct val="90000"/>
              </a:lnSpc>
            </a:pPr>
            <a:r>
              <a:rPr lang="en-US"/>
              <a:t>Only trailing arguments may be defaulted. That is you can’t have a default argument followed by a non-default argument.</a:t>
            </a:r>
          </a:p>
          <a:p>
            <a:pPr marL="228600" indent="-228600">
              <a:lnSpc>
                <a:spcPct val="90000"/>
              </a:lnSpc>
            </a:pPr>
            <a:r>
              <a:rPr lang="en-US"/>
              <a:t>//incorrect </a:t>
            </a:r>
          </a:p>
          <a:p>
            <a:pPr marL="228600" indent="-228600">
              <a:lnSpc>
                <a:spcPct val="90000"/>
              </a:lnSpc>
            </a:pPr>
            <a:r>
              <a:rPr lang="en-US"/>
              <a:t>void wrong( int a=1, int b, int c=3);</a:t>
            </a:r>
          </a:p>
          <a:p>
            <a:pPr marL="228600" indent="-228600">
              <a:lnSpc>
                <a:spcPct val="90000"/>
              </a:lnSpc>
            </a:pPr>
            <a:r>
              <a:rPr lang="en-US"/>
              <a:t>//correct</a:t>
            </a:r>
          </a:p>
          <a:p>
            <a:pPr marL="228600" indent="-228600">
              <a:lnSpc>
                <a:spcPct val="90000"/>
              </a:lnSpc>
            </a:pPr>
            <a:r>
              <a:rPr lang="en-US"/>
              <a:t>void correct( int a, int b=2, int c=3);</a:t>
            </a:r>
          </a:p>
          <a:p>
            <a:pPr marL="228600" indent="-228600">
              <a:lnSpc>
                <a:spcPct val="90000"/>
              </a:lnSpc>
            </a:pPr>
            <a:endParaRPr lang="en-US"/>
          </a:p>
          <a:p>
            <a:pPr marL="228600" indent="-228600">
              <a:lnSpc>
                <a:spcPct val="90000"/>
              </a:lnSpc>
            </a:pPr>
            <a:endParaRPr lang="en-US"/>
          </a:p>
          <a:p>
            <a:pPr marL="228600" indent="-228600">
              <a:lnSpc>
                <a:spcPct val="90000"/>
              </a:lnSpc>
            </a:pPr>
            <a:r>
              <a:rPr lang="en-US"/>
              <a:t>Default arguments are useful :</a:t>
            </a:r>
          </a:p>
          <a:p>
            <a:pPr marL="228600" indent="-228600">
              <a:lnSpc>
                <a:spcPct val="90000"/>
              </a:lnSpc>
              <a:buFontTx/>
              <a:buChar char="•"/>
            </a:pPr>
            <a:r>
              <a:rPr lang="en-US"/>
              <a:t>While making a function call if you don’t want  to take the trouble of writing arguments which almost always have the same value.</a:t>
            </a:r>
          </a:p>
          <a:p>
            <a:pPr marL="228600" indent="-228600">
              <a:lnSpc>
                <a:spcPct val="90000"/>
              </a:lnSpc>
              <a:buFontTx/>
              <a:buChar char="•"/>
            </a:pPr>
            <a:endParaRPr lang="en-US"/>
          </a:p>
          <a:p>
            <a:pPr marL="228600" indent="-228600">
              <a:lnSpc>
                <a:spcPct val="90000"/>
              </a:lnSpc>
              <a:buFontTx/>
              <a:buChar char="•"/>
            </a:pPr>
            <a:r>
              <a:rPr lang="en-US"/>
              <a:t>In cases where, after having written a program we decide to increase the capability of a function by adding another argument. Using default arguments means that the existing function calls can continue to use old number of arguments, while new function calls can use more.</a:t>
            </a:r>
          </a:p>
          <a:p>
            <a:pPr marL="228600" indent="-228600">
              <a:lnSpc>
                <a:spcPct val="90000"/>
              </a:lnSpc>
              <a:buFontTx/>
              <a:buChar char="•"/>
            </a:pPr>
            <a:endParaRPr lang="en-US"/>
          </a:p>
          <a:p>
            <a:pPr marL="228600" indent="-228600">
              <a:lnSpc>
                <a:spcPct val="90000"/>
              </a:lnSpc>
              <a:buFontTx/>
              <a:buChar char="•"/>
            </a:pPr>
            <a:endParaRPr lang="en-US"/>
          </a:p>
          <a:p>
            <a:pPr marL="228600" indent="-228600">
              <a:lnSpc>
                <a:spcPct val="90000"/>
              </a:lnSpc>
            </a:pPr>
            <a:endParaRPr lang="en-US"/>
          </a:p>
        </p:txBody>
      </p:sp>
    </p:spTree>
    <p:extLst>
      <p:ext uri="{BB962C8B-B14F-4D97-AF65-F5344CB8AC3E}">
        <p14:creationId xmlns:p14="http://schemas.microsoft.com/office/powerpoint/2010/main" val="2637227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56119-4F41-451E-9AA8-5D191430E81C}" type="slidenum">
              <a:rPr lang="en-GB"/>
              <a:pPr/>
              <a:t>45</a:t>
            </a:fld>
            <a:endParaRPr lang="en-GB"/>
          </a:p>
        </p:txBody>
      </p:sp>
      <p:sp>
        <p:nvSpPr>
          <p:cNvPr id="722946" name="Rectangle 2"/>
          <p:cNvSpPr>
            <a:spLocks noGrp="1" noRot="1" noChangeAspect="1" noChangeArrowheads="1" noTextEdit="1"/>
          </p:cNvSpPr>
          <p:nvPr>
            <p:ph type="sldImg"/>
          </p:nvPr>
        </p:nvSpPr>
        <p:spPr>
          <a:xfrm>
            <a:off x="1144588" y="685800"/>
            <a:ext cx="4572000" cy="3429000"/>
          </a:xfrm>
          <a:ln/>
        </p:spPr>
      </p:sp>
      <p:sp>
        <p:nvSpPr>
          <p:cNvPr id="722947" name="Rectangle 3"/>
          <p:cNvSpPr>
            <a:spLocks noGrp="1" noChangeArrowheads="1"/>
          </p:cNvSpPr>
          <p:nvPr>
            <p:ph type="body" idx="1"/>
          </p:nvPr>
        </p:nvSpPr>
        <p:spPr>
          <a:xfrm>
            <a:off x="914400" y="4344025"/>
            <a:ext cx="5029200" cy="4114488"/>
          </a:xfrm>
          <a:ln/>
        </p:spPr>
        <p:txBody>
          <a:bodyPr/>
          <a:lstStyle/>
          <a:p>
            <a:r>
              <a:rPr lang="en-US"/>
              <a:t>A very important advantage of strong typing is seen in the way C++ differentiates between functions of the same name based on their signatures. A function signature constitutes the function name, the number, order and the data type of the arguments. </a:t>
            </a:r>
          </a:p>
        </p:txBody>
      </p:sp>
    </p:spTree>
    <p:extLst>
      <p:ext uri="{BB962C8B-B14F-4D97-AF65-F5344CB8AC3E}">
        <p14:creationId xmlns:p14="http://schemas.microsoft.com/office/powerpoint/2010/main" val="587842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A4CF3-3AE9-49DE-BD31-434218A73C96}" type="slidenum">
              <a:rPr lang="en-GB"/>
              <a:pPr/>
              <a:t>46</a:t>
            </a:fld>
            <a:endParaRPr lang="en-GB"/>
          </a:p>
        </p:txBody>
      </p:sp>
      <p:sp>
        <p:nvSpPr>
          <p:cNvPr id="724994" name="Rectangle 2"/>
          <p:cNvSpPr>
            <a:spLocks noGrp="1" noRot="1" noChangeAspect="1" noChangeArrowheads="1" noTextEdit="1"/>
          </p:cNvSpPr>
          <p:nvPr>
            <p:ph type="sldImg"/>
          </p:nvPr>
        </p:nvSpPr>
        <p:spPr>
          <a:xfrm>
            <a:off x="1144588" y="685800"/>
            <a:ext cx="4572000" cy="3429000"/>
          </a:xfrm>
          <a:ln/>
        </p:spPr>
      </p:sp>
      <p:sp>
        <p:nvSpPr>
          <p:cNvPr id="724995" name="Rectangle 3"/>
          <p:cNvSpPr>
            <a:spLocks noGrp="1" noChangeArrowheads="1"/>
          </p:cNvSpPr>
          <p:nvPr>
            <p:ph type="body" idx="1"/>
          </p:nvPr>
        </p:nvSpPr>
        <p:spPr>
          <a:xfrm>
            <a:off x="914400" y="4344025"/>
            <a:ext cx="5029200" cy="4114488"/>
          </a:xfrm>
          <a:ln/>
        </p:spPr>
        <p:txBody>
          <a:bodyPr/>
          <a:lstStyle/>
          <a:p>
            <a:r>
              <a:rPr lang="en-US"/>
              <a:t>Two or more functions can share the same name and perform different tasks as long as their parameter declarations are different. Function overloading improves readability if the functions perform closely related tasks. A function call first matches the prototype having the same number and type of arguments and then calls the appropriate function for execution.  A best match must be unique. Function selection involves the following steps. The compiler first tries to find an exact match in which the types of actual arguments are the same and use that function.  If an exact match is not found, the compiler uses the integral promotions to actual arguments, such as, char to int,  or float to double to find the match.  In case of multiple matches the compiler will generate an error message.</a:t>
            </a:r>
          </a:p>
          <a:p>
            <a:r>
              <a:rPr lang="en-US"/>
              <a:t>       </a:t>
            </a:r>
            <a:endParaRPr lang="en-US" b="1"/>
          </a:p>
          <a:p>
            <a:endParaRPr lang="en-US"/>
          </a:p>
          <a:p>
            <a:endParaRPr lang="en-US"/>
          </a:p>
          <a:p>
            <a:r>
              <a:rPr lang="en-US"/>
              <a:t>Function power( ) overloaded using different arguments:</a:t>
            </a:r>
          </a:p>
          <a:p>
            <a:r>
              <a:rPr lang="en-US"/>
              <a:t>         int power (int x, int y);</a:t>
            </a:r>
          </a:p>
          <a:p>
            <a:r>
              <a:rPr lang="en-US"/>
              <a:t>         float power(float x, float y);</a:t>
            </a:r>
          </a:p>
          <a:p>
            <a:endParaRPr lang="en-US"/>
          </a:p>
        </p:txBody>
      </p:sp>
    </p:spTree>
    <p:extLst>
      <p:ext uri="{BB962C8B-B14F-4D97-AF65-F5344CB8AC3E}">
        <p14:creationId xmlns:p14="http://schemas.microsoft.com/office/powerpoint/2010/main" val="173953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64721-2334-44D8-8DFA-5981E6145C0A}" type="slidenum">
              <a:rPr lang="en-GB"/>
              <a:pPr/>
              <a:t>47</a:t>
            </a:fld>
            <a:endParaRPr lang="en-GB"/>
          </a:p>
        </p:txBody>
      </p:sp>
      <p:sp>
        <p:nvSpPr>
          <p:cNvPr id="727042" name="Rectangle 2"/>
          <p:cNvSpPr>
            <a:spLocks noGrp="1" noRot="1" noChangeAspect="1" noChangeArrowheads="1" noTextEdit="1"/>
          </p:cNvSpPr>
          <p:nvPr>
            <p:ph type="sldImg"/>
          </p:nvPr>
        </p:nvSpPr>
        <p:spPr>
          <a:xfrm>
            <a:off x="1143000" y="685800"/>
            <a:ext cx="4573588" cy="3430588"/>
          </a:xfrm>
          <a:ln/>
        </p:spPr>
      </p:sp>
      <p:sp>
        <p:nvSpPr>
          <p:cNvPr id="727043" name="Rectangle 3"/>
          <p:cNvSpPr>
            <a:spLocks noGrp="1" noChangeArrowheads="1"/>
          </p:cNvSpPr>
          <p:nvPr>
            <p:ph type="body" idx="1"/>
          </p:nvPr>
        </p:nvSpPr>
        <p:spPr>
          <a:ln/>
        </p:spPr>
        <p:txBody>
          <a:bodyPr/>
          <a:lstStyle/>
          <a:p>
            <a:r>
              <a:rPr lang="en-US"/>
              <a:t>Example:</a:t>
            </a:r>
          </a:p>
          <a:p>
            <a:r>
              <a:rPr lang="en-US"/>
              <a:t>void fn(int x)</a:t>
            </a:r>
          </a:p>
          <a:p>
            <a:r>
              <a:rPr lang="en-US"/>
              <a:t>{</a:t>
            </a:r>
          </a:p>
          <a:p>
            <a:r>
              <a:rPr lang="en-US"/>
              <a:t>cout&lt;&lt;x;</a:t>
            </a:r>
          </a:p>
          <a:p>
            <a:r>
              <a:rPr lang="en-US"/>
              <a:t>}</a:t>
            </a:r>
          </a:p>
          <a:p>
            <a:r>
              <a:rPr lang="en-US"/>
              <a:t>void fn(int x=10,int y=200)</a:t>
            </a:r>
          </a:p>
          <a:p>
            <a:r>
              <a:rPr lang="en-US"/>
              <a:t>{</a:t>
            </a:r>
          </a:p>
          <a:p>
            <a:r>
              <a:rPr lang="en-US"/>
              <a:t>cout&lt;&lt;x&lt;&lt;y;</a:t>
            </a:r>
          </a:p>
          <a:p>
            <a:r>
              <a:rPr lang="en-US"/>
              <a:t>}</a:t>
            </a:r>
          </a:p>
          <a:p>
            <a:r>
              <a:rPr lang="en-US"/>
              <a:t>main()</a:t>
            </a:r>
          </a:p>
          <a:p>
            <a:r>
              <a:rPr lang="en-US"/>
              <a:t>{</a:t>
            </a:r>
          </a:p>
          <a:p>
            <a:r>
              <a:rPr lang="en-US"/>
              <a:t>Int a=1,b=2;</a:t>
            </a:r>
          </a:p>
          <a:p>
            <a:r>
              <a:rPr lang="en-US"/>
              <a:t>fn(a);//ambiguity</a:t>
            </a:r>
          </a:p>
          <a:p>
            <a:r>
              <a:rPr lang="en-US"/>
              <a:t>}</a:t>
            </a:r>
          </a:p>
        </p:txBody>
      </p:sp>
    </p:spTree>
    <p:extLst>
      <p:ext uri="{BB962C8B-B14F-4D97-AF65-F5344CB8AC3E}">
        <p14:creationId xmlns:p14="http://schemas.microsoft.com/office/powerpoint/2010/main" val="36464397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85682-A212-491E-AF02-831B408006D1}" type="slidenum">
              <a:rPr lang="en-GB"/>
              <a:pPr/>
              <a:t>48</a:t>
            </a:fld>
            <a:endParaRPr lang="en-GB"/>
          </a:p>
        </p:txBody>
      </p:sp>
      <p:sp>
        <p:nvSpPr>
          <p:cNvPr id="729090" name="Rectangle 2"/>
          <p:cNvSpPr>
            <a:spLocks noGrp="1" noRot="1" noChangeAspect="1" noChangeArrowheads="1" noTextEdit="1"/>
          </p:cNvSpPr>
          <p:nvPr>
            <p:ph type="sldImg"/>
          </p:nvPr>
        </p:nvSpPr>
        <p:spPr>
          <a:xfrm>
            <a:off x="1144588" y="685800"/>
            <a:ext cx="4572000" cy="3429000"/>
          </a:xfrm>
          <a:ln/>
        </p:spPr>
      </p:sp>
      <p:sp>
        <p:nvSpPr>
          <p:cNvPr id="729091" name="Rectangle 3"/>
          <p:cNvSpPr>
            <a:spLocks noGrp="1" noChangeArrowheads="1"/>
          </p:cNvSpPr>
          <p:nvPr>
            <p:ph type="body" idx="1"/>
          </p:nvPr>
        </p:nvSpPr>
        <p:spPr>
          <a:xfrm>
            <a:off x="914400" y="4267513"/>
            <a:ext cx="5029200" cy="4646951"/>
          </a:xfrm>
          <a:ln/>
        </p:spPr>
        <p:txBody>
          <a:bodyPr/>
          <a:lstStyle/>
          <a:p>
            <a:r>
              <a:rPr lang="en-US"/>
              <a:t>The const qualifiers provides a solution for creating read-only variables. Once a const variable is defined, we cannot change the value associated with it..</a:t>
            </a:r>
          </a:p>
          <a:p>
            <a:r>
              <a:rPr lang="en-US"/>
              <a:t>Addressing a const variable with a pointer requires to the following declarations:</a:t>
            </a:r>
          </a:p>
          <a:p>
            <a:r>
              <a:rPr lang="en-US"/>
              <a:t>const int var=2;</a:t>
            </a:r>
          </a:p>
          <a:p>
            <a:r>
              <a:rPr lang="en-US"/>
              <a:t>const int *ptr=&amp;var;   where ptr is a pointer to var that is a constant.</a:t>
            </a:r>
          </a:p>
          <a:p>
            <a:r>
              <a:rPr lang="en-US"/>
              <a:t>Which states that ptr points to a constant integer and ptr is not a constant.</a:t>
            </a:r>
          </a:p>
          <a:p>
            <a:r>
              <a:rPr lang="en-US"/>
              <a:t>The address of a const variable can be assigned only to a pointer to a const variable. A pointer to a const variable, however can also be assigned the address of a non-const variable.(again because the compiler cannot determine the actual variable the pointer addresses at each point in the running program. An attempt to change the non-constant object through  the pointer results in an error.</a:t>
            </a:r>
          </a:p>
          <a:p>
            <a:endParaRPr lang="en-US"/>
          </a:p>
          <a:p>
            <a:r>
              <a:rPr lang="en-US"/>
              <a:t>E.g. .const int ar=1</a:t>
            </a:r>
          </a:p>
          <a:p>
            <a:r>
              <a:rPr lang="en-US"/>
              <a:t>const int *ptr=&amp;ar</a:t>
            </a:r>
          </a:p>
          <a:p>
            <a:r>
              <a:rPr lang="en-US"/>
              <a:t>int ar1;</a:t>
            </a:r>
          </a:p>
          <a:p>
            <a:r>
              <a:rPr lang="en-US"/>
              <a:t>ptr=&amp;ar1	//valid</a:t>
            </a:r>
          </a:p>
          <a:p>
            <a:r>
              <a:rPr lang="en-US"/>
              <a:t>*ptr=1;           //error</a:t>
            </a:r>
          </a:p>
          <a:p>
            <a:endParaRPr lang="en-US" sz="1400"/>
          </a:p>
          <a:p>
            <a:endParaRPr lang="en-US"/>
          </a:p>
        </p:txBody>
      </p:sp>
    </p:spTree>
    <p:extLst>
      <p:ext uri="{BB962C8B-B14F-4D97-AF65-F5344CB8AC3E}">
        <p14:creationId xmlns:p14="http://schemas.microsoft.com/office/powerpoint/2010/main" val="2705150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4516BB-308A-4F41-BF04-FF1E71127B64}" type="slidenum">
              <a:rPr lang="en-GB"/>
              <a:pPr/>
              <a:t>49</a:t>
            </a:fld>
            <a:endParaRPr lang="en-GB"/>
          </a:p>
        </p:txBody>
      </p:sp>
      <p:sp>
        <p:nvSpPr>
          <p:cNvPr id="731138" name="Rectangle 2"/>
          <p:cNvSpPr>
            <a:spLocks noGrp="1" noRot="1" noChangeAspect="1" noChangeArrowheads="1" noTextEdit="1"/>
          </p:cNvSpPr>
          <p:nvPr>
            <p:ph type="sldImg"/>
          </p:nvPr>
        </p:nvSpPr>
        <p:spPr>
          <a:xfrm>
            <a:off x="1144588" y="685800"/>
            <a:ext cx="4572000" cy="3429000"/>
          </a:xfrm>
          <a:ln/>
        </p:spPr>
      </p:sp>
      <p:sp>
        <p:nvSpPr>
          <p:cNvPr id="731139" name="Rectangle 3"/>
          <p:cNvSpPr>
            <a:spLocks noGrp="1" noChangeArrowheads="1"/>
          </p:cNvSpPr>
          <p:nvPr>
            <p:ph type="body" idx="1"/>
          </p:nvPr>
        </p:nvSpPr>
        <p:spPr>
          <a:xfrm>
            <a:off x="914400" y="4344025"/>
            <a:ext cx="5029200" cy="4114488"/>
          </a:xfrm>
          <a:ln/>
        </p:spPr>
        <p:txBody>
          <a:bodyPr/>
          <a:lstStyle/>
          <a:p>
            <a:r>
              <a:rPr lang="en-US"/>
              <a:t>The </a:t>
            </a:r>
            <a:r>
              <a:rPr lang="en-US" b="1"/>
              <a:t>inline</a:t>
            </a:r>
            <a:r>
              <a:rPr lang="en-US"/>
              <a:t> specifier instructs the compiler to replace function calls with the code of the function body. This substitution is called “inline expansion”  larger code size.</a:t>
            </a:r>
          </a:p>
          <a:p>
            <a:r>
              <a:rPr lang="en-US"/>
              <a:t>The </a:t>
            </a:r>
            <a:r>
              <a:rPr lang="en-US" b="1"/>
              <a:t>inline</a:t>
            </a:r>
            <a:r>
              <a:rPr lang="en-US"/>
              <a:t> keyword tells the compiler that inline expansion is preferred. However, the compiler can create a separate instance of the function (instantiate) and create standard calling linkages instead of inserting the code inline. So inline function is  just a request.</a:t>
            </a:r>
          </a:p>
          <a:p>
            <a:r>
              <a:rPr lang="en-US"/>
              <a:t>Function containing a loop may not be expanded.</a:t>
            </a:r>
          </a:p>
        </p:txBody>
      </p:sp>
    </p:spTree>
    <p:extLst>
      <p:ext uri="{BB962C8B-B14F-4D97-AF65-F5344CB8AC3E}">
        <p14:creationId xmlns:p14="http://schemas.microsoft.com/office/powerpoint/2010/main" val="394613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F97DB-C64A-46AE-98D1-89A71ABEEFA4}" type="slidenum">
              <a:rPr lang="en-GB"/>
              <a:pPr/>
              <a:t>5</a:t>
            </a:fld>
            <a:endParaRPr lang="en-GB"/>
          </a:p>
        </p:txBody>
      </p:sp>
      <p:sp>
        <p:nvSpPr>
          <p:cNvPr id="641026" name="Rectangle 2"/>
          <p:cNvSpPr>
            <a:spLocks noGrp="1" noRot="1" noChangeAspect="1" noChangeArrowheads="1" noTextEdit="1"/>
          </p:cNvSpPr>
          <p:nvPr>
            <p:ph type="sldImg"/>
          </p:nvPr>
        </p:nvSpPr>
        <p:spPr>
          <a:xfrm>
            <a:off x="1144588" y="685800"/>
            <a:ext cx="4572000" cy="3429000"/>
          </a:xfrm>
          <a:ln/>
        </p:spPr>
      </p:sp>
      <p:sp>
        <p:nvSpPr>
          <p:cNvPr id="6410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9565551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2012F-81ED-42FF-8D4A-9010F23E60E9}" type="slidenum">
              <a:rPr lang="en-GB"/>
              <a:pPr/>
              <a:t>50</a:t>
            </a:fld>
            <a:endParaRPr lang="en-GB"/>
          </a:p>
        </p:txBody>
      </p:sp>
      <p:sp>
        <p:nvSpPr>
          <p:cNvPr id="733186" name="Rectangle 2"/>
          <p:cNvSpPr>
            <a:spLocks noGrp="1" noRot="1" noChangeAspect="1" noChangeArrowheads="1" noTextEdit="1"/>
          </p:cNvSpPr>
          <p:nvPr>
            <p:ph type="sldImg"/>
          </p:nvPr>
        </p:nvSpPr>
        <p:spPr>
          <a:xfrm>
            <a:off x="1144588" y="685800"/>
            <a:ext cx="4572000" cy="3429000"/>
          </a:xfrm>
          <a:ln/>
        </p:spPr>
      </p:sp>
      <p:sp>
        <p:nvSpPr>
          <p:cNvPr id="7331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774584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0BC4F-5E0F-424F-BB1B-E989DCEE4937}" type="slidenum">
              <a:rPr lang="en-GB"/>
              <a:pPr/>
              <a:t>51</a:t>
            </a:fld>
            <a:endParaRPr lang="en-GB"/>
          </a:p>
        </p:txBody>
      </p:sp>
      <p:sp>
        <p:nvSpPr>
          <p:cNvPr id="735234" name="Rectangle 2"/>
          <p:cNvSpPr>
            <a:spLocks noGrp="1" noRot="1" noChangeAspect="1" noChangeArrowheads="1" noTextEdit="1"/>
          </p:cNvSpPr>
          <p:nvPr>
            <p:ph type="sldImg"/>
          </p:nvPr>
        </p:nvSpPr>
        <p:spPr>
          <a:xfrm>
            <a:off x="1144588" y="685800"/>
            <a:ext cx="4572000" cy="3429000"/>
          </a:xfrm>
          <a:ln/>
        </p:spPr>
      </p:sp>
      <p:sp>
        <p:nvSpPr>
          <p:cNvPr id="7352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21168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C73B1-37C4-4573-BA8D-6610C3B39E7E}" type="slidenum">
              <a:rPr lang="en-GB"/>
              <a:pPr/>
              <a:t>52</a:t>
            </a:fld>
            <a:endParaRPr lang="en-GB"/>
          </a:p>
        </p:txBody>
      </p:sp>
      <p:sp>
        <p:nvSpPr>
          <p:cNvPr id="737282" name="Rectangle 2"/>
          <p:cNvSpPr>
            <a:spLocks noGrp="1" noRot="1" noChangeAspect="1" noChangeArrowheads="1" noTextEdit="1"/>
          </p:cNvSpPr>
          <p:nvPr>
            <p:ph type="sldImg"/>
          </p:nvPr>
        </p:nvSpPr>
        <p:spPr>
          <a:xfrm>
            <a:off x="1144588" y="685800"/>
            <a:ext cx="4572000" cy="3429000"/>
          </a:xfrm>
          <a:ln/>
        </p:spPr>
      </p:sp>
      <p:sp>
        <p:nvSpPr>
          <p:cNvPr id="737283" name="Rectangle 3"/>
          <p:cNvSpPr>
            <a:spLocks noGrp="1" noChangeArrowheads="1"/>
          </p:cNvSpPr>
          <p:nvPr>
            <p:ph type="body" idx="1"/>
          </p:nvPr>
        </p:nvSpPr>
        <p:spPr>
          <a:xfrm>
            <a:off x="914400" y="4344025"/>
            <a:ext cx="5029200" cy="4114488"/>
          </a:xfrm>
          <a:ln/>
        </p:spPr>
        <p:txBody>
          <a:bodyPr/>
          <a:lstStyle/>
          <a:p>
            <a:r>
              <a:rPr lang="en-US" sz="1000"/>
              <a:t>If square( ) is a macro, then the above program prints 5.</a:t>
            </a:r>
          </a:p>
          <a:p>
            <a:endParaRPr lang="en-US" sz="1000"/>
          </a:p>
          <a:p>
            <a:r>
              <a:rPr lang="en-US" sz="1000"/>
              <a:t>But if square( ) is an inline function , it prints the correct output 9.</a:t>
            </a:r>
          </a:p>
          <a:p>
            <a:endParaRPr lang="en-US" sz="1000"/>
          </a:p>
          <a:p>
            <a:r>
              <a:rPr lang="en-US" sz="1000"/>
              <a:t>This is because if square( ) is a macro, all occurrences of square(x) are replaced with “x*x”.</a:t>
            </a:r>
          </a:p>
          <a:p>
            <a:endParaRPr lang="en-US" sz="1000"/>
          </a:p>
          <a:p>
            <a:r>
              <a:rPr lang="en-US" sz="1000"/>
              <a:t>So, in this case square (1+2) is replaced with 1+2*1+2 which yields 5  as the result due to precedence rules of operators.</a:t>
            </a:r>
          </a:p>
          <a:p>
            <a:endParaRPr lang="en-US" sz="1000"/>
          </a:p>
          <a:p>
            <a:r>
              <a:rPr lang="en-US" sz="1000"/>
              <a:t>In the case where square( ) is an inline function, the parameter expression is evaluated first, and then sent down the function. </a:t>
            </a:r>
          </a:p>
          <a:p>
            <a:endParaRPr lang="en-US" sz="1000"/>
          </a:p>
          <a:p>
            <a:r>
              <a:rPr lang="en-US" sz="1000"/>
              <a:t>So, the function body will evaluate the expression 3*3.</a:t>
            </a:r>
          </a:p>
          <a:p>
            <a:endParaRPr lang="en-US" sz="1000"/>
          </a:p>
          <a:p>
            <a:r>
              <a:rPr lang="en-US" sz="1000"/>
              <a:t>All the functions declared as inline need not be treated as inline by the compiler.</a:t>
            </a:r>
          </a:p>
          <a:p>
            <a:endParaRPr lang="en-US" sz="1000"/>
          </a:p>
          <a:p>
            <a:r>
              <a:rPr lang="en-US" sz="1000"/>
              <a:t>The compiler ignores the inline specification if the function uses recursive calls, or is too large. </a:t>
            </a:r>
          </a:p>
          <a:p>
            <a:endParaRPr lang="en-US" sz="1000"/>
          </a:p>
          <a:p>
            <a:endParaRPr lang="en-US" sz="1000"/>
          </a:p>
        </p:txBody>
      </p:sp>
    </p:spTree>
    <p:extLst>
      <p:ext uri="{BB962C8B-B14F-4D97-AF65-F5344CB8AC3E}">
        <p14:creationId xmlns:p14="http://schemas.microsoft.com/office/powerpoint/2010/main" val="14880338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06C4E-8824-4735-B954-DCAE92B86798}" type="slidenum">
              <a:rPr lang="en-GB"/>
              <a:pPr/>
              <a:t>53</a:t>
            </a:fld>
            <a:endParaRPr lang="en-GB"/>
          </a:p>
        </p:txBody>
      </p:sp>
      <p:sp>
        <p:nvSpPr>
          <p:cNvPr id="739330" name="Rectangle 2"/>
          <p:cNvSpPr>
            <a:spLocks noGrp="1" noRot="1" noChangeAspect="1" noChangeArrowheads="1" noTextEdit="1"/>
          </p:cNvSpPr>
          <p:nvPr>
            <p:ph type="sldImg"/>
          </p:nvPr>
        </p:nvSpPr>
        <p:spPr>
          <a:xfrm>
            <a:off x="1144588" y="685800"/>
            <a:ext cx="4572000" cy="3429000"/>
          </a:xfrm>
          <a:ln/>
        </p:spPr>
      </p:sp>
      <p:sp>
        <p:nvSpPr>
          <p:cNvPr id="739331" name="Rectangle 3"/>
          <p:cNvSpPr>
            <a:spLocks noGrp="1" noChangeArrowheads="1"/>
          </p:cNvSpPr>
          <p:nvPr>
            <p:ph type="body" idx="1"/>
          </p:nvPr>
        </p:nvSpPr>
        <p:spPr>
          <a:xfrm>
            <a:off x="914400" y="4344025"/>
            <a:ext cx="5105400" cy="4570439"/>
          </a:xfrm>
          <a:ln/>
        </p:spPr>
        <p:txBody>
          <a:bodyPr/>
          <a:lstStyle/>
          <a:p>
            <a:r>
              <a:rPr lang="en-US"/>
              <a:t>New:</a:t>
            </a:r>
          </a:p>
          <a:p>
            <a:r>
              <a:rPr lang="en-US"/>
              <a:t>The allocation of memory at run-time is referred to as dynamic memory allocation. One aspect of free store memory is that the objects allocated from it are unnamed. The new expression does not return the actual allocated object but rather returns the address of the allocated object. All manipulations is done indirectly through that address. The new operator returns a pointer to the newly allocated object. For example</a:t>
            </a:r>
          </a:p>
          <a:p>
            <a:r>
              <a:rPr lang="en-US"/>
              <a:t>int *pi=new int</a:t>
            </a:r>
          </a:p>
          <a:p>
            <a:r>
              <a:rPr lang="en-US"/>
              <a:t> allocates one object of type int from the free store ,initializing pi with its address .The object actually allocated on the free store is un-initialized. We can specify an initial value by: int *pi=new int(1024);</a:t>
            </a:r>
          </a:p>
          <a:p>
            <a:r>
              <a:rPr lang="en-US"/>
              <a:t>This not only allocates the object, but also initializes it with a value of 1024.</a:t>
            </a:r>
          </a:p>
          <a:p>
            <a:endParaRPr lang="en-US"/>
          </a:p>
        </p:txBody>
      </p:sp>
    </p:spTree>
    <p:extLst>
      <p:ext uri="{BB962C8B-B14F-4D97-AF65-F5344CB8AC3E}">
        <p14:creationId xmlns:p14="http://schemas.microsoft.com/office/powerpoint/2010/main" val="2868103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54C0F-9713-4FD6-B007-69ABDCEF07F8}" type="slidenum">
              <a:rPr lang="en-GB"/>
              <a:pPr/>
              <a:t>54</a:t>
            </a:fld>
            <a:endParaRPr lang="en-GB"/>
          </a:p>
        </p:txBody>
      </p:sp>
      <p:sp>
        <p:nvSpPr>
          <p:cNvPr id="741378" name="Rectangle 2"/>
          <p:cNvSpPr>
            <a:spLocks noGrp="1" noRot="1" noChangeAspect="1" noChangeArrowheads="1" noTextEdit="1"/>
          </p:cNvSpPr>
          <p:nvPr>
            <p:ph type="sldImg"/>
          </p:nvPr>
        </p:nvSpPr>
        <p:spPr>
          <a:xfrm>
            <a:off x="1144588" y="685800"/>
            <a:ext cx="4572000" cy="3429000"/>
          </a:xfrm>
          <a:ln/>
        </p:spPr>
      </p:sp>
      <p:sp>
        <p:nvSpPr>
          <p:cNvPr id="741379" name="Rectangle 3"/>
          <p:cNvSpPr>
            <a:spLocks noGrp="1" noChangeArrowheads="1"/>
          </p:cNvSpPr>
          <p:nvPr>
            <p:ph type="body" idx="1"/>
          </p:nvPr>
        </p:nvSpPr>
        <p:spPr>
          <a:xfrm>
            <a:off x="914400" y="4344025"/>
            <a:ext cx="5029200" cy="4114488"/>
          </a:xfrm>
          <a:ln/>
        </p:spPr>
        <p:txBody>
          <a:bodyPr/>
          <a:lstStyle/>
          <a:p>
            <a:r>
              <a:rPr lang="en-US"/>
              <a:t>When our use of the object is complete, we must explicitly return the object’s memory to the free store. We do this by applying the delete expression to the pointer that addresses the object originally allocated through the new expression as in delete pi; </a:t>
            </a:r>
          </a:p>
          <a:p>
            <a:r>
              <a:rPr lang="en-US"/>
              <a:t>De-allocates the int object addressed by pi, returning it to the free store.  </a:t>
            </a:r>
          </a:p>
          <a:p>
            <a:r>
              <a:rPr lang="en-US"/>
              <a:t>delete [] pia de-allocates an array that was dynamically allocated using new.</a:t>
            </a:r>
          </a:p>
          <a:p>
            <a:endParaRPr lang="en-US"/>
          </a:p>
          <a:p>
            <a:r>
              <a:rPr lang="en-US" b="1"/>
              <a:t>Memory allocated using new</a:t>
            </a:r>
            <a:r>
              <a:rPr lang="en-US" b="1" i="1"/>
              <a:t> </a:t>
            </a:r>
            <a:r>
              <a:rPr lang="en-US" b="1"/>
              <a:t>should be freed only using delete</a:t>
            </a:r>
            <a:r>
              <a:rPr lang="en-US" b="1" i="1"/>
              <a:t>.</a:t>
            </a:r>
          </a:p>
          <a:p>
            <a:endParaRPr lang="en-US" b="1"/>
          </a:p>
          <a:p>
            <a:endParaRPr lang="en-US"/>
          </a:p>
          <a:p>
            <a:endParaRPr lang="en-US" sz="1400"/>
          </a:p>
          <a:p>
            <a:endParaRPr lang="en-US"/>
          </a:p>
        </p:txBody>
      </p:sp>
    </p:spTree>
    <p:extLst>
      <p:ext uri="{BB962C8B-B14F-4D97-AF65-F5344CB8AC3E}">
        <p14:creationId xmlns:p14="http://schemas.microsoft.com/office/powerpoint/2010/main" val="1038443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1D58A-AF94-4B02-90E6-320FE115B017}" type="slidenum">
              <a:rPr lang="en-GB"/>
              <a:pPr/>
              <a:t>55</a:t>
            </a:fld>
            <a:endParaRPr lang="en-GB"/>
          </a:p>
        </p:txBody>
      </p:sp>
      <p:sp>
        <p:nvSpPr>
          <p:cNvPr id="743426" name="Rectangle 2"/>
          <p:cNvSpPr>
            <a:spLocks noGrp="1" noRot="1" noChangeAspect="1" noChangeArrowheads="1" noTextEdit="1"/>
          </p:cNvSpPr>
          <p:nvPr>
            <p:ph type="sldImg"/>
          </p:nvPr>
        </p:nvSpPr>
        <p:spPr>
          <a:xfrm>
            <a:off x="1144588" y="685800"/>
            <a:ext cx="4572000" cy="3429000"/>
          </a:xfrm>
          <a:ln/>
        </p:spPr>
      </p:sp>
      <p:sp>
        <p:nvSpPr>
          <p:cNvPr id="743427" name="Rectangle 3"/>
          <p:cNvSpPr>
            <a:spLocks noGrp="1" noChangeArrowheads="1"/>
          </p:cNvSpPr>
          <p:nvPr>
            <p:ph type="body" idx="1"/>
          </p:nvPr>
        </p:nvSpPr>
        <p:spPr>
          <a:xfrm>
            <a:off x="914400" y="4344025"/>
            <a:ext cx="5029200" cy="4114488"/>
          </a:xfrm>
          <a:ln/>
        </p:spPr>
        <p:txBody>
          <a:bodyPr/>
          <a:lstStyle/>
          <a:p>
            <a:endParaRPr lang="en-US"/>
          </a:p>
          <a:p>
            <a:r>
              <a:rPr lang="en-US"/>
              <a:t>p1=new int  ;  //allocates 2bytes for a integer.</a:t>
            </a:r>
          </a:p>
          <a:p>
            <a:r>
              <a:rPr lang="en-US"/>
              <a:t>Using </a:t>
            </a:r>
            <a:r>
              <a:rPr lang="en-US" i="1"/>
              <a:t>malloc</a:t>
            </a:r>
            <a:r>
              <a:rPr lang="en-US"/>
              <a:t>() the above would have looked like this:</a:t>
            </a:r>
          </a:p>
          <a:p>
            <a:r>
              <a:rPr lang="en-US"/>
              <a:t>p1=(int*)</a:t>
            </a:r>
            <a:r>
              <a:rPr lang="en-US" i="1"/>
              <a:t>malloc</a:t>
            </a:r>
            <a:r>
              <a:rPr lang="en-US"/>
              <a:t>(sizeof(int));</a:t>
            </a:r>
          </a:p>
          <a:p>
            <a:endParaRPr lang="en-US"/>
          </a:p>
          <a:p>
            <a:r>
              <a:rPr lang="en-US"/>
              <a:t>Note that since </a:t>
            </a:r>
            <a:r>
              <a:rPr lang="en-US" i="1"/>
              <a:t>malloc()</a:t>
            </a:r>
            <a:r>
              <a:rPr lang="en-US"/>
              <a:t> returns a void pointer it is necessary to typecast it to an appropriate type depending on the type of pointer we have on the left hand side of the assignment operator. This gets completely avoided when we are using new.</a:t>
            </a:r>
          </a:p>
          <a:p>
            <a:r>
              <a:rPr lang="en-US"/>
              <a:t>The compiler calls the new function before it calls the class’s constructor function, and it calls the </a:t>
            </a:r>
            <a:r>
              <a:rPr lang="en-US" i="1"/>
              <a:t>delete</a:t>
            </a:r>
            <a:r>
              <a:rPr lang="en-US"/>
              <a:t> function after it calls the destructor. Overloaded  new and delete are static fns.</a:t>
            </a:r>
          </a:p>
          <a:p>
            <a:r>
              <a:rPr lang="en-US"/>
              <a:t>The compiler  provides the global new and delete operators, which get called whenever we allocate or free memory. Most programmers rarely find it necessary to replace the global </a:t>
            </a:r>
            <a:r>
              <a:rPr lang="en-US" i="1"/>
              <a:t>new </a:t>
            </a:r>
            <a:r>
              <a:rPr lang="en-US"/>
              <a:t>and </a:t>
            </a:r>
            <a:r>
              <a:rPr lang="en-US" i="1"/>
              <a:t>delete </a:t>
            </a:r>
            <a:r>
              <a:rPr lang="en-US"/>
              <a:t>operator  functions. But when we want to have a finer control over what happens when a new operator executes, we may decide to overload the normal new operator.</a:t>
            </a:r>
          </a:p>
        </p:txBody>
      </p:sp>
    </p:spTree>
    <p:extLst>
      <p:ext uri="{BB962C8B-B14F-4D97-AF65-F5344CB8AC3E}">
        <p14:creationId xmlns:p14="http://schemas.microsoft.com/office/powerpoint/2010/main" val="36132407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F0FD3-BE39-4AAA-8F9A-972C2A36AC71}" type="slidenum">
              <a:rPr lang="en-GB"/>
              <a:pPr/>
              <a:t>56</a:t>
            </a:fld>
            <a:endParaRPr lang="en-GB"/>
          </a:p>
        </p:txBody>
      </p:sp>
      <p:sp>
        <p:nvSpPr>
          <p:cNvPr id="745474" name="Rectangle 2"/>
          <p:cNvSpPr>
            <a:spLocks noGrp="1" noRot="1" noChangeAspect="1" noChangeArrowheads="1" noTextEdit="1"/>
          </p:cNvSpPr>
          <p:nvPr>
            <p:ph type="sldImg"/>
          </p:nvPr>
        </p:nvSpPr>
        <p:spPr>
          <a:xfrm>
            <a:off x="1144588" y="685800"/>
            <a:ext cx="4572000" cy="3429000"/>
          </a:xfrm>
          <a:ln/>
        </p:spPr>
      </p:sp>
      <p:sp>
        <p:nvSpPr>
          <p:cNvPr id="745475" name="Rectangle 3"/>
          <p:cNvSpPr>
            <a:spLocks noGrp="1" noChangeArrowheads="1"/>
          </p:cNvSpPr>
          <p:nvPr>
            <p:ph type="body" idx="1"/>
          </p:nvPr>
        </p:nvSpPr>
        <p:spPr>
          <a:xfrm>
            <a:off x="914400" y="4344025"/>
            <a:ext cx="5029200" cy="4114488"/>
          </a:xfrm>
          <a:ln/>
        </p:spPr>
        <p:txBody>
          <a:bodyPr/>
          <a:lstStyle/>
          <a:p>
            <a:r>
              <a:rPr lang="en-US"/>
              <a:t>Note: function notation cannot be used to type cast pointer type</a:t>
            </a:r>
          </a:p>
          <a:p>
            <a:r>
              <a:rPr lang="en-US"/>
              <a:t>Example:</a:t>
            </a:r>
          </a:p>
          <a:p>
            <a:r>
              <a:rPr lang="en-US"/>
              <a:t>main()</a:t>
            </a:r>
          </a:p>
          <a:p>
            <a:r>
              <a:rPr lang="en-US"/>
              <a:t>{</a:t>
            </a:r>
          </a:p>
          <a:p>
            <a:endParaRPr lang="en-US"/>
          </a:p>
          <a:p>
            <a:r>
              <a:rPr lang="en-US"/>
              <a:t>int *ptr;</a:t>
            </a:r>
          </a:p>
          <a:p>
            <a:r>
              <a:rPr lang="en-US"/>
              <a:t>void *p=malloc(sizeof(int));</a:t>
            </a:r>
          </a:p>
          <a:p>
            <a:r>
              <a:rPr lang="en-US"/>
              <a:t>ptr= (int*)p; //gives ERROR</a:t>
            </a:r>
          </a:p>
          <a:p>
            <a:r>
              <a:rPr lang="en-US" b="1"/>
              <a:t>//use prefix notation  ptr= (int*)p;</a:t>
            </a:r>
          </a:p>
          <a:p>
            <a:r>
              <a:rPr lang="en-US"/>
              <a:t>*ptr=100;</a:t>
            </a:r>
          </a:p>
          <a:p>
            <a:r>
              <a:rPr lang="en-US"/>
              <a:t>cout&lt;&lt;*ptr;</a:t>
            </a:r>
          </a:p>
          <a:p>
            <a:r>
              <a:rPr lang="en-US"/>
              <a:t>}</a:t>
            </a:r>
          </a:p>
        </p:txBody>
      </p:sp>
    </p:spTree>
    <p:extLst>
      <p:ext uri="{BB962C8B-B14F-4D97-AF65-F5344CB8AC3E}">
        <p14:creationId xmlns:p14="http://schemas.microsoft.com/office/powerpoint/2010/main" val="12994023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68FDC-C5BE-4DFF-9C3D-5B14BDDA5857}" type="slidenum">
              <a:rPr lang="en-GB"/>
              <a:pPr/>
              <a:t>57</a:t>
            </a:fld>
            <a:endParaRPr lang="en-GB"/>
          </a:p>
        </p:txBody>
      </p:sp>
      <p:sp>
        <p:nvSpPr>
          <p:cNvPr id="747522" name="Rectangle 2"/>
          <p:cNvSpPr>
            <a:spLocks noGrp="1" noRot="1" noChangeAspect="1" noChangeArrowheads="1" noTextEdit="1"/>
          </p:cNvSpPr>
          <p:nvPr>
            <p:ph type="sldImg"/>
          </p:nvPr>
        </p:nvSpPr>
        <p:spPr>
          <a:xfrm>
            <a:off x="1144588" y="685800"/>
            <a:ext cx="4572000" cy="3429000"/>
          </a:xfrm>
          <a:ln/>
        </p:spPr>
      </p:sp>
      <p:sp>
        <p:nvSpPr>
          <p:cNvPr id="747523" name="Rectangle 3"/>
          <p:cNvSpPr>
            <a:spLocks noGrp="1" noChangeArrowheads="1"/>
          </p:cNvSpPr>
          <p:nvPr>
            <p:ph type="body" idx="1"/>
          </p:nvPr>
        </p:nvSpPr>
        <p:spPr>
          <a:xfrm>
            <a:off x="914400" y="4344025"/>
            <a:ext cx="5029200" cy="4114488"/>
          </a:xfrm>
          <a:ln/>
        </p:spPr>
        <p:txBody>
          <a:bodyPr/>
          <a:lstStyle/>
          <a:p>
            <a:r>
              <a:rPr lang="en-US"/>
              <a:t>When pointers are used to pass the address of variables to functions, they have to be de-referenced using the * operator to get the value to which the pointer points. This makes the code untidy and reduces the readability. C++  has another data type analogous to a pointer, i.e., a reference.</a:t>
            </a:r>
          </a:p>
        </p:txBody>
      </p:sp>
    </p:spTree>
    <p:extLst>
      <p:ext uri="{BB962C8B-B14F-4D97-AF65-F5344CB8AC3E}">
        <p14:creationId xmlns:p14="http://schemas.microsoft.com/office/powerpoint/2010/main" val="529686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9558A-7D9E-48F6-AF02-F5932212A279}" type="slidenum">
              <a:rPr lang="en-GB"/>
              <a:pPr/>
              <a:t>58</a:t>
            </a:fld>
            <a:endParaRPr lang="en-GB"/>
          </a:p>
        </p:txBody>
      </p:sp>
      <p:sp>
        <p:nvSpPr>
          <p:cNvPr id="749570" name="Rectangle 2"/>
          <p:cNvSpPr>
            <a:spLocks noGrp="1" noRot="1" noChangeAspect="1" noChangeArrowheads="1" noTextEdit="1"/>
          </p:cNvSpPr>
          <p:nvPr>
            <p:ph type="sldImg"/>
          </p:nvPr>
        </p:nvSpPr>
        <p:spPr>
          <a:xfrm>
            <a:off x="1144588" y="685800"/>
            <a:ext cx="4572000" cy="3429000"/>
          </a:xfrm>
          <a:ln/>
        </p:spPr>
      </p:sp>
      <p:sp>
        <p:nvSpPr>
          <p:cNvPr id="749571" name="Rectangle 3"/>
          <p:cNvSpPr>
            <a:spLocks noGrp="1" noChangeArrowheads="1"/>
          </p:cNvSpPr>
          <p:nvPr>
            <p:ph type="body" idx="1"/>
          </p:nvPr>
        </p:nvSpPr>
        <p:spPr>
          <a:xfrm>
            <a:off x="914400" y="4344025"/>
            <a:ext cx="5029200" cy="4114488"/>
          </a:xfrm>
          <a:ln/>
        </p:spPr>
        <p:txBody>
          <a:bodyPr/>
          <a:lstStyle/>
          <a:p>
            <a:r>
              <a:rPr lang="en-US"/>
              <a:t>A reference  must always be initialized. The following statements produce an error.</a:t>
            </a:r>
          </a:p>
          <a:p>
            <a:r>
              <a:rPr lang="en-US"/>
              <a:t> int i=4;</a:t>
            </a:r>
          </a:p>
          <a:p>
            <a:r>
              <a:rPr lang="en-US"/>
              <a:t> int &amp;j;  j=i;</a:t>
            </a:r>
          </a:p>
          <a:p>
            <a:r>
              <a:rPr lang="en-US"/>
              <a:t>A variable and its reference are so tightly inter-locked that  a change in one necessarily results in a change in the other. A variable can have multiple references. Changing the value of one of them effects a change in all others.</a:t>
            </a:r>
          </a:p>
          <a:p>
            <a:endParaRPr lang="en-US"/>
          </a:p>
          <a:p>
            <a:r>
              <a:rPr lang="en-US"/>
              <a:t> </a:t>
            </a:r>
          </a:p>
        </p:txBody>
      </p:sp>
    </p:spTree>
    <p:extLst>
      <p:ext uri="{BB962C8B-B14F-4D97-AF65-F5344CB8AC3E}">
        <p14:creationId xmlns:p14="http://schemas.microsoft.com/office/powerpoint/2010/main" val="3977322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7676B-B755-4BB1-A09C-B06AB0EBD916}" type="slidenum">
              <a:rPr lang="en-GB"/>
              <a:pPr/>
              <a:t>59</a:t>
            </a:fld>
            <a:endParaRPr lang="en-GB"/>
          </a:p>
        </p:txBody>
      </p:sp>
      <p:sp>
        <p:nvSpPr>
          <p:cNvPr id="751618" name="Rectangle 2"/>
          <p:cNvSpPr>
            <a:spLocks noGrp="1" noRot="1" noChangeAspect="1" noChangeArrowheads="1" noTextEdit="1"/>
          </p:cNvSpPr>
          <p:nvPr>
            <p:ph type="sldImg"/>
          </p:nvPr>
        </p:nvSpPr>
        <p:spPr>
          <a:xfrm>
            <a:off x="1144588" y="685800"/>
            <a:ext cx="4572000" cy="3429000"/>
          </a:xfrm>
          <a:ln/>
        </p:spPr>
      </p:sp>
      <p:sp>
        <p:nvSpPr>
          <p:cNvPr id="7516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82535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3A29F-3612-41C3-8A52-C4D25B5A6ACF}" type="slidenum">
              <a:rPr lang="en-GB"/>
              <a:pPr/>
              <a:t>6</a:t>
            </a:fld>
            <a:endParaRPr lang="en-GB"/>
          </a:p>
        </p:txBody>
      </p:sp>
      <p:sp>
        <p:nvSpPr>
          <p:cNvPr id="643074" name="Rectangle 2"/>
          <p:cNvSpPr>
            <a:spLocks noGrp="1" noRot="1" noChangeAspect="1" noChangeArrowheads="1" noTextEdit="1"/>
          </p:cNvSpPr>
          <p:nvPr>
            <p:ph type="sldImg"/>
          </p:nvPr>
        </p:nvSpPr>
        <p:spPr>
          <a:xfrm>
            <a:off x="1144588" y="685800"/>
            <a:ext cx="4572000" cy="3429000"/>
          </a:xfrm>
          <a:ln/>
        </p:spPr>
      </p:sp>
      <p:sp>
        <p:nvSpPr>
          <p:cNvPr id="643075" name="Rectangle 3"/>
          <p:cNvSpPr>
            <a:spLocks noGrp="1" noChangeArrowheads="1"/>
          </p:cNvSpPr>
          <p:nvPr>
            <p:ph type="body" idx="1"/>
          </p:nvPr>
        </p:nvSpPr>
        <p:spPr>
          <a:xfrm>
            <a:off x="914400" y="4344025"/>
            <a:ext cx="5029200" cy="4114488"/>
          </a:xfrm>
          <a:ln/>
        </p:spPr>
        <p:txBody>
          <a:bodyPr/>
          <a:lstStyle/>
          <a:p>
            <a:endParaRPr lang="en-US" dirty="0"/>
          </a:p>
        </p:txBody>
      </p:sp>
    </p:spTree>
    <p:extLst>
      <p:ext uri="{BB962C8B-B14F-4D97-AF65-F5344CB8AC3E}">
        <p14:creationId xmlns:p14="http://schemas.microsoft.com/office/powerpoint/2010/main" val="1785706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2FCB4-555B-4581-AAA7-66194FB93F7D}" type="slidenum">
              <a:rPr lang="en-GB"/>
              <a:pPr/>
              <a:t>60</a:t>
            </a:fld>
            <a:endParaRPr lang="en-GB"/>
          </a:p>
        </p:txBody>
      </p:sp>
      <p:sp>
        <p:nvSpPr>
          <p:cNvPr id="753666" name="Rectangle 2"/>
          <p:cNvSpPr>
            <a:spLocks noGrp="1" noRot="1" noChangeAspect="1" noChangeArrowheads="1" noTextEdit="1"/>
          </p:cNvSpPr>
          <p:nvPr>
            <p:ph type="sldImg"/>
          </p:nvPr>
        </p:nvSpPr>
        <p:spPr>
          <a:xfrm>
            <a:off x="1144588" y="685800"/>
            <a:ext cx="4572000" cy="3429000"/>
          </a:xfrm>
          <a:ln/>
        </p:spPr>
      </p:sp>
      <p:sp>
        <p:nvSpPr>
          <p:cNvPr id="75366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1413893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2163C-DC70-4F92-A95E-67F16DF6E535}" type="slidenum">
              <a:rPr lang="en-GB"/>
              <a:pPr/>
              <a:t>61</a:t>
            </a:fld>
            <a:endParaRPr lang="en-GB"/>
          </a:p>
        </p:txBody>
      </p:sp>
      <p:sp>
        <p:nvSpPr>
          <p:cNvPr id="755714" name="Rectangle 2"/>
          <p:cNvSpPr>
            <a:spLocks noGrp="1" noRot="1" noChangeAspect="1" noChangeArrowheads="1" noTextEdit="1"/>
          </p:cNvSpPr>
          <p:nvPr>
            <p:ph type="sldImg"/>
          </p:nvPr>
        </p:nvSpPr>
        <p:spPr>
          <a:xfrm>
            <a:off x="1144588" y="685800"/>
            <a:ext cx="4572000" cy="3429000"/>
          </a:xfrm>
          <a:ln/>
        </p:spPr>
      </p:sp>
      <p:sp>
        <p:nvSpPr>
          <p:cNvPr id="755715" name="Rectangle 3"/>
          <p:cNvSpPr>
            <a:spLocks noGrp="1" noChangeArrowheads="1"/>
          </p:cNvSpPr>
          <p:nvPr>
            <p:ph type="body" idx="1"/>
          </p:nvPr>
        </p:nvSpPr>
        <p:spPr>
          <a:xfrm>
            <a:off x="914400" y="4344025"/>
            <a:ext cx="5029200" cy="4114488"/>
          </a:xfrm>
          <a:ln/>
        </p:spPr>
        <p:txBody>
          <a:bodyPr/>
          <a:lstStyle/>
          <a:p>
            <a:r>
              <a:rPr lang="en-US"/>
              <a:t>In this program, negate( ) takes as a parameter a pointer to the integer whose sign it will reverse. Therefore, negate( ) must be explicitly called with the address of x. Further, inside negate( ), the * operator must be used to access the variable pointed to by i.  This is how you generate a manual call-by-reference in C++. In C++, you can automate this feature using a reference parameter.</a:t>
            </a:r>
          </a:p>
        </p:txBody>
      </p:sp>
    </p:spTree>
    <p:extLst>
      <p:ext uri="{BB962C8B-B14F-4D97-AF65-F5344CB8AC3E}">
        <p14:creationId xmlns:p14="http://schemas.microsoft.com/office/powerpoint/2010/main" val="22725092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86BA9-C89F-4D0C-B855-3B3E8C85179F}" type="slidenum">
              <a:rPr lang="en-GB"/>
              <a:pPr/>
              <a:t>62</a:t>
            </a:fld>
            <a:endParaRPr lang="en-GB"/>
          </a:p>
        </p:txBody>
      </p:sp>
      <p:sp>
        <p:nvSpPr>
          <p:cNvPr id="757762" name="Rectangle 2"/>
          <p:cNvSpPr>
            <a:spLocks noGrp="1" noRot="1" noChangeAspect="1" noChangeArrowheads="1" noTextEdit="1"/>
          </p:cNvSpPr>
          <p:nvPr>
            <p:ph type="sldImg"/>
          </p:nvPr>
        </p:nvSpPr>
        <p:spPr>
          <a:xfrm>
            <a:off x="1144588" y="685800"/>
            <a:ext cx="4572000" cy="3429000"/>
          </a:xfrm>
          <a:ln/>
        </p:spPr>
      </p:sp>
      <p:sp>
        <p:nvSpPr>
          <p:cNvPr id="757763" name="Rectangle 3"/>
          <p:cNvSpPr>
            <a:spLocks noGrp="1" noChangeArrowheads="1"/>
          </p:cNvSpPr>
          <p:nvPr>
            <p:ph type="body" idx="1"/>
          </p:nvPr>
        </p:nvSpPr>
        <p:spPr>
          <a:xfrm>
            <a:off x="914400" y="4344025"/>
            <a:ext cx="5029200" cy="4114488"/>
          </a:xfrm>
          <a:ln/>
        </p:spPr>
        <p:txBody>
          <a:bodyPr/>
          <a:lstStyle/>
          <a:p>
            <a:r>
              <a:rPr lang="en-US" sz="1000" b="1"/>
              <a:t>To create a reference parameter, precede the parameter’s name with an &amp;. For all practical purposes, this causes i to become another name for whatever argument negate( ) is called with. Any operations that are applied to i actually affect the calling argument. Technically, i is an implicit pointer that automatically refers to the argument used in the call to negate( ). Once i has been made into a reference, it is no longer necessary (or even legal) to apply the * operator. Rather, each time i is used, it is implicitly a reference to the argument, and any changes made to i affect the argument. Further, when calling negate( ), it is no longer necessary (or legal) to precede the argument’ name with the &amp; operator. Instead, the compiler does this automatically.</a:t>
            </a:r>
          </a:p>
          <a:p>
            <a:endParaRPr lang="en-US" sz="1000" b="1"/>
          </a:p>
          <a:p>
            <a:r>
              <a:rPr lang="en-US" sz="1000" b="1"/>
              <a:t>Therefore, when you create a reference parameter, it automatically refers to (implicitly points to) the argument used at the time of function call. Therefore, in the code above, the statement i = -i; actually operates on x, not a copy of x. There is no need to apply the &amp; operator to an argument. Also inside the function, the reference parameter is used directly without the need to apply the * operator. In general, when you assign a value to a reference, you are actually assigning the value to the variable that the reference points to.</a:t>
            </a:r>
          </a:p>
          <a:p>
            <a:endParaRPr lang="en-US" sz="1000" b="1"/>
          </a:p>
          <a:p>
            <a:r>
              <a:rPr lang="en-US" sz="1000" b="1"/>
              <a:t>Inside the function, it is not possible to change what the reference parameter is pointing to. That is, a statement like i++; inside negate( ) increments the value of the variable used in the call. It does not cause i to point to some new location. </a:t>
            </a:r>
          </a:p>
        </p:txBody>
      </p:sp>
    </p:spTree>
    <p:extLst>
      <p:ext uri="{BB962C8B-B14F-4D97-AF65-F5344CB8AC3E}">
        <p14:creationId xmlns:p14="http://schemas.microsoft.com/office/powerpoint/2010/main" val="98843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D7892-3B5E-41CF-87F0-A24408158DA9}" type="slidenum">
              <a:rPr lang="en-GB"/>
              <a:pPr/>
              <a:t>63</a:t>
            </a:fld>
            <a:endParaRPr lang="en-GB"/>
          </a:p>
        </p:txBody>
      </p:sp>
      <p:sp>
        <p:nvSpPr>
          <p:cNvPr id="759810" name="Rectangle 2"/>
          <p:cNvSpPr>
            <a:spLocks noGrp="1" noRot="1" noChangeAspect="1" noChangeArrowheads="1" noTextEdit="1"/>
          </p:cNvSpPr>
          <p:nvPr>
            <p:ph type="sldImg"/>
          </p:nvPr>
        </p:nvSpPr>
        <p:spPr>
          <a:xfrm>
            <a:off x="1144588" y="685800"/>
            <a:ext cx="4572000" cy="3429000"/>
          </a:xfrm>
          <a:ln/>
        </p:spPr>
      </p:sp>
      <p:sp>
        <p:nvSpPr>
          <p:cNvPr id="75981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38694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9A80B-AB11-4B31-8554-CA4F5EC988D5}" type="slidenum">
              <a:rPr lang="en-GB"/>
              <a:pPr/>
              <a:t>64</a:t>
            </a:fld>
            <a:endParaRPr lang="en-GB"/>
          </a:p>
        </p:txBody>
      </p:sp>
      <p:sp>
        <p:nvSpPr>
          <p:cNvPr id="761858" name="Rectangle 2"/>
          <p:cNvSpPr>
            <a:spLocks noGrp="1" noRot="1" noChangeAspect="1" noChangeArrowheads="1" noTextEdit="1"/>
          </p:cNvSpPr>
          <p:nvPr>
            <p:ph type="sldImg"/>
          </p:nvPr>
        </p:nvSpPr>
        <p:spPr>
          <a:xfrm>
            <a:off x="1144588" y="685800"/>
            <a:ext cx="4572000" cy="3429000"/>
          </a:xfrm>
          <a:ln/>
        </p:spPr>
      </p:sp>
      <p:sp>
        <p:nvSpPr>
          <p:cNvPr id="7618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732720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68CB8-7087-4839-BFEE-305C54CBDF1A}" type="slidenum">
              <a:rPr lang="en-GB"/>
              <a:pPr/>
              <a:t>65</a:t>
            </a:fld>
            <a:endParaRPr lang="en-GB"/>
          </a:p>
        </p:txBody>
      </p:sp>
      <p:sp>
        <p:nvSpPr>
          <p:cNvPr id="763906" name="Rectangle 2"/>
          <p:cNvSpPr>
            <a:spLocks noGrp="1" noRot="1" noChangeAspect="1" noChangeArrowheads="1" noTextEdit="1"/>
          </p:cNvSpPr>
          <p:nvPr>
            <p:ph type="sldImg"/>
          </p:nvPr>
        </p:nvSpPr>
        <p:spPr>
          <a:xfrm>
            <a:off x="1144588" y="685800"/>
            <a:ext cx="4572000" cy="3429000"/>
          </a:xfrm>
          <a:ln/>
        </p:spPr>
      </p:sp>
      <p:sp>
        <p:nvSpPr>
          <p:cNvPr id="76390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0329371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A2630-1E68-465D-A779-0002A465212C}" type="slidenum">
              <a:rPr lang="en-GB"/>
              <a:pPr/>
              <a:t>66</a:t>
            </a:fld>
            <a:endParaRPr lang="en-GB"/>
          </a:p>
        </p:txBody>
      </p:sp>
      <p:sp>
        <p:nvSpPr>
          <p:cNvPr id="765954" name="Rectangle 2"/>
          <p:cNvSpPr>
            <a:spLocks noGrp="1" noRot="1" noChangeAspect="1" noChangeArrowheads="1" noTextEdit="1"/>
          </p:cNvSpPr>
          <p:nvPr>
            <p:ph type="sldImg"/>
          </p:nvPr>
        </p:nvSpPr>
        <p:spPr>
          <a:xfrm>
            <a:off x="1144588" y="685800"/>
            <a:ext cx="4572000" cy="3429000"/>
          </a:xfrm>
          <a:ln/>
        </p:spPr>
      </p:sp>
      <p:sp>
        <p:nvSpPr>
          <p:cNvPr id="765955" name="Rectangle 3"/>
          <p:cNvSpPr>
            <a:spLocks noGrp="1" noChangeArrowheads="1"/>
          </p:cNvSpPr>
          <p:nvPr>
            <p:ph type="body" idx="1"/>
          </p:nvPr>
        </p:nvSpPr>
        <p:spPr>
          <a:xfrm>
            <a:off x="914400" y="4344025"/>
            <a:ext cx="5029200" cy="4114488"/>
          </a:xfrm>
          <a:ln/>
        </p:spPr>
        <p:txBody>
          <a:bodyPr/>
          <a:lstStyle/>
          <a:p>
            <a:r>
              <a:rPr lang="en-US"/>
              <a:t>Class and access specifiers are keywords. Variables declared inside class are called </a:t>
            </a:r>
            <a:r>
              <a:rPr lang="en-US" b="1"/>
              <a:t>member variable</a:t>
            </a:r>
            <a:r>
              <a:rPr lang="en-US"/>
              <a:t> and functions declared inside the class are called </a:t>
            </a:r>
            <a:r>
              <a:rPr lang="en-US" b="1"/>
              <a:t>member functions</a:t>
            </a:r>
          </a:p>
        </p:txBody>
      </p:sp>
    </p:spTree>
    <p:extLst>
      <p:ext uri="{BB962C8B-B14F-4D97-AF65-F5344CB8AC3E}">
        <p14:creationId xmlns:p14="http://schemas.microsoft.com/office/powerpoint/2010/main" val="824042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EFDCC-821C-491D-86A7-0119133682C4}" type="slidenum">
              <a:rPr lang="en-GB"/>
              <a:pPr/>
              <a:t>67</a:t>
            </a:fld>
            <a:endParaRPr lang="en-GB"/>
          </a:p>
        </p:txBody>
      </p:sp>
      <p:sp>
        <p:nvSpPr>
          <p:cNvPr id="768002" name="Rectangle 2"/>
          <p:cNvSpPr>
            <a:spLocks noGrp="1" noRot="1" noChangeAspect="1" noChangeArrowheads="1" noTextEdit="1"/>
          </p:cNvSpPr>
          <p:nvPr>
            <p:ph type="sldImg"/>
          </p:nvPr>
        </p:nvSpPr>
        <p:spPr>
          <a:xfrm>
            <a:off x="1144588" y="685800"/>
            <a:ext cx="4572000" cy="3429000"/>
          </a:xfrm>
          <a:ln/>
        </p:spPr>
      </p:sp>
      <p:sp>
        <p:nvSpPr>
          <p:cNvPr id="7680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839399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9AA46-5D40-455C-B28B-898D77CE12B2}" type="slidenum">
              <a:rPr lang="en-GB"/>
              <a:pPr/>
              <a:t>68</a:t>
            </a:fld>
            <a:endParaRPr lang="en-GB"/>
          </a:p>
        </p:txBody>
      </p:sp>
      <p:sp>
        <p:nvSpPr>
          <p:cNvPr id="770050" name="Rectangle 2"/>
          <p:cNvSpPr>
            <a:spLocks noGrp="1" noRot="1" noChangeAspect="1" noChangeArrowheads="1" noTextEdit="1"/>
          </p:cNvSpPr>
          <p:nvPr>
            <p:ph type="sldImg"/>
          </p:nvPr>
        </p:nvSpPr>
        <p:spPr>
          <a:xfrm>
            <a:off x="1144588" y="685800"/>
            <a:ext cx="4572000" cy="3429000"/>
          </a:xfrm>
          <a:ln/>
        </p:spPr>
      </p:sp>
      <p:sp>
        <p:nvSpPr>
          <p:cNvPr id="77005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018883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6B41C-CBD4-4F49-8495-FD91F5053220}" type="slidenum">
              <a:rPr lang="en-GB"/>
              <a:pPr/>
              <a:t>69</a:t>
            </a:fld>
            <a:endParaRPr lang="en-GB"/>
          </a:p>
        </p:txBody>
      </p:sp>
      <p:sp>
        <p:nvSpPr>
          <p:cNvPr id="772098" name="Rectangle 2"/>
          <p:cNvSpPr>
            <a:spLocks noGrp="1" noRot="1" noChangeAspect="1" noChangeArrowheads="1" noTextEdit="1"/>
          </p:cNvSpPr>
          <p:nvPr>
            <p:ph type="sldImg"/>
          </p:nvPr>
        </p:nvSpPr>
        <p:spPr>
          <a:xfrm>
            <a:off x="1144588" y="685800"/>
            <a:ext cx="4572000" cy="3429000"/>
          </a:xfrm>
          <a:ln/>
        </p:spPr>
      </p:sp>
      <p:sp>
        <p:nvSpPr>
          <p:cNvPr id="77209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3459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401F8-FA83-41CE-ABD7-442DA5CD0501}" type="slidenum">
              <a:rPr lang="en-GB"/>
              <a:pPr/>
              <a:t>7</a:t>
            </a:fld>
            <a:endParaRPr lang="en-GB"/>
          </a:p>
        </p:txBody>
      </p:sp>
      <p:sp>
        <p:nvSpPr>
          <p:cNvPr id="645122" name="Rectangle 2"/>
          <p:cNvSpPr>
            <a:spLocks noGrp="1" noRot="1" noChangeAspect="1" noChangeArrowheads="1" noTextEdit="1"/>
          </p:cNvSpPr>
          <p:nvPr>
            <p:ph type="sldImg"/>
          </p:nvPr>
        </p:nvSpPr>
        <p:spPr>
          <a:xfrm>
            <a:off x="1144588" y="685800"/>
            <a:ext cx="4572000" cy="3429000"/>
          </a:xfrm>
          <a:ln/>
        </p:spPr>
      </p:sp>
      <p:sp>
        <p:nvSpPr>
          <p:cNvPr id="6451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4989383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4FAC1-A1C6-49AF-957A-B0BB18B97BF9}" type="slidenum">
              <a:rPr lang="en-GB"/>
              <a:pPr/>
              <a:t>70</a:t>
            </a:fld>
            <a:endParaRPr lang="en-GB"/>
          </a:p>
        </p:txBody>
      </p:sp>
      <p:sp>
        <p:nvSpPr>
          <p:cNvPr id="774146" name="Rectangle 2"/>
          <p:cNvSpPr>
            <a:spLocks noGrp="1" noRot="1" noChangeAspect="1" noChangeArrowheads="1" noTextEdit="1"/>
          </p:cNvSpPr>
          <p:nvPr>
            <p:ph type="sldImg"/>
          </p:nvPr>
        </p:nvSpPr>
        <p:spPr>
          <a:xfrm>
            <a:off x="1144588" y="685800"/>
            <a:ext cx="4572000" cy="3429000"/>
          </a:xfrm>
          <a:ln/>
        </p:spPr>
      </p:sp>
      <p:sp>
        <p:nvSpPr>
          <p:cNvPr id="77414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16498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BAD41-35CD-43E8-86CE-A904D30B6812}" type="slidenum">
              <a:rPr lang="en-GB"/>
              <a:pPr/>
              <a:t>71</a:t>
            </a:fld>
            <a:endParaRPr lang="en-GB"/>
          </a:p>
        </p:txBody>
      </p:sp>
      <p:sp>
        <p:nvSpPr>
          <p:cNvPr id="776194" name="Rectangle 2"/>
          <p:cNvSpPr>
            <a:spLocks noGrp="1" noRot="1" noChangeAspect="1" noChangeArrowheads="1" noTextEdit="1"/>
          </p:cNvSpPr>
          <p:nvPr>
            <p:ph type="sldImg"/>
          </p:nvPr>
        </p:nvSpPr>
        <p:spPr>
          <a:xfrm>
            <a:off x="1144588" y="685800"/>
            <a:ext cx="4572000" cy="3429000"/>
          </a:xfrm>
          <a:ln/>
        </p:spPr>
      </p:sp>
      <p:sp>
        <p:nvSpPr>
          <p:cNvPr id="776195" name="Rectangle 3"/>
          <p:cNvSpPr>
            <a:spLocks noGrp="1" noChangeArrowheads="1"/>
          </p:cNvSpPr>
          <p:nvPr>
            <p:ph type="body" idx="1"/>
          </p:nvPr>
        </p:nvSpPr>
        <p:spPr>
          <a:xfrm>
            <a:off x="914400" y="4344025"/>
            <a:ext cx="5029200" cy="4114488"/>
          </a:xfrm>
          <a:ln/>
        </p:spPr>
        <p:txBody>
          <a:bodyPr/>
          <a:lstStyle/>
          <a:p>
            <a:r>
              <a:rPr lang="en-US" b="1"/>
              <a:t>These functions are now members of the data type. These functions are now referred to as member functions or methods. The data members within the struct are in turn called member data.</a:t>
            </a:r>
          </a:p>
        </p:txBody>
      </p:sp>
    </p:spTree>
    <p:extLst>
      <p:ext uri="{BB962C8B-B14F-4D97-AF65-F5344CB8AC3E}">
        <p14:creationId xmlns:p14="http://schemas.microsoft.com/office/powerpoint/2010/main" val="23404866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C8342-B75D-4975-A1B4-619494D7F09E}" type="slidenum">
              <a:rPr lang="en-GB"/>
              <a:pPr/>
              <a:t>72</a:t>
            </a:fld>
            <a:endParaRPr lang="en-GB"/>
          </a:p>
        </p:txBody>
      </p:sp>
      <p:sp>
        <p:nvSpPr>
          <p:cNvPr id="778242" name="Rectangle 2"/>
          <p:cNvSpPr>
            <a:spLocks noGrp="1" noRot="1" noChangeAspect="1" noChangeArrowheads="1" noTextEdit="1"/>
          </p:cNvSpPr>
          <p:nvPr>
            <p:ph type="sldImg"/>
          </p:nvPr>
        </p:nvSpPr>
        <p:spPr>
          <a:xfrm>
            <a:off x="1144588" y="685800"/>
            <a:ext cx="4572000" cy="3429000"/>
          </a:xfrm>
          <a:ln/>
        </p:spPr>
      </p:sp>
      <p:sp>
        <p:nvSpPr>
          <p:cNvPr id="77824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75276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99141-D426-474E-B8B6-0800E368FA13}" type="slidenum">
              <a:rPr lang="en-GB"/>
              <a:pPr/>
              <a:t>73</a:t>
            </a:fld>
            <a:endParaRPr lang="en-GB"/>
          </a:p>
        </p:txBody>
      </p:sp>
      <p:sp>
        <p:nvSpPr>
          <p:cNvPr id="780290" name="Rectangle 2"/>
          <p:cNvSpPr>
            <a:spLocks noGrp="1" noRot="1" noChangeAspect="1" noChangeArrowheads="1" noTextEdit="1"/>
          </p:cNvSpPr>
          <p:nvPr>
            <p:ph type="sldImg"/>
          </p:nvPr>
        </p:nvSpPr>
        <p:spPr>
          <a:xfrm>
            <a:off x="1144588" y="685800"/>
            <a:ext cx="4572000" cy="3429000"/>
          </a:xfrm>
          <a:ln/>
        </p:spPr>
      </p:sp>
      <p:sp>
        <p:nvSpPr>
          <p:cNvPr id="780291" name="Rectangle 3"/>
          <p:cNvSpPr>
            <a:spLocks noGrp="1" noChangeArrowheads="1"/>
          </p:cNvSpPr>
          <p:nvPr>
            <p:ph type="body" idx="1"/>
          </p:nvPr>
        </p:nvSpPr>
        <p:spPr>
          <a:xfrm>
            <a:off x="914400" y="4344025"/>
            <a:ext cx="5029200" cy="4114488"/>
          </a:xfrm>
          <a:ln/>
        </p:spPr>
        <p:txBody>
          <a:bodyPr/>
          <a:lstStyle/>
          <a:p>
            <a:r>
              <a:rPr lang="en-US"/>
              <a:t>In the point data type, the data members within the point structure are still accessible to any function outside of point. The x and y coordinates can be accessed directly from main( ) without using any of the methods int getx(void) and int gety(void) provided for the purpose. These functions, therefore, become redundant. How then does the designer of the data type ensure that the value of the member data is accurate? Data should be set only through the member functions void setx( int x) and void set (int y) respectively to ensure that the values of x and y are validated for being in their respective ranges. Similarly, data should be retrieved only through the member functions int getx (void) and int gety (void). The aim is not to give direct access to data from main ( ), thus preserving the integrity of data members x_coord and y_coord of the structure variable p1 of struct type point. An answer to this lies in understanding the concept of scope. </a:t>
            </a:r>
          </a:p>
        </p:txBody>
      </p:sp>
    </p:spTree>
    <p:extLst>
      <p:ext uri="{BB962C8B-B14F-4D97-AF65-F5344CB8AC3E}">
        <p14:creationId xmlns:p14="http://schemas.microsoft.com/office/powerpoint/2010/main" val="19878376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995C4-48A7-4C8E-994E-A0AC9BAD7249}" type="slidenum">
              <a:rPr lang="en-GB"/>
              <a:pPr/>
              <a:t>74</a:t>
            </a:fld>
            <a:endParaRPr lang="en-GB"/>
          </a:p>
        </p:txBody>
      </p:sp>
      <p:sp>
        <p:nvSpPr>
          <p:cNvPr id="782338" name="Rectangle 2"/>
          <p:cNvSpPr>
            <a:spLocks noGrp="1" noRot="1" noChangeAspect="1" noChangeArrowheads="1" noTextEdit="1"/>
          </p:cNvSpPr>
          <p:nvPr>
            <p:ph type="sldImg"/>
          </p:nvPr>
        </p:nvSpPr>
        <p:spPr>
          <a:xfrm>
            <a:off x="1144588" y="685800"/>
            <a:ext cx="4572000" cy="3429000"/>
          </a:xfrm>
          <a:ln/>
        </p:spPr>
      </p:sp>
      <p:sp>
        <p:nvSpPr>
          <p:cNvPr id="78233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4164506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70A62-C939-4625-837C-F703FC04A30A}" type="slidenum">
              <a:rPr lang="en-GB"/>
              <a:pPr/>
              <a:t>75</a:t>
            </a:fld>
            <a:endParaRPr lang="en-GB"/>
          </a:p>
        </p:txBody>
      </p:sp>
      <p:sp>
        <p:nvSpPr>
          <p:cNvPr id="784386" name="Rectangle 2"/>
          <p:cNvSpPr>
            <a:spLocks noGrp="1" noRot="1" noChangeAspect="1" noChangeArrowheads="1" noTextEdit="1"/>
          </p:cNvSpPr>
          <p:nvPr>
            <p:ph type="sldImg"/>
          </p:nvPr>
        </p:nvSpPr>
        <p:spPr>
          <a:xfrm>
            <a:off x="1144588" y="685800"/>
            <a:ext cx="4572000" cy="3429000"/>
          </a:xfrm>
          <a:ln/>
        </p:spPr>
      </p:sp>
      <p:sp>
        <p:nvSpPr>
          <p:cNvPr id="78438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3882901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E68C7-6747-4091-8C38-212FA130786E}" type="slidenum">
              <a:rPr lang="en-GB"/>
              <a:pPr/>
              <a:t>76</a:t>
            </a:fld>
            <a:endParaRPr lang="en-GB"/>
          </a:p>
        </p:txBody>
      </p:sp>
      <p:sp>
        <p:nvSpPr>
          <p:cNvPr id="786434" name="Rectangle 2"/>
          <p:cNvSpPr>
            <a:spLocks noGrp="1" noRot="1" noChangeAspect="1" noChangeArrowheads="1" noTextEdit="1"/>
          </p:cNvSpPr>
          <p:nvPr>
            <p:ph type="sldImg"/>
          </p:nvPr>
        </p:nvSpPr>
        <p:spPr>
          <a:xfrm>
            <a:off x="1144588" y="685800"/>
            <a:ext cx="4572000" cy="3429000"/>
          </a:xfrm>
          <a:ln/>
        </p:spPr>
      </p:sp>
      <p:sp>
        <p:nvSpPr>
          <p:cNvPr id="78643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40446789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A0781-CD1C-4FAD-B836-80FAE9A04D23}" type="slidenum">
              <a:rPr lang="en-GB"/>
              <a:pPr/>
              <a:t>77</a:t>
            </a:fld>
            <a:endParaRPr lang="en-GB"/>
          </a:p>
        </p:txBody>
      </p:sp>
      <p:sp>
        <p:nvSpPr>
          <p:cNvPr id="788482" name="Rectangle 2"/>
          <p:cNvSpPr>
            <a:spLocks noGrp="1" noRot="1" noChangeAspect="1" noChangeArrowheads="1" noTextEdit="1"/>
          </p:cNvSpPr>
          <p:nvPr>
            <p:ph type="sldImg"/>
          </p:nvPr>
        </p:nvSpPr>
        <p:spPr>
          <a:xfrm>
            <a:off x="1144588" y="685800"/>
            <a:ext cx="4572000" cy="3429000"/>
          </a:xfrm>
          <a:ln/>
        </p:spPr>
      </p:sp>
      <p:sp>
        <p:nvSpPr>
          <p:cNvPr id="78848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9172331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F299B-398A-4A18-B949-18D2BD3F03E5}" type="slidenum">
              <a:rPr lang="en-GB"/>
              <a:pPr/>
              <a:t>78</a:t>
            </a:fld>
            <a:endParaRPr lang="en-GB"/>
          </a:p>
        </p:txBody>
      </p:sp>
      <p:sp>
        <p:nvSpPr>
          <p:cNvPr id="790530" name="Rectangle 2"/>
          <p:cNvSpPr>
            <a:spLocks noGrp="1" noRot="1" noChangeAspect="1" noChangeArrowheads="1" noTextEdit="1"/>
          </p:cNvSpPr>
          <p:nvPr>
            <p:ph type="sldImg"/>
          </p:nvPr>
        </p:nvSpPr>
        <p:spPr>
          <a:xfrm>
            <a:off x="1144588" y="685800"/>
            <a:ext cx="4572000" cy="3429000"/>
          </a:xfrm>
          <a:ln/>
        </p:spPr>
      </p:sp>
      <p:sp>
        <p:nvSpPr>
          <p:cNvPr id="790531" name="Rectangle 3"/>
          <p:cNvSpPr>
            <a:spLocks noGrp="1" noChangeArrowheads="1"/>
          </p:cNvSpPr>
          <p:nvPr>
            <p:ph type="body" idx="1"/>
          </p:nvPr>
        </p:nvSpPr>
        <p:spPr>
          <a:xfrm>
            <a:off x="914400" y="4344025"/>
            <a:ext cx="5029200" cy="4114488"/>
          </a:xfrm>
          <a:ln/>
        </p:spPr>
        <p:txBody>
          <a:bodyPr/>
          <a:lstStyle/>
          <a:p>
            <a:r>
              <a:rPr lang="en-US"/>
              <a:t>Here, the keyword struct has been replaced with the keyword class. No need to use class keyword to declare variable(object) to a class</a:t>
            </a:r>
          </a:p>
          <a:p>
            <a:r>
              <a:rPr lang="en-US"/>
              <a:t>In the above example , examine  why we cannot  access members of a class using class variable(object) p1 ?</a:t>
            </a:r>
          </a:p>
          <a:p>
            <a:r>
              <a:rPr lang="en-US"/>
              <a:t>That is the difference between class and C++ structure. </a:t>
            </a:r>
          </a:p>
        </p:txBody>
      </p:sp>
    </p:spTree>
    <p:extLst>
      <p:ext uri="{BB962C8B-B14F-4D97-AF65-F5344CB8AC3E}">
        <p14:creationId xmlns:p14="http://schemas.microsoft.com/office/powerpoint/2010/main" val="9149204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CD2EF-A84A-497B-922C-52625D0C931C}" type="slidenum">
              <a:rPr lang="en-GB"/>
              <a:pPr/>
              <a:t>79</a:t>
            </a:fld>
            <a:endParaRPr lang="en-GB"/>
          </a:p>
        </p:txBody>
      </p:sp>
      <p:sp>
        <p:nvSpPr>
          <p:cNvPr id="792578" name="Rectangle 2"/>
          <p:cNvSpPr>
            <a:spLocks noGrp="1" noRot="1" noChangeAspect="1" noChangeArrowheads="1" noTextEdit="1"/>
          </p:cNvSpPr>
          <p:nvPr>
            <p:ph type="sldImg"/>
          </p:nvPr>
        </p:nvSpPr>
        <p:spPr>
          <a:xfrm>
            <a:off x="1144588" y="685800"/>
            <a:ext cx="4572000" cy="3429000"/>
          </a:xfrm>
          <a:ln/>
        </p:spPr>
      </p:sp>
      <p:sp>
        <p:nvSpPr>
          <p:cNvPr id="792579" name="Rectangle 3"/>
          <p:cNvSpPr>
            <a:spLocks noGrp="1" noChangeArrowheads="1"/>
          </p:cNvSpPr>
          <p:nvPr>
            <p:ph type="body" idx="1"/>
          </p:nvPr>
        </p:nvSpPr>
        <p:spPr>
          <a:xfrm>
            <a:off x="914400" y="4344025"/>
            <a:ext cx="5029200" cy="4114488"/>
          </a:xfrm>
          <a:ln/>
        </p:spPr>
        <p:txBody>
          <a:bodyPr/>
          <a:lstStyle/>
          <a:p>
            <a:r>
              <a:rPr lang="en-US"/>
              <a:t>This implies giving direct access to member data in the structure. They should ideally be hidden from outside functions, and given access to only through member functions, which in turn should be allowed access by outside functions. </a:t>
            </a:r>
          </a:p>
        </p:txBody>
      </p:sp>
    </p:spTree>
    <p:extLst>
      <p:ext uri="{BB962C8B-B14F-4D97-AF65-F5344CB8AC3E}">
        <p14:creationId xmlns:p14="http://schemas.microsoft.com/office/powerpoint/2010/main" val="99228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AF3D-0C2A-47E7-A5C5-4D57833FF3F3}" type="slidenum">
              <a:rPr lang="en-GB"/>
              <a:pPr/>
              <a:t>8</a:t>
            </a:fld>
            <a:endParaRPr lang="en-GB"/>
          </a:p>
        </p:txBody>
      </p:sp>
      <p:sp>
        <p:nvSpPr>
          <p:cNvPr id="647170" name="Rectangle 2"/>
          <p:cNvSpPr>
            <a:spLocks noGrp="1" noRot="1" noChangeAspect="1" noChangeArrowheads="1" noTextEdit="1"/>
          </p:cNvSpPr>
          <p:nvPr>
            <p:ph type="sldImg"/>
          </p:nvPr>
        </p:nvSpPr>
        <p:spPr>
          <a:xfrm>
            <a:off x="1144588" y="685800"/>
            <a:ext cx="4572000" cy="3429000"/>
          </a:xfrm>
          <a:ln/>
        </p:spPr>
      </p:sp>
      <p:sp>
        <p:nvSpPr>
          <p:cNvPr id="6471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481480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B3FB0-0E38-4DDC-B6DF-B9F22AD71D5D}" type="slidenum">
              <a:rPr lang="en-GB"/>
              <a:pPr/>
              <a:t>80</a:t>
            </a:fld>
            <a:endParaRPr lang="en-GB"/>
          </a:p>
        </p:txBody>
      </p:sp>
      <p:sp>
        <p:nvSpPr>
          <p:cNvPr id="794626" name="Rectangle 2"/>
          <p:cNvSpPr>
            <a:spLocks noGrp="1" noRot="1" noChangeAspect="1" noChangeArrowheads="1" noTextEdit="1"/>
          </p:cNvSpPr>
          <p:nvPr>
            <p:ph type="sldImg"/>
          </p:nvPr>
        </p:nvSpPr>
        <p:spPr>
          <a:xfrm>
            <a:off x="1144588" y="685800"/>
            <a:ext cx="4572000" cy="3429000"/>
          </a:xfrm>
          <a:ln/>
        </p:spPr>
      </p:sp>
      <p:sp>
        <p:nvSpPr>
          <p:cNvPr id="794627"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2700099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9767E-11F9-43E3-ADFD-0213E07053C8}" type="slidenum">
              <a:rPr lang="en-GB"/>
              <a:pPr/>
              <a:t>81</a:t>
            </a:fld>
            <a:endParaRPr lang="en-GB"/>
          </a:p>
        </p:txBody>
      </p:sp>
      <p:sp>
        <p:nvSpPr>
          <p:cNvPr id="796674" name="Rectangle 2"/>
          <p:cNvSpPr>
            <a:spLocks noGrp="1" noRot="1" noChangeAspect="1" noChangeArrowheads="1" noTextEdit="1"/>
          </p:cNvSpPr>
          <p:nvPr>
            <p:ph type="sldImg"/>
          </p:nvPr>
        </p:nvSpPr>
        <p:spPr>
          <a:xfrm>
            <a:off x="1144588" y="685800"/>
            <a:ext cx="4572000" cy="3429000"/>
          </a:xfrm>
          <a:ln/>
        </p:spPr>
      </p:sp>
      <p:sp>
        <p:nvSpPr>
          <p:cNvPr id="79667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9817882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711B0-2E64-4231-9F6C-3826EF31EF27}" type="slidenum">
              <a:rPr lang="en-GB"/>
              <a:pPr/>
              <a:t>82</a:t>
            </a:fld>
            <a:endParaRPr lang="en-GB"/>
          </a:p>
        </p:txBody>
      </p:sp>
      <p:sp>
        <p:nvSpPr>
          <p:cNvPr id="798722" name="Rectangle 2"/>
          <p:cNvSpPr>
            <a:spLocks noGrp="1" noRot="1" noChangeAspect="1" noChangeArrowheads="1" noTextEdit="1"/>
          </p:cNvSpPr>
          <p:nvPr>
            <p:ph type="sldImg"/>
          </p:nvPr>
        </p:nvSpPr>
        <p:spPr>
          <a:xfrm>
            <a:off x="1144588" y="685800"/>
            <a:ext cx="4572000" cy="3429000"/>
          </a:xfrm>
          <a:ln/>
        </p:spPr>
      </p:sp>
      <p:sp>
        <p:nvSpPr>
          <p:cNvPr id="79872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5532108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C4CB9-EFD1-4ADF-9CE0-2404015350A1}" type="slidenum">
              <a:rPr lang="en-GB"/>
              <a:pPr/>
              <a:t>83</a:t>
            </a:fld>
            <a:endParaRPr lang="en-GB"/>
          </a:p>
        </p:txBody>
      </p:sp>
      <p:sp>
        <p:nvSpPr>
          <p:cNvPr id="800770" name="Rectangle 2"/>
          <p:cNvSpPr>
            <a:spLocks noGrp="1" noRot="1" noChangeAspect="1" noChangeArrowheads="1" noTextEdit="1"/>
          </p:cNvSpPr>
          <p:nvPr>
            <p:ph type="sldImg"/>
          </p:nvPr>
        </p:nvSpPr>
        <p:spPr>
          <a:xfrm>
            <a:off x="1144588" y="685800"/>
            <a:ext cx="4572000" cy="3429000"/>
          </a:xfrm>
          <a:ln/>
        </p:spPr>
      </p:sp>
      <p:sp>
        <p:nvSpPr>
          <p:cNvPr id="800771"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7307664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8DE21-3303-4448-B2AE-61B273AA133D}" type="slidenum">
              <a:rPr lang="en-GB"/>
              <a:pPr/>
              <a:t>84</a:t>
            </a:fld>
            <a:endParaRPr lang="en-GB"/>
          </a:p>
        </p:txBody>
      </p:sp>
      <p:sp>
        <p:nvSpPr>
          <p:cNvPr id="802818" name="Rectangle 2"/>
          <p:cNvSpPr>
            <a:spLocks noGrp="1" noRot="1" noChangeAspect="1" noChangeArrowheads="1" noTextEdit="1"/>
          </p:cNvSpPr>
          <p:nvPr>
            <p:ph type="sldImg"/>
          </p:nvPr>
        </p:nvSpPr>
        <p:spPr>
          <a:xfrm>
            <a:off x="1144588" y="685800"/>
            <a:ext cx="4572000" cy="3429000"/>
          </a:xfrm>
          <a:ln/>
        </p:spPr>
      </p:sp>
      <p:sp>
        <p:nvSpPr>
          <p:cNvPr id="802819" name="Rectangle 3"/>
          <p:cNvSpPr>
            <a:spLocks noGrp="1" noChangeArrowheads="1"/>
          </p:cNvSpPr>
          <p:nvPr>
            <p:ph type="body" idx="1"/>
          </p:nvPr>
        </p:nvSpPr>
        <p:spPr>
          <a:xfrm>
            <a:off x="914400" y="4344025"/>
            <a:ext cx="5029200" cy="4114488"/>
          </a:xfrm>
          <a:ln/>
        </p:spPr>
        <p:txBody>
          <a:bodyPr/>
          <a:lstStyle/>
          <a:p>
            <a:r>
              <a:rPr lang="en-US"/>
              <a:t>Considering the previous example, we can say that we have instantiated an object p1 of class type point. This is the instantiation relationship between a class and an object of that class. </a:t>
            </a:r>
          </a:p>
          <a:p>
            <a:endParaRPr lang="en-US"/>
          </a:p>
          <a:p>
            <a:r>
              <a:rPr lang="en-US"/>
              <a:t>Abstracting the internal workings of a user-defined data type is not complete unless the data and the methods that operate on it are made transparent to the user. C++ addresses this issue by permitting the class designer to include operations related to a data type within the class declaration itself. To summarize, member data in a class will be normally hidden, and member functions (not their internal implementation) will be available to the external world as interfaces to the data in the class.</a:t>
            </a:r>
          </a:p>
        </p:txBody>
      </p:sp>
    </p:spTree>
    <p:extLst>
      <p:ext uri="{BB962C8B-B14F-4D97-AF65-F5344CB8AC3E}">
        <p14:creationId xmlns:p14="http://schemas.microsoft.com/office/powerpoint/2010/main" val="37437237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56E6B-ABDC-466D-8F25-4D2360816803}" type="slidenum">
              <a:rPr lang="en-GB"/>
              <a:pPr/>
              <a:t>85</a:t>
            </a:fld>
            <a:endParaRPr lang="en-GB"/>
          </a:p>
        </p:txBody>
      </p:sp>
      <p:sp>
        <p:nvSpPr>
          <p:cNvPr id="804866" name="Rectangle 2"/>
          <p:cNvSpPr>
            <a:spLocks noGrp="1" noRot="1" noChangeAspect="1" noChangeArrowheads="1" noTextEdit="1"/>
          </p:cNvSpPr>
          <p:nvPr>
            <p:ph type="sldImg"/>
          </p:nvPr>
        </p:nvSpPr>
        <p:spPr>
          <a:xfrm>
            <a:off x="1144588" y="685800"/>
            <a:ext cx="4572000" cy="3429000"/>
          </a:xfrm>
          <a:ln/>
        </p:spPr>
      </p:sp>
      <p:sp>
        <p:nvSpPr>
          <p:cNvPr id="804867" name="Rectangle 3"/>
          <p:cNvSpPr>
            <a:spLocks noGrp="1" noChangeArrowheads="1"/>
          </p:cNvSpPr>
          <p:nvPr>
            <p:ph type="body" idx="1"/>
          </p:nvPr>
        </p:nvSpPr>
        <p:spPr>
          <a:xfrm>
            <a:off x="914400" y="4344025"/>
            <a:ext cx="5029200" cy="4114488"/>
          </a:xfrm>
          <a:ln/>
        </p:spPr>
        <p:txBody>
          <a:bodyPr/>
          <a:lstStyle/>
          <a:p>
            <a:r>
              <a:rPr lang="en-US"/>
              <a:t>The data within a class cannot be initialized at the time of declaration. This is because the declaration of a class serves only as a template, and no memory is allocated at the time of class declaration. This problem can be solved by writing an initialization function that will assign initial values to each data member. This function can then be invoked as soon as the object is created.</a:t>
            </a:r>
          </a:p>
          <a:p>
            <a:endParaRPr lang="en-US"/>
          </a:p>
          <a:p>
            <a:r>
              <a:rPr lang="en-US"/>
              <a:t>The only drawback to this approach is that the onus is on the programmer to invoke this function to initialize the data members of an object. C++ offers the class designer a solution to this problem. </a:t>
            </a:r>
          </a:p>
        </p:txBody>
      </p:sp>
    </p:spTree>
    <p:extLst>
      <p:ext uri="{BB962C8B-B14F-4D97-AF65-F5344CB8AC3E}">
        <p14:creationId xmlns:p14="http://schemas.microsoft.com/office/powerpoint/2010/main" val="14473181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B994A-84D2-4B2E-AAB2-BEA1ABBDB692}" type="slidenum">
              <a:rPr lang="en-GB"/>
              <a:pPr/>
              <a:t>86</a:t>
            </a:fld>
            <a:endParaRPr lang="en-GB"/>
          </a:p>
        </p:txBody>
      </p:sp>
      <p:sp>
        <p:nvSpPr>
          <p:cNvPr id="806914" name="Rectangle 2"/>
          <p:cNvSpPr>
            <a:spLocks noGrp="1" noRot="1" noChangeAspect="1" noChangeArrowheads="1" noTextEdit="1"/>
          </p:cNvSpPr>
          <p:nvPr>
            <p:ph type="sldImg"/>
          </p:nvPr>
        </p:nvSpPr>
        <p:spPr>
          <a:xfrm>
            <a:off x="1144588" y="685800"/>
            <a:ext cx="4572000" cy="3429000"/>
          </a:xfrm>
          <a:ln/>
        </p:spPr>
      </p:sp>
      <p:sp>
        <p:nvSpPr>
          <p:cNvPr id="806915" name="Rectangle 3"/>
          <p:cNvSpPr>
            <a:spLocks noGrp="1" noChangeArrowheads="1"/>
          </p:cNvSpPr>
          <p:nvPr>
            <p:ph type="body" idx="1"/>
          </p:nvPr>
        </p:nvSpPr>
        <p:spPr>
          <a:xfrm>
            <a:off x="914400" y="4344025"/>
            <a:ext cx="5029200" cy="4114488"/>
          </a:xfrm>
          <a:ln/>
        </p:spPr>
        <p:txBody>
          <a:bodyPr/>
          <a:lstStyle/>
          <a:p>
            <a:r>
              <a:rPr lang="en-US"/>
              <a:t>compiler provides a default costructor for each and every class and which is invoking when there is no constructor in a class</a:t>
            </a:r>
          </a:p>
        </p:txBody>
      </p:sp>
    </p:spTree>
    <p:extLst>
      <p:ext uri="{BB962C8B-B14F-4D97-AF65-F5344CB8AC3E}">
        <p14:creationId xmlns:p14="http://schemas.microsoft.com/office/powerpoint/2010/main" val="5037729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83F63-4E34-46E8-95D5-89F5801201EC}" type="slidenum">
              <a:rPr lang="en-GB"/>
              <a:pPr/>
              <a:t>87</a:t>
            </a:fld>
            <a:endParaRPr lang="en-GB"/>
          </a:p>
        </p:txBody>
      </p:sp>
      <p:sp>
        <p:nvSpPr>
          <p:cNvPr id="808962" name="Rectangle 2"/>
          <p:cNvSpPr>
            <a:spLocks noGrp="1" noRot="1" noChangeAspect="1" noChangeArrowheads="1" noTextEdit="1"/>
          </p:cNvSpPr>
          <p:nvPr>
            <p:ph type="sldImg"/>
          </p:nvPr>
        </p:nvSpPr>
        <p:spPr>
          <a:xfrm>
            <a:off x="1144588" y="685800"/>
            <a:ext cx="4572000" cy="3429000"/>
          </a:xfrm>
          <a:ln/>
        </p:spPr>
      </p:sp>
      <p:sp>
        <p:nvSpPr>
          <p:cNvPr id="80896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35448403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ACA8A8-3115-459D-BCD8-3C76A6301D98}" type="slidenum">
              <a:rPr lang="en-GB"/>
              <a:pPr/>
              <a:t>88</a:t>
            </a:fld>
            <a:endParaRPr lang="en-GB"/>
          </a:p>
        </p:txBody>
      </p:sp>
      <p:sp>
        <p:nvSpPr>
          <p:cNvPr id="811010" name="Rectangle 2"/>
          <p:cNvSpPr>
            <a:spLocks noGrp="1" noRot="1" noChangeAspect="1" noChangeArrowheads="1" noTextEdit="1"/>
          </p:cNvSpPr>
          <p:nvPr>
            <p:ph type="sldImg"/>
          </p:nvPr>
        </p:nvSpPr>
        <p:spPr>
          <a:xfrm>
            <a:off x="1144588" y="685800"/>
            <a:ext cx="4572000" cy="3429000"/>
          </a:xfrm>
          <a:ln/>
        </p:spPr>
      </p:sp>
      <p:sp>
        <p:nvSpPr>
          <p:cNvPr id="811011" name="Rectangle 3"/>
          <p:cNvSpPr>
            <a:spLocks noGrp="1" noChangeArrowheads="1"/>
          </p:cNvSpPr>
          <p:nvPr>
            <p:ph type="body" idx="1"/>
          </p:nvPr>
        </p:nvSpPr>
        <p:spPr>
          <a:xfrm>
            <a:off x="914400" y="4344025"/>
            <a:ext cx="5029200" cy="4114488"/>
          </a:xfrm>
          <a:ln/>
        </p:spPr>
        <p:txBody>
          <a:bodyPr/>
          <a:lstStyle/>
          <a:p>
            <a:r>
              <a:rPr lang="en-US"/>
              <a:t>In class point, we have two overloaded constructors. The number, type, and sequence of parameters determine the constructor function to be invoked. In other words, function signatures are used to resolve  calls to an overloaded function.</a:t>
            </a:r>
          </a:p>
          <a:p>
            <a:endParaRPr lang="en-US"/>
          </a:p>
          <a:p>
            <a:r>
              <a:rPr lang="en-US"/>
              <a:t>Which constructor is invoked when a point object is created? That depends on how the object is created. If the object creation is as follows:</a:t>
            </a:r>
          </a:p>
          <a:p>
            <a:r>
              <a:rPr lang="en-US"/>
              <a:t>Point p1; then the default constructor is invoked, i.e., the constructor that does not take any parameters. If the definition includes a list of parameters, then the relevant constructor is invoked. For example, the following object creation, point p2(10,20); would cause the constructor to be invoked, which takes two integers as parameters. </a:t>
            </a:r>
          </a:p>
        </p:txBody>
      </p:sp>
    </p:spTree>
    <p:extLst>
      <p:ext uri="{BB962C8B-B14F-4D97-AF65-F5344CB8AC3E}">
        <p14:creationId xmlns:p14="http://schemas.microsoft.com/office/powerpoint/2010/main" val="31232865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61241-447D-42DE-96B9-605F9284514C}" type="slidenum">
              <a:rPr lang="en-GB"/>
              <a:pPr/>
              <a:t>89</a:t>
            </a:fld>
            <a:endParaRPr lang="en-GB"/>
          </a:p>
        </p:txBody>
      </p:sp>
      <p:sp>
        <p:nvSpPr>
          <p:cNvPr id="813058" name="Rectangle 2"/>
          <p:cNvSpPr>
            <a:spLocks noGrp="1" noRot="1" noChangeAspect="1" noChangeArrowheads="1" noTextEdit="1"/>
          </p:cNvSpPr>
          <p:nvPr>
            <p:ph type="sldImg"/>
          </p:nvPr>
        </p:nvSpPr>
        <p:spPr>
          <a:xfrm>
            <a:off x="1144588" y="685800"/>
            <a:ext cx="4572000" cy="3429000"/>
          </a:xfrm>
          <a:ln/>
        </p:spPr>
      </p:sp>
      <p:sp>
        <p:nvSpPr>
          <p:cNvPr id="81305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110816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78ADD-36C8-4C34-94EA-7FFB765B684C}" type="slidenum">
              <a:rPr lang="en-GB"/>
              <a:pPr/>
              <a:t>9</a:t>
            </a:fld>
            <a:endParaRPr lang="en-GB"/>
          </a:p>
        </p:txBody>
      </p:sp>
      <p:sp>
        <p:nvSpPr>
          <p:cNvPr id="649218" name="Rectangle 2"/>
          <p:cNvSpPr>
            <a:spLocks noGrp="1" noRot="1" noChangeAspect="1" noChangeArrowheads="1" noTextEdit="1"/>
          </p:cNvSpPr>
          <p:nvPr>
            <p:ph type="sldImg"/>
          </p:nvPr>
        </p:nvSpPr>
        <p:spPr>
          <a:xfrm>
            <a:off x="1144588" y="685800"/>
            <a:ext cx="4572000" cy="3429000"/>
          </a:xfrm>
          <a:ln/>
        </p:spPr>
      </p:sp>
      <p:sp>
        <p:nvSpPr>
          <p:cNvPr id="649219"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8964820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281AF-B250-4547-ACE0-AFBC77794503}" type="slidenum">
              <a:rPr lang="en-GB"/>
              <a:pPr/>
              <a:t>90</a:t>
            </a:fld>
            <a:endParaRPr lang="en-GB"/>
          </a:p>
        </p:txBody>
      </p:sp>
      <p:sp>
        <p:nvSpPr>
          <p:cNvPr id="815106" name="Rectangle 2"/>
          <p:cNvSpPr>
            <a:spLocks noGrp="1" noRot="1" noChangeAspect="1" noChangeArrowheads="1" noTextEdit="1"/>
          </p:cNvSpPr>
          <p:nvPr>
            <p:ph type="sldImg"/>
          </p:nvPr>
        </p:nvSpPr>
        <p:spPr>
          <a:xfrm>
            <a:off x="1144588" y="685800"/>
            <a:ext cx="4572000" cy="3429000"/>
          </a:xfrm>
          <a:ln/>
        </p:spPr>
      </p:sp>
      <p:sp>
        <p:nvSpPr>
          <p:cNvPr id="815107" name="Rectangle 3"/>
          <p:cNvSpPr>
            <a:spLocks noGrp="1" noChangeArrowheads="1"/>
          </p:cNvSpPr>
          <p:nvPr>
            <p:ph type="body" idx="1"/>
          </p:nvPr>
        </p:nvSpPr>
        <p:spPr>
          <a:xfrm>
            <a:off x="914400" y="4344025"/>
            <a:ext cx="5029200" cy="4114488"/>
          </a:xfrm>
          <a:ln/>
        </p:spPr>
        <p:txBody>
          <a:bodyPr/>
          <a:lstStyle/>
          <a:p>
            <a:r>
              <a:rPr lang="en-US"/>
              <a:t>A destructor de-initializes the storage space of an object prior to normal de-allocation that is done when an object goes out of scope. </a:t>
            </a:r>
          </a:p>
          <a:p>
            <a:r>
              <a:rPr lang="en-US"/>
              <a:t>Overloading a destructor is not possible. A class can have only one destructor. A destructor cannot take arguments, or specify a return value. If the new operator is used to create an object, then the delete operator must be used to destroy it. </a:t>
            </a:r>
            <a:r>
              <a:rPr lang="en-US" b="1"/>
              <a:t>The destructor de-allocates the memory addressed by the pointer by explicitly applying the delete operator on it. </a:t>
            </a:r>
          </a:p>
          <a:p>
            <a:endParaRPr lang="en-US" b="1"/>
          </a:p>
          <a:p>
            <a:endParaRPr lang="en-US" b="1"/>
          </a:p>
        </p:txBody>
      </p:sp>
    </p:spTree>
    <p:extLst>
      <p:ext uri="{BB962C8B-B14F-4D97-AF65-F5344CB8AC3E}">
        <p14:creationId xmlns:p14="http://schemas.microsoft.com/office/powerpoint/2010/main" val="7786492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13E4D-85D5-4961-BAE3-CCB5792597E8}" type="slidenum">
              <a:rPr lang="en-GB"/>
              <a:pPr/>
              <a:t>91</a:t>
            </a:fld>
            <a:endParaRPr lang="en-GB"/>
          </a:p>
        </p:txBody>
      </p:sp>
      <p:sp>
        <p:nvSpPr>
          <p:cNvPr id="817154" name="Rectangle 2"/>
          <p:cNvSpPr>
            <a:spLocks noGrp="1" noRot="1" noChangeAspect="1" noChangeArrowheads="1" noTextEdit="1"/>
          </p:cNvSpPr>
          <p:nvPr>
            <p:ph type="sldImg"/>
          </p:nvPr>
        </p:nvSpPr>
        <p:spPr>
          <a:xfrm>
            <a:off x="1144588" y="685800"/>
            <a:ext cx="4572000" cy="3429000"/>
          </a:xfrm>
          <a:ln/>
        </p:spPr>
      </p:sp>
      <p:sp>
        <p:nvSpPr>
          <p:cNvPr id="817155"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6735165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888C7-1F35-4D70-B9F8-127CE001EA27}" type="slidenum">
              <a:rPr lang="en-GB"/>
              <a:pPr/>
              <a:t>92</a:t>
            </a:fld>
            <a:endParaRPr lang="en-GB"/>
          </a:p>
        </p:txBody>
      </p:sp>
      <p:sp>
        <p:nvSpPr>
          <p:cNvPr id="819202" name="Rectangle 2"/>
          <p:cNvSpPr>
            <a:spLocks noGrp="1" noRot="1" noChangeAspect="1" noChangeArrowheads="1" noTextEdit="1"/>
          </p:cNvSpPr>
          <p:nvPr>
            <p:ph type="sldImg"/>
          </p:nvPr>
        </p:nvSpPr>
        <p:spPr>
          <a:xfrm>
            <a:off x="1144588" y="685800"/>
            <a:ext cx="4572000" cy="3429000"/>
          </a:xfrm>
          <a:ln/>
        </p:spPr>
      </p:sp>
      <p:sp>
        <p:nvSpPr>
          <p:cNvPr id="819203" name="Rectangle 3"/>
          <p:cNvSpPr>
            <a:spLocks noGrp="1" noChangeArrowheads="1"/>
          </p:cNvSpPr>
          <p:nvPr>
            <p:ph type="body" idx="1"/>
          </p:nvPr>
        </p:nvSpPr>
        <p:spPr>
          <a:xfrm>
            <a:off x="914400" y="4344025"/>
            <a:ext cx="5029200" cy="4114488"/>
          </a:xfrm>
          <a:ln/>
        </p:spPr>
        <p:txBody>
          <a:bodyPr/>
          <a:lstStyle/>
          <a:p>
            <a:endParaRPr lang="en-US"/>
          </a:p>
        </p:txBody>
      </p:sp>
    </p:spTree>
    <p:extLst>
      <p:ext uri="{BB962C8B-B14F-4D97-AF65-F5344CB8AC3E}">
        <p14:creationId xmlns:p14="http://schemas.microsoft.com/office/powerpoint/2010/main" val="29275225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A4C030-9E69-4531-8106-4286AB3A6FE1}" type="slidenum">
              <a:rPr lang="en-GB"/>
              <a:pPr/>
              <a:t>93</a:t>
            </a:fld>
            <a:endParaRPr lang="en-GB"/>
          </a:p>
        </p:txBody>
      </p:sp>
      <p:sp>
        <p:nvSpPr>
          <p:cNvPr id="821250" name="Rectangle 2"/>
          <p:cNvSpPr>
            <a:spLocks noGrp="1" noRot="1" noChangeAspect="1" noChangeArrowheads="1" noTextEdit="1"/>
          </p:cNvSpPr>
          <p:nvPr>
            <p:ph type="sldImg"/>
          </p:nvPr>
        </p:nvSpPr>
        <p:spPr>
          <a:xfrm>
            <a:off x="1144588" y="685800"/>
            <a:ext cx="4572000" cy="3429000"/>
          </a:xfrm>
          <a:ln/>
        </p:spPr>
      </p:sp>
      <p:sp>
        <p:nvSpPr>
          <p:cNvPr id="821251" name="Rectangle 3"/>
          <p:cNvSpPr>
            <a:spLocks noGrp="1" noChangeArrowheads="1"/>
          </p:cNvSpPr>
          <p:nvPr>
            <p:ph type="body" idx="1"/>
          </p:nvPr>
        </p:nvSpPr>
        <p:spPr>
          <a:xfrm>
            <a:off x="914400" y="4344025"/>
            <a:ext cx="5029200" cy="4114488"/>
          </a:xfrm>
          <a:ln/>
        </p:spPr>
        <p:txBody>
          <a:bodyPr/>
          <a:lstStyle/>
          <a:p>
            <a:r>
              <a:rPr lang="en-US"/>
              <a:t>If every instance of an object has its own copy of all member functions within it, it will be a considerable constraint on memory overhead. Therefore, each object maintains its own copy of member data. Only one copy of member functions exists in memory. If only one copy of a member function exists, how are the data members of an object bound to the references to the data members within the functions? For instance, if setx( ) were to be invoked, how does it know which copy of x_coord should be manipulated, p1.x_coord or p2.x_coord? The answer to the above question is the</a:t>
            </a:r>
            <a:r>
              <a:rPr lang="en-US" b="1"/>
              <a:t> this pointer.</a:t>
            </a:r>
          </a:p>
          <a:p>
            <a:endParaRPr lang="en-US" b="1"/>
          </a:p>
        </p:txBody>
      </p:sp>
    </p:spTree>
    <p:extLst>
      <p:ext uri="{BB962C8B-B14F-4D97-AF65-F5344CB8AC3E}">
        <p14:creationId xmlns:p14="http://schemas.microsoft.com/office/powerpoint/2010/main" val="4937857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87676-F1FB-4100-B791-E101FFDA1C54}" type="slidenum">
              <a:rPr lang="en-GB"/>
              <a:pPr/>
              <a:t>94</a:t>
            </a:fld>
            <a:endParaRPr lang="en-GB"/>
          </a:p>
        </p:txBody>
      </p:sp>
      <p:sp>
        <p:nvSpPr>
          <p:cNvPr id="823298" name="Rectangle 2"/>
          <p:cNvSpPr>
            <a:spLocks noGrp="1" noRot="1" noChangeAspect="1" noChangeArrowheads="1" noTextEdit="1"/>
          </p:cNvSpPr>
          <p:nvPr>
            <p:ph type="sldImg"/>
          </p:nvPr>
        </p:nvSpPr>
        <p:spPr>
          <a:xfrm>
            <a:off x="1144588" y="685800"/>
            <a:ext cx="4572000" cy="3429000"/>
          </a:xfrm>
          <a:ln/>
        </p:spPr>
      </p:sp>
      <p:sp>
        <p:nvSpPr>
          <p:cNvPr id="823299" name="Rectangle 3"/>
          <p:cNvSpPr>
            <a:spLocks noGrp="1" noChangeArrowheads="1"/>
          </p:cNvSpPr>
          <p:nvPr>
            <p:ph type="body" idx="1"/>
          </p:nvPr>
        </p:nvSpPr>
        <p:spPr>
          <a:xfrm>
            <a:off x="914400" y="4344025"/>
            <a:ext cx="5029200" cy="4114488"/>
          </a:xfrm>
          <a:ln/>
        </p:spPr>
        <p:txBody>
          <a:bodyPr/>
          <a:lstStyle/>
          <a:p>
            <a:r>
              <a:rPr lang="en-US">
                <a:solidFill>
                  <a:schemeClr val="tx2"/>
                </a:solidFill>
              </a:rPr>
              <a:t>the</a:t>
            </a:r>
            <a:r>
              <a:rPr lang="en-US" b="1">
                <a:solidFill>
                  <a:schemeClr val="tx2"/>
                </a:solidFill>
              </a:rPr>
              <a:t> </a:t>
            </a:r>
            <a:r>
              <a:rPr lang="en-US" b="1">
                <a:solidFill>
                  <a:srgbClr val="009900"/>
                </a:solidFill>
              </a:rPr>
              <a:t>this</a:t>
            </a:r>
            <a:r>
              <a:rPr lang="en-US"/>
              <a:t> value is </a:t>
            </a:r>
            <a:r>
              <a:rPr lang="en-US" b="1">
                <a:solidFill>
                  <a:schemeClr val="tx2"/>
                </a:solidFill>
              </a:rPr>
              <a:t>const </a:t>
            </a:r>
            <a:r>
              <a:rPr lang="en-US"/>
              <a:t>pointer. You can’t assign </a:t>
            </a:r>
            <a:r>
              <a:rPr lang="en-US" b="1">
                <a:solidFill>
                  <a:srgbClr val="009900"/>
                </a:solidFill>
              </a:rPr>
              <a:t>this</a:t>
            </a:r>
            <a:r>
              <a:rPr lang="en-US"/>
              <a:t> a value</a:t>
            </a:r>
          </a:p>
        </p:txBody>
      </p:sp>
    </p:spTree>
    <p:extLst>
      <p:ext uri="{BB962C8B-B14F-4D97-AF65-F5344CB8AC3E}">
        <p14:creationId xmlns:p14="http://schemas.microsoft.com/office/powerpoint/2010/main" val="28687742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6B989-C9A6-4E2C-B955-9EE5DBF563BF}" type="slidenum">
              <a:rPr lang="en-GB"/>
              <a:pPr/>
              <a:t>95</a:t>
            </a:fld>
            <a:endParaRPr lang="en-GB"/>
          </a:p>
        </p:txBody>
      </p:sp>
      <p:sp>
        <p:nvSpPr>
          <p:cNvPr id="825346" name="Rectangle 2"/>
          <p:cNvSpPr>
            <a:spLocks noGrp="1" noRot="1" noChangeAspect="1" noChangeArrowheads="1" noTextEdit="1"/>
          </p:cNvSpPr>
          <p:nvPr>
            <p:ph type="sldImg"/>
          </p:nvPr>
        </p:nvSpPr>
        <p:spPr>
          <a:xfrm>
            <a:off x="1144588" y="685800"/>
            <a:ext cx="4572000" cy="3429000"/>
          </a:xfrm>
          <a:ln/>
        </p:spPr>
      </p:sp>
      <p:sp>
        <p:nvSpPr>
          <p:cNvPr id="825347" name="Rectangle 3"/>
          <p:cNvSpPr>
            <a:spLocks noGrp="1" noChangeArrowheads="1"/>
          </p:cNvSpPr>
          <p:nvPr>
            <p:ph type="body" idx="1"/>
          </p:nvPr>
        </p:nvSpPr>
        <p:spPr>
          <a:xfrm>
            <a:off x="914400" y="4344025"/>
            <a:ext cx="5029200" cy="4114488"/>
          </a:xfrm>
          <a:ln/>
        </p:spPr>
        <p:txBody>
          <a:bodyPr/>
          <a:lstStyle/>
          <a:p>
            <a:r>
              <a:rPr lang="en-US"/>
              <a:t>The inline keyword needs to be explicitly used when the body of the function has been separated from the class definition using the scope resolution operator.</a:t>
            </a:r>
          </a:p>
          <a:p>
            <a:r>
              <a:rPr lang="en-US"/>
              <a:t>Example:</a:t>
            </a:r>
          </a:p>
          <a:p>
            <a:r>
              <a:rPr lang="en-US"/>
              <a:t>class a</a:t>
            </a:r>
          </a:p>
          <a:p>
            <a:r>
              <a:rPr lang="en-US"/>
              <a:t>{</a:t>
            </a:r>
          </a:p>
          <a:p>
            <a:r>
              <a:rPr lang="en-US"/>
              <a:t>int x;</a:t>
            </a:r>
          </a:p>
          <a:p>
            <a:r>
              <a:rPr lang="en-US"/>
              <a:t>public:</a:t>
            </a:r>
          </a:p>
          <a:p>
            <a:r>
              <a:rPr lang="en-US"/>
              <a:t>inline void getx();</a:t>
            </a:r>
          </a:p>
          <a:p>
            <a:r>
              <a:rPr lang="en-US"/>
              <a:t>};</a:t>
            </a:r>
          </a:p>
          <a:p>
            <a:r>
              <a:rPr lang="en-US"/>
              <a:t>void a::getx()</a:t>
            </a:r>
          </a:p>
          <a:p>
            <a:r>
              <a:rPr lang="en-US"/>
              <a:t>{</a:t>
            </a:r>
          </a:p>
          <a:p>
            <a:r>
              <a:rPr lang="en-US"/>
              <a:t>cin&gt;&gt;x;</a:t>
            </a:r>
          </a:p>
          <a:p>
            <a:r>
              <a:rPr lang="en-US"/>
              <a:t>}</a:t>
            </a:r>
          </a:p>
          <a:p>
            <a:endParaRPr lang="en-US"/>
          </a:p>
        </p:txBody>
      </p:sp>
    </p:spTree>
    <p:extLst>
      <p:ext uri="{BB962C8B-B14F-4D97-AF65-F5344CB8AC3E}">
        <p14:creationId xmlns:p14="http://schemas.microsoft.com/office/powerpoint/2010/main" val="26952920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4430-3113-401A-89B0-6D73911B5D71}" type="slidenum">
              <a:rPr lang="en-GB"/>
              <a:pPr/>
              <a:t>96</a:t>
            </a:fld>
            <a:endParaRPr lang="en-GB"/>
          </a:p>
        </p:txBody>
      </p:sp>
      <p:sp>
        <p:nvSpPr>
          <p:cNvPr id="827394" name="Rectangle 2"/>
          <p:cNvSpPr>
            <a:spLocks noGrp="1" noRot="1" noChangeAspect="1" noChangeArrowheads="1" noTextEdit="1"/>
          </p:cNvSpPr>
          <p:nvPr>
            <p:ph type="sldImg"/>
          </p:nvPr>
        </p:nvSpPr>
        <p:spPr>
          <a:xfrm>
            <a:off x="1144588" y="685800"/>
            <a:ext cx="4572000" cy="3429000"/>
          </a:xfrm>
          <a:ln/>
        </p:spPr>
      </p:sp>
      <p:sp>
        <p:nvSpPr>
          <p:cNvPr id="827395" name="Rectangle 3"/>
          <p:cNvSpPr>
            <a:spLocks noGrp="1" noChangeArrowheads="1"/>
          </p:cNvSpPr>
          <p:nvPr>
            <p:ph type="body" idx="1"/>
          </p:nvPr>
        </p:nvSpPr>
        <p:spPr>
          <a:xfrm>
            <a:off x="914400" y="4344025"/>
            <a:ext cx="5029200" cy="4114488"/>
          </a:xfrm>
          <a:ln/>
        </p:spPr>
        <p:txBody>
          <a:bodyPr/>
          <a:lstStyle/>
          <a:p>
            <a:r>
              <a:rPr lang="en-US"/>
              <a:t>When local variable and global variable names are same we can also use scope Resolution Operator (::) to access Global variable in a local scope</a:t>
            </a:r>
          </a:p>
          <a:p>
            <a:r>
              <a:rPr lang="en-US"/>
              <a:t>Example:</a:t>
            </a:r>
          </a:p>
          <a:p>
            <a:r>
              <a:rPr lang="en-US"/>
              <a:t>int global;</a:t>
            </a:r>
          </a:p>
          <a:p>
            <a:r>
              <a:rPr lang="en-US"/>
              <a:t>main()</a:t>
            </a:r>
          </a:p>
          <a:p>
            <a:r>
              <a:rPr lang="en-US"/>
              <a:t>{</a:t>
            </a:r>
          </a:p>
          <a:p>
            <a:r>
              <a:rPr lang="en-US"/>
              <a:t>int  global=10;</a:t>
            </a:r>
          </a:p>
          <a:p>
            <a:r>
              <a:rPr lang="en-US"/>
              <a:t>cout&lt;&lt;global; //it prints value of local scope global variable ie 10</a:t>
            </a:r>
          </a:p>
          <a:p>
            <a:r>
              <a:rPr lang="en-US"/>
              <a:t>cout&lt;&lt;::global; //it prints value of global  scope global variable ie. 0;</a:t>
            </a:r>
          </a:p>
          <a:p>
            <a:endParaRPr lang="en-US"/>
          </a:p>
          <a:p>
            <a:r>
              <a:rPr lang="en-US"/>
              <a:t>}</a:t>
            </a:r>
          </a:p>
        </p:txBody>
      </p:sp>
    </p:spTree>
    <p:extLst>
      <p:ext uri="{BB962C8B-B14F-4D97-AF65-F5344CB8AC3E}">
        <p14:creationId xmlns:p14="http://schemas.microsoft.com/office/powerpoint/2010/main" val="15827081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F210B-6906-4059-BF26-30E46C116F79}" type="slidenum">
              <a:rPr lang="en-GB"/>
              <a:pPr/>
              <a:t>97</a:t>
            </a:fld>
            <a:endParaRPr lang="en-GB"/>
          </a:p>
        </p:txBody>
      </p:sp>
      <p:sp>
        <p:nvSpPr>
          <p:cNvPr id="829442" name="Rectangle 2"/>
          <p:cNvSpPr>
            <a:spLocks noGrp="1" noRot="1" noChangeAspect="1" noChangeArrowheads="1" noTextEdit="1"/>
          </p:cNvSpPr>
          <p:nvPr>
            <p:ph type="sldImg"/>
          </p:nvPr>
        </p:nvSpPr>
        <p:spPr>
          <a:xfrm>
            <a:off x="1144588" y="685800"/>
            <a:ext cx="4572000" cy="3429000"/>
          </a:xfrm>
          <a:ln/>
        </p:spPr>
      </p:sp>
      <p:sp>
        <p:nvSpPr>
          <p:cNvPr id="829443" name="Rectangle 3"/>
          <p:cNvSpPr>
            <a:spLocks noGrp="1" noChangeArrowheads="1"/>
          </p:cNvSpPr>
          <p:nvPr>
            <p:ph type="body" idx="1"/>
          </p:nvPr>
        </p:nvSpPr>
        <p:spPr>
          <a:xfrm>
            <a:off x="914400" y="4344025"/>
            <a:ext cx="5029200" cy="4114488"/>
          </a:xfrm>
          <a:ln/>
        </p:spPr>
        <p:txBody>
          <a:bodyPr/>
          <a:lstStyle/>
          <a:p>
            <a:r>
              <a:rPr lang="en-US" sz="1300"/>
              <a:t>Unlike regular, data members, individual copies of a static member variable are not made for each object. No matter how many objects of a class are created, only one copy of a static data member exists. Therefore, a static data member can be said to be class-specific and not instance-specific. Its existence is tied to the class, and not to an object of the class.</a:t>
            </a:r>
          </a:p>
          <a:p>
            <a:endParaRPr lang="en-US" sz="1300"/>
          </a:p>
          <a:p>
            <a:r>
              <a:rPr lang="en-US"/>
              <a:t>When you declare a static data member within a class, you are not defining it. (That is, you are not allocating storage for it). Instead, you must provide a global definition for it elsewhere, outside the class. This is done by re-declaring the static variable using the scope resolution operator to identify the class to which it belongs. This causes the storage for the variable to be allocated. To reemphasize, a class declaration is simply a logical construct that does not have a physical reality.</a:t>
            </a:r>
          </a:p>
          <a:p>
            <a:endParaRPr lang="en-US" sz="1300"/>
          </a:p>
          <a:p>
            <a:endParaRPr lang="en-US" sz="1300"/>
          </a:p>
          <a:p>
            <a:endParaRPr lang="en-US"/>
          </a:p>
        </p:txBody>
      </p:sp>
    </p:spTree>
    <p:extLst>
      <p:ext uri="{BB962C8B-B14F-4D97-AF65-F5344CB8AC3E}">
        <p14:creationId xmlns:p14="http://schemas.microsoft.com/office/powerpoint/2010/main" val="2751797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305FF-2128-48C3-A710-D8EEEFE965D6}" type="slidenum">
              <a:rPr lang="en-GB"/>
              <a:pPr/>
              <a:t>98</a:t>
            </a:fld>
            <a:endParaRPr lang="en-GB"/>
          </a:p>
        </p:txBody>
      </p:sp>
      <p:sp>
        <p:nvSpPr>
          <p:cNvPr id="831490" name="Rectangle 2"/>
          <p:cNvSpPr>
            <a:spLocks noGrp="1" noRot="1" noChangeAspect="1" noChangeArrowheads="1" noTextEdit="1"/>
          </p:cNvSpPr>
          <p:nvPr>
            <p:ph type="sldImg"/>
          </p:nvPr>
        </p:nvSpPr>
        <p:spPr>
          <a:xfrm>
            <a:off x="1144588" y="685800"/>
            <a:ext cx="4572000" cy="3429000"/>
          </a:xfrm>
          <a:ln/>
        </p:spPr>
      </p:sp>
      <p:sp>
        <p:nvSpPr>
          <p:cNvPr id="831491" name="Rectangle 3"/>
          <p:cNvSpPr>
            <a:spLocks noGrp="1" noChangeArrowheads="1"/>
          </p:cNvSpPr>
          <p:nvPr>
            <p:ph type="body" idx="1"/>
          </p:nvPr>
        </p:nvSpPr>
        <p:spPr>
          <a:xfrm>
            <a:off x="914400" y="4344025"/>
            <a:ext cx="5029200" cy="4114488"/>
          </a:xfrm>
          <a:ln/>
        </p:spPr>
        <p:txBody>
          <a:bodyPr/>
          <a:lstStyle/>
          <a:p>
            <a:r>
              <a:rPr lang="en-US"/>
              <a:t>Notice that integer </a:t>
            </a:r>
            <a:r>
              <a:rPr lang="en-US" b="1"/>
              <a:t>a</a:t>
            </a:r>
            <a:r>
              <a:rPr lang="en-US"/>
              <a:t> is declared both inside class </a:t>
            </a:r>
            <a:r>
              <a:rPr lang="en-US" b="1"/>
              <a:t>static_demo</a:t>
            </a:r>
            <a:r>
              <a:rPr lang="en-US"/>
              <a:t> and outside of it. This is necessary because the declaration of </a:t>
            </a:r>
            <a:r>
              <a:rPr lang="en-US" b="1"/>
              <a:t>a</a:t>
            </a:r>
            <a:r>
              <a:rPr lang="en-US"/>
              <a:t> inside class </a:t>
            </a:r>
            <a:r>
              <a:rPr lang="en-US" b="1"/>
              <a:t>static_demo</a:t>
            </a:r>
            <a:r>
              <a:rPr lang="en-US"/>
              <a:t> does not allocate storage.</a:t>
            </a:r>
          </a:p>
        </p:txBody>
      </p:sp>
    </p:spTree>
    <p:extLst>
      <p:ext uri="{BB962C8B-B14F-4D97-AF65-F5344CB8AC3E}">
        <p14:creationId xmlns:p14="http://schemas.microsoft.com/office/powerpoint/2010/main" val="4476149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CEAE6-FA53-4806-88EA-630889638341}" type="slidenum">
              <a:rPr lang="en-GB"/>
              <a:pPr/>
              <a:t>99</a:t>
            </a:fld>
            <a:endParaRPr lang="en-GB"/>
          </a:p>
        </p:txBody>
      </p:sp>
      <p:sp>
        <p:nvSpPr>
          <p:cNvPr id="833538" name="Rectangle 2"/>
          <p:cNvSpPr>
            <a:spLocks noGrp="1" noRot="1" noChangeAspect="1" noChangeArrowheads="1" noTextEdit="1"/>
          </p:cNvSpPr>
          <p:nvPr>
            <p:ph type="sldImg"/>
          </p:nvPr>
        </p:nvSpPr>
        <p:spPr>
          <a:xfrm>
            <a:off x="1144588" y="685800"/>
            <a:ext cx="4572000" cy="3429000"/>
          </a:xfrm>
          <a:ln/>
        </p:spPr>
      </p:sp>
      <p:sp>
        <p:nvSpPr>
          <p:cNvPr id="833539" name="Rectangle 3"/>
          <p:cNvSpPr>
            <a:spLocks noGrp="1" noChangeArrowheads="1"/>
          </p:cNvSpPr>
          <p:nvPr>
            <p:ph type="body" idx="1"/>
          </p:nvPr>
        </p:nvSpPr>
        <p:spPr>
          <a:xfrm>
            <a:off x="914400" y="4344025"/>
            <a:ext cx="5029200" cy="4114488"/>
          </a:xfrm>
          <a:ln/>
        </p:spPr>
        <p:txBody>
          <a:bodyPr/>
          <a:lstStyle/>
          <a:p>
            <a:r>
              <a:rPr lang="en-US"/>
              <a:t>A static member variable exists before any object of its class is created. A static data member can be declared both </a:t>
            </a:r>
            <a:r>
              <a:rPr lang="en-US" b="1">
                <a:solidFill>
                  <a:srgbClr val="009900"/>
                </a:solidFill>
              </a:rPr>
              <a:t>public</a:t>
            </a:r>
            <a:r>
              <a:rPr lang="en-US"/>
              <a:t> and </a:t>
            </a:r>
            <a:r>
              <a:rPr lang="en-US" b="1">
                <a:solidFill>
                  <a:srgbClr val="009900"/>
                </a:solidFill>
              </a:rPr>
              <a:t>static</a:t>
            </a:r>
            <a:r>
              <a:rPr lang="en-US"/>
              <a:t>, and thus be accessed directly in main( ). Since a static data member exists before an object of a class is created, it can be given a value at any time. The value of the static variable is therefore, unchanged by the creation of the object.</a:t>
            </a:r>
          </a:p>
          <a:p>
            <a:endParaRPr lang="en-US"/>
          </a:p>
        </p:txBody>
      </p:sp>
    </p:spTree>
    <p:extLst>
      <p:ext uri="{BB962C8B-B14F-4D97-AF65-F5344CB8AC3E}">
        <p14:creationId xmlns:p14="http://schemas.microsoft.com/office/powerpoint/2010/main" val="74258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FD3215-BA00-4793-AD97-40556A541CEB}" type="datetimeFigureOut">
              <a:rPr lang="en-US" smtClean="0"/>
              <a:pPr/>
              <a:t>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FD3215-BA00-4793-AD97-40556A541CEB}" type="datetimeFigureOut">
              <a:rPr lang="en-US" smtClean="0"/>
              <a:pPr/>
              <a:t>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FD3215-BA00-4793-AD97-40556A541CEB}" type="datetimeFigureOut">
              <a:rPr lang="en-US" smtClean="0"/>
              <a:pPr/>
              <a:t>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371600"/>
            <a:ext cx="8229600" cy="4953000"/>
          </a:xfr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FD3215-BA00-4793-AD97-40556A541CEB}" type="datetimeFigureOut">
              <a:rPr lang="en-US" smtClean="0"/>
              <a:pPr/>
              <a:t>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D3215-BA00-4793-AD97-40556A541CEB}" type="datetimeFigureOut">
              <a:rPr lang="en-US" smtClean="0"/>
              <a:pPr/>
              <a:t>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9FD3215-BA00-4793-AD97-40556A541CEB}" type="datetimeFigureOut">
              <a:rPr lang="en-US" smtClean="0"/>
              <a:pPr/>
              <a:t>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FD3215-BA00-4793-AD97-40556A541CEB}" type="datetimeFigureOut">
              <a:rPr lang="en-US" smtClean="0"/>
              <a:pPr/>
              <a:t>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FD3215-BA00-4793-AD97-40556A541CEB}" type="datetimeFigureOut">
              <a:rPr lang="en-US" smtClean="0"/>
              <a:pPr/>
              <a:t>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D3215-BA00-4793-AD97-40556A541CEB}" type="datetimeFigureOut">
              <a:rPr lang="en-US" smtClean="0"/>
              <a:pPr/>
              <a:t>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D3215-BA00-4793-AD97-40556A541CEB}" type="datetimeFigureOut">
              <a:rPr lang="en-US" smtClean="0"/>
              <a:pPr/>
              <a:t>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D3215-BA00-4793-AD97-40556A541CEB}" type="datetimeFigureOut">
              <a:rPr lang="en-US" smtClean="0"/>
              <a:pPr/>
              <a:t>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A5D17-6FA5-4AAE-8600-413A0A5B4E4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D3215-BA00-4793-AD97-40556A541CEB}" type="datetimeFigureOut">
              <a:rPr lang="en-US" smtClean="0"/>
              <a:pPr/>
              <a:t>3/10/2019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A5D17-6FA5-4AAE-8600-413A0A5B4E4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27.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2.png"/><Relationship Id="rId4"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2.png"/><Relationship Id="rId4"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5" Type="http://schemas.openxmlformats.org/officeDocument/2006/relationships/image" Target="../media/image2.png"/><Relationship Id="rId4"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2.png"/><Relationship Id="rId4"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1.xml"/><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23.xml"/><Relationship Id="rId4" Type="http://schemas.openxmlformats.org/officeDocument/2006/relationships/slide" Target="slide2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2.png"/><Relationship Id="rId4"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8.m4a"/><Relationship Id="rId1" Type="http://schemas.microsoft.com/office/2007/relationships/media" Target="../media/media18.m4a"/><Relationship Id="rId5" Type="http://schemas.openxmlformats.org/officeDocument/2006/relationships/image" Target="../media/image2.png"/><Relationship Id="rId4"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4a"/><Relationship Id="rId1" Type="http://schemas.microsoft.com/office/2007/relationships/media" Target="../media/media19.m4a"/><Relationship Id="rId5" Type="http://schemas.openxmlformats.org/officeDocument/2006/relationships/image" Target="../media/image2.png"/><Relationship Id="rId4"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0.m4a"/><Relationship Id="rId1" Type="http://schemas.microsoft.com/office/2007/relationships/media" Target="../media/media20.m4a"/><Relationship Id="rId5" Type="http://schemas.openxmlformats.org/officeDocument/2006/relationships/image" Target="../media/image2.png"/><Relationship Id="rId4"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13.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13.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1.m4a"/><Relationship Id="rId1" Type="http://schemas.microsoft.com/office/2007/relationships/media" Target="../media/media21.m4a"/><Relationship Id="rId5" Type="http://schemas.openxmlformats.org/officeDocument/2006/relationships/image" Target="../media/image2.png"/><Relationship Id="rId4"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13.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1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m4a"/><Relationship Id="rId1" Type="http://schemas.microsoft.com/office/2007/relationships/media" Target="../media/media22.m4a"/><Relationship Id="rId5" Type="http://schemas.openxmlformats.org/officeDocument/2006/relationships/image" Target="../media/image2.png"/><Relationship Id="rId4"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3.m4a"/><Relationship Id="rId1" Type="http://schemas.microsoft.com/office/2007/relationships/media" Target="../media/media23.m4a"/><Relationship Id="rId5" Type="http://schemas.openxmlformats.org/officeDocument/2006/relationships/image" Target="../media/image2.png"/><Relationship Id="rId4"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4.m4a"/><Relationship Id="rId1" Type="http://schemas.microsoft.com/office/2007/relationships/media" Target="../media/media24.m4a"/><Relationship Id="rId5" Type="http://schemas.openxmlformats.org/officeDocument/2006/relationships/image" Target="../media/image2.png"/><Relationship Id="rId4" Type="http://schemas.openxmlformats.org/officeDocument/2006/relationships/notesSlide" Target="../notesSlides/notesSlide37.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5.m4a"/><Relationship Id="rId1" Type="http://schemas.microsoft.com/office/2007/relationships/media" Target="../media/media25.m4a"/><Relationship Id="rId5" Type="http://schemas.openxmlformats.org/officeDocument/2006/relationships/image" Target="../media/image2.png"/><Relationship Id="rId4" Type="http://schemas.openxmlformats.org/officeDocument/2006/relationships/notesSlide" Target="../notesSlides/notesSlide38.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26.m4a"/><Relationship Id="rId7" Type="http://schemas.openxmlformats.org/officeDocument/2006/relationships/image" Target="../media/image3.wmf"/><Relationship Id="rId2" Type="http://schemas.microsoft.com/office/2007/relationships/media" Target="../media/media26.m4a"/><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39.xml"/><Relationship Id="rId4"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7.m4a"/><Relationship Id="rId1" Type="http://schemas.microsoft.com/office/2007/relationships/media" Target="../media/media27.m4a"/><Relationship Id="rId5" Type="http://schemas.openxmlformats.org/officeDocument/2006/relationships/image" Target="../media/image2.png"/><Relationship Id="rId4" Type="http://schemas.openxmlformats.org/officeDocument/2006/relationships/notesSlide" Target="../notesSlides/notesSlide40.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8.m4a"/><Relationship Id="rId1" Type="http://schemas.microsoft.com/office/2007/relationships/media" Target="../media/media28.m4a"/><Relationship Id="rId5" Type="http://schemas.openxmlformats.org/officeDocument/2006/relationships/image" Target="../media/image2.png"/><Relationship Id="rId4" Type="http://schemas.openxmlformats.org/officeDocument/2006/relationships/notesSlide" Target="../notesSlides/notesSlide41.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9.m4a"/><Relationship Id="rId1" Type="http://schemas.microsoft.com/office/2007/relationships/media" Target="../media/media29.m4a"/><Relationship Id="rId5" Type="http://schemas.openxmlformats.org/officeDocument/2006/relationships/image" Target="../media/image2.png"/><Relationship Id="rId4" Type="http://schemas.openxmlformats.org/officeDocument/2006/relationships/notesSlide" Target="../notesSlides/notesSlide42.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p:cNvSpPr>
          <p:nvPr>
            <p:ph type="ctrTitle"/>
          </p:nvPr>
        </p:nvSpPr>
        <p:spPr>
          <a:xfrm>
            <a:off x="785786" y="1676400"/>
            <a:ext cx="7748614" cy="1395410"/>
          </a:xfrm>
        </p:spPr>
        <p:txBody>
          <a:bodyPr>
            <a:normAutofit fontScale="90000"/>
          </a:bodyPr>
          <a:lstStyle/>
          <a:p>
            <a:br>
              <a:rPr lang="en-GB" dirty="0"/>
            </a:br>
            <a:r>
              <a:rPr lang="en-US" dirty="0"/>
              <a:t>OBJECT ORIENTED PROGRAMMING USING C++</a:t>
            </a:r>
            <a:br>
              <a:rPr lang="en-US" dirty="0"/>
            </a:br>
            <a:br>
              <a:rPr lang="en-US" dirty="0"/>
            </a:br>
            <a:br>
              <a:rPr lang="en-GB" dirty="0"/>
            </a:b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825" y="3861048"/>
            <a:ext cx="2766536" cy="15283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p:cNvSpPr>
          <p:nvPr>
            <p:ph type="title"/>
          </p:nvPr>
        </p:nvSpPr>
        <p:spPr>
          <a:xfrm>
            <a:off x="304800" y="228600"/>
            <a:ext cx="7772400" cy="1143000"/>
          </a:xfrm>
        </p:spPr>
        <p:txBody>
          <a:bodyPr/>
          <a:lstStyle/>
          <a:p>
            <a:r>
              <a:rPr lang="en-US"/>
              <a:t>Classification</a:t>
            </a:r>
          </a:p>
        </p:txBody>
      </p:sp>
      <p:sp>
        <p:nvSpPr>
          <p:cNvPr id="650243" name="Rectangle 3"/>
          <p:cNvSpPr>
            <a:spLocks noGrp="1"/>
          </p:cNvSpPr>
          <p:nvPr>
            <p:ph type="body" idx="1"/>
          </p:nvPr>
        </p:nvSpPr>
        <p:spPr>
          <a:xfrm>
            <a:off x="685800" y="1730375"/>
            <a:ext cx="7772400" cy="4306888"/>
          </a:xfrm>
        </p:spPr>
        <p:txBody>
          <a:bodyPr>
            <a:normAutofit fontScale="85000" lnSpcReduction="10000"/>
          </a:bodyPr>
          <a:lstStyle/>
          <a:p>
            <a:r>
              <a:rPr lang="en-US"/>
              <a:t>One of the ways of dealing with the myriad of objects is to classify them.</a:t>
            </a:r>
          </a:p>
          <a:p>
            <a:endParaRPr lang="en-US"/>
          </a:p>
          <a:p>
            <a:r>
              <a:rPr lang="en-US"/>
              <a:t>Classification is done based on common attributes and behaviours.</a:t>
            </a:r>
          </a:p>
          <a:p>
            <a:endParaRPr lang="en-US"/>
          </a:p>
          <a:p>
            <a:r>
              <a:rPr lang="en-US"/>
              <a:t>Objects within the scope of a system are classified.</a:t>
            </a:r>
          </a:p>
          <a:p>
            <a:endParaRPr lang="en-US"/>
          </a:p>
          <a:p>
            <a:r>
              <a:rPr lang="en-US"/>
              <a:t>Classification leads to the definition of a set of classes.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p:cNvSpPr>
          <p:nvPr>
            <p:ph type="title"/>
          </p:nvPr>
        </p:nvSpPr>
        <p:spPr/>
        <p:txBody>
          <a:bodyPr/>
          <a:lstStyle/>
          <a:p>
            <a:r>
              <a:rPr lang="en-US"/>
              <a:t>Static Data Members – Uses </a:t>
            </a:r>
          </a:p>
        </p:txBody>
      </p:sp>
      <p:sp>
        <p:nvSpPr>
          <p:cNvPr id="834563" name="Rectangle 3"/>
          <p:cNvSpPr>
            <a:spLocks noGrp="1"/>
          </p:cNvSpPr>
          <p:nvPr>
            <p:ph type="body" idx="1"/>
          </p:nvPr>
        </p:nvSpPr>
        <p:spPr>
          <a:xfrm>
            <a:off x="685800" y="1658938"/>
            <a:ext cx="7772400" cy="4378325"/>
          </a:xfrm>
        </p:spPr>
        <p:txBody>
          <a:bodyPr>
            <a:normAutofit fontScale="92500" lnSpcReduction="10000"/>
          </a:bodyPr>
          <a:lstStyle/>
          <a:p>
            <a:r>
              <a:rPr lang="en-US"/>
              <a:t>An interesting use of a static member variable is to keep track of the number of objects of a particular class type that is in existence. Consider the following example:</a:t>
            </a:r>
          </a:p>
          <a:p>
            <a:endParaRPr lang="en-US"/>
          </a:p>
          <a:p>
            <a:r>
              <a:rPr lang="en-US" sz="1600"/>
              <a:t>#include &lt;iostream.h&gt;</a:t>
            </a:r>
          </a:p>
          <a:p>
            <a:r>
              <a:rPr lang="en-US" sz="1600"/>
              <a:t>class counter_test</a:t>
            </a:r>
          </a:p>
          <a:p>
            <a:r>
              <a:rPr lang="en-US" sz="1600"/>
              <a:t>  {</a:t>
            </a:r>
          </a:p>
          <a:p>
            <a:r>
              <a:rPr lang="en-US" sz="1600"/>
              <a:t>    public:</a:t>
            </a:r>
          </a:p>
          <a:p>
            <a:r>
              <a:rPr lang="en-US" sz="1600"/>
              <a:t>     static int count;</a:t>
            </a:r>
          </a:p>
          <a:p>
            <a:r>
              <a:rPr lang="en-US" sz="1600"/>
              <a:t>     counter_test ( ) { count++; }</a:t>
            </a:r>
          </a:p>
          <a:p>
            <a:r>
              <a:rPr lang="en-US" sz="1600"/>
              <a:t>     ~counter_test ( ) { count--;}</a:t>
            </a:r>
          </a:p>
          <a:p>
            <a:r>
              <a:rPr lang="en-US" sz="1600"/>
              <a:t>   };</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p:cNvSpPr>
          <p:nvPr>
            <p:ph type="title"/>
          </p:nvPr>
        </p:nvSpPr>
        <p:spPr/>
        <p:txBody>
          <a:bodyPr/>
          <a:lstStyle/>
          <a:p>
            <a:r>
              <a:rPr lang="en-US"/>
              <a:t>Static Data Members – Uses</a:t>
            </a:r>
          </a:p>
        </p:txBody>
      </p:sp>
      <p:sp>
        <p:nvSpPr>
          <p:cNvPr id="836611" name="Rectangle 3"/>
          <p:cNvSpPr>
            <a:spLocks noGrp="1"/>
          </p:cNvSpPr>
          <p:nvPr>
            <p:ph type="body" idx="1"/>
          </p:nvPr>
        </p:nvSpPr>
        <p:spPr>
          <a:xfrm>
            <a:off x="685800" y="1514475"/>
            <a:ext cx="7772400" cy="4522788"/>
          </a:xfrm>
        </p:spPr>
        <p:txBody>
          <a:bodyPr/>
          <a:lstStyle/>
          <a:p>
            <a:pPr>
              <a:lnSpc>
                <a:spcPct val="80000"/>
              </a:lnSpc>
            </a:pPr>
            <a:r>
              <a:rPr lang="en-US" sz="1500"/>
              <a:t>int counter_test::count;</a:t>
            </a:r>
          </a:p>
          <a:p>
            <a:pPr>
              <a:lnSpc>
                <a:spcPct val="80000"/>
              </a:lnSpc>
            </a:pPr>
            <a:r>
              <a:rPr lang="en-US" sz="1500"/>
              <a:t>void f( ); </a:t>
            </a:r>
          </a:p>
          <a:p>
            <a:pPr>
              <a:lnSpc>
                <a:spcPct val="80000"/>
              </a:lnSpc>
            </a:pPr>
            <a:r>
              <a:rPr lang="en-US" sz="1500"/>
              <a:t>int main( )</a:t>
            </a:r>
          </a:p>
          <a:p>
            <a:pPr>
              <a:lnSpc>
                <a:spcPct val="80000"/>
              </a:lnSpc>
            </a:pPr>
            <a:r>
              <a:rPr lang="en-US" sz="1500"/>
              <a:t> {</a:t>
            </a:r>
          </a:p>
          <a:p>
            <a:pPr>
              <a:lnSpc>
                <a:spcPct val="80000"/>
              </a:lnSpc>
            </a:pPr>
            <a:r>
              <a:rPr lang="en-US" sz="1500"/>
              <a:t>   counter_test ob1;</a:t>
            </a:r>
          </a:p>
          <a:p>
            <a:pPr>
              <a:lnSpc>
                <a:spcPct val="80000"/>
              </a:lnSpc>
            </a:pPr>
            <a:r>
              <a:rPr lang="en-US" sz="1500"/>
              <a:t>   cout &lt;&lt; objects in existence:  “ &lt;&lt; counter_test::count &lt;&lt; “\n”;</a:t>
            </a:r>
          </a:p>
          <a:p>
            <a:pPr>
              <a:lnSpc>
                <a:spcPct val="80000"/>
              </a:lnSpc>
            </a:pPr>
            <a:r>
              <a:rPr lang="en-US" sz="1500"/>
              <a:t>   counter_test ob2;</a:t>
            </a:r>
          </a:p>
          <a:p>
            <a:pPr>
              <a:lnSpc>
                <a:spcPct val="80000"/>
              </a:lnSpc>
            </a:pPr>
            <a:r>
              <a:rPr lang="en-US" sz="1500"/>
              <a:t>   cout &lt;&lt; objects in existence:  “ &lt;&lt; counter_test::count &lt;&lt; “\n”;</a:t>
            </a:r>
          </a:p>
          <a:p>
            <a:pPr>
              <a:lnSpc>
                <a:spcPct val="80000"/>
              </a:lnSpc>
            </a:pPr>
            <a:r>
              <a:rPr lang="en-US" sz="1500"/>
              <a:t>   f( ); </a:t>
            </a:r>
          </a:p>
          <a:p>
            <a:pPr>
              <a:lnSpc>
                <a:spcPct val="80000"/>
              </a:lnSpc>
            </a:pPr>
            <a:r>
              <a:rPr lang="en-US" sz="1500"/>
              <a:t>   cout &lt;&lt; objects in existence:  “ &lt;&lt; counter_test::count &lt;&lt; “\n”;</a:t>
            </a:r>
          </a:p>
          <a:p>
            <a:pPr>
              <a:lnSpc>
                <a:spcPct val="80000"/>
              </a:lnSpc>
            </a:pPr>
            <a:r>
              <a:rPr lang="en-US" sz="1500"/>
              <a:t>   return 0; }</a:t>
            </a:r>
          </a:p>
          <a:p>
            <a:pPr>
              <a:lnSpc>
                <a:spcPct val="80000"/>
              </a:lnSpc>
            </a:pPr>
            <a:r>
              <a:rPr lang="en-US" sz="1500"/>
              <a:t>void f( )</a:t>
            </a:r>
          </a:p>
          <a:p>
            <a:pPr>
              <a:lnSpc>
                <a:spcPct val="80000"/>
              </a:lnSpc>
            </a:pPr>
            <a:r>
              <a:rPr lang="en-US" sz="1500"/>
              <a:t> {</a:t>
            </a:r>
          </a:p>
          <a:p>
            <a:pPr>
              <a:lnSpc>
                <a:spcPct val="80000"/>
              </a:lnSpc>
            </a:pPr>
            <a:r>
              <a:rPr lang="en-US" sz="1500"/>
              <a:t>    counter temp;</a:t>
            </a:r>
          </a:p>
          <a:p>
            <a:pPr>
              <a:lnSpc>
                <a:spcPct val="80000"/>
              </a:lnSpc>
            </a:pPr>
            <a:r>
              <a:rPr lang="en-US" sz="1500"/>
              <a:t>    cout &lt;&lt; objects in existence:  “ &lt;&lt; counter_test::count &lt;&lt; “\n”;</a:t>
            </a:r>
          </a:p>
          <a:p>
            <a:pPr>
              <a:lnSpc>
                <a:spcPct val="80000"/>
              </a:lnSpc>
            </a:pPr>
            <a:r>
              <a:rPr lang="en-US" sz="1500"/>
              <a:t>    // temp is destroyed when f( ) returns</a:t>
            </a:r>
          </a:p>
          <a:p>
            <a:pPr>
              <a:lnSpc>
                <a:spcPct val="80000"/>
              </a:lnSpc>
            </a:pPr>
            <a:r>
              <a:rPr lang="en-US" sz="1500"/>
              <a:t>  }</a:t>
            </a:r>
          </a:p>
          <a:p>
            <a:pPr>
              <a:lnSpc>
                <a:spcPct val="80000"/>
              </a:lnSpc>
            </a:pPr>
            <a:r>
              <a:rPr lang="en-US" sz="1500"/>
              <a:t>    </a:t>
            </a:r>
          </a:p>
          <a:p>
            <a:pPr>
              <a:lnSpc>
                <a:spcPct val="80000"/>
              </a:lnSpc>
            </a:pPr>
            <a:r>
              <a:rPr lang="en-US" sz="1500"/>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p:cNvSpPr>
          <p:nvPr>
            <p:ph type="title"/>
          </p:nvPr>
        </p:nvSpPr>
        <p:spPr/>
        <p:txBody>
          <a:bodyPr/>
          <a:lstStyle/>
          <a:p>
            <a:r>
              <a:rPr lang="en-US"/>
              <a:t>Static Member Functions</a:t>
            </a:r>
          </a:p>
        </p:txBody>
      </p:sp>
      <p:sp>
        <p:nvSpPr>
          <p:cNvPr id="838659" name="Rectangle 3"/>
          <p:cNvSpPr>
            <a:spLocks noGrp="1"/>
          </p:cNvSpPr>
          <p:nvPr>
            <p:ph type="body" idx="1"/>
          </p:nvPr>
        </p:nvSpPr>
        <p:spPr>
          <a:xfrm>
            <a:off x="685800" y="1730375"/>
            <a:ext cx="7772400" cy="3876675"/>
          </a:xfrm>
        </p:spPr>
        <p:txBody>
          <a:bodyPr>
            <a:normAutofit fontScale="77500" lnSpcReduction="20000"/>
          </a:bodyPr>
          <a:lstStyle/>
          <a:p>
            <a:r>
              <a:rPr lang="en-US"/>
              <a:t>Member functions may also be declared static.</a:t>
            </a:r>
          </a:p>
          <a:p>
            <a:endParaRPr lang="en-US"/>
          </a:p>
          <a:p>
            <a:r>
              <a:rPr lang="en-US"/>
              <a:t>Static member functions are subject to several restrictions.</a:t>
            </a:r>
          </a:p>
          <a:p>
            <a:endParaRPr lang="en-US"/>
          </a:p>
          <a:p>
            <a:r>
              <a:rPr lang="en-US"/>
              <a:t>They may only directly refer to other static members of the class.</a:t>
            </a:r>
          </a:p>
          <a:p>
            <a:endParaRPr lang="en-US"/>
          </a:p>
          <a:p>
            <a:r>
              <a:rPr lang="en-US"/>
              <a:t>A static member function does not have a </a:t>
            </a:r>
            <a:r>
              <a:rPr lang="en-US" b="1"/>
              <a:t>this</a:t>
            </a:r>
            <a:r>
              <a:rPr lang="en-US"/>
              <a:t> pointer.</a:t>
            </a:r>
          </a:p>
          <a:p>
            <a:pPr>
              <a:buFont typeface="Arial" charset="0"/>
              <a:buNone/>
            </a:pP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p:cNvSpPr>
          <p:nvPr>
            <p:ph type="title"/>
          </p:nvPr>
        </p:nvSpPr>
        <p:spPr/>
        <p:txBody>
          <a:bodyPr/>
          <a:lstStyle/>
          <a:p>
            <a:r>
              <a:rPr lang="en-US"/>
              <a:t>Static Member Functions</a:t>
            </a:r>
          </a:p>
        </p:txBody>
      </p:sp>
      <p:sp>
        <p:nvSpPr>
          <p:cNvPr id="840707" name="Rectangle 3"/>
          <p:cNvSpPr>
            <a:spLocks noGrp="1"/>
          </p:cNvSpPr>
          <p:nvPr>
            <p:ph type="body" idx="1"/>
          </p:nvPr>
        </p:nvSpPr>
        <p:spPr>
          <a:xfrm>
            <a:off x="381000" y="1447800"/>
            <a:ext cx="8382000" cy="4648200"/>
          </a:xfrm>
        </p:spPr>
        <p:txBody>
          <a:bodyPr/>
          <a:lstStyle/>
          <a:p>
            <a:r>
              <a:rPr lang="en-US"/>
              <a:t>There cannot be a </a:t>
            </a:r>
            <a:r>
              <a:rPr lang="en-US" b="1"/>
              <a:t>static</a:t>
            </a:r>
            <a:r>
              <a:rPr lang="en-US"/>
              <a:t> and a </a:t>
            </a:r>
            <a:r>
              <a:rPr lang="en-US" b="1"/>
              <a:t>non-static</a:t>
            </a:r>
            <a:r>
              <a:rPr lang="en-US"/>
              <a:t> version of the same function.</a:t>
            </a:r>
          </a:p>
          <a:p>
            <a:endParaRPr lang="en-US"/>
          </a:p>
          <a:p>
            <a:r>
              <a:rPr lang="en-US"/>
              <a:t>A static member function may not be </a:t>
            </a:r>
            <a:r>
              <a:rPr lang="en-US" b="1"/>
              <a:t>virtual</a:t>
            </a:r>
            <a:r>
              <a:rPr lang="en-US"/>
              <a:t>.</a:t>
            </a:r>
          </a:p>
          <a:p>
            <a:endParaRPr lang="en-US"/>
          </a:p>
          <a:p>
            <a:r>
              <a:rPr lang="en-US"/>
              <a:t>One good use for them is to “pre-initialize” private static data before any object is actually created.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p:cNvSpPr>
          <p:nvPr>
            <p:ph type="title"/>
          </p:nvPr>
        </p:nvSpPr>
        <p:spPr/>
        <p:txBody>
          <a:bodyPr/>
          <a:lstStyle/>
          <a:p>
            <a:r>
              <a:rPr lang="en-US"/>
              <a:t>Static Member Functions</a:t>
            </a:r>
          </a:p>
        </p:txBody>
      </p:sp>
      <p:sp>
        <p:nvSpPr>
          <p:cNvPr id="842755" name="Rectangle 3"/>
          <p:cNvSpPr>
            <a:spLocks noGrp="1"/>
          </p:cNvSpPr>
          <p:nvPr>
            <p:ph type="body" idx="1"/>
          </p:nvPr>
        </p:nvSpPr>
        <p:spPr>
          <a:xfrm>
            <a:off x="381000" y="1447800"/>
            <a:ext cx="8382000" cy="4648200"/>
          </a:xfrm>
        </p:spPr>
        <p:txBody>
          <a:bodyPr/>
          <a:lstStyle/>
          <a:p>
            <a:r>
              <a:rPr lang="en-US" sz="1600"/>
              <a:t>#include &lt;iostream&gt;</a:t>
            </a:r>
          </a:p>
          <a:p>
            <a:r>
              <a:rPr lang="en-US" sz="1600"/>
              <a:t>using namespace std;</a:t>
            </a:r>
          </a:p>
          <a:p>
            <a:r>
              <a:rPr lang="en-US" sz="1600"/>
              <a:t>class static_type</a:t>
            </a:r>
          </a:p>
          <a:p>
            <a:r>
              <a:rPr lang="en-US" sz="1600"/>
              <a:t>  {</a:t>
            </a:r>
          </a:p>
          <a:p>
            <a:r>
              <a:rPr lang="en-US" sz="1600"/>
              <a:t>   private: </a:t>
            </a:r>
          </a:p>
          <a:p>
            <a:r>
              <a:rPr lang="en-US" sz="1600"/>
              <a:t>    static int i;</a:t>
            </a:r>
          </a:p>
          <a:p>
            <a:r>
              <a:rPr lang="en-US" sz="1600"/>
              <a:t>   public:</a:t>
            </a:r>
          </a:p>
          <a:p>
            <a:r>
              <a:rPr lang="en-US" sz="1600"/>
              <a:t>    static void init ( int x) </a:t>
            </a:r>
          </a:p>
          <a:p>
            <a:r>
              <a:rPr lang="en-US" sz="1600"/>
              <a:t>      { i = x; }</a:t>
            </a:r>
          </a:p>
          <a:p>
            <a:r>
              <a:rPr lang="en-US" sz="1600"/>
              <a:t>    void show ( )</a:t>
            </a:r>
          </a:p>
          <a:p>
            <a:r>
              <a:rPr lang="en-US" sz="1600"/>
              <a:t>     { cout &lt;&lt; i;}</a:t>
            </a:r>
          </a:p>
          <a:p>
            <a:r>
              <a:rPr lang="en-US" sz="1600"/>
              <a:t>    };</a:t>
            </a:r>
          </a:p>
          <a:p>
            <a:r>
              <a:rPr lang="en-US" sz="1600"/>
              <a:t>int static_type</a:t>
            </a:r>
            <a:r>
              <a:rPr lang="en-US" sz="1600" b="1"/>
              <a:t>::</a:t>
            </a:r>
            <a:r>
              <a:rPr lang="en-US" sz="1600"/>
              <a:t>i; // define i</a:t>
            </a:r>
          </a:p>
          <a:p>
            <a:endParaRPr lang="en-US" sz="1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p:cNvSpPr>
          <p:nvPr>
            <p:ph type="title"/>
          </p:nvPr>
        </p:nvSpPr>
        <p:spPr/>
        <p:txBody>
          <a:bodyPr/>
          <a:lstStyle/>
          <a:p>
            <a:r>
              <a:rPr lang="en-US"/>
              <a:t>Static Member Functions</a:t>
            </a:r>
          </a:p>
        </p:txBody>
      </p:sp>
      <p:sp>
        <p:nvSpPr>
          <p:cNvPr id="844803" name="Rectangle 3"/>
          <p:cNvSpPr>
            <a:spLocks noGrp="1"/>
          </p:cNvSpPr>
          <p:nvPr>
            <p:ph type="body" idx="1"/>
          </p:nvPr>
        </p:nvSpPr>
        <p:spPr/>
        <p:txBody>
          <a:bodyPr/>
          <a:lstStyle/>
          <a:p>
            <a:r>
              <a:rPr lang="en-US" sz="1600"/>
              <a:t>int main( )</a:t>
            </a:r>
          </a:p>
          <a:p>
            <a:r>
              <a:rPr lang="en-US" sz="1600"/>
              <a:t> {</a:t>
            </a:r>
          </a:p>
          <a:p>
            <a:r>
              <a:rPr lang="en-US" sz="1600"/>
              <a:t>   // initialize static data before object creation</a:t>
            </a:r>
          </a:p>
          <a:p>
            <a:r>
              <a:rPr lang="en-US" sz="1600"/>
              <a:t>  static_type</a:t>
            </a:r>
            <a:r>
              <a:rPr lang="en-US" sz="1600" b="1"/>
              <a:t>::</a:t>
            </a:r>
            <a:r>
              <a:rPr lang="en-US" sz="1600"/>
              <a:t>init(100);</a:t>
            </a:r>
          </a:p>
          <a:p>
            <a:r>
              <a:rPr lang="en-US" sz="1600"/>
              <a:t>  static_type x;</a:t>
            </a:r>
          </a:p>
          <a:p>
            <a:r>
              <a:rPr lang="en-US" sz="1600"/>
              <a:t>  x.show( ); // displays</a:t>
            </a:r>
          </a:p>
          <a:p>
            <a:r>
              <a:rPr lang="en-US" sz="1600"/>
              <a:t>  return 0;</a:t>
            </a:r>
          </a:p>
          <a:p>
            <a:r>
              <a:rPr lang="en-US" sz="1600"/>
              <a:t> }</a:t>
            </a:r>
          </a:p>
          <a:p>
            <a:endParaRPr lang="en-US" sz="16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p:cNvSpPr>
          <p:nvPr>
            <p:ph type="title"/>
          </p:nvPr>
        </p:nvSpPr>
        <p:spPr/>
        <p:txBody>
          <a:bodyPr/>
          <a:lstStyle/>
          <a:p>
            <a:r>
              <a:rPr lang="en-US"/>
              <a:t>Summary</a:t>
            </a:r>
          </a:p>
        </p:txBody>
      </p:sp>
      <p:sp>
        <p:nvSpPr>
          <p:cNvPr id="846851" name="Rectangle 3"/>
          <p:cNvSpPr>
            <a:spLocks noGrp="1"/>
          </p:cNvSpPr>
          <p:nvPr>
            <p:ph type="body" idx="1"/>
          </p:nvPr>
        </p:nvSpPr>
        <p:spPr>
          <a:xfrm>
            <a:off x="457200" y="1676400"/>
            <a:ext cx="8382000" cy="4419600"/>
          </a:xfrm>
        </p:spPr>
        <p:txBody>
          <a:bodyPr>
            <a:normAutofit fontScale="77500" lnSpcReduction="20000"/>
          </a:bodyPr>
          <a:lstStyle/>
          <a:p>
            <a:pPr>
              <a:buFont typeface="Arial" charset="0"/>
              <a:buNone/>
            </a:pPr>
            <a:r>
              <a:rPr lang="en-US"/>
              <a:t>In this section, you  learnt to:</a:t>
            </a:r>
          </a:p>
          <a:p>
            <a:r>
              <a:rPr lang="en-US"/>
              <a:t>Define a class</a:t>
            </a:r>
          </a:p>
          <a:p>
            <a:r>
              <a:rPr lang="en-US"/>
              <a:t>Implement an object based on a class</a:t>
            </a:r>
          </a:p>
          <a:p>
            <a:r>
              <a:rPr lang="en-US"/>
              <a:t>Describe the access specifiers Private, Public, &amp; Protected</a:t>
            </a:r>
          </a:p>
          <a:p>
            <a:r>
              <a:rPr lang="en-US"/>
              <a:t>Describe the scope resolution operator</a:t>
            </a:r>
          </a:p>
          <a:p>
            <a:r>
              <a:rPr lang="en-US"/>
              <a:t>Describe the </a:t>
            </a:r>
            <a:r>
              <a:rPr lang="en-US" b="1"/>
              <a:t>this</a:t>
            </a:r>
            <a:r>
              <a:rPr lang="en-US"/>
              <a:t> pointer</a:t>
            </a:r>
          </a:p>
          <a:p>
            <a:r>
              <a:rPr lang="en-US"/>
              <a:t>Describe the accessibility of class members Vs Struct members</a:t>
            </a:r>
          </a:p>
          <a:p>
            <a:r>
              <a:rPr lang="en-US"/>
              <a:t>Describe Constructors and Destructors</a:t>
            </a:r>
          </a:p>
          <a:p>
            <a:r>
              <a:rPr lang="en-US"/>
              <a:t>Describe static class members, both data and member functions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Text Box 2"/>
          <p:cNvSpPr txBox="1">
            <a:spLocks noChangeArrowheads="1"/>
          </p:cNvSpPr>
          <p:nvPr/>
        </p:nvSpPr>
        <p:spPr bwMode="auto">
          <a:xfrm>
            <a:off x="1676400" y="2895600"/>
            <a:ext cx="6019800" cy="457200"/>
          </a:xfrm>
          <a:prstGeom prst="rect">
            <a:avLst/>
          </a:prstGeom>
          <a:noFill/>
          <a:ln w="9525">
            <a:noFill/>
            <a:miter lim="800000"/>
            <a:headEnd/>
            <a:tailEnd/>
          </a:ln>
          <a:effectLst/>
        </p:spPr>
        <p:txBody>
          <a:bodyPr>
            <a:spAutoFit/>
          </a:bodyPr>
          <a:lstStyle/>
          <a:p>
            <a:pPr eaLnBrk="0" hangingPunct="0">
              <a:spcBef>
                <a:spcPct val="50000"/>
              </a:spcBef>
            </a:pPr>
            <a:endParaRPr lang="en-US" sz="2400">
              <a:latin typeface="Times New Roman" pitchFamily="18" charset="0"/>
            </a:endParaRPr>
          </a:p>
        </p:txBody>
      </p:sp>
      <p:sp>
        <p:nvSpPr>
          <p:cNvPr id="848899" name="Text Box 3"/>
          <p:cNvSpPr txBox="1">
            <a:spLocks noChangeArrowheads="1"/>
          </p:cNvSpPr>
          <p:nvPr/>
        </p:nvSpPr>
        <p:spPr bwMode="auto">
          <a:xfrm>
            <a:off x="1676400" y="2895600"/>
            <a:ext cx="6019800" cy="823913"/>
          </a:xfrm>
          <a:prstGeom prst="rect">
            <a:avLst/>
          </a:prstGeom>
          <a:noFill/>
          <a:ln w="9525">
            <a:noFill/>
            <a:miter lim="800000"/>
            <a:headEnd/>
            <a:tailEnd/>
          </a:ln>
          <a:effectLst/>
        </p:spPr>
        <p:txBody>
          <a:bodyPr>
            <a:spAutoFit/>
          </a:bodyPr>
          <a:lstStyle/>
          <a:p>
            <a:pPr algn="ctr" eaLnBrk="0" hangingPunct="0">
              <a:spcBef>
                <a:spcPct val="50000"/>
              </a:spcBef>
            </a:pPr>
            <a:r>
              <a:rPr lang="en-US" sz="4800">
                <a:solidFill>
                  <a:schemeClr val="accent2"/>
                </a:solidFill>
                <a:latin typeface="Times New Roman" pitchFamily="18" charset="0"/>
              </a:rPr>
              <a:t>Inheritance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p:cNvSpPr>
          <p:nvPr>
            <p:ph type="title"/>
          </p:nvPr>
        </p:nvSpPr>
        <p:spPr/>
        <p:txBody>
          <a:bodyPr/>
          <a:lstStyle/>
          <a:p>
            <a:r>
              <a:rPr lang="en-US"/>
              <a:t>Objectives</a:t>
            </a:r>
          </a:p>
        </p:txBody>
      </p:sp>
      <p:sp>
        <p:nvSpPr>
          <p:cNvPr id="850947" name="Rectangle 3"/>
          <p:cNvSpPr>
            <a:spLocks noGrp="1"/>
          </p:cNvSpPr>
          <p:nvPr>
            <p:ph type="body" idx="1"/>
          </p:nvPr>
        </p:nvSpPr>
        <p:spPr/>
        <p:txBody>
          <a:bodyPr>
            <a:normAutofit fontScale="92500" lnSpcReduction="20000"/>
          </a:bodyPr>
          <a:lstStyle/>
          <a:p>
            <a:pPr>
              <a:buFont typeface="Arial" charset="0"/>
              <a:buNone/>
            </a:pPr>
            <a:r>
              <a:rPr lang="en-US"/>
              <a:t>In this lesson, you will learn to:</a:t>
            </a:r>
          </a:p>
          <a:p>
            <a:r>
              <a:rPr lang="en-US"/>
              <a:t>Derive a class from an existing class</a:t>
            </a:r>
          </a:p>
          <a:p>
            <a:r>
              <a:rPr lang="en-US"/>
              <a:t>Use base class access control when deriving a class</a:t>
            </a:r>
          </a:p>
          <a:p>
            <a:r>
              <a:rPr lang="en-US"/>
              <a:t>Describe the workings of protected members in a base class vis-à-vis derived class objects</a:t>
            </a:r>
          </a:p>
          <a:p>
            <a:r>
              <a:rPr lang="en-US"/>
              <a:t>Describe the order of invocation of constructors and destructors in an inheritance hierarchy</a:t>
            </a:r>
          </a:p>
          <a:p>
            <a:r>
              <a:rPr lang="en-US"/>
              <a:t>Pass parameters to base-class constructors from a derived class constructor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p:cNvSpPr>
          <p:nvPr>
            <p:ph type="title"/>
          </p:nvPr>
        </p:nvSpPr>
        <p:spPr/>
        <p:txBody>
          <a:bodyPr/>
          <a:lstStyle/>
          <a:p>
            <a:r>
              <a:rPr lang="en-US"/>
              <a:t>Inheritance</a:t>
            </a:r>
          </a:p>
        </p:txBody>
      </p:sp>
      <p:sp>
        <p:nvSpPr>
          <p:cNvPr id="852995" name="Rectangle 3"/>
          <p:cNvSpPr>
            <a:spLocks noGrp="1"/>
          </p:cNvSpPr>
          <p:nvPr>
            <p:ph type="body" idx="1"/>
          </p:nvPr>
        </p:nvSpPr>
        <p:spPr/>
        <p:txBody>
          <a:bodyPr>
            <a:normAutofit fontScale="85000" lnSpcReduction="10000"/>
          </a:bodyPr>
          <a:lstStyle/>
          <a:p>
            <a:r>
              <a:rPr lang="en-US"/>
              <a:t>Inheritance is one of the cornerstones of OOP because it allows for the creation of hierarchical classifications.</a:t>
            </a:r>
          </a:p>
          <a:p>
            <a:endParaRPr lang="en-US"/>
          </a:p>
          <a:p>
            <a:r>
              <a:rPr lang="en-US"/>
              <a:t>Using inheritance, you can create a general class that defines traits common to a set of related objects, i.e, objects with common attributes and behaviours.</a:t>
            </a:r>
          </a:p>
          <a:p>
            <a:endParaRPr lang="en-US"/>
          </a:p>
          <a:p>
            <a:r>
              <a:rPr lang="en-US"/>
              <a:t>This class may then be inherited by other, more specific classes, each adding only those attributes and behaviours that are unique to the inheriting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p:cNvSpPr>
          <p:nvPr>
            <p:ph type="title"/>
          </p:nvPr>
        </p:nvSpPr>
        <p:spPr/>
        <p:txBody>
          <a:bodyPr/>
          <a:lstStyle/>
          <a:p>
            <a:r>
              <a:rPr lang="en-US" sz="4000"/>
              <a:t>Class</a:t>
            </a:r>
          </a:p>
        </p:txBody>
      </p:sp>
      <p:sp>
        <p:nvSpPr>
          <p:cNvPr id="652291" name="Rectangle 3"/>
          <p:cNvSpPr>
            <a:spLocks noGrp="1"/>
          </p:cNvSpPr>
          <p:nvPr>
            <p:ph type="body" idx="1"/>
          </p:nvPr>
        </p:nvSpPr>
        <p:spPr/>
        <p:txBody>
          <a:bodyPr>
            <a:normAutofit/>
          </a:bodyPr>
          <a:lstStyle/>
          <a:p>
            <a:r>
              <a:rPr lang="en-US" sz="2800"/>
              <a:t>A Class is a general description of a set of objects with common attributes and common behaviours.</a:t>
            </a:r>
          </a:p>
          <a:p>
            <a:endParaRPr lang="en-US" sz="2800"/>
          </a:p>
          <a:p>
            <a:r>
              <a:rPr lang="en-US" sz="2800"/>
              <a:t>Classes generally tend to be related in the form of a hierarchy.</a:t>
            </a:r>
          </a:p>
          <a:p>
            <a:endParaRPr lang="en-US" sz="2800"/>
          </a:p>
          <a:p>
            <a:r>
              <a:rPr lang="en-US" sz="2800"/>
              <a:t>Classes at a certain level in the hierarchy (except the class at the top of the hierarchy) are derived from the classes at the immediately preceding level.</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p:cNvSpPr>
          <p:nvPr>
            <p:ph type="title"/>
          </p:nvPr>
        </p:nvSpPr>
        <p:spPr/>
        <p:txBody>
          <a:bodyPr/>
          <a:lstStyle/>
          <a:p>
            <a:r>
              <a:rPr lang="en-US"/>
              <a:t>Code Reuse</a:t>
            </a:r>
          </a:p>
        </p:txBody>
      </p:sp>
      <p:sp>
        <p:nvSpPr>
          <p:cNvPr id="855043" name="Rectangle 3"/>
          <p:cNvSpPr>
            <a:spLocks noGrp="1"/>
          </p:cNvSpPr>
          <p:nvPr>
            <p:ph type="body" idx="1"/>
          </p:nvPr>
        </p:nvSpPr>
        <p:spPr/>
        <p:txBody>
          <a:bodyPr>
            <a:normAutofit fontScale="85000" lnSpcReduction="20000"/>
          </a:bodyPr>
          <a:lstStyle/>
          <a:p>
            <a:r>
              <a:rPr lang="en-US"/>
              <a:t>Inheritance leads to the definition of generalized classes that are at the top of an inheritance hierarchy. Inheritance is thus the implementation of generalization.</a:t>
            </a:r>
          </a:p>
          <a:p>
            <a:endParaRPr lang="en-US"/>
          </a:p>
          <a:p>
            <a:r>
              <a:rPr lang="en-US"/>
              <a:t>Inheritance, in an object-oriented language like C++ makes the data and methods of a superclass or base class available to its subclass or derived class.</a:t>
            </a:r>
          </a:p>
          <a:p>
            <a:endParaRPr lang="en-US"/>
          </a:p>
          <a:p>
            <a:r>
              <a:rPr lang="en-US"/>
              <a:t>Inheritance has many advantages, the most important of them being the reusability of code. Once a class has been created, it can be used to create new subclasses.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p:cNvSpPr>
          <p:nvPr>
            <p:ph type="title"/>
          </p:nvPr>
        </p:nvSpPr>
        <p:spPr>
          <a:xfrm>
            <a:off x="304800" y="152400"/>
            <a:ext cx="7772400" cy="1143000"/>
          </a:xfrm>
        </p:spPr>
        <p:txBody>
          <a:bodyPr/>
          <a:lstStyle/>
          <a:p>
            <a:r>
              <a:rPr lang="en-US"/>
              <a:t>Generalization/Specialization </a:t>
            </a:r>
          </a:p>
        </p:txBody>
      </p:sp>
      <p:sp>
        <p:nvSpPr>
          <p:cNvPr id="857091" name="Rectangle 3"/>
          <p:cNvSpPr>
            <a:spLocks noGrp="1"/>
          </p:cNvSpPr>
          <p:nvPr>
            <p:ph type="body" idx="1"/>
          </p:nvPr>
        </p:nvSpPr>
        <p:spPr/>
        <p:txBody>
          <a:bodyPr>
            <a:normAutofit fontScale="85000" lnSpcReduction="10000"/>
          </a:bodyPr>
          <a:lstStyle/>
          <a:p>
            <a:r>
              <a:rPr lang="en-US"/>
              <a:t>In keeping with C++ terminology, a class that is inherited is referred to as a base class. The class that does the inheriting is referred to as the derived class.</a:t>
            </a:r>
          </a:p>
          <a:p>
            <a:endParaRPr lang="en-US"/>
          </a:p>
          <a:p>
            <a:r>
              <a:rPr lang="en-US"/>
              <a:t>Each instance of a derived class includes all the members of the base class. The derived class inherits all the properties of the base class.</a:t>
            </a:r>
          </a:p>
          <a:p>
            <a:endParaRPr lang="en-US"/>
          </a:p>
          <a:p>
            <a:r>
              <a:rPr lang="en-US"/>
              <a:t>Therefore, the derived class has a large set of properties than its base class. However, a derived class may override some of the properties of the base class.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p:cNvSpPr>
          <p:nvPr>
            <p:ph type="title"/>
          </p:nvPr>
        </p:nvSpPr>
        <p:spPr/>
        <p:txBody>
          <a:bodyPr/>
          <a:lstStyle/>
          <a:p>
            <a:r>
              <a:rPr lang="en-US"/>
              <a:t>Code Syntax for Inheritance</a:t>
            </a:r>
          </a:p>
        </p:txBody>
      </p:sp>
      <p:sp>
        <p:nvSpPr>
          <p:cNvPr id="859139" name="Rectangle 3"/>
          <p:cNvSpPr>
            <a:spLocks noGrp="1"/>
          </p:cNvSpPr>
          <p:nvPr>
            <p:ph type="body" idx="1"/>
          </p:nvPr>
        </p:nvSpPr>
        <p:spPr/>
        <p:txBody>
          <a:bodyPr>
            <a:normAutofit fontScale="85000" lnSpcReduction="10000"/>
          </a:bodyPr>
          <a:lstStyle/>
          <a:p>
            <a:pPr>
              <a:lnSpc>
                <a:spcPct val="90000"/>
              </a:lnSpc>
            </a:pPr>
            <a:r>
              <a:rPr lang="en-US"/>
              <a:t>Class inheritance uses this general form:</a:t>
            </a:r>
          </a:p>
          <a:p>
            <a:pPr>
              <a:lnSpc>
                <a:spcPct val="90000"/>
              </a:lnSpc>
            </a:pPr>
            <a:r>
              <a:rPr lang="en-US"/>
              <a:t>class derived-class-name : </a:t>
            </a:r>
            <a:r>
              <a:rPr lang="en-US" b="1">
                <a:solidFill>
                  <a:srgbClr val="009900"/>
                </a:solidFill>
              </a:rPr>
              <a:t>access</a:t>
            </a:r>
            <a:r>
              <a:rPr lang="en-US"/>
              <a:t> base-class-name</a:t>
            </a:r>
          </a:p>
          <a:p>
            <a:pPr>
              <a:lnSpc>
                <a:spcPct val="90000"/>
              </a:lnSpc>
            </a:pPr>
            <a:endParaRPr lang="en-US"/>
          </a:p>
          <a:p>
            <a:pPr>
              <a:lnSpc>
                <a:spcPct val="90000"/>
              </a:lnSpc>
            </a:pPr>
            <a:r>
              <a:rPr lang="en-US"/>
              <a:t>The access status of the base class members inside the derived class is determined by </a:t>
            </a:r>
            <a:r>
              <a:rPr lang="en-US" b="1">
                <a:solidFill>
                  <a:srgbClr val="009900"/>
                </a:solidFill>
              </a:rPr>
              <a:t>access</a:t>
            </a:r>
          </a:p>
          <a:p>
            <a:pPr>
              <a:lnSpc>
                <a:spcPct val="90000"/>
              </a:lnSpc>
            </a:pPr>
            <a:endParaRPr lang="en-US" b="1">
              <a:solidFill>
                <a:srgbClr val="009900"/>
              </a:solidFill>
            </a:endParaRPr>
          </a:p>
          <a:p>
            <a:pPr>
              <a:lnSpc>
                <a:spcPct val="90000"/>
              </a:lnSpc>
            </a:pPr>
            <a:r>
              <a:rPr lang="en-US"/>
              <a:t>The base class access specifier must either be</a:t>
            </a:r>
            <a:r>
              <a:rPr lang="en-US" b="1">
                <a:solidFill>
                  <a:srgbClr val="009900"/>
                </a:solidFill>
              </a:rPr>
              <a:t> public, private, or protected. </a:t>
            </a:r>
            <a:endParaRPr lang="en-US" b="1"/>
          </a:p>
          <a:p>
            <a:pPr>
              <a:lnSpc>
                <a:spcPct val="90000"/>
              </a:lnSpc>
            </a:pPr>
            <a:endParaRPr lang="en-US" b="1"/>
          </a:p>
          <a:p>
            <a:pPr>
              <a:lnSpc>
                <a:spcPct val="90000"/>
              </a:lnSpc>
            </a:pPr>
            <a:r>
              <a:rPr lang="en-US"/>
              <a:t>If no access specifier is present, the access specifier is </a:t>
            </a:r>
            <a:r>
              <a:rPr lang="en-US">
                <a:solidFill>
                  <a:srgbClr val="009900"/>
                </a:solidFill>
              </a:rPr>
              <a:t>private</a:t>
            </a:r>
            <a:r>
              <a:rPr lang="en-US"/>
              <a:t> by default.</a:t>
            </a:r>
            <a:endParaRPr lang="en-US">
              <a:solidFill>
                <a:srgbClr val="0099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p:cNvSpPr>
          <p:nvPr>
            <p:ph type="title"/>
          </p:nvPr>
        </p:nvSpPr>
        <p:spPr/>
        <p:txBody>
          <a:bodyPr/>
          <a:lstStyle/>
          <a:p>
            <a:r>
              <a:rPr lang="en-US"/>
              <a:t>Access Specifier - Public</a:t>
            </a:r>
          </a:p>
        </p:txBody>
      </p:sp>
      <p:sp>
        <p:nvSpPr>
          <p:cNvPr id="861187" name="Rectangle 3"/>
          <p:cNvSpPr>
            <a:spLocks noGrp="1"/>
          </p:cNvSpPr>
          <p:nvPr>
            <p:ph type="body" idx="1"/>
          </p:nvPr>
        </p:nvSpPr>
        <p:spPr/>
        <p:txBody>
          <a:bodyPr>
            <a:normAutofit fontScale="92500" lnSpcReduction="20000"/>
          </a:bodyPr>
          <a:lstStyle/>
          <a:p>
            <a:r>
              <a:rPr lang="en-US"/>
              <a:t>When the access specifier for a base class member is public, all public members of the base class become public members of the derived class. </a:t>
            </a:r>
          </a:p>
          <a:p>
            <a:endParaRPr lang="en-US"/>
          </a:p>
          <a:p>
            <a:r>
              <a:rPr lang="en-US"/>
              <a:t>All protected members of the base class become protected members of the derived class.</a:t>
            </a:r>
          </a:p>
          <a:p>
            <a:endParaRPr lang="en-US"/>
          </a:p>
          <a:p>
            <a:r>
              <a:rPr lang="en-US"/>
              <a:t>In all cases, the base class’ private elements remain private to the base, and are not directly accessible by members of the derived class.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p:cNvSpPr>
          <p:nvPr>
            <p:ph type="title"/>
          </p:nvPr>
        </p:nvSpPr>
        <p:spPr/>
        <p:txBody>
          <a:bodyPr/>
          <a:lstStyle/>
          <a:p>
            <a:r>
              <a:rPr lang="en-US"/>
              <a:t>Access Specifier – Public (Code)</a:t>
            </a:r>
          </a:p>
        </p:txBody>
      </p:sp>
      <p:sp>
        <p:nvSpPr>
          <p:cNvPr id="863235" name="Rectangle 3"/>
          <p:cNvSpPr>
            <a:spLocks noGrp="1"/>
          </p:cNvSpPr>
          <p:nvPr>
            <p:ph type="body" idx="1"/>
          </p:nvPr>
        </p:nvSpPr>
        <p:spPr>
          <a:xfrm>
            <a:off x="685800" y="1587500"/>
            <a:ext cx="7772400" cy="4449763"/>
          </a:xfrm>
        </p:spPr>
        <p:txBody>
          <a:bodyPr/>
          <a:lstStyle/>
          <a:p>
            <a:r>
              <a:rPr lang="en-US" sz="1600"/>
              <a:t>#include&lt;iostream&gt;</a:t>
            </a:r>
          </a:p>
          <a:p>
            <a:r>
              <a:rPr lang="en-US" sz="1600"/>
              <a:t>using namespace std;</a:t>
            </a:r>
          </a:p>
          <a:p>
            <a:r>
              <a:rPr lang="en-US" sz="1600"/>
              <a:t>class base</a:t>
            </a:r>
          </a:p>
          <a:p>
            <a:r>
              <a:rPr lang="en-US" sz="1600"/>
              <a:t>{</a:t>
            </a:r>
          </a:p>
          <a:p>
            <a:r>
              <a:rPr lang="en-US" sz="1600"/>
              <a:t>  private:</a:t>
            </a:r>
          </a:p>
          <a:p>
            <a:r>
              <a:rPr lang="en-US" sz="1600"/>
              <a:t>   int i, j;</a:t>
            </a:r>
          </a:p>
          <a:p>
            <a:r>
              <a:rPr lang="en-US" sz="1600"/>
              <a:t>  public:</a:t>
            </a:r>
          </a:p>
          <a:p>
            <a:r>
              <a:rPr lang="en-US" sz="1600"/>
              <a:t>    void set( int a, int b)</a:t>
            </a:r>
          </a:p>
          <a:p>
            <a:r>
              <a:rPr lang="en-US" sz="1600"/>
              <a:t>     { i = a;</a:t>
            </a:r>
          </a:p>
          <a:p>
            <a:r>
              <a:rPr lang="en-US" sz="1600"/>
              <a:t>        j = b; } </a:t>
            </a:r>
          </a:p>
          <a:p>
            <a:r>
              <a:rPr lang="en-US" sz="1600"/>
              <a:t>void show( )</a:t>
            </a:r>
          </a:p>
          <a:p>
            <a:r>
              <a:rPr lang="en-US" sz="1600"/>
              <a:t>  {</a:t>
            </a:r>
          </a:p>
          <a:p>
            <a:r>
              <a:rPr lang="en-US" sz="1600"/>
              <a:t>    cout &lt;&lt; i &lt;&lt; “  “ &lt;&lt; j &lt;&lt; “\n”;</a:t>
            </a:r>
          </a:p>
          <a:p>
            <a:r>
              <a:rPr lang="en-US" sz="1600"/>
              <a:t>  }};</a:t>
            </a:r>
          </a:p>
          <a:p>
            <a:endParaRPr lang="en-US" sz="16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p:cNvSpPr>
          <p:nvPr>
            <p:ph type="title"/>
          </p:nvPr>
        </p:nvSpPr>
        <p:spPr/>
        <p:txBody>
          <a:bodyPr/>
          <a:lstStyle/>
          <a:p>
            <a:r>
              <a:rPr lang="en-US"/>
              <a:t>Access Specifier – Public (Code)</a:t>
            </a:r>
          </a:p>
        </p:txBody>
      </p:sp>
      <p:sp>
        <p:nvSpPr>
          <p:cNvPr id="865283" name="Rectangle 3"/>
          <p:cNvSpPr>
            <a:spLocks noGrp="1"/>
          </p:cNvSpPr>
          <p:nvPr>
            <p:ph type="body" idx="1"/>
          </p:nvPr>
        </p:nvSpPr>
        <p:spPr>
          <a:xfrm>
            <a:off x="685800" y="1587500"/>
            <a:ext cx="7772400" cy="4449763"/>
          </a:xfrm>
        </p:spPr>
        <p:txBody>
          <a:bodyPr/>
          <a:lstStyle/>
          <a:p>
            <a:pPr>
              <a:lnSpc>
                <a:spcPct val="80000"/>
              </a:lnSpc>
            </a:pPr>
            <a:r>
              <a:rPr lang="en-US" sz="1600"/>
              <a:t>class derived : </a:t>
            </a:r>
            <a:r>
              <a:rPr lang="en-US" sz="1600" b="1">
                <a:solidFill>
                  <a:srgbClr val="009900"/>
                </a:solidFill>
              </a:rPr>
              <a:t>public</a:t>
            </a:r>
            <a:r>
              <a:rPr lang="en-US" sz="1600"/>
              <a:t> base</a:t>
            </a:r>
          </a:p>
          <a:p>
            <a:pPr>
              <a:lnSpc>
                <a:spcPct val="80000"/>
              </a:lnSpc>
            </a:pPr>
            <a:r>
              <a:rPr lang="en-US" sz="1600"/>
              <a:t>  {</a:t>
            </a:r>
          </a:p>
          <a:p>
            <a:pPr>
              <a:lnSpc>
                <a:spcPct val="80000"/>
              </a:lnSpc>
            </a:pPr>
            <a:r>
              <a:rPr lang="en-US" sz="1600"/>
              <a:t>    private:</a:t>
            </a:r>
          </a:p>
          <a:p>
            <a:pPr>
              <a:lnSpc>
                <a:spcPct val="80000"/>
              </a:lnSpc>
            </a:pPr>
            <a:r>
              <a:rPr lang="en-US" sz="1600"/>
              <a:t>     int k;</a:t>
            </a:r>
          </a:p>
          <a:p>
            <a:pPr>
              <a:lnSpc>
                <a:spcPct val="80000"/>
              </a:lnSpc>
            </a:pPr>
            <a:r>
              <a:rPr lang="en-US" sz="1600"/>
              <a:t>    public:</a:t>
            </a:r>
          </a:p>
          <a:p>
            <a:pPr>
              <a:lnSpc>
                <a:spcPct val="80000"/>
              </a:lnSpc>
            </a:pPr>
            <a:r>
              <a:rPr lang="en-US" sz="1600"/>
              <a:t>     derived (int x)</a:t>
            </a:r>
          </a:p>
          <a:p>
            <a:pPr>
              <a:lnSpc>
                <a:spcPct val="80000"/>
              </a:lnSpc>
            </a:pPr>
            <a:r>
              <a:rPr lang="en-US" sz="1600"/>
              <a:t>      { k = x; }</a:t>
            </a:r>
          </a:p>
          <a:p>
            <a:pPr>
              <a:lnSpc>
                <a:spcPct val="80000"/>
              </a:lnSpc>
            </a:pPr>
            <a:r>
              <a:rPr lang="en-US" sz="1600"/>
              <a:t>void showk( )</a:t>
            </a:r>
          </a:p>
          <a:p>
            <a:pPr>
              <a:lnSpc>
                <a:spcPct val="80000"/>
              </a:lnSpc>
            </a:pPr>
            <a:r>
              <a:rPr lang="en-US" sz="1600"/>
              <a:t>  { cout &lt;&lt; k &lt;&lt; “\n”;} };</a:t>
            </a:r>
          </a:p>
          <a:p>
            <a:pPr>
              <a:lnSpc>
                <a:spcPct val="80000"/>
              </a:lnSpc>
            </a:pPr>
            <a:endParaRPr lang="en-US" sz="1600"/>
          </a:p>
          <a:p>
            <a:pPr>
              <a:lnSpc>
                <a:spcPct val="80000"/>
              </a:lnSpc>
            </a:pPr>
            <a:r>
              <a:rPr lang="en-US" sz="1600"/>
              <a:t>int main( )</a:t>
            </a:r>
          </a:p>
          <a:p>
            <a:pPr>
              <a:lnSpc>
                <a:spcPct val="80000"/>
              </a:lnSpc>
            </a:pPr>
            <a:r>
              <a:rPr lang="en-US" sz="1600"/>
              <a:t>  {</a:t>
            </a:r>
          </a:p>
          <a:p>
            <a:pPr>
              <a:lnSpc>
                <a:spcPct val="80000"/>
              </a:lnSpc>
            </a:pPr>
            <a:r>
              <a:rPr lang="en-US" sz="1600"/>
              <a:t>    derived ob(3);</a:t>
            </a:r>
          </a:p>
          <a:p>
            <a:pPr>
              <a:lnSpc>
                <a:spcPct val="80000"/>
              </a:lnSpc>
            </a:pPr>
            <a:r>
              <a:rPr lang="en-US" sz="1600"/>
              <a:t>    ob.set(1,2); // access member of base from derived object</a:t>
            </a:r>
          </a:p>
          <a:p>
            <a:pPr>
              <a:lnSpc>
                <a:spcPct val="80000"/>
              </a:lnSpc>
            </a:pPr>
            <a:r>
              <a:rPr lang="en-US" sz="1600"/>
              <a:t>    ob.show( ); // access member of base</a:t>
            </a:r>
          </a:p>
          <a:p>
            <a:pPr>
              <a:lnSpc>
                <a:spcPct val="80000"/>
              </a:lnSpc>
            </a:pPr>
            <a:r>
              <a:rPr lang="en-US" sz="1600"/>
              <a:t>    ob.showk( ); // uses member of derived class</a:t>
            </a:r>
          </a:p>
          <a:p>
            <a:pPr>
              <a:lnSpc>
                <a:spcPct val="80000"/>
              </a:lnSpc>
            </a:pPr>
            <a:r>
              <a:rPr lang="en-US" sz="1600"/>
              <a:t>    return 0;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p:cNvSpPr>
          <p:nvPr>
            <p:ph type="title"/>
          </p:nvPr>
        </p:nvSpPr>
        <p:spPr/>
        <p:txBody>
          <a:bodyPr/>
          <a:lstStyle/>
          <a:p>
            <a:r>
              <a:rPr lang="en-US"/>
              <a:t>Access Specifier - Private</a:t>
            </a:r>
          </a:p>
        </p:txBody>
      </p:sp>
      <p:sp>
        <p:nvSpPr>
          <p:cNvPr id="867331" name="Rectangle 3"/>
          <p:cNvSpPr>
            <a:spLocks noGrp="1"/>
          </p:cNvSpPr>
          <p:nvPr>
            <p:ph type="body" idx="1"/>
          </p:nvPr>
        </p:nvSpPr>
        <p:spPr/>
        <p:txBody>
          <a:bodyPr/>
          <a:lstStyle/>
          <a:p>
            <a:pPr>
              <a:lnSpc>
                <a:spcPct val="80000"/>
              </a:lnSpc>
            </a:pPr>
            <a:r>
              <a:rPr lang="en-US" sz="1800"/>
              <a:t>When the base class is inherited by using the private access specifier, all public and protected members of the base class become private members of the derived class.</a:t>
            </a:r>
          </a:p>
          <a:p>
            <a:pPr>
              <a:lnSpc>
                <a:spcPct val="80000"/>
              </a:lnSpc>
            </a:pPr>
            <a:endParaRPr lang="en-US" sz="1800"/>
          </a:p>
          <a:p>
            <a:pPr>
              <a:lnSpc>
                <a:spcPct val="80000"/>
              </a:lnSpc>
            </a:pPr>
            <a:r>
              <a:rPr lang="en-US" sz="1800"/>
              <a:t>The following program will not even compile because both set( ) and show( ) are now private members of derived:</a:t>
            </a:r>
          </a:p>
          <a:p>
            <a:pPr>
              <a:lnSpc>
                <a:spcPct val="80000"/>
              </a:lnSpc>
            </a:pPr>
            <a:r>
              <a:rPr lang="en-US" sz="1400"/>
              <a:t>#include&lt;iostream&gt;</a:t>
            </a:r>
          </a:p>
          <a:p>
            <a:pPr>
              <a:lnSpc>
                <a:spcPct val="80000"/>
              </a:lnSpc>
            </a:pPr>
            <a:r>
              <a:rPr lang="en-US" sz="1400"/>
              <a:t>using namespace std;</a:t>
            </a:r>
          </a:p>
          <a:p>
            <a:pPr>
              <a:lnSpc>
                <a:spcPct val="80000"/>
              </a:lnSpc>
            </a:pPr>
            <a:r>
              <a:rPr lang="en-US" sz="1400"/>
              <a:t>class base</a:t>
            </a:r>
          </a:p>
          <a:p>
            <a:pPr>
              <a:lnSpc>
                <a:spcPct val="80000"/>
              </a:lnSpc>
            </a:pPr>
            <a:r>
              <a:rPr lang="en-US" sz="1400"/>
              <a:t>{</a:t>
            </a:r>
          </a:p>
          <a:p>
            <a:pPr>
              <a:lnSpc>
                <a:spcPct val="80000"/>
              </a:lnSpc>
            </a:pPr>
            <a:r>
              <a:rPr lang="en-US" sz="1400"/>
              <a:t>  private:</a:t>
            </a:r>
          </a:p>
          <a:p>
            <a:pPr>
              <a:lnSpc>
                <a:spcPct val="80000"/>
              </a:lnSpc>
            </a:pPr>
            <a:r>
              <a:rPr lang="en-US" sz="1400"/>
              <a:t>   int i, j;</a:t>
            </a:r>
          </a:p>
          <a:p>
            <a:pPr>
              <a:lnSpc>
                <a:spcPct val="80000"/>
              </a:lnSpc>
            </a:pPr>
            <a:r>
              <a:rPr lang="en-US" sz="1400"/>
              <a:t>  public:</a:t>
            </a:r>
          </a:p>
          <a:p>
            <a:pPr>
              <a:lnSpc>
                <a:spcPct val="80000"/>
              </a:lnSpc>
            </a:pPr>
            <a:r>
              <a:rPr lang="en-US" sz="1400"/>
              <a:t>    void set( int a, int b)</a:t>
            </a:r>
          </a:p>
          <a:p>
            <a:pPr>
              <a:lnSpc>
                <a:spcPct val="80000"/>
              </a:lnSpc>
            </a:pPr>
            <a:r>
              <a:rPr lang="en-US" sz="1400"/>
              <a:t>     { i = a;</a:t>
            </a:r>
          </a:p>
          <a:p>
            <a:pPr>
              <a:lnSpc>
                <a:spcPct val="80000"/>
              </a:lnSpc>
            </a:pPr>
            <a:r>
              <a:rPr lang="en-US" sz="1400"/>
              <a:t>        j = b; } </a:t>
            </a:r>
          </a:p>
          <a:p>
            <a:pPr>
              <a:lnSpc>
                <a:spcPct val="80000"/>
              </a:lnSpc>
            </a:pPr>
            <a:endParaRPr lang="en-US" sz="1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p:cNvSpPr>
          <p:nvPr>
            <p:ph type="title"/>
          </p:nvPr>
        </p:nvSpPr>
        <p:spPr/>
        <p:txBody>
          <a:bodyPr/>
          <a:lstStyle/>
          <a:p>
            <a:r>
              <a:rPr lang="en-US"/>
              <a:t>Access Specifier - Private</a:t>
            </a:r>
          </a:p>
        </p:txBody>
      </p:sp>
      <p:sp>
        <p:nvSpPr>
          <p:cNvPr id="869379" name="Rectangle 3"/>
          <p:cNvSpPr>
            <a:spLocks noGrp="1"/>
          </p:cNvSpPr>
          <p:nvPr>
            <p:ph type="body" idx="1"/>
          </p:nvPr>
        </p:nvSpPr>
        <p:spPr>
          <a:xfrm>
            <a:off x="685800" y="1658938"/>
            <a:ext cx="7772400" cy="4162425"/>
          </a:xfrm>
        </p:spPr>
        <p:txBody>
          <a:bodyPr/>
          <a:lstStyle/>
          <a:p>
            <a:r>
              <a:rPr lang="en-US" sz="1600"/>
              <a:t>void show( )</a:t>
            </a:r>
          </a:p>
          <a:p>
            <a:r>
              <a:rPr lang="en-US" sz="1600"/>
              <a:t>  { cout &lt;&lt; i &lt;&lt; “  “ &lt;&lt; j &lt;&lt; “\n”; }</a:t>
            </a:r>
          </a:p>
          <a:p>
            <a:r>
              <a:rPr lang="en-US" sz="1600"/>
              <a:t>};</a:t>
            </a:r>
          </a:p>
          <a:p>
            <a:r>
              <a:rPr lang="en-US" sz="1600"/>
              <a:t>class derived : </a:t>
            </a:r>
            <a:r>
              <a:rPr lang="en-US" sz="1600" b="1">
                <a:solidFill>
                  <a:srgbClr val="009900"/>
                </a:solidFill>
              </a:rPr>
              <a:t>private</a:t>
            </a:r>
            <a:r>
              <a:rPr lang="en-US" sz="1600"/>
              <a:t> base</a:t>
            </a:r>
          </a:p>
          <a:p>
            <a:r>
              <a:rPr lang="en-US" sz="1600"/>
              <a:t>  {</a:t>
            </a:r>
          </a:p>
          <a:p>
            <a:r>
              <a:rPr lang="en-US" sz="1600"/>
              <a:t>    private:</a:t>
            </a:r>
          </a:p>
          <a:p>
            <a:r>
              <a:rPr lang="en-US" sz="1600"/>
              <a:t>     int k;</a:t>
            </a:r>
          </a:p>
          <a:p>
            <a:r>
              <a:rPr lang="en-US" sz="1600"/>
              <a:t>    public:</a:t>
            </a:r>
          </a:p>
          <a:p>
            <a:r>
              <a:rPr lang="en-US" sz="1600"/>
              <a:t>     derived (int x)</a:t>
            </a:r>
          </a:p>
          <a:p>
            <a:r>
              <a:rPr lang="en-US" sz="1600"/>
              <a:t>      { k = x; }</a:t>
            </a:r>
          </a:p>
          <a:p>
            <a:r>
              <a:rPr lang="en-US" sz="1600"/>
              <a:t>void showk( )</a:t>
            </a:r>
          </a:p>
          <a:p>
            <a:r>
              <a:rPr lang="en-US" sz="1600"/>
              <a:t>  { cout &lt;&lt; k &lt;&lt; “\n”;} </a:t>
            </a:r>
          </a:p>
          <a:p>
            <a:r>
              <a:rPr lang="en-US" sz="1600"/>
              <a:t>};</a:t>
            </a:r>
          </a:p>
          <a:p>
            <a:endParaRPr lang="en-US" sz="16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p:cNvSpPr>
          <p:nvPr>
            <p:ph type="title"/>
          </p:nvPr>
        </p:nvSpPr>
        <p:spPr/>
        <p:txBody>
          <a:bodyPr/>
          <a:lstStyle/>
          <a:p>
            <a:r>
              <a:rPr lang="en-US"/>
              <a:t>Access Specifier - Private</a:t>
            </a:r>
          </a:p>
        </p:txBody>
      </p:sp>
      <p:sp>
        <p:nvSpPr>
          <p:cNvPr id="871427" name="Rectangle 3"/>
          <p:cNvSpPr>
            <a:spLocks noGrp="1"/>
          </p:cNvSpPr>
          <p:nvPr>
            <p:ph type="body" idx="1"/>
          </p:nvPr>
        </p:nvSpPr>
        <p:spPr>
          <a:xfrm>
            <a:off x="685800" y="1587500"/>
            <a:ext cx="7772400" cy="4521200"/>
          </a:xfrm>
        </p:spPr>
        <p:txBody>
          <a:bodyPr/>
          <a:lstStyle/>
          <a:p>
            <a:pPr>
              <a:lnSpc>
                <a:spcPct val="90000"/>
              </a:lnSpc>
            </a:pPr>
            <a:r>
              <a:rPr lang="en-US" sz="1600"/>
              <a:t>int main( )</a:t>
            </a:r>
          </a:p>
          <a:p>
            <a:pPr>
              <a:lnSpc>
                <a:spcPct val="90000"/>
              </a:lnSpc>
            </a:pPr>
            <a:r>
              <a:rPr lang="en-US" sz="1600"/>
              <a:t>  {</a:t>
            </a:r>
          </a:p>
          <a:p>
            <a:pPr>
              <a:lnSpc>
                <a:spcPct val="90000"/>
              </a:lnSpc>
            </a:pPr>
            <a:r>
              <a:rPr lang="en-US" sz="1600"/>
              <a:t>    derived ob(3);</a:t>
            </a:r>
          </a:p>
          <a:p>
            <a:pPr>
              <a:lnSpc>
                <a:spcPct val="90000"/>
              </a:lnSpc>
            </a:pPr>
            <a:r>
              <a:rPr lang="en-US" sz="1600"/>
              <a:t>    ob.set(1,2); //error, can’t access set( ) from outside derived </a:t>
            </a:r>
          </a:p>
          <a:p>
            <a:pPr>
              <a:lnSpc>
                <a:spcPct val="90000"/>
              </a:lnSpc>
            </a:pPr>
            <a:r>
              <a:rPr lang="en-US" sz="1600"/>
              <a:t>    ob.show( ); // error, can’t access show( ) from outside derived </a:t>
            </a:r>
          </a:p>
          <a:p>
            <a:pPr>
              <a:lnSpc>
                <a:spcPct val="90000"/>
              </a:lnSpc>
            </a:pPr>
            <a:r>
              <a:rPr lang="en-US" sz="1600"/>
              <a:t>    return 0;</a:t>
            </a:r>
          </a:p>
          <a:p>
            <a:pPr>
              <a:lnSpc>
                <a:spcPct val="90000"/>
              </a:lnSpc>
            </a:pPr>
            <a:r>
              <a:rPr lang="en-US" sz="1600"/>
              <a:t>  }</a:t>
            </a:r>
          </a:p>
          <a:p>
            <a:pPr>
              <a:lnSpc>
                <a:spcPct val="90000"/>
              </a:lnSpc>
              <a:buFont typeface="Arial" charset="0"/>
              <a:buNone/>
            </a:pPr>
            <a:endParaRPr lang="en-US" sz="1600"/>
          </a:p>
          <a:p>
            <a:pPr>
              <a:lnSpc>
                <a:spcPct val="90000"/>
              </a:lnSpc>
            </a:pPr>
            <a:endParaRPr lang="en-US" sz="16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p:cNvSpPr>
          <p:nvPr>
            <p:ph type="title"/>
          </p:nvPr>
        </p:nvSpPr>
        <p:spPr/>
        <p:txBody>
          <a:bodyPr>
            <a:normAutofit fontScale="90000"/>
          </a:bodyPr>
          <a:lstStyle/>
          <a:p>
            <a:r>
              <a:rPr lang="en-US"/>
              <a:t>Inheritance and Protected Members </a:t>
            </a:r>
          </a:p>
        </p:txBody>
      </p:sp>
      <p:sp>
        <p:nvSpPr>
          <p:cNvPr id="873475" name="Rectangle 3"/>
          <p:cNvSpPr>
            <a:spLocks noGrp="1"/>
          </p:cNvSpPr>
          <p:nvPr>
            <p:ph type="body" idx="1"/>
          </p:nvPr>
        </p:nvSpPr>
        <p:spPr/>
        <p:txBody>
          <a:bodyPr>
            <a:normAutofit fontScale="85000" lnSpcReduction="20000"/>
          </a:bodyPr>
          <a:lstStyle/>
          <a:p>
            <a:r>
              <a:rPr lang="en-US"/>
              <a:t>The protected keyword is included in C++ to provide greater flexibility in the inheritance mechanism. </a:t>
            </a:r>
          </a:p>
          <a:p>
            <a:endParaRPr lang="en-US"/>
          </a:p>
          <a:p>
            <a:r>
              <a:rPr lang="en-US"/>
              <a:t>With one important exception, access to a protected member is the same as access to a private member. </a:t>
            </a:r>
            <a:r>
              <a:rPr lang="en-US" b="1"/>
              <a:t>The sole exception is when a protected member is inherited.</a:t>
            </a:r>
          </a:p>
          <a:p>
            <a:endParaRPr lang="en-US" b="1"/>
          </a:p>
          <a:p>
            <a:r>
              <a:rPr lang="en-US"/>
              <a:t>If the base class is inherited as public, then the base class’ protected members become protected members of the derived class, and are therefore, accessible by the derived class.</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p:cNvSpPr>
          <p:nvPr>
            <p:ph type="title"/>
          </p:nvPr>
        </p:nvSpPr>
        <p:spPr/>
        <p:txBody>
          <a:bodyPr/>
          <a:lstStyle/>
          <a:p>
            <a:r>
              <a:rPr lang="en-US"/>
              <a:t>Inheritance</a:t>
            </a:r>
          </a:p>
        </p:txBody>
      </p:sp>
      <p:sp>
        <p:nvSpPr>
          <p:cNvPr id="654339" name="Rectangle 3"/>
          <p:cNvSpPr>
            <a:spLocks noGrp="1"/>
          </p:cNvSpPr>
          <p:nvPr>
            <p:ph type="body" idx="1"/>
          </p:nvPr>
        </p:nvSpPr>
        <p:spPr/>
        <p:txBody>
          <a:bodyPr>
            <a:normAutofit fontScale="92500" lnSpcReduction="20000"/>
          </a:bodyPr>
          <a:lstStyle/>
          <a:p>
            <a:r>
              <a:rPr lang="en-US"/>
              <a:t>A class that is derived from an already existing class is called as a Derived Class/Subclass.</a:t>
            </a:r>
          </a:p>
          <a:p>
            <a:endParaRPr lang="en-US"/>
          </a:p>
          <a:p>
            <a:r>
              <a:rPr lang="en-US"/>
              <a:t>The class from which other classes are derived is called the Base class/Superclass</a:t>
            </a:r>
          </a:p>
          <a:p>
            <a:endParaRPr lang="en-US"/>
          </a:p>
          <a:p>
            <a:r>
              <a:rPr lang="en-US"/>
              <a:t>A subclass not only inherits attributes and behaviours from its superclass, but also adds its own unique attributes and behaviours giving it its unique identity. </a:t>
            </a:r>
          </a:p>
          <a:p>
            <a:endParaRPr lang="en-US"/>
          </a:p>
          <a:p>
            <a:endParaRPr lang="en-US"/>
          </a:p>
        </p:txBody>
      </p:sp>
      <p:pic>
        <p:nvPicPr>
          <p:cNvPr id="2" name="Audio 1">
            <a:hlinkClick r:id="" action="ppaction://media"/>
            <a:extLst>
              <a:ext uri="{FF2B5EF4-FFF2-40B4-BE49-F238E27FC236}">
                <a16:creationId xmlns:a16="http://schemas.microsoft.com/office/drawing/2014/main" id="{05C9E0E0-F7D3-404A-A5A6-8B0C0A8FB48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917"/>
    </mc:Choice>
    <mc:Fallback xmlns="">
      <p:transition spd="slow" advTm="2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p:cNvSpPr>
          <p:nvPr>
            <p:ph type="title"/>
          </p:nvPr>
        </p:nvSpPr>
        <p:spPr/>
        <p:txBody>
          <a:bodyPr>
            <a:normAutofit fontScale="90000"/>
          </a:bodyPr>
          <a:lstStyle/>
          <a:p>
            <a:r>
              <a:rPr lang="en-US"/>
              <a:t>Inheritance and Protected Members</a:t>
            </a:r>
          </a:p>
        </p:txBody>
      </p:sp>
      <p:sp>
        <p:nvSpPr>
          <p:cNvPr id="875523" name="Rectangle 3"/>
          <p:cNvSpPr>
            <a:spLocks noGrp="1"/>
          </p:cNvSpPr>
          <p:nvPr>
            <p:ph type="body" idx="1"/>
          </p:nvPr>
        </p:nvSpPr>
        <p:spPr>
          <a:xfrm>
            <a:off x="685800" y="1514475"/>
            <a:ext cx="7772400" cy="4522788"/>
          </a:xfrm>
        </p:spPr>
        <p:txBody>
          <a:bodyPr/>
          <a:lstStyle/>
          <a:p>
            <a:r>
              <a:rPr lang="en-US" sz="1600"/>
              <a:t>#include&lt;iostream&gt;</a:t>
            </a:r>
          </a:p>
          <a:p>
            <a:r>
              <a:rPr lang="en-US" sz="1600"/>
              <a:t>using namespace std;</a:t>
            </a:r>
          </a:p>
          <a:p>
            <a:r>
              <a:rPr lang="en-US" sz="1600"/>
              <a:t>class base</a:t>
            </a:r>
          </a:p>
          <a:p>
            <a:r>
              <a:rPr lang="en-US" sz="1600"/>
              <a:t>{</a:t>
            </a:r>
          </a:p>
          <a:p>
            <a:r>
              <a:rPr lang="en-US" sz="1600"/>
              <a:t>  protected:</a:t>
            </a:r>
          </a:p>
          <a:p>
            <a:r>
              <a:rPr lang="en-US" sz="1600"/>
              <a:t>   int i, j;</a:t>
            </a:r>
          </a:p>
          <a:p>
            <a:r>
              <a:rPr lang="en-US" sz="1600"/>
              <a:t>  public:</a:t>
            </a:r>
          </a:p>
          <a:p>
            <a:r>
              <a:rPr lang="en-US" sz="1600"/>
              <a:t>    void set( int a, int b)</a:t>
            </a:r>
          </a:p>
          <a:p>
            <a:r>
              <a:rPr lang="en-US" sz="1600"/>
              <a:t>     { i = a;</a:t>
            </a:r>
          </a:p>
          <a:p>
            <a:r>
              <a:rPr lang="en-US" sz="1600"/>
              <a:t>        j = b; }</a:t>
            </a:r>
          </a:p>
          <a:p>
            <a:r>
              <a:rPr lang="en-US" sz="1600"/>
              <a:t>void show( )</a:t>
            </a:r>
          </a:p>
          <a:p>
            <a:r>
              <a:rPr lang="en-US" sz="1600"/>
              <a:t>  {</a:t>
            </a:r>
          </a:p>
          <a:p>
            <a:r>
              <a:rPr lang="en-US" sz="1600"/>
              <a:t>    cout &lt;&lt; i &lt;&lt; “  “ &lt;&lt; j &lt;&lt; “\n”; }</a:t>
            </a:r>
          </a:p>
          <a:p>
            <a:r>
              <a:rPr lang="en-US" sz="160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p:cNvSpPr>
          <p:nvPr>
            <p:ph type="title"/>
          </p:nvPr>
        </p:nvSpPr>
        <p:spPr/>
        <p:txBody>
          <a:bodyPr>
            <a:normAutofit fontScale="90000"/>
          </a:bodyPr>
          <a:lstStyle/>
          <a:p>
            <a:r>
              <a:rPr lang="en-US"/>
              <a:t>Inheritance and Protected Members</a:t>
            </a:r>
          </a:p>
        </p:txBody>
      </p:sp>
      <p:sp>
        <p:nvSpPr>
          <p:cNvPr id="877571" name="Rectangle 3"/>
          <p:cNvSpPr>
            <a:spLocks noGrp="1"/>
          </p:cNvSpPr>
          <p:nvPr>
            <p:ph type="body" idx="1"/>
          </p:nvPr>
        </p:nvSpPr>
        <p:spPr>
          <a:xfrm>
            <a:off x="685800" y="1443038"/>
            <a:ext cx="7772400" cy="4738687"/>
          </a:xfrm>
        </p:spPr>
        <p:txBody>
          <a:bodyPr/>
          <a:lstStyle/>
          <a:p>
            <a:pPr>
              <a:lnSpc>
                <a:spcPct val="80000"/>
              </a:lnSpc>
            </a:pPr>
            <a:r>
              <a:rPr lang="en-US" sz="1600"/>
              <a:t>class derived : </a:t>
            </a:r>
            <a:r>
              <a:rPr lang="en-US" sz="1600" b="1">
                <a:solidFill>
                  <a:srgbClr val="009900"/>
                </a:solidFill>
              </a:rPr>
              <a:t>public</a:t>
            </a:r>
            <a:r>
              <a:rPr lang="en-US" sz="1600"/>
              <a:t> base</a:t>
            </a:r>
          </a:p>
          <a:p>
            <a:pPr>
              <a:lnSpc>
                <a:spcPct val="80000"/>
              </a:lnSpc>
            </a:pPr>
            <a:r>
              <a:rPr lang="en-US" sz="1600"/>
              <a:t>  {</a:t>
            </a:r>
          </a:p>
          <a:p>
            <a:pPr>
              <a:lnSpc>
                <a:spcPct val="80000"/>
              </a:lnSpc>
            </a:pPr>
            <a:r>
              <a:rPr lang="en-US" sz="1600"/>
              <a:t>    private:</a:t>
            </a:r>
          </a:p>
          <a:p>
            <a:pPr>
              <a:lnSpc>
                <a:spcPct val="80000"/>
              </a:lnSpc>
            </a:pPr>
            <a:r>
              <a:rPr lang="en-US" sz="1600"/>
              <a:t>     int k;</a:t>
            </a:r>
          </a:p>
          <a:p>
            <a:pPr>
              <a:lnSpc>
                <a:spcPct val="80000"/>
              </a:lnSpc>
            </a:pPr>
            <a:r>
              <a:rPr lang="en-US" sz="1600"/>
              <a:t>    public:</a:t>
            </a:r>
          </a:p>
          <a:p>
            <a:pPr>
              <a:lnSpc>
                <a:spcPct val="80000"/>
              </a:lnSpc>
            </a:pPr>
            <a:r>
              <a:rPr lang="en-US" sz="1600"/>
              <a:t>Void setk (  )</a:t>
            </a:r>
          </a:p>
          <a:p>
            <a:pPr>
              <a:lnSpc>
                <a:spcPct val="80000"/>
              </a:lnSpc>
            </a:pPr>
            <a:r>
              <a:rPr lang="en-US" sz="1600"/>
              <a:t> { k = i * j; } // access to protected members</a:t>
            </a:r>
          </a:p>
          <a:p>
            <a:pPr>
              <a:lnSpc>
                <a:spcPct val="80000"/>
              </a:lnSpc>
            </a:pPr>
            <a:r>
              <a:rPr lang="en-US" sz="1600"/>
              <a:t>void showk( )</a:t>
            </a:r>
          </a:p>
          <a:p>
            <a:pPr>
              <a:lnSpc>
                <a:spcPct val="80000"/>
              </a:lnSpc>
            </a:pPr>
            <a:r>
              <a:rPr lang="en-US" sz="1600"/>
              <a:t>  { cout &lt;&lt; k &lt;&lt; “\n”;} };</a:t>
            </a:r>
          </a:p>
          <a:p>
            <a:pPr>
              <a:lnSpc>
                <a:spcPct val="80000"/>
              </a:lnSpc>
            </a:pPr>
            <a:r>
              <a:rPr lang="en-US" sz="1600"/>
              <a:t>int main( )</a:t>
            </a:r>
          </a:p>
          <a:p>
            <a:pPr>
              <a:lnSpc>
                <a:spcPct val="80000"/>
              </a:lnSpc>
            </a:pPr>
            <a:r>
              <a:rPr lang="en-US" sz="1600"/>
              <a:t>  {</a:t>
            </a:r>
          </a:p>
          <a:p>
            <a:pPr>
              <a:lnSpc>
                <a:spcPct val="80000"/>
              </a:lnSpc>
            </a:pPr>
            <a:r>
              <a:rPr lang="en-US" sz="1600"/>
              <a:t>    derived ob(3);</a:t>
            </a:r>
          </a:p>
          <a:p>
            <a:pPr>
              <a:lnSpc>
                <a:spcPct val="80000"/>
              </a:lnSpc>
            </a:pPr>
            <a:r>
              <a:rPr lang="en-US" sz="1600"/>
              <a:t>    ob.set(1,2); //OK, known to derived </a:t>
            </a:r>
          </a:p>
          <a:p>
            <a:pPr>
              <a:lnSpc>
                <a:spcPct val="80000"/>
              </a:lnSpc>
            </a:pPr>
            <a:r>
              <a:rPr lang="en-US" sz="1600"/>
              <a:t>    ob.show( ); // OK, known to derived </a:t>
            </a:r>
          </a:p>
          <a:p>
            <a:pPr>
              <a:lnSpc>
                <a:spcPct val="80000"/>
              </a:lnSpc>
            </a:pPr>
            <a:r>
              <a:rPr lang="en-US" sz="1600"/>
              <a:t>    ob.setk( );</a:t>
            </a:r>
          </a:p>
          <a:p>
            <a:pPr>
              <a:lnSpc>
                <a:spcPct val="80000"/>
              </a:lnSpc>
            </a:pPr>
            <a:r>
              <a:rPr lang="en-US" sz="1600"/>
              <a:t>    ob.showk( );</a:t>
            </a:r>
          </a:p>
          <a:p>
            <a:pPr>
              <a:lnSpc>
                <a:spcPct val="80000"/>
              </a:lnSpc>
            </a:pPr>
            <a:r>
              <a:rPr lang="en-US" sz="1600"/>
              <a:t>    return 0;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p:cNvSpPr>
          <p:nvPr>
            <p:ph type="title"/>
          </p:nvPr>
        </p:nvSpPr>
        <p:spPr/>
        <p:txBody>
          <a:bodyPr>
            <a:normAutofit fontScale="90000"/>
          </a:bodyPr>
          <a:lstStyle/>
          <a:p>
            <a:r>
              <a:rPr lang="en-US"/>
              <a:t>Inheritance and Protected Members</a:t>
            </a:r>
          </a:p>
        </p:txBody>
      </p:sp>
      <p:sp>
        <p:nvSpPr>
          <p:cNvPr id="879619" name="Rectangle 3"/>
          <p:cNvSpPr>
            <a:spLocks noGrp="1"/>
          </p:cNvSpPr>
          <p:nvPr>
            <p:ph type="body" idx="1"/>
          </p:nvPr>
        </p:nvSpPr>
        <p:spPr>
          <a:xfrm>
            <a:off x="685800" y="1730375"/>
            <a:ext cx="7772400" cy="4306888"/>
          </a:xfrm>
        </p:spPr>
        <p:txBody>
          <a:bodyPr/>
          <a:lstStyle/>
          <a:p>
            <a:r>
              <a:rPr lang="en-US" sz="1800"/>
              <a:t>When a derived class is used as a base class for another derived class,  any protected member of the initial base class that is inherited by the first derived class may also be inherited as protected again by a second derived class.</a:t>
            </a:r>
          </a:p>
          <a:p>
            <a:endParaRPr lang="en-US" sz="1800"/>
          </a:p>
          <a:p>
            <a:r>
              <a:rPr lang="en-US" sz="1800"/>
              <a:t>For example, the following program is correct, and </a:t>
            </a:r>
            <a:r>
              <a:rPr lang="en-US" sz="1800" b="1"/>
              <a:t>derived2</a:t>
            </a:r>
            <a:r>
              <a:rPr lang="en-US" sz="1800"/>
              <a:t> does indeed have access to</a:t>
            </a:r>
            <a:r>
              <a:rPr lang="en-US" sz="1800" b="1"/>
              <a:t> i</a:t>
            </a:r>
            <a:r>
              <a:rPr lang="en-US" sz="1800"/>
              <a:t> an</a:t>
            </a:r>
            <a:r>
              <a:rPr lang="en-US" sz="1800" b="1"/>
              <a:t> j</a:t>
            </a:r>
          </a:p>
          <a:p>
            <a:r>
              <a:rPr lang="en-US" sz="1800"/>
              <a:t>#include&lt;iostream&gt;</a:t>
            </a:r>
          </a:p>
          <a:p>
            <a:r>
              <a:rPr lang="en-US" sz="1800"/>
              <a:t>using namespace std;</a:t>
            </a:r>
          </a:p>
          <a:p>
            <a:r>
              <a:rPr lang="en-US" sz="1800"/>
              <a:t>class base</a:t>
            </a:r>
          </a:p>
          <a:p>
            <a:r>
              <a:rPr lang="en-US" sz="1800"/>
              <a:t>{</a:t>
            </a:r>
          </a:p>
          <a:p>
            <a:r>
              <a:rPr lang="en-US" sz="1800"/>
              <a:t>  protected:</a:t>
            </a:r>
          </a:p>
          <a:p>
            <a:r>
              <a:rPr lang="en-US" sz="1800"/>
              <a:t>   int i, j;</a:t>
            </a:r>
          </a:p>
          <a:p>
            <a:endParaRPr lang="en-US" sz="1800" b="1"/>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p:cNvSpPr>
          <p:nvPr>
            <p:ph type="title"/>
          </p:nvPr>
        </p:nvSpPr>
        <p:spPr/>
        <p:txBody>
          <a:bodyPr>
            <a:normAutofit fontScale="90000"/>
          </a:bodyPr>
          <a:lstStyle/>
          <a:p>
            <a:r>
              <a:rPr lang="en-US"/>
              <a:t>Inheritance and Protected Members</a:t>
            </a:r>
          </a:p>
        </p:txBody>
      </p:sp>
      <p:sp>
        <p:nvSpPr>
          <p:cNvPr id="881667" name="Rectangle 3"/>
          <p:cNvSpPr>
            <a:spLocks noGrp="1"/>
          </p:cNvSpPr>
          <p:nvPr>
            <p:ph type="body" idx="1"/>
          </p:nvPr>
        </p:nvSpPr>
        <p:spPr>
          <a:xfrm>
            <a:off x="685800" y="1514475"/>
            <a:ext cx="7772400" cy="4522788"/>
          </a:xfrm>
        </p:spPr>
        <p:txBody>
          <a:bodyPr/>
          <a:lstStyle/>
          <a:p>
            <a:pPr>
              <a:lnSpc>
                <a:spcPct val="80000"/>
              </a:lnSpc>
            </a:pPr>
            <a:r>
              <a:rPr lang="en-US" sz="1600"/>
              <a:t>public:</a:t>
            </a:r>
          </a:p>
          <a:p>
            <a:pPr>
              <a:lnSpc>
                <a:spcPct val="80000"/>
              </a:lnSpc>
            </a:pPr>
            <a:r>
              <a:rPr lang="en-US" sz="1600"/>
              <a:t>    void set( int a, int b)</a:t>
            </a:r>
          </a:p>
          <a:p>
            <a:pPr>
              <a:lnSpc>
                <a:spcPct val="80000"/>
              </a:lnSpc>
            </a:pPr>
            <a:r>
              <a:rPr lang="en-US" sz="1600"/>
              <a:t>     { i = a;</a:t>
            </a:r>
          </a:p>
          <a:p>
            <a:pPr>
              <a:lnSpc>
                <a:spcPct val="80000"/>
              </a:lnSpc>
            </a:pPr>
            <a:r>
              <a:rPr lang="en-US" sz="1600"/>
              <a:t>        j = b; }</a:t>
            </a:r>
          </a:p>
          <a:p>
            <a:pPr>
              <a:lnSpc>
                <a:spcPct val="80000"/>
              </a:lnSpc>
            </a:pPr>
            <a:r>
              <a:rPr lang="en-US" sz="1600"/>
              <a:t>void show( )</a:t>
            </a:r>
          </a:p>
          <a:p>
            <a:pPr>
              <a:lnSpc>
                <a:spcPct val="80000"/>
              </a:lnSpc>
            </a:pPr>
            <a:r>
              <a:rPr lang="en-US" sz="1600"/>
              <a:t>  {</a:t>
            </a:r>
          </a:p>
          <a:p>
            <a:pPr>
              <a:lnSpc>
                <a:spcPct val="80000"/>
              </a:lnSpc>
            </a:pPr>
            <a:r>
              <a:rPr lang="en-US" sz="1600"/>
              <a:t>    cout &lt;&lt; i &lt;&lt; “  “ &lt;&lt; j &lt;&lt; “\n”; } };</a:t>
            </a:r>
          </a:p>
          <a:p>
            <a:pPr>
              <a:lnSpc>
                <a:spcPct val="80000"/>
              </a:lnSpc>
            </a:pPr>
            <a:r>
              <a:rPr lang="en-US" sz="1600"/>
              <a:t>class derived1 : </a:t>
            </a:r>
            <a:r>
              <a:rPr lang="en-US" sz="1600" b="1">
                <a:solidFill>
                  <a:srgbClr val="009900"/>
                </a:solidFill>
              </a:rPr>
              <a:t>public</a:t>
            </a:r>
            <a:r>
              <a:rPr lang="en-US" sz="1600"/>
              <a:t> base</a:t>
            </a:r>
          </a:p>
          <a:p>
            <a:pPr>
              <a:lnSpc>
                <a:spcPct val="80000"/>
              </a:lnSpc>
            </a:pPr>
            <a:r>
              <a:rPr lang="en-US" sz="1600"/>
              <a:t>  {</a:t>
            </a:r>
          </a:p>
          <a:p>
            <a:pPr>
              <a:lnSpc>
                <a:spcPct val="80000"/>
              </a:lnSpc>
            </a:pPr>
            <a:r>
              <a:rPr lang="en-US" sz="1600"/>
              <a:t>    private:</a:t>
            </a:r>
          </a:p>
          <a:p>
            <a:pPr>
              <a:lnSpc>
                <a:spcPct val="80000"/>
              </a:lnSpc>
            </a:pPr>
            <a:r>
              <a:rPr lang="en-US" sz="1600"/>
              <a:t>     int k;</a:t>
            </a:r>
          </a:p>
          <a:p>
            <a:pPr>
              <a:lnSpc>
                <a:spcPct val="80000"/>
              </a:lnSpc>
            </a:pPr>
            <a:r>
              <a:rPr lang="en-US" sz="1600"/>
              <a:t>    public:</a:t>
            </a:r>
          </a:p>
          <a:p>
            <a:pPr>
              <a:lnSpc>
                <a:spcPct val="80000"/>
              </a:lnSpc>
            </a:pPr>
            <a:r>
              <a:rPr lang="en-US" sz="1600"/>
              <a:t>Void setk (  )</a:t>
            </a:r>
          </a:p>
          <a:p>
            <a:pPr>
              <a:lnSpc>
                <a:spcPct val="80000"/>
              </a:lnSpc>
            </a:pPr>
            <a:r>
              <a:rPr lang="en-US" sz="1600"/>
              <a:t> { k = i * j; }</a:t>
            </a:r>
          </a:p>
          <a:p>
            <a:pPr>
              <a:lnSpc>
                <a:spcPct val="80000"/>
              </a:lnSpc>
            </a:pPr>
            <a:r>
              <a:rPr lang="en-US" sz="1600"/>
              <a:t>void showk( )</a:t>
            </a:r>
          </a:p>
          <a:p>
            <a:pPr>
              <a:lnSpc>
                <a:spcPct val="80000"/>
              </a:lnSpc>
            </a:pPr>
            <a:r>
              <a:rPr lang="en-US" sz="1600"/>
              <a:t>  { cout &lt;&lt; k &lt;&lt; “\n”;} };</a:t>
            </a:r>
          </a:p>
          <a:p>
            <a:pPr>
              <a:lnSpc>
                <a:spcPct val="80000"/>
              </a:lnSpc>
            </a:pPr>
            <a:endParaRPr lang="en-US" sz="16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p:cNvSpPr>
          <p:nvPr>
            <p:ph type="title"/>
          </p:nvPr>
        </p:nvSpPr>
        <p:spPr/>
        <p:txBody>
          <a:bodyPr>
            <a:normAutofit fontScale="90000"/>
          </a:bodyPr>
          <a:lstStyle/>
          <a:p>
            <a:r>
              <a:rPr lang="en-US"/>
              <a:t>Inheritance and Protected Members</a:t>
            </a:r>
          </a:p>
        </p:txBody>
      </p:sp>
      <p:sp>
        <p:nvSpPr>
          <p:cNvPr id="883715" name="Rectangle 3"/>
          <p:cNvSpPr>
            <a:spLocks noGrp="1"/>
          </p:cNvSpPr>
          <p:nvPr>
            <p:ph type="body" idx="1"/>
          </p:nvPr>
        </p:nvSpPr>
        <p:spPr>
          <a:xfrm>
            <a:off x="685800" y="1658938"/>
            <a:ext cx="7772400" cy="4449762"/>
          </a:xfrm>
        </p:spPr>
        <p:txBody>
          <a:bodyPr/>
          <a:lstStyle/>
          <a:p>
            <a:pPr>
              <a:lnSpc>
                <a:spcPct val="90000"/>
              </a:lnSpc>
            </a:pPr>
            <a:r>
              <a:rPr lang="en-US" sz="1600"/>
              <a:t>class derived2 : </a:t>
            </a:r>
            <a:r>
              <a:rPr lang="en-US" sz="1600">
                <a:solidFill>
                  <a:srgbClr val="009900"/>
                </a:solidFill>
              </a:rPr>
              <a:t>public</a:t>
            </a:r>
            <a:r>
              <a:rPr lang="en-US" sz="1600"/>
              <a:t> derived1</a:t>
            </a:r>
          </a:p>
          <a:p>
            <a:pPr>
              <a:lnSpc>
                <a:spcPct val="90000"/>
              </a:lnSpc>
            </a:pPr>
            <a:r>
              <a:rPr lang="en-US" sz="1600"/>
              <a:t> {</a:t>
            </a:r>
          </a:p>
          <a:p>
            <a:pPr>
              <a:lnSpc>
                <a:spcPct val="90000"/>
              </a:lnSpc>
            </a:pPr>
            <a:r>
              <a:rPr lang="en-US" sz="1600"/>
              <a:t>   private:</a:t>
            </a:r>
          </a:p>
          <a:p>
            <a:pPr>
              <a:lnSpc>
                <a:spcPct val="90000"/>
              </a:lnSpc>
            </a:pPr>
            <a:r>
              <a:rPr lang="en-US" sz="1600"/>
              <a:t>    int m;</a:t>
            </a:r>
          </a:p>
          <a:p>
            <a:pPr>
              <a:lnSpc>
                <a:spcPct val="90000"/>
              </a:lnSpc>
            </a:pPr>
            <a:r>
              <a:rPr lang="en-US" sz="1600"/>
              <a:t>   public:</a:t>
            </a:r>
          </a:p>
          <a:p>
            <a:pPr>
              <a:lnSpc>
                <a:spcPct val="90000"/>
              </a:lnSpc>
            </a:pPr>
            <a:r>
              <a:rPr lang="en-US" sz="1600"/>
              <a:t>    void setm ( )</a:t>
            </a:r>
          </a:p>
          <a:p>
            <a:pPr>
              <a:lnSpc>
                <a:spcPct val="90000"/>
              </a:lnSpc>
            </a:pPr>
            <a:r>
              <a:rPr lang="en-US" sz="1600"/>
              <a:t>     { m = i – j; }</a:t>
            </a:r>
          </a:p>
          <a:p>
            <a:pPr>
              <a:lnSpc>
                <a:spcPct val="90000"/>
              </a:lnSpc>
            </a:pPr>
            <a:r>
              <a:rPr lang="en-US" sz="1600"/>
              <a:t>    void showm( )</a:t>
            </a:r>
          </a:p>
          <a:p>
            <a:pPr>
              <a:lnSpc>
                <a:spcPct val="90000"/>
              </a:lnSpc>
            </a:pPr>
            <a:r>
              <a:rPr lang="en-US" sz="1600"/>
              <a:t>     {cout &lt;&lt; m &lt;&lt; “\n”;} };</a:t>
            </a:r>
          </a:p>
          <a:p>
            <a:pPr>
              <a:lnSpc>
                <a:spcPct val="90000"/>
              </a:lnSpc>
            </a:pPr>
            <a:r>
              <a:rPr lang="en-US" sz="1600"/>
              <a:t>int main( )</a:t>
            </a:r>
          </a:p>
          <a:p>
            <a:pPr>
              <a:lnSpc>
                <a:spcPct val="90000"/>
              </a:lnSpc>
            </a:pPr>
            <a:r>
              <a:rPr lang="en-US" sz="1600"/>
              <a:t> {</a:t>
            </a:r>
          </a:p>
          <a:p>
            <a:pPr>
              <a:lnSpc>
                <a:spcPct val="90000"/>
              </a:lnSpc>
            </a:pPr>
            <a:r>
              <a:rPr lang="en-US" sz="1600"/>
              <a:t>   derived1 ob1;</a:t>
            </a:r>
          </a:p>
          <a:p>
            <a:pPr>
              <a:lnSpc>
                <a:spcPct val="90000"/>
              </a:lnSpc>
            </a:pPr>
            <a:r>
              <a:rPr lang="en-US" sz="1600"/>
              <a:t>   derived2 ob2;</a:t>
            </a:r>
          </a:p>
          <a:p>
            <a:pPr>
              <a:lnSpc>
                <a:spcPct val="90000"/>
              </a:lnSpc>
            </a:pPr>
            <a:r>
              <a:rPr lang="en-US" sz="1600"/>
              <a:t>   ob1.set(2, 3);</a:t>
            </a:r>
          </a:p>
          <a:p>
            <a:pPr>
              <a:lnSpc>
                <a:spcPct val="90000"/>
              </a:lnSpc>
            </a:pPr>
            <a:r>
              <a:rPr lang="en-US" sz="1600"/>
              <a:t>   ob1.show(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p:cNvSpPr>
          <p:nvPr>
            <p:ph type="title"/>
          </p:nvPr>
        </p:nvSpPr>
        <p:spPr/>
        <p:txBody>
          <a:bodyPr>
            <a:normAutofit fontScale="90000"/>
          </a:bodyPr>
          <a:lstStyle/>
          <a:p>
            <a:r>
              <a:rPr lang="en-US"/>
              <a:t>Inheritance and Protected Members</a:t>
            </a:r>
          </a:p>
        </p:txBody>
      </p:sp>
      <p:sp>
        <p:nvSpPr>
          <p:cNvPr id="885763" name="Rectangle 3"/>
          <p:cNvSpPr>
            <a:spLocks noGrp="1"/>
          </p:cNvSpPr>
          <p:nvPr>
            <p:ph type="body" idx="1"/>
          </p:nvPr>
        </p:nvSpPr>
        <p:spPr>
          <a:xfrm>
            <a:off x="685800" y="1587500"/>
            <a:ext cx="7772400" cy="4449763"/>
          </a:xfrm>
        </p:spPr>
        <p:txBody>
          <a:bodyPr/>
          <a:lstStyle/>
          <a:p>
            <a:r>
              <a:rPr lang="en-US" sz="1600"/>
              <a:t>ob1.setk( );</a:t>
            </a:r>
          </a:p>
          <a:p>
            <a:r>
              <a:rPr lang="en-US" sz="1600"/>
              <a:t>ob1.showk( );</a:t>
            </a:r>
          </a:p>
          <a:p>
            <a:r>
              <a:rPr lang="en-US" sz="1600"/>
              <a:t>ob2.set(3,4)</a:t>
            </a:r>
          </a:p>
          <a:p>
            <a:r>
              <a:rPr lang="en-US" sz="1600"/>
              <a:t>ob2.show ( );</a:t>
            </a:r>
          </a:p>
          <a:p>
            <a:r>
              <a:rPr lang="en-US" sz="1600"/>
              <a:t>ob2.setk( );</a:t>
            </a:r>
          </a:p>
          <a:p>
            <a:r>
              <a:rPr lang="en-US" sz="1600"/>
              <a:t>ob2.setm( );</a:t>
            </a:r>
          </a:p>
          <a:p>
            <a:r>
              <a:rPr lang="en-US" sz="1600"/>
              <a:t>ob2.showk( );</a:t>
            </a:r>
          </a:p>
          <a:p>
            <a:r>
              <a:rPr lang="en-US" sz="1600"/>
              <a:t>ob2.showm( );</a:t>
            </a:r>
          </a:p>
          <a:p>
            <a:r>
              <a:rPr lang="en-US" sz="1600"/>
              <a:t>return 0;</a:t>
            </a:r>
          </a:p>
          <a:p>
            <a:r>
              <a:rPr lang="en-US" sz="1600"/>
              <a:t>}</a:t>
            </a:r>
          </a:p>
          <a:p>
            <a:endParaRPr lang="en-US" sz="1600"/>
          </a:p>
          <a:p>
            <a:endParaRPr lang="en-US" sz="16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p:cNvSpPr>
          <p:nvPr>
            <p:ph type="title"/>
          </p:nvPr>
        </p:nvSpPr>
        <p:spPr/>
        <p:txBody>
          <a:bodyPr>
            <a:normAutofit fontScale="90000"/>
          </a:bodyPr>
          <a:lstStyle/>
          <a:p>
            <a:r>
              <a:rPr lang="en-US"/>
              <a:t>Inheritance and Protected Members</a:t>
            </a:r>
          </a:p>
        </p:txBody>
      </p:sp>
      <p:sp>
        <p:nvSpPr>
          <p:cNvPr id="887811" name="Rectangle 3"/>
          <p:cNvSpPr>
            <a:spLocks noGrp="1"/>
          </p:cNvSpPr>
          <p:nvPr>
            <p:ph type="body" idx="1"/>
          </p:nvPr>
        </p:nvSpPr>
        <p:spPr>
          <a:xfrm>
            <a:off x="685800" y="1874838"/>
            <a:ext cx="7772400" cy="4233862"/>
          </a:xfrm>
        </p:spPr>
        <p:txBody>
          <a:bodyPr/>
          <a:lstStyle/>
          <a:p>
            <a:pPr>
              <a:lnSpc>
                <a:spcPct val="80000"/>
              </a:lnSpc>
            </a:pPr>
            <a:r>
              <a:rPr lang="en-US" sz="1200" b="1"/>
              <a:t>If however, base were inherited as private, then all members of base would become private members of derived1, which means they would not be accessible by derived2</a:t>
            </a:r>
          </a:p>
          <a:p>
            <a:pPr>
              <a:lnSpc>
                <a:spcPct val="80000"/>
              </a:lnSpc>
              <a:buFont typeface="Arial" charset="0"/>
              <a:buNone/>
            </a:pPr>
            <a:r>
              <a:rPr lang="en-US" sz="1200"/>
              <a:t>   </a:t>
            </a:r>
          </a:p>
          <a:p>
            <a:pPr>
              <a:lnSpc>
                <a:spcPct val="80000"/>
              </a:lnSpc>
              <a:buFont typeface="Arial" charset="0"/>
              <a:buNone/>
            </a:pPr>
            <a:r>
              <a:rPr lang="en-US" sz="1000" b="1"/>
              <a:t>       This is illustrated by the following program</a:t>
            </a:r>
          </a:p>
          <a:p>
            <a:pPr>
              <a:lnSpc>
                <a:spcPct val="80000"/>
              </a:lnSpc>
              <a:buFont typeface="Arial" charset="0"/>
              <a:buNone/>
            </a:pPr>
            <a:endParaRPr lang="en-US" sz="1000" b="1"/>
          </a:p>
          <a:p>
            <a:pPr>
              <a:lnSpc>
                <a:spcPct val="80000"/>
              </a:lnSpc>
              <a:buFont typeface="Arial" charset="0"/>
              <a:buNone/>
            </a:pPr>
            <a:r>
              <a:rPr lang="en-US" sz="1400"/>
              <a:t> #include&lt;iostream&gt;</a:t>
            </a:r>
          </a:p>
          <a:p>
            <a:pPr>
              <a:lnSpc>
                <a:spcPct val="80000"/>
              </a:lnSpc>
              <a:buFont typeface="Arial" charset="0"/>
              <a:buNone/>
            </a:pPr>
            <a:r>
              <a:rPr lang="en-US" sz="1400"/>
              <a:t>   using namespace std;</a:t>
            </a:r>
          </a:p>
          <a:p>
            <a:pPr>
              <a:lnSpc>
                <a:spcPct val="80000"/>
              </a:lnSpc>
              <a:buFont typeface="Arial" charset="0"/>
              <a:buNone/>
            </a:pPr>
            <a:r>
              <a:rPr lang="en-US" sz="1400"/>
              <a:t>   class base</a:t>
            </a:r>
          </a:p>
          <a:p>
            <a:pPr>
              <a:lnSpc>
                <a:spcPct val="80000"/>
              </a:lnSpc>
              <a:buFont typeface="Arial" charset="0"/>
              <a:buNone/>
            </a:pPr>
            <a:r>
              <a:rPr lang="en-US" sz="1400"/>
              <a:t>  {</a:t>
            </a:r>
          </a:p>
          <a:p>
            <a:pPr>
              <a:lnSpc>
                <a:spcPct val="80000"/>
              </a:lnSpc>
              <a:buFont typeface="Arial" charset="0"/>
              <a:buNone/>
            </a:pPr>
            <a:r>
              <a:rPr lang="en-US" sz="1400"/>
              <a:t>   protected:</a:t>
            </a:r>
          </a:p>
          <a:p>
            <a:pPr>
              <a:lnSpc>
                <a:spcPct val="80000"/>
              </a:lnSpc>
              <a:buFont typeface="Arial" charset="0"/>
              <a:buNone/>
            </a:pPr>
            <a:r>
              <a:rPr lang="en-US" sz="1400"/>
              <a:t>   int i, j;</a:t>
            </a:r>
          </a:p>
          <a:p>
            <a:pPr>
              <a:lnSpc>
                <a:spcPct val="80000"/>
              </a:lnSpc>
              <a:buFont typeface="Arial" charset="0"/>
              <a:buNone/>
            </a:pPr>
            <a:r>
              <a:rPr lang="en-US" sz="1400"/>
              <a:t>   public:</a:t>
            </a:r>
          </a:p>
          <a:p>
            <a:pPr>
              <a:lnSpc>
                <a:spcPct val="80000"/>
              </a:lnSpc>
              <a:buFont typeface="Arial" charset="0"/>
              <a:buNone/>
            </a:pPr>
            <a:r>
              <a:rPr lang="en-US" sz="1400"/>
              <a:t>    void set( int a, int b)</a:t>
            </a:r>
          </a:p>
          <a:p>
            <a:pPr>
              <a:lnSpc>
                <a:spcPct val="80000"/>
              </a:lnSpc>
              <a:buFont typeface="Arial" charset="0"/>
              <a:buNone/>
            </a:pPr>
            <a:r>
              <a:rPr lang="en-US" sz="1400"/>
              <a:t>     { i = a;</a:t>
            </a:r>
          </a:p>
          <a:p>
            <a:pPr>
              <a:lnSpc>
                <a:spcPct val="80000"/>
              </a:lnSpc>
              <a:buFont typeface="Arial" charset="0"/>
              <a:buNone/>
            </a:pPr>
            <a:r>
              <a:rPr lang="en-US" sz="1400"/>
              <a:t>        j = b; }</a:t>
            </a:r>
          </a:p>
          <a:p>
            <a:pPr>
              <a:lnSpc>
                <a:spcPct val="80000"/>
              </a:lnSpc>
              <a:buFont typeface="Arial" charset="0"/>
              <a:buNone/>
            </a:pPr>
            <a:r>
              <a:rPr lang="en-US" sz="1400"/>
              <a:t>   void show( )</a:t>
            </a:r>
          </a:p>
          <a:p>
            <a:pPr>
              <a:lnSpc>
                <a:spcPct val="80000"/>
              </a:lnSpc>
              <a:buFont typeface="Arial" charset="0"/>
              <a:buNone/>
            </a:pPr>
            <a:r>
              <a:rPr lang="en-US" sz="1400"/>
              <a:t>   {cout &lt;&lt; i &lt;&lt; “  “ &lt;&lt; j &lt;&lt; “\n”; } </a:t>
            </a:r>
          </a:p>
          <a:p>
            <a:pPr>
              <a:lnSpc>
                <a:spcPct val="80000"/>
              </a:lnSpc>
              <a:buFont typeface="Arial" charset="0"/>
              <a:buNone/>
            </a:pPr>
            <a:r>
              <a:rPr lang="en-US" sz="1400"/>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p:cNvSpPr>
          <p:nvPr>
            <p:ph type="title"/>
          </p:nvPr>
        </p:nvSpPr>
        <p:spPr/>
        <p:txBody>
          <a:bodyPr>
            <a:normAutofit fontScale="90000"/>
          </a:bodyPr>
          <a:lstStyle/>
          <a:p>
            <a:r>
              <a:rPr lang="en-US"/>
              <a:t>Inheritance and Protected Members</a:t>
            </a:r>
          </a:p>
        </p:txBody>
      </p:sp>
      <p:sp>
        <p:nvSpPr>
          <p:cNvPr id="889859" name="Rectangle 3"/>
          <p:cNvSpPr>
            <a:spLocks noGrp="1"/>
          </p:cNvSpPr>
          <p:nvPr>
            <p:ph type="body" idx="1"/>
          </p:nvPr>
        </p:nvSpPr>
        <p:spPr>
          <a:xfrm>
            <a:off x="685800" y="1514475"/>
            <a:ext cx="7772400" cy="4522788"/>
          </a:xfrm>
        </p:spPr>
        <p:txBody>
          <a:bodyPr/>
          <a:lstStyle/>
          <a:p>
            <a:pPr>
              <a:lnSpc>
                <a:spcPct val="80000"/>
              </a:lnSpc>
            </a:pPr>
            <a:r>
              <a:rPr lang="en-US" sz="1600"/>
              <a:t>class derived1 : </a:t>
            </a:r>
            <a:r>
              <a:rPr lang="en-US" sz="1600" b="1">
                <a:solidFill>
                  <a:srgbClr val="009900"/>
                </a:solidFill>
              </a:rPr>
              <a:t>private</a:t>
            </a:r>
            <a:r>
              <a:rPr lang="en-US" sz="1600"/>
              <a:t> base</a:t>
            </a:r>
          </a:p>
          <a:p>
            <a:pPr>
              <a:lnSpc>
                <a:spcPct val="80000"/>
              </a:lnSpc>
            </a:pPr>
            <a:r>
              <a:rPr lang="en-US" sz="1600"/>
              <a:t>  {</a:t>
            </a:r>
          </a:p>
          <a:p>
            <a:pPr>
              <a:lnSpc>
                <a:spcPct val="80000"/>
              </a:lnSpc>
            </a:pPr>
            <a:r>
              <a:rPr lang="en-US" sz="1600"/>
              <a:t>    private:</a:t>
            </a:r>
          </a:p>
          <a:p>
            <a:pPr>
              <a:lnSpc>
                <a:spcPct val="80000"/>
              </a:lnSpc>
            </a:pPr>
            <a:r>
              <a:rPr lang="en-US" sz="1600"/>
              <a:t>     int k;</a:t>
            </a:r>
          </a:p>
          <a:p>
            <a:pPr>
              <a:lnSpc>
                <a:spcPct val="80000"/>
              </a:lnSpc>
            </a:pPr>
            <a:r>
              <a:rPr lang="en-US" sz="1600"/>
              <a:t>    public:</a:t>
            </a:r>
          </a:p>
          <a:p>
            <a:pPr>
              <a:lnSpc>
                <a:spcPct val="80000"/>
              </a:lnSpc>
            </a:pPr>
            <a:r>
              <a:rPr lang="en-US" sz="1600"/>
              <a:t>void setk (  )</a:t>
            </a:r>
          </a:p>
          <a:p>
            <a:pPr>
              <a:lnSpc>
                <a:spcPct val="80000"/>
              </a:lnSpc>
            </a:pPr>
            <a:r>
              <a:rPr lang="en-US" sz="1600"/>
              <a:t> { k = i * j; }</a:t>
            </a:r>
          </a:p>
          <a:p>
            <a:pPr>
              <a:lnSpc>
                <a:spcPct val="80000"/>
              </a:lnSpc>
            </a:pPr>
            <a:r>
              <a:rPr lang="en-US" sz="1600"/>
              <a:t>void showk( )</a:t>
            </a:r>
          </a:p>
          <a:p>
            <a:pPr>
              <a:lnSpc>
                <a:spcPct val="80000"/>
              </a:lnSpc>
            </a:pPr>
            <a:r>
              <a:rPr lang="en-US" sz="1600"/>
              <a:t>  { cout &lt;&lt; k &lt;&lt; “\n”;} };</a:t>
            </a:r>
          </a:p>
          <a:p>
            <a:pPr>
              <a:lnSpc>
                <a:spcPct val="80000"/>
              </a:lnSpc>
            </a:pPr>
            <a:endParaRPr lang="en-US" sz="1600"/>
          </a:p>
          <a:p>
            <a:pPr>
              <a:lnSpc>
                <a:spcPct val="80000"/>
              </a:lnSpc>
            </a:pPr>
            <a:r>
              <a:rPr lang="en-US" sz="1600"/>
              <a:t>class derived2 : </a:t>
            </a:r>
            <a:r>
              <a:rPr lang="en-US" sz="1600">
                <a:solidFill>
                  <a:srgbClr val="009900"/>
                </a:solidFill>
              </a:rPr>
              <a:t>private</a:t>
            </a:r>
            <a:r>
              <a:rPr lang="en-US" sz="1600"/>
              <a:t> derived1</a:t>
            </a:r>
          </a:p>
          <a:p>
            <a:pPr>
              <a:lnSpc>
                <a:spcPct val="80000"/>
              </a:lnSpc>
            </a:pPr>
            <a:r>
              <a:rPr lang="en-US" sz="1600"/>
              <a:t> {</a:t>
            </a:r>
          </a:p>
          <a:p>
            <a:pPr>
              <a:lnSpc>
                <a:spcPct val="80000"/>
              </a:lnSpc>
            </a:pPr>
            <a:r>
              <a:rPr lang="en-US" sz="1600"/>
              <a:t>   private:</a:t>
            </a:r>
          </a:p>
          <a:p>
            <a:pPr>
              <a:lnSpc>
                <a:spcPct val="80000"/>
              </a:lnSpc>
            </a:pPr>
            <a:r>
              <a:rPr lang="en-US" sz="1600"/>
              <a:t>    int m;</a:t>
            </a:r>
          </a:p>
          <a:p>
            <a:pPr>
              <a:lnSpc>
                <a:spcPct val="80000"/>
              </a:lnSpc>
            </a:pPr>
            <a:r>
              <a:rPr lang="en-US" sz="1600"/>
              <a:t>   public:</a:t>
            </a:r>
          </a:p>
          <a:p>
            <a:pPr>
              <a:lnSpc>
                <a:spcPct val="80000"/>
              </a:lnSpc>
            </a:pPr>
            <a:r>
              <a:rPr lang="en-US" sz="1600"/>
              <a:t>    void setm ( )</a:t>
            </a:r>
          </a:p>
          <a:p>
            <a:pPr>
              <a:lnSpc>
                <a:spcPct val="80000"/>
              </a:lnSpc>
            </a:pPr>
            <a:r>
              <a:rPr lang="en-US" sz="1600"/>
              <a:t>     { m = i – j; } // i and j private in derived1, will not compile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p:cNvSpPr>
          <p:nvPr>
            <p:ph type="title"/>
          </p:nvPr>
        </p:nvSpPr>
        <p:spPr/>
        <p:txBody>
          <a:bodyPr>
            <a:normAutofit fontScale="90000"/>
          </a:bodyPr>
          <a:lstStyle/>
          <a:p>
            <a:r>
              <a:rPr lang="en-US"/>
              <a:t>Inheritance and Protected Members</a:t>
            </a:r>
          </a:p>
        </p:txBody>
      </p:sp>
      <p:sp>
        <p:nvSpPr>
          <p:cNvPr id="891907" name="Rectangle 3"/>
          <p:cNvSpPr>
            <a:spLocks noGrp="1"/>
          </p:cNvSpPr>
          <p:nvPr>
            <p:ph type="body" idx="1"/>
          </p:nvPr>
        </p:nvSpPr>
        <p:spPr>
          <a:xfrm>
            <a:off x="685800" y="1587500"/>
            <a:ext cx="7772400" cy="4449763"/>
          </a:xfrm>
        </p:spPr>
        <p:txBody>
          <a:bodyPr/>
          <a:lstStyle/>
          <a:p>
            <a:r>
              <a:rPr lang="en-US" sz="1600"/>
              <a:t>void showm( )</a:t>
            </a:r>
          </a:p>
          <a:p>
            <a:r>
              <a:rPr lang="en-US" sz="1600"/>
              <a:t>     {cout &lt;&lt; m &lt;&lt; “\n”;}</a:t>
            </a:r>
          </a:p>
          <a:p>
            <a:r>
              <a:rPr lang="en-US" sz="1600"/>
              <a:t>   };</a:t>
            </a:r>
          </a:p>
          <a:p>
            <a:endParaRPr lang="en-US" sz="1600"/>
          </a:p>
          <a:p>
            <a:r>
              <a:rPr lang="en-US" sz="1600"/>
              <a:t>int main( )</a:t>
            </a:r>
          </a:p>
          <a:p>
            <a:r>
              <a:rPr lang="en-US" sz="1600"/>
              <a:t> {</a:t>
            </a:r>
          </a:p>
          <a:p>
            <a:r>
              <a:rPr lang="en-US" sz="1600"/>
              <a:t>   derived ob1;</a:t>
            </a:r>
          </a:p>
          <a:p>
            <a:r>
              <a:rPr lang="en-US" sz="1600"/>
              <a:t>   derived ob2;</a:t>
            </a:r>
          </a:p>
          <a:p>
            <a:r>
              <a:rPr lang="en-US" sz="1600"/>
              <a:t>   ob1.set (1, 2); // error, can’t use set( )</a:t>
            </a:r>
          </a:p>
          <a:p>
            <a:r>
              <a:rPr lang="en-US" sz="1600"/>
              <a:t>   ob1.show( ); //error, can’t use show( )</a:t>
            </a:r>
          </a:p>
          <a:p>
            <a:r>
              <a:rPr lang="en-US" sz="1600"/>
              <a:t>   ob2.set(3, 4); // error, can’t use set( )</a:t>
            </a:r>
          </a:p>
          <a:p>
            <a:r>
              <a:rPr lang="en-US" sz="1600"/>
              <a:t>   ob2.show( ); // error, can’t use show( )</a:t>
            </a:r>
          </a:p>
          <a:p>
            <a:r>
              <a:rPr lang="en-US" sz="1600"/>
              <a:t>   return 0;</a:t>
            </a:r>
          </a:p>
          <a:p>
            <a:r>
              <a:rPr lang="en-US" sz="1600"/>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p:cNvSpPr>
          <p:nvPr>
            <p:ph type="title"/>
          </p:nvPr>
        </p:nvSpPr>
        <p:spPr/>
        <p:txBody>
          <a:bodyPr/>
          <a:lstStyle/>
          <a:p>
            <a:r>
              <a:rPr lang="en-US"/>
              <a:t>Protected Base Class Inheritance</a:t>
            </a:r>
          </a:p>
        </p:txBody>
      </p:sp>
      <p:sp>
        <p:nvSpPr>
          <p:cNvPr id="893955" name="Rectangle 3"/>
          <p:cNvSpPr>
            <a:spLocks noGrp="1"/>
          </p:cNvSpPr>
          <p:nvPr>
            <p:ph type="body" idx="1"/>
          </p:nvPr>
        </p:nvSpPr>
        <p:spPr/>
        <p:txBody>
          <a:bodyPr>
            <a:normAutofit lnSpcReduction="10000"/>
          </a:bodyPr>
          <a:lstStyle/>
          <a:p>
            <a:pPr>
              <a:lnSpc>
                <a:spcPct val="90000"/>
              </a:lnSpc>
            </a:pPr>
            <a:r>
              <a:rPr lang="en-US"/>
              <a:t>It is possible to inherit a base class as protected. When this is done, all public and protected members of the base class become protected members of the derived class.</a:t>
            </a:r>
          </a:p>
          <a:p>
            <a:pPr>
              <a:lnSpc>
                <a:spcPct val="90000"/>
              </a:lnSpc>
            </a:pPr>
            <a:r>
              <a:rPr lang="en-US" sz="1600"/>
              <a:t>#include&lt;iostream&gt;</a:t>
            </a:r>
          </a:p>
          <a:p>
            <a:pPr>
              <a:lnSpc>
                <a:spcPct val="90000"/>
              </a:lnSpc>
            </a:pPr>
            <a:r>
              <a:rPr lang="en-US" sz="1600"/>
              <a:t>using namespace std;</a:t>
            </a:r>
          </a:p>
          <a:p>
            <a:pPr>
              <a:lnSpc>
                <a:spcPct val="90000"/>
              </a:lnSpc>
            </a:pPr>
            <a:r>
              <a:rPr lang="en-US" sz="1600"/>
              <a:t>class base</a:t>
            </a:r>
          </a:p>
          <a:p>
            <a:pPr>
              <a:lnSpc>
                <a:spcPct val="90000"/>
              </a:lnSpc>
            </a:pPr>
            <a:r>
              <a:rPr lang="en-US" sz="1600"/>
              <a:t>{</a:t>
            </a:r>
          </a:p>
          <a:p>
            <a:pPr>
              <a:lnSpc>
                <a:spcPct val="90000"/>
              </a:lnSpc>
            </a:pPr>
            <a:r>
              <a:rPr lang="en-US" sz="1600"/>
              <a:t>  protected:</a:t>
            </a:r>
          </a:p>
          <a:p>
            <a:pPr>
              <a:lnSpc>
                <a:spcPct val="90000"/>
              </a:lnSpc>
            </a:pPr>
            <a:r>
              <a:rPr lang="en-US" sz="1600"/>
              <a:t>   int i, j;</a:t>
            </a:r>
          </a:p>
          <a:p>
            <a:pPr>
              <a:lnSpc>
                <a:spcPct val="90000"/>
              </a:lnSpc>
            </a:pPr>
            <a:r>
              <a:rPr lang="en-US" sz="1600"/>
              <a:t>  public:</a:t>
            </a:r>
          </a:p>
          <a:p>
            <a:pPr>
              <a:lnSpc>
                <a:spcPct val="90000"/>
              </a:lnSpc>
            </a:pPr>
            <a:r>
              <a:rPr lang="en-US" sz="1600"/>
              <a:t>    void setij( int a, int b)</a:t>
            </a:r>
          </a:p>
          <a:p>
            <a:pPr>
              <a:lnSpc>
                <a:spcPct val="90000"/>
              </a:lnSpc>
            </a:pPr>
            <a:r>
              <a:rPr lang="en-US" sz="1600"/>
              <a:t>     { i = a;</a:t>
            </a:r>
          </a:p>
          <a:p>
            <a:pPr>
              <a:lnSpc>
                <a:spcPct val="90000"/>
              </a:lnSpc>
            </a:pPr>
            <a:r>
              <a:rPr lang="en-US" sz="1600"/>
              <a:t>        j = b; }</a:t>
            </a:r>
            <a:endParaRPr lang="en-US"/>
          </a:p>
          <a:p>
            <a:pPr>
              <a:lnSpc>
                <a:spcPct val="90000"/>
              </a:lnSpc>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p:cNvSpPr>
          <p:nvPr>
            <p:ph type="title"/>
          </p:nvPr>
        </p:nvSpPr>
        <p:spPr/>
        <p:txBody>
          <a:bodyPr/>
          <a:lstStyle/>
          <a:p>
            <a:r>
              <a:rPr lang="en-US"/>
              <a:t>Generalization/Specialization</a:t>
            </a:r>
          </a:p>
        </p:txBody>
      </p:sp>
      <p:sp>
        <p:nvSpPr>
          <p:cNvPr id="656387" name="Rectangle 3"/>
          <p:cNvSpPr>
            <a:spLocks noGrp="1"/>
          </p:cNvSpPr>
          <p:nvPr>
            <p:ph type="body" idx="1"/>
          </p:nvPr>
        </p:nvSpPr>
        <p:spPr/>
        <p:txBody>
          <a:bodyPr>
            <a:normAutofit fontScale="92500" lnSpcReduction="10000"/>
          </a:bodyPr>
          <a:lstStyle/>
          <a:p>
            <a:r>
              <a:rPr lang="en-US"/>
              <a:t>Superclasses and subclasses  help implement the Generalization/Specialization mechanism that is so very typical and characteristic of a hierarchy.</a:t>
            </a:r>
          </a:p>
          <a:p>
            <a:endParaRPr lang="en-US"/>
          </a:p>
          <a:p>
            <a:r>
              <a:rPr lang="en-US"/>
              <a:t>Increasing levels of generalization are observed as we ascend the hierarchy.</a:t>
            </a:r>
          </a:p>
          <a:p>
            <a:endParaRPr lang="en-US"/>
          </a:p>
          <a:p>
            <a:r>
              <a:rPr lang="en-US"/>
              <a:t>Increasing levels of specialization are observed as we come down the hierarchy.</a:t>
            </a:r>
          </a:p>
          <a:p>
            <a:endParaRPr lang="en-US"/>
          </a:p>
        </p:txBody>
      </p:sp>
      <p:pic>
        <p:nvPicPr>
          <p:cNvPr id="2" name="Audio 1">
            <a:hlinkClick r:id="" action="ppaction://media"/>
            <a:extLst>
              <a:ext uri="{FF2B5EF4-FFF2-40B4-BE49-F238E27FC236}">
                <a16:creationId xmlns:a16="http://schemas.microsoft.com/office/drawing/2014/main" id="{2FF6010F-C3DD-4810-8B44-11E264D2190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9"/>
    </mc:Choice>
    <mc:Fallback xmlns="">
      <p:transition spd="slow" advTm="1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p:cNvSpPr>
          <p:nvPr>
            <p:ph type="title"/>
          </p:nvPr>
        </p:nvSpPr>
        <p:spPr/>
        <p:txBody>
          <a:bodyPr/>
          <a:lstStyle/>
          <a:p>
            <a:r>
              <a:rPr lang="en-US"/>
              <a:t>Protected Base-Class Inheritance</a:t>
            </a:r>
          </a:p>
        </p:txBody>
      </p:sp>
      <p:sp>
        <p:nvSpPr>
          <p:cNvPr id="896003" name="Rectangle 3"/>
          <p:cNvSpPr>
            <a:spLocks noGrp="1"/>
          </p:cNvSpPr>
          <p:nvPr>
            <p:ph type="body" idx="1"/>
          </p:nvPr>
        </p:nvSpPr>
        <p:spPr>
          <a:xfrm>
            <a:off x="685800" y="1587500"/>
            <a:ext cx="7772400" cy="4449763"/>
          </a:xfrm>
        </p:spPr>
        <p:txBody>
          <a:bodyPr/>
          <a:lstStyle/>
          <a:p>
            <a:pPr>
              <a:lnSpc>
                <a:spcPct val="80000"/>
              </a:lnSpc>
            </a:pPr>
            <a:r>
              <a:rPr lang="en-US" sz="1600"/>
              <a:t>void showij( )</a:t>
            </a:r>
          </a:p>
          <a:p>
            <a:pPr>
              <a:lnSpc>
                <a:spcPct val="80000"/>
              </a:lnSpc>
            </a:pPr>
            <a:r>
              <a:rPr lang="en-US" sz="1600"/>
              <a:t>  {</a:t>
            </a:r>
          </a:p>
          <a:p>
            <a:pPr>
              <a:lnSpc>
                <a:spcPct val="80000"/>
              </a:lnSpc>
            </a:pPr>
            <a:r>
              <a:rPr lang="en-US" sz="1600"/>
              <a:t>    cout &lt;&lt; i &lt;&lt; “  “ &lt;&lt; j &lt;&lt; “\n”; } };</a:t>
            </a:r>
          </a:p>
          <a:p>
            <a:pPr>
              <a:lnSpc>
                <a:spcPct val="80000"/>
              </a:lnSpc>
            </a:pPr>
            <a:r>
              <a:rPr lang="en-US" sz="1600"/>
              <a:t>class derived : </a:t>
            </a:r>
            <a:r>
              <a:rPr lang="en-US" sz="1600" b="1">
                <a:solidFill>
                  <a:srgbClr val="009900"/>
                </a:solidFill>
              </a:rPr>
              <a:t>protected</a:t>
            </a:r>
            <a:r>
              <a:rPr lang="en-US" sz="1600"/>
              <a:t> base</a:t>
            </a:r>
          </a:p>
          <a:p>
            <a:pPr>
              <a:lnSpc>
                <a:spcPct val="80000"/>
              </a:lnSpc>
            </a:pPr>
            <a:r>
              <a:rPr lang="en-US" sz="1600"/>
              <a:t>  {</a:t>
            </a:r>
          </a:p>
          <a:p>
            <a:pPr>
              <a:lnSpc>
                <a:spcPct val="80000"/>
              </a:lnSpc>
            </a:pPr>
            <a:r>
              <a:rPr lang="en-US" sz="1600"/>
              <a:t>    private:</a:t>
            </a:r>
          </a:p>
          <a:p>
            <a:pPr>
              <a:lnSpc>
                <a:spcPct val="80000"/>
              </a:lnSpc>
            </a:pPr>
            <a:r>
              <a:rPr lang="en-US" sz="1600"/>
              <a:t>     int k;</a:t>
            </a:r>
          </a:p>
          <a:p>
            <a:pPr>
              <a:lnSpc>
                <a:spcPct val="80000"/>
              </a:lnSpc>
            </a:pPr>
            <a:r>
              <a:rPr lang="en-US" sz="1600"/>
              <a:t>    public:</a:t>
            </a:r>
          </a:p>
          <a:p>
            <a:pPr>
              <a:lnSpc>
                <a:spcPct val="80000"/>
              </a:lnSpc>
            </a:pPr>
            <a:r>
              <a:rPr lang="en-US" sz="1600"/>
              <a:t>    void setk(  )</a:t>
            </a:r>
          </a:p>
          <a:p>
            <a:pPr>
              <a:lnSpc>
                <a:spcPct val="80000"/>
              </a:lnSpc>
            </a:pPr>
            <a:r>
              <a:rPr lang="en-US" sz="1600"/>
              <a:t>    { </a:t>
            </a:r>
          </a:p>
          <a:p>
            <a:pPr>
              <a:lnSpc>
                <a:spcPct val="80000"/>
              </a:lnSpc>
            </a:pPr>
            <a:r>
              <a:rPr lang="en-US" sz="1600"/>
              <a:t>      setij(10,12);</a:t>
            </a:r>
          </a:p>
          <a:p>
            <a:pPr>
              <a:lnSpc>
                <a:spcPct val="80000"/>
              </a:lnSpc>
            </a:pPr>
            <a:r>
              <a:rPr lang="en-US" sz="1600"/>
              <a:t>      k = i * j;  }</a:t>
            </a:r>
          </a:p>
          <a:p>
            <a:pPr>
              <a:lnSpc>
                <a:spcPct val="80000"/>
              </a:lnSpc>
            </a:pPr>
            <a:r>
              <a:rPr lang="en-US" sz="1600"/>
              <a:t>void showall( )</a:t>
            </a:r>
          </a:p>
          <a:p>
            <a:pPr>
              <a:lnSpc>
                <a:spcPct val="80000"/>
              </a:lnSpc>
            </a:pPr>
            <a:r>
              <a:rPr lang="en-US" sz="1600"/>
              <a:t>  { cout &lt;&lt; k &lt;&lt; “\n”;</a:t>
            </a:r>
          </a:p>
          <a:p>
            <a:pPr>
              <a:lnSpc>
                <a:spcPct val="80000"/>
              </a:lnSpc>
            </a:pPr>
            <a:r>
              <a:rPr lang="en-US" sz="1600"/>
              <a:t>     showij( ); } </a:t>
            </a:r>
          </a:p>
          <a:p>
            <a:pPr>
              <a:lnSpc>
                <a:spcPct val="80000"/>
              </a:lnSpc>
            </a:pPr>
            <a:r>
              <a:rPr lang="en-US" sz="160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p:cNvSpPr>
          <p:nvPr>
            <p:ph type="title"/>
          </p:nvPr>
        </p:nvSpPr>
        <p:spPr/>
        <p:txBody>
          <a:bodyPr/>
          <a:lstStyle/>
          <a:p>
            <a:r>
              <a:rPr lang="en-US"/>
              <a:t>Protected Base-Class Inheritance</a:t>
            </a:r>
          </a:p>
        </p:txBody>
      </p:sp>
      <p:sp>
        <p:nvSpPr>
          <p:cNvPr id="898051" name="Rectangle 3"/>
          <p:cNvSpPr>
            <a:spLocks noGrp="1"/>
          </p:cNvSpPr>
          <p:nvPr>
            <p:ph type="body" idx="1"/>
          </p:nvPr>
        </p:nvSpPr>
        <p:spPr/>
        <p:txBody>
          <a:bodyPr/>
          <a:lstStyle/>
          <a:p>
            <a:r>
              <a:rPr lang="en-US" sz="1800"/>
              <a:t>int main( )</a:t>
            </a:r>
          </a:p>
          <a:p>
            <a:r>
              <a:rPr lang="en-US" sz="1800"/>
              <a:t> {</a:t>
            </a:r>
          </a:p>
          <a:p>
            <a:r>
              <a:rPr lang="en-US" sz="1800"/>
              <a:t>   derived ob;</a:t>
            </a:r>
          </a:p>
          <a:p>
            <a:r>
              <a:rPr lang="en-US" sz="1800"/>
              <a:t>   ob.setij( ); // illegal, setij( ) is protected member of derived </a:t>
            </a:r>
          </a:p>
          <a:p>
            <a:r>
              <a:rPr lang="en-US" sz="1800"/>
              <a:t>   ob.setk( ); // OK, public member of derived</a:t>
            </a:r>
          </a:p>
          <a:p>
            <a:r>
              <a:rPr lang="en-US" sz="1800"/>
              <a:t>   ob.showall( ); // ok, public member of derived</a:t>
            </a:r>
          </a:p>
          <a:p>
            <a:r>
              <a:rPr lang="en-US" sz="1800"/>
              <a:t>   ob.showij( ); illegal, showij( ) is protected member of derived</a:t>
            </a:r>
          </a:p>
          <a:p>
            <a:r>
              <a:rPr lang="en-US" sz="1800"/>
              <a:t>    return 0;</a:t>
            </a:r>
          </a:p>
          <a:p>
            <a:r>
              <a:rPr lang="en-US" sz="180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p:cNvSpPr>
          <p:nvPr>
            <p:ph type="title"/>
          </p:nvPr>
        </p:nvSpPr>
        <p:spPr>
          <a:xfrm>
            <a:off x="381000" y="228600"/>
            <a:ext cx="8534400" cy="1143000"/>
          </a:xfrm>
        </p:spPr>
        <p:txBody>
          <a:bodyPr>
            <a:normAutofit fontScale="90000"/>
          </a:bodyPr>
          <a:lstStyle/>
          <a:p>
            <a:r>
              <a:rPr lang="en-US"/>
              <a:t>Constructors, Destructors &amp; Inheritance</a:t>
            </a:r>
          </a:p>
        </p:txBody>
      </p:sp>
      <p:sp>
        <p:nvSpPr>
          <p:cNvPr id="900099" name="Rectangle 3"/>
          <p:cNvSpPr>
            <a:spLocks noGrp="1"/>
          </p:cNvSpPr>
          <p:nvPr>
            <p:ph type="body" idx="1"/>
          </p:nvPr>
        </p:nvSpPr>
        <p:spPr/>
        <p:txBody>
          <a:bodyPr>
            <a:normAutofit fontScale="85000" lnSpcReduction="10000"/>
          </a:bodyPr>
          <a:lstStyle/>
          <a:p>
            <a:r>
              <a:rPr lang="en-US"/>
              <a:t>It is possible for a base class, a derived class, or both to contain constructor  and/or destructor functions.</a:t>
            </a:r>
          </a:p>
          <a:p>
            <a:endParaRPr lang="en-US"/>
          </a:p>
          <a:p>
            <a:r>
              <a:rPr lang="en-US" b="1"/>
              <a:t>Constructors are the only exception to the inheritance rule in that they are not inherited by the derived class. The same holds true for destructors.</a:t>
            </a:r>
          </a:p>
          <a:p>
            <a:endParaRPr lang="en-US" b="1"/>
          </a:p>
          <a:p>
            <a:r>
              <a:rPr lang="en-US"/>
              <a:t>The language therefore, has to provide for the explicit invocation of a base class constructor at the moment of creation of a base class object.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p:cNvSpPr>
          <p:nvPr>
            <p:ph type="title"/>
          </p:nvPr>
        </p:nvSpPr>
        <p:spPr>
          <a:xfrm>
            <a:off x="152400" y="228600"/>
            <a:ext cx="8839200" cy="1143000"/>
          </a:xfrm>
        </p:spPr>
        <p:txBody>
          <a:bodyPr>
            <a:normAutofit fontScale="90000"/>
          </a:bodyPr>
          <a:lstStyle/>
          <a:p>
            <a:r>
              <a:rPr lang="en-US"/>
              <a:t>Constructors, Destructors &amp; Inheritance</a:t>
            </a:r>
          </a:p>
        </p:txBody>
      </p:sp>
      <p:sp>
        <p:nvSpPr>
          <p:cNvPr id="902147" name="Rectangle 3"/>
          <p:cNvSpPr>
            <a:spLocks noGrp="1"/>
          </p:cNvSpPr>
          <p:nvPr>
            <p:ph type="body" idx="1"/>
          </p:nvPr>
        </p:nvSpPr>
        <p:spPr/>
        <p:txBody>
          <a:bodyPr/>
          <a:lstStyle/>
          <a:p>
            <a:r>
              <a:rPr lang="en-US" sz="1800"/>
              <a:t>It is important to understand the order in which the constructors and destructors are invoked when an object of the derived class comes into existence, and when it ceases to exist.</a:t>
            </a:r>
          </a:p>
          <a:p>
            <a:endParaRPr lang="en-US" sz="1800"/>
          </a:p>
          <a:p>
            <a:r>
              <a:rPr lang="en-US" sz="1800"/>
              <a:t>To begin, consider this short program:</a:t>
            </a:r>
          </a:p>
          <a:p>
            <a:r>
              <a:rPr lang="en-US" sz="1600"/>
              <a:t>#include&lt;iostream&gt;</a:t>
            </a:r>
          </a:p>
          <a:p>
            <a:r>
              <a:rPr lang="en-US" sz="1600"/>
              <a:t>using namespace std;</a:t>
            </a:r>
          </a:p>
          <a:p>
            <a:r>
              <a:rPr lang="en-US" sz="1600"/>
              <a:t>class base</a:t>
            </a:r>
          </a:p>
          <a:p>
            <a:r>
              <a:rPr lang="en-US" sz="1600"/>
              <a:t> {</a:t>
            </a:r>
          </a:p>
          <a:p>
            <a:r>
              <a:rPr lang="en-US" sz="1600"/>
              <a:t>   public:</a:t>
            </a:r>
          </a:p>
          <a:p>
            <a:r>
              <a:rPr lang="en-US" sz="1600"/>
              <a:t>     base( )    </a:t>
            </a:r>
          </a:p>
          <a:p>
            <a:r>
              <a:rPr lang="en-US" sz="1600"/>
              <a:t>    { cout &lt;&lt; “ Constructing base\n”;  }</a:t>
            </a:r>
          </a:p>
          <a:p>
            <a:r>
              <a:rPr lang="en-US" sz="1600"/>
              <a:t>  </a:t>
            </a:r>
            <a:endParaRPr lang="en-US" sz="18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p:cNvSpPr>
          <p:nvPr>
            <p:ph type="title"/>
          </p:nvPr>
        </p:nvSpPr>
        <p:spPr>
          <a:xfrm>
            <a:off x="152400" y="228600"/>
            <a:ext cx="8763000" cy="1143000"/>
          </a:xfrm>
        </p:spPr>
        <p:txBody>
          <a:bodyPr>
            <a:normAutofit fontScale="90000"/>
          </a:bodyPr>
          <a:lstStyle/>
          <a:p>
            <a:r>
              <a:rPr lang="en-US"/>
              <a:t>Constructors, Destructors &amp; Inheritance</a:t>
            </a:r>
          </a:p>
        </p:txBody>
      </p:sp>
      <p:sp>
        <p:nvSpPr>
          <p:cNvPr id="904195" name="Rectangle 3"/>
          <p:cNvSpPr>
            <a:spLocks noGrp="1"/>
          </p:cNvSpPr>
          <p:nvPr>
            <p:ph type="body" idx="1"/>
          </p:nvPr>
        </p:nvSpPr>
        <p:spPr>
          <a:xfrm>
            <a:off x="685800" y="1658938"/>
            <a:ext cx="7772400" cy="4378325"/>
          </a:xfrm>
        </p:spPr>
        <p:txBody>
          <a:bodyPr/>
          <a:lstStyle/>
          <a:p>
            <a:pPr>
              <a:lnSpc>
                <a:spcPct val="90000"/>
              </a:lnSpc>
            </a:pPr>
            <a:r>
              <a:rPr lang="en-US" sz="1600"/>
              <a:t>~base ( )</a:t>
            </a:r>
          </a:p>
          <a:p>
            <a:pPr>
              <a:lnSpc>
                <a:spcPct val="90000"/>
              </a:lnSpc>
            </a:pPr>
            <a:r>
              <a:rPr lang="en-US" sz="1600"/>
              <a:t>   { cout &lt;&lt; “Destructing base\n”; } };</a:t>
            </a:r>
          </a:p>
          <a:p>
            <a:pPr>
              <a:lnSpc>
                <a:spcPct val="90000"/>
              </a:lnSpc>
            </a:pPr>
            <a:endParaRPr lang="en-US" sz="1600"/>
          </a:p>
          <a:p>
            <a:pPr>
              <a:lnSpc>
                <a:spcPct val="90000"/>
              </a:lnSpc>
            </a:pPr>
            <a:r>
              <a:rPr lang="en-US" sz="1600"/>
              <a:t>class derived : public base</a:t>
            </a:r>
          </a:p>
          <a:p>
            <a:pPr>
              <a:lnSpc>
                <a:spcPct val="90000"/>
              </a:lnSpc>
            </a:pPr>
            <a:r>
              <a:rPr lang="en-US" sz="1600"/>
              <a:t>  {</a:t>
            </a:r>
          </a:p>
          <a:p>
            <a:pPr>
              <a:lnSpc>
                <a:spcPct val="90000"/>
              </a:lnSpc>
            </a:pPr>
            <a:r>
              <a:rPr lang="en-US" sz="1600"/>
              <a:t>    public:</a:t>
            </a:r>
          </a:p>
          <a:p>
            <a:pPr>
              <a:lnSpc>
                <a:spcPct val="90000"/>
              </a:lnSpc>
            </a:pPr>
            <a:r>
              <a:rPr lang="en-US" sz="1600"/>
              <a:t>      derived( )</a:t>
            </a:r>
          </a:p>
          <a:p>
            <a:pPr>
              <a:lnSpc>
                <a:spcPct val="90000"/>
              </a:lnSpc>
            </a:pPr>
            <a:r>
              <a:rPr lang="en-US" sz="1600"/>
              <a:t>       { cout &lt;&lt; “Constructing derived\n”; }</a:t>
            </a:r>
          </a:p>
          <a:p>
            <a:pPr>
              <a:lnSpc>
                <a:spcPct val="90000"/>
              </a:lnSpc>
            </a:pPr>
            <a:r>
              <a:rPr lang="en-US" sz="1600"/>
              <a:t>      ~derived( )</a:t>
            </a:r>
          </a:p>
          <a:p>
            <a:pPr>
              <a:lnSpc>
                <a:spcPct val="90000"/>
              </a:lnSpc>
            </a:pPr>
            <a:r>
              <a:rPr lang="en-US" sz="1600"/>
              <a:t>        { cout &lt;&lt; “Destructing derived\n”; }};</a:t>
            </a:r>
          </a:p>
          <a:p>
            <a:pPr>
              <a:lnSpc>
                <a:spcPct val="90000"/>
              </a:lnSpc>
            </a:pPr>
            <a:endParaRPr lang="en-US" sz="1600"/>
          </a:p>
          <a:p>
            <a:pPr>
              <a:lnSpc>
                <a:spcPct val="90000"/>
              </a:lnSpc>
            </a:pPr>
            <a:r>
              <a:rPr lang="en-US" sz="1600"/>
              <a:t>int main( )</a:t>
            </a:r>
          </a:p>
          <a:p>
            <a:pPr>
              <a:lnSpc>
                <a:spcPct val="90000"/>
              </a:lnSpc>
            </a:pPr>
            <a:r>
              <a:rPr lang="en-US" sz="1600"/>
              <a:t>  {</a:t>
            </a:r>
          </a:p>
          <a:p>
            <a:pPr>
              <a:lnSpc>
                <a:spcPct val="90000"/>
              </a:lnSpc>
            </a:pPr>
            <a:r>
              <a:rPr lang="en-US" sz="1600"/>
              <a:t>     derived ob;  // do nothing but construct and destruct ob</a:t>
            </a:r>
          </a:p>
          <a:p>
            <a:pPr>
              <a:lnSpc>
                <a:spcPct val="90000"/>
              </a:lnSpc>
            </a:pPr>
            <a:r>
              <a:rPr lang="en-US" sz="1600"/>
              <a:t>      return 0;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p:cNvSpPr>
          <p:nvPr>
            <p:ph type="title"/>
          </p:nvPr>
        </p:nvSpPr>
        <p:spPr>
          <a:xfrm>
            <a:off x="304800" y="228600"/>
            <a:ext cx="8839200" cy="1143000"/>
          </a:xfrm>
        </p:spPr>
        <p:txBody>
          <a:bodyPr>
            <a:normAutofit fontScale="90000"/>
          </a:bodyPr>
          <a:lstStyle/>
          <a:p>
            <a:r>
              <a:rPr lang="en-US"/>
              <a:t>Constructors, Destructors &amp; Inheritance</a:t>
            </a:r>
          </a:p>
        </p:txBody>
      </p:sp>
      <p:sp>
        <p:nvSpPr>
          <p:cNvPr id="906243" name="Rectangle 3"/>
          <p:cNvSpPr>
            <a:spLocks noGrp="1"/>
          </p:cNvSpPr>
          <p:nvPr>
            <p:ph type="body" idx="1"/>
          </p:nvPr>
        </p:nvSpPr>
        <p:spPr/>
        <p:txBody>
          <a:bodyPr/>
          <a:lstStyle/>
          <a:p>
            <a:endParaRPr lang="en-US" b="1"/>
          </a:p>
          <a:p>
            <a:r>
              <a:rPr lang="en-US" b="1"/>
              <a:t>Therefore, constructor functions are executed in their order of derivation.</a:t>
            </a:r>
          </a:p>
          <a:p>
            <a:endParaRPr lang="en-US"/>
          </a:p>
          <a:p>
            <a:r>
              <a:rPr lang="en-US" b="1"/>
              <a:t>Destructor functions are executed in reverse order of derivation.</a:t>
            </a:r>
          </a:p>
          <a:p>
            <a:endParaRPr lang="en-US" b="1"/>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p:cNvSpPr>
          <p:nvPr>
            <p:ph type="title"/>
          </p:nvPr>
        </p:nvSpPr>
        <p:spPr>
          <a:xfrm>
            <a:off x="76200" y="228600"/>
            <a:ext cx="8839200" cy="1143000"/>
          </a:xfrm>
        </p:spPr>
        <p:txBody>
          <a:bodyPr>
            <a:normAutofit fontScale="90000"/>
          </a:bodyPr>
          <a:lstStyle/>
          <a:p>
            <a:r>
              <a:rPr lang="en-US"/>
              <a:t>Passing Parameters to Base Class Ctors</a:t>
            </a:r>
          </a:p>
        </p:txBody>
      </p:sp>
      <p:sp>
        <p:nvSpPr>
          <p:cNvPr id="908291" name="Rectangle 3"/>
          <p:cNvSpPr>
            <a:spLocks noGrp="1"/>
          </p:cNvSpPr>
          <p:nvPr>
            <p:ph type="body" idx="1"/>
          </p:nvPr>
        </p:nvSpPr>
        <p:spPr/>
        <p:txBody>
          <a:bodyPr>
            <a:normAutofit fontScale="85000" lnSpcReduction="10000"/>
          </a:bodyPr>
          <a:lstStyle/>
          <a:p>
            <a:r>
              <a:rPr lang="en-US"/>
              <a:t>Calling constructor explicitly</a:t>
            </a:r>
          </a:p>
          <a:p>
            <a:pPr>
              <a:buFont typeface="Arial" charset="0"/>
              <a:buNone/>
            </a:pPr>
            <a:r>
              <a:rPr lang="en-US"/>
              <a:t>     -</a:t>
            </a:r>
            <a:r>
              <a:rPr lang="en-US" sz="1800"/>
              <a:t>when base class contains parameterised constructor</a:t>
            </a:r>
          </a:p>
          <a:p>
            <a:endParaRPr lang="en-US" sz="1800"/>
          </a:p>
          <a:p>
            <a:r>
              <a:rPr lang="en-US"/>
              <a:t> use an expanded form of the derived class’ constructor declaration that passes along arguments to one or more base class constructors. The general form of this expanded derived class constructor is as follows:</a:t>
            </a:r>
          </a:p>
          <a:p>
            <a:endParaRPr lang="en-US"/>
          </a:p>
          <a:p>
            <a:r>
              <a:rPr lang="en-US"/>
              <a:t>derived-constructor (arg-list) : base-constructor (arg-list)</a:t>
            </a:r>
          </a:p>
          <a:p>
            <a:pPr>
              <a:buFont typeface="Arial" charset="0"/>
              <a:buNone/>
            </a:pPr>
            <a:r>
              <a:rPr lang="en-US"/>
              <a:t>  { body of derived class constructor}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p:cNvSpPr>
          <p:nvPr>
            <p:ph type="title"/>
          </p:nvPr>
        </p:nvSpPr>
        <p:spPr>
          <a:xfrm>
            <a:off x="381000" y="228600"/>
            <a:ext cx="8763000" cy="1143000"/>
          </a:xfrm>
        </p:spPr>
        <p:txBody>
          <a:bodyPr>
            <a:normAutofit fontScale="90000"/>
          </a:bodyPr>
          <a:lstStyle/>
          <a:p>
            <a:r>
              <a:rPr lang="en-US"/>
              <a:t>Passing Parameters to Base Class Ctors</a:t>
            </a:r>
          </a:p>
        </p:txBody>
      </p:sp>
      <p:sp>
        <p:nvSpPr>
          <p:cNvPr id="910339" name="Rectangle 3"/>
          <p:cNvSpPr>
            <a:spLocks noGrp="1"/>
          </p:cNvSpPr>
          <p:nvPr>
            <p:ph type="body" idx="1"/>
          </p:nvPr>
        </p:nvSpPr>
        <p:spPr/>
        <p:txBody>
          <a:bodyPr/>
          <a:lstStyle/>
          <a:p>
            <a:r>
              <a:rPr lang="en-US"/>
              <a:t>Consider the following program:</a:t>
            </a:r>
          </a:p>
          <a:p>
            <a:r>
              <a:rPr lang="en-US" sz="1800"/>
              <a:t>#include&lt;iostream&gt;</a:t>
            </a:r>
          </a:p>
          <a:p>
            <a:r>
              <a:rPr lang="en-US" sz="1800"/>
              <a:t>using namespace std;</a:t>
            </a:r>
          </a:p>
          <a:p>
            <a:r>
              <a:rPr lang="en-US" sz="1800"/>
              <a:t>class base</a:t>
            </a:r>
          </a:p>
          <a:p>
            <a:r>
              <a:rPr lang="en-US" sz="1800"/>
              <a:t> {</a:t>
            </a:r>
          </a:p>
          <a:p>
            <a:r>
              <a:rPr lang="en-US" sz="1800"/>
              <a:t>   protected:</a:t>
            </a:r>
          </a:p>
          <a:p>
            <a:r>
              <a:rPr lang="en-US" sz="1800"/>
              <a:t>    int i;</a:t>
            </a:r>
          </a:p>
          <a:p>
            <a:r>
              <a:rPr lang="en-US" sz="1800"/>
              <a:t>   public:</a:t>
            </a:r>
          </a:p>
          <a:p>
            <a:r>
              <a:rPr lang="en-US" sz="1800"/>
              <a:t>    base (int x)</a:t>
            </a:r>
          </a:p>
          <a:p>
            <a:r>
              <a:rPr lang="en-US" sz="1800"/>
              <a:t>     { i = x;</a:t>
            </a:r>
          </a:p>
          <a:p>
            <a:r>
              <a:rPr lang="en-US" sz="1800"/>
              <a:t>       cout &lt;&lt; “Constructing base\n”; }</a:t>
            </a:r>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p:cNvSpPr>
          <p:nvPr>
            <p:ph type="title"/>
          </p:nvPr>
        </p:nvSpPr>
        <p:spPr>
          <a:xfrm>
            <a:off x="76200" y="228600"/>
            <a:ext cx="8915400" cy="1143000"/>
          </a:xfrm>
        </p:spPr>
        <p:txBody>
          <a:bodyPr>
            <a:normAutofit fontScale="90000"/>
          </a:bodyPr>
          <a:lstStyle/>
          <a:p>
            <a:r>
              <a:rPr lang="en-US"/>
              <a:t>Passing Parameters to Base Class Ctors</a:t>
            </a:r>
          </a:p>
        </p:txBody>
      </p:sp>
      <p:sp>
        <p:nvSpPr>
          <p:cNvPr id="912387" name="Rectangle 3"/>
          <p:cNvSpPr>
            <a:spLocks noGrp="1"/>
          </p:cNvSpPr>
          <p:nvPr>
            <p:ph type="body" idx="1"/>
          </p:nvPr>
        </p:nvSpPr>
        <p:spPr>
          <a:xfrm>
            <a:off x="685800" y="1658938"/>
            <a:ext cx="7772400" cy="4378325"/>
          </a:xfrm>
        </p:spPr>
        <p:txBody>
          <a:bodyPr/>
          <a:lstStyle/>
          <a:p>
            <a:pPr>
              <a:lnSpc>
                <a:spcPct val="80000"/>
              </a:lnSpc>
            </a:pPr>
            <a:r>
              <a:rPr lang="en-US" sz="1600"/>
              <a:t>~base( )</a:t>
            </a:r>
          </a:p>
          <a:p>
            <a:pPr>
              <a:lnSpc>
                <a:spcPct val="80000"/>
              </a:lnSpc>
            </a:pPr>
            <a:r>
              <a:rPr lang="en-US" sz="1600"/>
              <a:t>  { cout &lt;&lt; “destructing base\n”; } };</a:t>
            </a:r>
          </a:p>
          <a:p>
            <a:pPr>
              <a:lnSpc>
                <a:spcPct val="80000"/>
              </a:lnSpc>
            </a:pPr>
            <a:endParaRPr lang="en-US" sz="1600"/>
          </a:p>
          <a:p>
            <a:pPr>
              <a:lnSpc>
                <a:spcPct val="80000"/>
              </a:lnSpc>
            </a:pPr>
            <a:r>
              <a:rPr lang="en-US" sz="1600"/>
              <a:t>class derived : public base</a:t>
            </a:r>
          </a:p>
          <a:p>
            <a:pPr>
              <a:lnSpc>
                <a:spcPct val="80000"/>
              </a:lnSpc>
            </a:pPr>
            <a:r>
              <a:rPr lang="en-US" sz="1600"/>
              <a:t> {</a:t>
            </a:r>
          </a:p>
          <a:p>
            <a:pPr>
              <a:lnSpc>
                <a:spcPct val="80000"/>
              </a:lnSpc>
            </a:pPr>
            <a:r>
              <a:rPr lang="en-US" sz="1600"/>
              <a:t>  private:</a:t>
            </a:r>
          </a:p>
          <a:p>
            <a:pPr>
              <a:lnSpc>
                <a:spcPct val="80000"/>
              </a:lnSpc>
            </a:pPr>
            <a:r>
              <a:rPr lang="en-US" sz="1600"/>
              <a:t>   int j;</a:t>
            </a:r>
          </a:p>
          <a:p>
            <a:pPr>
              <a:lnSpc>
                <a:spcPct val="80000"/>
              </a:lnSpc>
            </a:pPr>
            <a:r>
              <a:rPr lang="en-US" sz="1600"/>
              <a:t>  public:</a:t>
            </a:r>
          </a:p>
          <a:p>
            <a:pPr>
              <a:lnSpc>
                <a:spcPct val="80000"/>
              </a:lnSpc>
            </a:pPr>
            <a:r>
              <a:rPr lang="en-US" sz="1600"/>
              <a:t>   // derived uses x; y is passed along to base</a:t>
            </a:r>
          </a:p>
          <a:p>
            <a:pPr>
              <a:lnSpc>
                <a:spcPct val="80000"/>
              </a:lnSpc>
            </a:pPr>
            <a:r>
              <a:rPr lang="en-US" sz="1600"/>
              <a:t>   derived (int x, int y) : base(y)</a:t>
            </a:r>
          </a:p>
          <a:p>
            <a:pPr>
              <a:lnSpc>
                <a:spcPct val="80000"/>
              </a:lnSpc>
            </a:pPr>
            <a:r>
              <a:rPr lang="en-US" sz="1600"/>
              <a:t>    { j = x;</a:t>
            </a:r>
          </a:p>
          <a:p>
            <a:pPr>
              <a:lnSpc>
                <a:spcPct val="80000"/>
              </a:lnSpc>
            </a:pPr>
            <a:r>
              <a:rPr lang="en-US" sz="1600"/>
              <a:t>      cout &lt;&lt; “Constructing derived\n”; }</a:t>
            </a:r>
          </a:p>
          <a:p>
            <a:pPr>
              <a:lnSpc>
                <a:spcPct val="80000"/>
              </a:lnSpc>
            </a:pPr>
            <a:r>
              <a:rPr lang="en-US" sz="1600"/>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p:cNvSpPr>
          <p:nvPr>
            <p:ph type="title"/>
          </p:nvPr>
        </p:nvSpPr>
        <p:spPr/>
        <p:txBody>
          <a:bodyPr>
            <a:normAutofit fontScale="90000"/>
          </a:bodyPr>
          <a:lstStyle/>
          <a:p>
            <a:r>
              <a:rPr lang="en-US"/>
              <a:t>Passing Parameters to Base Class Ctors</a:t>
            </a:r>
          </a:p>
        </p:txBody>
      </p:sp>
      <p:sp>
        <p:nvSpPr>
          <p:cNvPr id="914435" name="Rectangle 3"/>
          <p:cNvSpPr>
            <a:spLocks noGrp="1"/>
          </p:cNvSpPr>
          <p:nvPr>
            <p:ph type="body" idx="1"/>
          </p:nvPr>
        </p:nvSpPr>
        <p:spPr/>
        <p:txBody>
          <a:bodyPr/>
          <a:lstStyle/>
          <a:p>
            <a:pPr>
              <a:lnSpc>
                <a:spcPct val="90000"/>
              </a:lnSpc>
            </a:pPr>
            <a:r>
              <a:rPr lang="en-US" sz="1600"/>
              <a:t>~derived( )</a:t>
            </a:r>
          </a:p>
          <a:p>
            <a:pPr>
              <a:lnSpc>
                <a:spcPct val="90000"/>
              </a:lnSpc>
            </a:pPr>
            <a:r>
              <a:rPr lang="en-US" sz="1600"/>
              <a:t>   { cout &lt;&lt; “destructing derived\n”; } </a:t>
            </a:r>
          </a:p>
          <a:p>
            <a:pPr>
              <a:lnSpc>
                <a:spcPct val="90000"/>
              </a:lnSpc>
            </a:pPr>
            <a:r>
              <a:rPr lang="en-US" sz="1600"/>
              <a:t>void show( )</a:t>
            </a:r>
          </a:p>
          <a:p>
            <a:pPr>
              <a:lnSpc>
                <a:spcPct val="90000"/>
              </a:lnSpc>
            </a:pPr>
            <a:r>
              <a:rPr lang="en-US" sz="1600"/>
              <a:t>  { cout &lt;&lt; i &lt;&lt; “ “ &lt;&lt; j &lt;&lt; “\n”; } };</a:t>
            </a:r>
          </a:p>
          <a:p>
            <a:pPr>
              <a:lnSpc>
                <a:spcPct val="90000"/>
              </a:lnSpc>
            </a:pPr>
            <a:endParaRPr lang="en-US" sz="1600"/>
          </a:p>
          <a:p>
            <a:pPr>
              <a:lnSpc>
                <a:spcPct val="90000"/>
              </a:lnSpc>
            </a:pPr>
            <a:r>
              <a:rPr lang="en-US" sz="1600"/>
              <a:t>int main( )</a:t>
            </a:r>
          </a:p>
          <a:p>
            <a:pPr>
              <a:lnSpc>
                <a:spcPct val="90000"/>
              </a:lnSpc>
            </a:pPr>
            <a:r>
              <a:rPr lang="en-US" sz="1600"/>
              <a:t> {</a:t>
            </a:r>
          </a:p>
          <a:p>
            <a:pPr>
              <a:lnSpc>
                <a:spcPct val="90000"/>
              </a:lnSpc>
            </a:pPr>
            <a:r>
              <a:rPr lang="en-US" sz="1600"/>
              <a:t>   derived ob(3,4)</a:t>
            </a:r>
          </a:p>
          <a:p>
            <a:pPr>
              <a:lnSpc>
                <a:spcPct val="90000"/>
              </a:lnSpc>
            </a:pPr>
            <a:r>
              <a:rPr lang="en-US" sz="1600"/>
              <a:t>   ob.show( ); // displays 4,3</a:t>
            </a:r>
          </a:p>
          <a:p>
            <a:pPr>
              <a:lnSpc>
                <a:spcPct val="90000"/>
              </a:lnSpc>
            </a:pPr>
            <a:r>
              <a:rPr lang="en-US" sz="1600"/>
              <a:t>   return 0; }</a:t>
            </a:r>
          </a:p>
          <a:p>
            <a:pPr>
              <a:lnSpc>
                <a:spcPct val="90000"/>
              </a:lnSpc>
              <a:buFont typeface="Arial" charset="0"/>
              <a:buNone/>
            </a:pPr>
            <a:endParaRPr lang="en-US" sz="1600"/>
          </a:p>
          <a:p>
            <a:pPr>
              <a:lnSpc>
                <a:spcPct val="90000"/>
              </a:lnSpc>
            </a:pP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p:cNvSpPr>
          <p:nvPr>
            <p:ph type="title"/>
          </p:nvPr>
        </p:nvSpPr>
        <p:spPr/>
        <p:txBody>
          <a:bodyPr/>
          <a:lstStyle/>
          <a:p>
            <a:r>
              <a:rPr lang="en-US"/>
              <a:t>Abstract Classes</a:t>
            </a:r>
          </a:p>
        </p:txBody>
      </p:sp>
      <p:sp>
        <p:nvSpPr>
          <p:cNvPr id="658435" name="Rectangle 3"/>
          <p:cNvSpPr>
            <a:spLocks noGrp="1"/>
          </p:cNvSpPr>
          <p:nvPr>
            <p:ph type="body" idx="1"/>
          </p:nvPr>
        </p:nvSpPr>
        <p:spPr/>
        <p:txBody>
          <a:bodyPr>
            <a:normAutofit fontScale="92500" lnSpcReduction="20000"/>
          </a:bodyPr>
          <a:lstStyle/>
          <a:p>
            <a:r>
              <a:rPr lang="en-US"/>
              <a:t>Classes at the very top of a class hierarchy are pure abstractions, instances of which do not exist in the real world.</a:t>
            </a:r>
          </a:p>
          <a:p>
            <a:endParaRPr lang="en-US"/>
          </a:p>
          <a:p>
            <a:r>
              <a:rPr lang="en-US"/>
              <a:t>They generally have one or more behaviours that cannot be implemented. </a:t>
            </a:r>
          </a:p>
          <a:p>
            <a:endParaRPr lang="en-US"/>
          </a:p>
          <a:p>
            <a:r>
              <a:rPr lang="en-US"/>
              <a:t>But their subclasses can have concrete instances, which provide a concrete implementation of abstract behaviours defined in abstract classes.</a:t>
            </a:r>
          </a:p>
        </p:txBody>
      </p:sp>
      <p:pic>
        <p:nvPicPr>
          <p:cNvPr id="2" name="Audio 1">
            <a:hlinkClick r:id="" action="ppaction://media"/>
            <a:extLst>
              <a:ext uri="{FF2B5EF4-FFF2-40B4-BE49-F238E27FC236}">
                <a16:creationId xmlns:a16="http://schemas.microsoft.com/office/drawing/2014/main" id="{628FB314-5BC4-471E-96B7-D7540276D16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ChangeArrowheads="1"/>
          </p:cNvSpPr>
          <p:nvPr/>
        </p:nvSpPr>
        <p:spPr bwMode="auto">
          <a:xfrm>
            <a:off x="5334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3200" b="1">
                <a:solidFill>
                  <a:srgbClr val="990000"/>
                </a:solidFill>
                <a:latin typeface="Times New Roman" pitchFamily="18" charset="0"/>
              </a:rPr>
              <a:t> </a:t>
            </a:r>
            <a:endParaRPr lang="en-US" sz="3200">
              <a:solidFill>
                <a:srgbClr val="990000"/>
              </a:solidFill>
              <a:latin typeface="Times New Roman" pitchFamily="18" charset="0"/>
            </a:endParaRPr>
          </a:p>
        </p:txBody>
      </p:sp>
      <p:sp>
        <p:nvSpPr>
          <p:cNvPr id="916483" name="Rectangle 3"/>
          <p:cNvSpPr>
            <a:spLocks noChangeArrowheads="1"/>
          </p:cNvSpPr>
          <p:nvPr/>
        </p:nvSpPr>
        <p:spPr bwMode="auto">
          <a:xfrm>
            <a:off x="1219200" y="19050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A</a:t>
            </a:r>
          </a:p>
        </p:txBody>
      </p:sp>
      <p:sp>
        <p:nvSpPr>
          <p:cNvPr id="916484" name="Rectangle 4"/>
          <p:cNvSpPr>
            <a:spLocks noChangeArrowheads="1"/>
          </p:cNvSpPr>
          <p:nvPr/>
        </p:nvSpPr>
        <p:spPr bwMode="auto">
          <a:xfrm>
            <a:off x="1219200" y="28194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B</a:t>
            </a:r>
          </a:p>
        </p:txBody>
      </p:sp>
      <p:sp>
        <p:nvSpPr>
          <p:cNvPr id="916485" name="Text Box 5"/>
          <p:cNvSpPr txBox="1">
            <a:spLocks noChangeArrowheads="1"/>
          </p:cNvSpPr>
          <p:nvPr/>
        </p:nvSpPr>
        <p:spPr bwMode="auto">
          <a:xfrm>
            <a:off x="762000" y="1447800"/>
            <a:ext cx="2320925" cy="396875"/>
          </a:xfrm>
          <a:prstGeom prst="rect">
            <a:avLst/>
          </a:prstGeom>
          <a:noFill/>
          <a:ln w="12700">
            <a:noFill/>
            <a:miter lim="800000"/>
            <a:headEnd/>
            <a:tailEnd/>
          </a:ln>
          <a:effectLst/>
        </p:spPr>
        <p:txBody>
          <a:bodyPr wrap="none">
            <a:spAutoFit/>
          </a:bodyPr>
          <a:lstStyle/>
          <a:p>
            <a:pPr eaLnBrk="0" hangingPunct="0"/>
            <a:r>
              <a:rPr lang="en-US" sz="2000" b="1">
                <a:solidFill>
                  <a:srgbClr val="990000"/>
                </a:solidFill>
                <a:latin typeface="Book Antiqua" pitchFamily="18" charset="0"/>
              </a:rPr>
              <a:t>Single Inheritance</a:t>
            </a:r>
          </a:p>
        </p:txBody>
      </p:sp>
      <p:sp>
        <p:nvSpPr>
          <p:cNvPr id="916486" name="Text Box 6"/>
          <p:cNvSpPr txBox="1">
            <a:spLocks noChangeArrowheads="1"/>
          </p:cNvSpPr>
          <p:nvPr/>
        </p:nvSpPr>
        <p:spPr bwMode="auto">
          <a:xfrm>
            <a:off x="5181600" y="3962400"/>
            <a:ext cx="2419350" cy="396875"/>
          </a:xfrm>
          <a:prstGeom prst="rect">
            <a:avLst/>
          </a:prstGeom>
          <a:noFill/>
          <a:ln w="12700">
            <a:noFill/>
            <a:miter lim="800000"/>
            <a:headEnd/>
            <a:tailEnd/>
          </a:ln>
          <a:effectLst/>
        </p:spPr>
        <p:txBody>
          <a:bodyPr wrap="none">
            <a:spAutoFit/>
          </a:bodyPr>
          <a:lstStyle/>
          <a:p>
            <a:pPr eaLnBrk="0" hangingPunct="0"/>
            <a:r>
              <a:rPr lang="en-US" sz="2000" b="1">
                <a:solidFill>
                  <a:srgbClr val="990000"/>
                </a:solidFill>
                <a:latin typeface="Book Antiqua" pitchFamily="18" charset="0"/>
              </a:rPr>
              <a:t>Hybrid Inheritance</a:t>
            </a:r>
          </a:p>
        </p:txBody>
      </p:sp>
      <p:sp>
        <p:nvSpPr>
          <p:cNvPr id="916487" name="Line 7"/>
          <p:cNvSpPr>
            <a:spLocks noChangeShapeType="1"/>
          </p:cNvSpPr>
          <p:nvPr/>
        </p:nvSpPr>
        <p:spPr bwMode="auto">
          <a:xfrm>
            <a:off x="1752600" y="2438400"/>
            <a:ext cx="0"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488" name="Rectangle 8"/>
          <p:cNvSpPr>
            <a:spLocks noChangeArrowheads="1"/>
          </p:cNvSpPr>
          <p:nvPr/>
        </p:nvSpPr>
        <p:spPr bwMode="auto">
          <a:xfrm>
            <a:off x="2209800" y="304800"/>
            <a:ext cx="3657600" cy="762000"/>
          </a:xfrm>
          <a:prstGeom prst="rect">
            <a:avLst/>
          </a:prstGeom>
          <a:noFill/>
          <a:ln w="9525">
            <a:noFill/>
            <a:miter lim="800000"/>
            <a:headEnd/>
            <a:tailEnd/>
          </a:ln>
          <a:effectLst/>
        </p:spPr>
        <p:txBody>
          <a:bodyPr>
            <a:spAutoFit/>
          </a:bodyPr>
          <a:lstStyle/>
          <a:p>
            <a:pPr eaLnBrk="0" hangingPunct="0"/>
            <a:r>
              <a:rPr lang="en-US" sz="3200">
                <a:solidFill>
                  <a:srgbClr val="990000"/>
                </a:solidFill>
                <a:latin typeface="Times New Roman" pitchFamily="18" charset="0"/>
              </a:rPr>
              <a:t>Types of inheritance</a:t>
            </a:r>
            <a:r>
              <a:rPr lang="en-US" sz="4400">
                <a:solidFill>
                  <a:srgbClr val="990000"/>
                </a:solidFill>
                <a:latin typeface="Times New Roman" pitchFamily="18" charset="0"/>
              </a:rPr>
              <a:t> </a:t>
            </a:r>
          </a:p>
        </p:txBody>
      </p:sp>
      <p:sp>
        <p:nvSpPr>
          <p:cNvPr id="916489" name="Rectangle 9"/>
          <p:cNvSpPr>
            <a:spLocks noChangeArrowheads="1"/>
          </p:cNvSpPr>
          <p:nvPr/>
        </p:nvSpPr>
        <p:spPr bwMode="auto">
          <a:xfrm>
            <a:off x="1371600" y="53340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C</a:t>
            </a:r>
          </a:p>
        </p:txBody>
      </p:sp>
      <p:sp>
        <p:nvSpPr>
          <p:cNvPr id="916490" name="Rectangle 10"/>
          <p:cNvSpPr>
            <a:spLocks noChangeArrowheads="1"/>
          </p:cNvSpPr>
          <p:nvPr/>
        </p:nvSpPr>
        <p:spPr bwMode="auto">
          <a:xfrm>
            <a:off x="2057400" y="44196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B</a:t>
            </a:r>
          </a:p>
        </p:txBody>
      </p:sp>
      <p:sp>
        <p:nvSpPr>
          <p:cNvPr id="916491" name="Rectangle 11"/>
          <p:cNvSpPr>
            <a:spLocks noChangeArrowheads="1"/>
          </p:cNvSpPr>
          <p:nvPr/>
        </p:nvSpPr>
        <p:spPr bwMode="auto">
          <a:xfrm>
            <a:off x="533400" y="44196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A</a:t>
            </a:r>
          </a:p>
        </p:txBody>
      </p:sp>
      <p:sp>
        <p:nvSpPr>
          <p:cNvPr id="916492" name="Text Box 12"/>
          <p:cNvSpPr txBox="1">
            <a:spLocks noChangeArrowheads="1"/>
          </p:cNvSpPr>
          <p:nvPr/>
        </p:nvSpPr>
        <p:spPr bwMode="auto">
          <a:xfrm>
            <a:off x="609600" y="3581400"/>
            <a:ext cx="2601913" cy="396875"/>
          </a:xfrm>
          <a:prstGeom prst="rect">
            <a:avLst/>
          </a:prstGeom>
          <a:noFill/>
          <a:ln w="12700">
            <a:noFill/>
            <a:miter lim="800000"/>
            <a:headEnd/>
            <a:tailEnd/>
          </a:ln>
          <a:effectLst/>
        </p:spPr>
        <p:txBody>
          <a:bodyPr wrap="none">
            <a:spAutoFit/>
          </a:bodyPr>
          <a:lstStyle/>
          <a:p>
            <a:pPr eaLnBrk="0" hangingPunct="0"/>
            <a:r>
              <a:rPr lang="en-US" sz="2000" b="1">
                <a:solidFill>
                  <a:srgbClr val="990000"/>
                </a:solidFill>
                <a:latin typeface="Book Antiqua" pitchFamily="18" charset="0"/>
              </a:rPr>
              <a:t>Multiple Inheritance</a:t>
            </a:r>
          </a:p>
        </p:txBody>
      </p:sp>
      <p:sp>
        <p:nvSpPr>
          <p:cNvPr id="916493" name="Line 13"/>
          <p:cNvSpPr>
            <a:spLocks noChangeShapeType="1"/>
          </p:cNvSpPr>
          <p:nvPr/>
        </p:nvSpPr>
        <p:spPr bwMode="auto">
          <a:xfrm>
            <a:off x="1219200" y="4953000"/>
            <a:ext cx="533400"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494" name="Line 14"/>
          <p:cNvSpPr>
            <a:spLocks noChangeShapeType="1"/>
          </p:cNvSpPr>
          <p:nvPr/>
        </p:nvSpPr>
        <p:spPr bwMode="auto">
          <a:xfrm flipH="1">
            <a:off x="1981200" y="4953000"/>
            <a:ext cx="533400"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495" name="Rectangle 15"/>
          <p:cNvSpPr>
            <a:spLocks noChangeArrowheads="1"/>
          </p:cNvSpPr>
          <p:nvPr/>
        </p:nvSpPr>
        <p:spPr bwMode="auto">
          <a:xfrm>
            <a:off x="6019800" y="23622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B</a:t>
            </a:r>
          </a:p>
        </p:txBody>
      </p:sp>
      <p:sp>
        <p:nvSpPr>
          <p:cNvPr id="916496" name="Rectangle 16"/>
          <p:cNvSpPr>
            <a:spLocks noChangeArrowheads="1"/>
          </p:cNvSpPr>
          <p:nvPr/>
        </p:nvSpPr>
        <p:spPr bwMode="auto">
          <a:xfrm>
            <a:off x="6019800" y="3276600"/>
            <a:ext cx="1066800" cy="6096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C</a:t>
            </a:r>
          </a:p>
        </p:txBody>
      </p:sp>
      <p:sp>
        <p:nvSpPr>
          <p:cNvPr id="916497" name="Rectangle 17"/>
          <p:cNvSpPr>
            <a:spLocks noChangeArrowheads="1"/>
          </p:cNvSpPr>
          <p:nvPr/>
        </p:nvSpPr>
        <p:spPr bwMode="auto">
          <a:xfrm>
            <a:off x="6019800" y="15240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A</a:t>
            </a:r>
          </a:p>
        </p:txBody>
      </p:sp>
      <p:sp>
        <p:nvSpPr>
          <p:cNvPr id="916498" name="Line 18"/>
          <p:cNvSpPr>
            <a:spLocks noChangeShapeType="1"/>
          </p:cNvSpPr>
          <p:nvPr/>
        </p:nvSpPr>
        <p:spPr bwMode="auto">
          <a:xfrm>
            <a:off x="6553200" y="2057400"/>
            <a:ext cx="1588"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499" name="Line 19"/>
          <p:cNvSpPr>
            <a:spLocks noChangeShapeType="1"/>
          </p:cNvSpPr>
          <p:nvPr/>
        </p:nvSpPr>
        <p:spPr bwMode="auto">
          <a:xfrm>
            <a:off x="6553200" y="2895600"/>
            <a:ext cx="1588"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500" name="Rectangle 20"/>
          <p:cNvSpPr>
            <a:spLocks noChangeArrowheads="1"/>
          </p:cNvSpPr>
          <p:nvPr/>
        </p:nvSpPr>
        <p:spPr bwMode="auto">
          <a:xfrm>
            <a:off x="5257800" y="1143000"/>
            <a:ext cx="2798763" cy="396875"/>
          </a:xfrm>
          <a:prstGeom prst="rect">
            <a:avLst/>
          </a:prstGeom>
          <a:noFill/>
          <a:ln w="9525">
            <a:noFill/>
            <a:miter lim="800000"/>
            <a:headEnd/>
            <a:tailEnd/>
          </a:ln>
          <a:effectLst/>
        </p:spPr>
        <p:txBody>
          <a:bodyPr wrap="none">
            <a:spAutoFit/>
          </a:bodyPr>
          <a:lstStyle/>
          <a:p>
            <a:pPr eaLnBrk="0" hangingPunct="0"/>
            <a:r>
              <a:rPr lang="en-US" sz="2000" b="1">
                <a:solidFill>
                  <a:srgbClr val="990000"/>
                </a:solidFill>
                <a:latin typeface="Book Antiqua" pitchFamily="18" charset="0"/>
              </a:rPr>
              <a:t>Multilevel Inheritance</a:t>
            </a:r>
          </a:p>
        </p:txBody>
      </p:sp>
      <p:sp>
        <p:nvSpPr>
          <p:cNvPr id="916501" name="Rectangle 21"/>
          <p:cNvSpPr>
            <a:spLocks noChangeArrowheads="1"/>
          </p:cNvSpPr>
          <p:nvPr/>
        </p:nvSpPr>
        <p:spPr bwMode="auto">
          <a:xfrm>
            <a:off x="5867400" y="5943600"/>
            <a:ext cx="1066800" cy="2286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D</a:t>
            </a:r>
          </a:p>
        </p:txBody>
      </p:sp>
      <p:sp>
        <p:nvSpPr>
          <p:cNvPr id="916502" name="Rectangle 22"/>
          <p:cNvSpPr>
            <a:spLocks noChangeArrowheads="1"/>
          </p:cNvSpPr>
          <p:nvPr/>
        </p:nvSpPr>
        <p:spPr bwMode="auto">
          <a:xfrm>
            <a:off x="5867400" y="43434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A</a:t>
            </a:r>
          </a:p>
        </p:txBody>
      </p:sp>
      <p:sp>
        <p:nvSpPr>
          <p:cNvPr id="916503" name="Rectangle 23"/>
          <p:cNvSpPr>
            <a:spLocks noChangeArrowheads="1"/>
          </p:cNvSpPr>
          <p:nvPr/>
        </p:nvSpPr>
        <p:spPr bwMode="auto">
          <a:xfrm>
            <a:off x="6858000" y="51816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C</a:t>
            </a:r>
          </a:p>
        </p:txBody>
      </p:sp>
      <p:sp>
        <p:nvSpPr>
          <p:cNvPr id="916504" name="Rectangle 24"/>
          <p:cNvSpPr>
            <a:spLocks noChangeArrowheads="1"/>
          </p:cNvSpPr>
          <p:nvPr/>
        </p:nvSpPr>
        <p:spPr bwMode="auto">
          <a:xfrm>
            <a:off x="4953000" y="5181600"/>
            <a:ext cx="1066800" cy="5334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600">
                <a:solidFill>
                  <a:srgbClr val="990000"/>
                </a:solidFill>
                <a:latin typeface="Book Antiqua" pitchFamily="18" charset="0"/>
              </a:rPr>
              <a:t>B</a:t>
            </a:r>
          </a:p>
        </p:txBody>
      </p:sp>
      <p:sp>
        <p:nvSpPr>
          <p:cNvPr id="916505" name="Line 25"/>
          <p:cNvSpPr>
            <a:spLocks noChangeShapeType="1"/>
          </p:cNvSpPr>
          <p:nvPr/>
        </p:nvSpPr>
        <p:spPr bwMode="auto">
          <a:xfrm>
            <a:off x="6629400" y="4876800"/>
            <a:ext cx="762000" cy="3048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506" name="Line 26"/>
          <p:cNvSpPr>
            <a:spLocks noChangeShapeType="1"/>
          </p:cNvSpPr>
          <p:nvPr/>
        </p:nvSpPr>
        <p:spPr bwMode="auto">
          <a:xfrm flipH="1">
            <a:off x="5410200" y="4876800"/>
            <a:ext cx="762000" cy="3048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507" name="Line 27"/>
          <p:cNvSpPr>
            <a:spLocks noChangeShapeType="1"/>
          </p:cNvSpPr>
          <p:nvPr/>
        </p:nvSpPr>
        <p:spPr bwMode="auto">
          <a:xfrm>
            <a:off x="5867400" y="5715000"/>
            <a:ext cx="381000" cy="2286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916508" name="Line 28"/>
          <p:cNvSpPr>
            <a:spLocks noChangeShapeType="1"/>
          </p:cNvSpPr>
          <p:nvPr/>
        </p:nvSpPr>
        <p:spPr bwMode="auto">
          <a:xfrm flipH="1">
            <a:off x="6858000" y="5715000"/>
            <a:ext cx="381000" cy="228600"/>
          </a:xfrm>
          <a:prstGeom prst="line">
            <a:avLst/>
          </a:prstGeom>
          <a:noFill/>
          <a:ln w="12700">
            <a:solidFill>
              <a:schemeClr val="tx1"/>
            </a:solidFill>
            <a:round/>
            <a:headEnd/>
            <a:tailEnd type="triangle" w="med" len="med"/>
          </a:ln>
          <a:effectLst/>
        </p:spPr>
        <p:txBody>
          <a:bodyPr wrap="none" anchor="ctr"/>
          <a:lstStyle/>
          <a:p>
            <a:endParaRPr lang="en-I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3200" b="1">
                <a:solidFill>
                  <a:srgbClr val="990000"/>
                </a:solidFill>
                <a:latin typeface="Times New Roman" pitchFamily="18" charset="0"/>
              </a:rPr>
              <a:t> </a:t>
            </a:r>
            <a:endParaRPr lang="en-US" sz="3200">
              <a:solidFill>
                <a:srgbClr val="990000"/>
              </a:solidFill>
              <a:latin typeface="Times New Roman" pitchFamily="18" charset="0"/>
            </a:endParaRPr>
          </a:p>
        </p:txBody>
      </p:sp>
      <p:sp>
        <p:nvSpPr>
          <p:cNvPr id="918531" name="Rectangle 3"/>
          <p:cNvSpPr>
            <a:spLocks noChangeArrowheads="1"/>
          </p:cNvSpPr>
          <p:nvPr/>
        </p:nvSpPr>
        <p:spPr bwMode="auto">
          <a:xfrm>
            <a:off x="5257800" y="3124200"/>
            <a:ext cx="3048000" cy="4572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800">
                <a:solidFill>
                  <a:srgbClr val="990000"/>
                </a:solidFill>
                <a:latin typeface="Book Antiqua" pitchFamily="18" charset="0"/>
              </a:rPr>
              <a:t>Base Class II</a:t>
            </a:r>
          </a:p>
        </p:txBody>
      </p:sp>
      <p:sp>
        <p:nvSpPr>
          <p:cNvPr id="918532" name="Rectangle 4"/>
          <p:cNvSpPr>
            <a:spLocks noChangeArrowheads="1"/>
          </p:cNvSpPr>
          <p:nvPr/>
        </p:nvSpPr>
        <p:spPr bwMode="auto">
          <a:xfrm>
            <a:off x="2971800" y="1752600"/>
            <a:ext cx="3048000" cy="4572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800">
                <a:solidFill>
                  <a:srgbClr val="990000"/>
                </a:solidFill>
                <a:latin typeface="Book Antiqua" pitchFamily="18" charset="0"/>
              </a:rPr>
              <a:t>Indirect Base class</a:t>
            </a:r>
          </a:p>
        </p:txBody>
      </p:sp>
      <p:sp>
        <p:nvSpPr>
          <p:cNvPr id="918533" name="Rectangle 5"/>
          <p:cNvSpPr>
            <a:spLocks noChangeArrowheads="1"/>
          </p:cNvSpPr>
          <p:nvPr/>
        </p:nvSpPr>
        <p:spPr bwMode="auto">
          <a:xfrm>
            <a:off x="685800" y="3124200"/>
            <a:ext cx="3048000" cy="4572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800">
                <a:solidFill>
                  <a:srgbClr val="990000"/>
                </a:solidFill>
                <a:latin typeface="Book Antiqua" pitchFamily="18" charset="0"/>
              </a:rPr>
              <a:t>Base Class I</a:t>
            </a:r>
          </a:p>
        </p:txBody>
      </p:sp>
      <p:sp>
        <p:nvSpPr>
          <p:cNvPr id="918534" name="Rectangle 6"/>
          <p:cNvSpPr>
            <a:spLocks noChangeArrowheads="1"/>
          </p:cNvSpPr>
          <p:nvPr/>
        </p:nvSpPr>
        <p:spPr bwMode="auto">
          <a:xfrm>
            <a:off x="2971800" y="5181600"/>
            <a:ext cx="3048000" cy="4572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800">
                <a:solidFill>
                  <a:srgbClr val="990000"/>
                </a:solidFill>
                <a:latin typeface="Book Antiqua" pitchFamily="18" charset="0"/>
              </a:rPr>
              <a:t>Derived Class</a:t>
            </a:r>
          </a:p>
        </p:txBody>
      </p:sp>
      <p:cxnSp>
        <p:nvCxnSpPr>
          <p:cNvPr id="918535" name="AutoShape 7"/>
          <p:cNvCxnSpPr>
            <a:cxnSpLocks noChangeShapeType="1"/>
            <a:stCxn id="918532" idx="2"/>
            <a:endCxn id="918533" idx="0"/>
          </p:cNvCxnSpPr>
          <p:nvPr/>
        </p:nvCxnSpPr>
        <p:spPr bwMode="auto">
          <a:xfrm rot="5400000">
            <a:off x="2895600" y="1524000"/>
            <a:ext cx="914400" cy="2286000"/>
          </a:xfrm>
          <a:prstGeom prst="bentConnector3">
            <a:avLst>
              <a:gd name="adj1" fmla="val 50000"/>
            </a:avLst>
          </a:prstGeom>
          <a:noFill/>
          <a:ln w="12700">
            <a:solidFill>
              <a:schemeClr val="tx1"/>
            </a:solidFill>
            <a:miter lim="800000"/>
            <a:headEnd/>
            <a:tailEnd type="triangle" w="med" len="med"/>
          </a:ln>
          <a:effectLst/>
        </p:spPr>
      </p:cxnSp>
      <p:cxnSp>
        <p:nvCxnSpPr>
          <p:cNvPr id="918536" name="AutoShape 8"/>
          <p:cNvCxnSpPr>
            <a:cxnSpLocks noChangeShapeType="1"/>
            <a:stCxn id="918532" idx="2"/>
            <a:endCxn id="918531" idx="0"/>
          </p:cNvCxnSpPr>
          <p:nvPr/>
        </p:nvCxnSpPr>
        <p:spPr bwMode="auto">
          <a:xfrm rot="16200000" flipH="1">
            <a:off x="5181600" y="1524000"/>
            <a:ext cx="914400" cy="2286000"/>
          </a:xfrm>
          <a:prstGeom prst="bentConnector3">
            <a:avLst>
              <a:gd name="adj1" fmla="val 50000"/>
            </a:avLst>
          </a:prstGeom>
          <a:noFill/>
          <a:ln w="12700">
            <a:solidFill>
              <a:schemeClr val="tx1"/>
            </a:solidFill>
            <a:miter lim="800000"/>
            <a:headEnd/>
            <a:tailEnd type="triangle" w="med" len="med"/>
          </a:ln>
          <a:effectLst/>
        </p:spPr>
      </p:cxnSp>
      <p:cxnSp>
        <p:nvCxnSpPr>
          <p:cNvPr id="918537" name="AutoShape 9"/>
          <p:cNvCxnSpPr>
            <a:cxnSpLocks noChangeShapeType="1"/>
            <a:stCxn id="918533" idx="2"/>
            <a:endCxn id="918534" idx="0"/>
          </p:cNvCxnSpPr>
          <p:nvPr/>
        </p:nvCxnSpPr>
        <p:spPr bwMode="auto">
          <a:xfrm rot="16200000" flipH="1">
            <a:off x="2552700" y="3238500"/>
            <a:ext cx="1600200" cy="2286000"/>
          </a:xfrm>
          <a:prstGeom prst="bentConnector3">
            <a:avLst>
              <a:gd name="adj1" fmla="val 50000"/>
            </a:avLst>
          </a:prstGeom>
          <a:noFill/>
          <a:ln w="12700">
            <a:solidFill>
              <a:schemeClr val="tx1"/>
            </a:solidFill>
            <a:miter lim="800000"/>
            <a:headEnd/>
            <a:tailEnd type="triangle" w="med" len="med"/>
          </a:ln>
          <a:effectLst/>
        </p:spPr>
      </p:cxnSp>
      <p:cxnSp>
        <p:nvCxnSpPr>
          <p:cNvPr id="918538" name="AutoShape 10"/>
          <p:cNvCxnSpPr>
            <a:cxnSpLocks noChangeShapeType="1"/>
            <a:stCxn id="918531" idx="2"/>
            <a:endCxn id="918534" idx="0"/>
          </p:cNvCxnSpPr>
          <p:nvPr/>
        </p:nvCxnSpPr>
        <p:spPr bwMode="auto">
          <a:xfrm rot="5400000">
            <a:off x="4838700" y="3238500"/>
            <a:ext cx="1600200" cy="2286000"/>
          </a:xfrm>
          <a:prstGeom prst="bentConnector3">
            <a:avLst>
              <a:gd name="adj1" fmla="val 50000"/>
            </a:avLst>
          </a:prstGeom>
          <a:noFill/>
          <a:ln w="12700">
            <a:solidFill>
              <a:schemeClr val="tx1"/>
            </a:solidFill>
            <a:miter lim="800000"/>
            <a:headEnd/>
            <a:tailEnd type="triangle" w="med" len="med"/>
          </a:ln>
          <a:effectLst/>
        </p:spPr>
      </p:cxnSp>
      <p:sp>
        <p:nvSpPr>
          <p:cNvPr id="918539" name="Line 11"/>
          <p:cNvSpPr>
            <a:spLocks noChangeShapeType="1"/>
          </p:cNvSpPr>
          <p:nvPr/>
        </p:nvSpPr>
        <p:spPr bwMode="auto">
          <a:xfrm>
            <a:off x="4495800" y="2667000"/>
            <a:ext cx="0" cy="1676400"/>
          </a:xfrm>
          <a:prstGeom prst="line">
            <a:avLst/>
          </a:prstGeom>
          <a:noFill/>
          <a:ln w="12700">
            <a:solidFill>
              <a:schemeClr val="tx1"/>
            </a:solidFill>
            <a:prstDash val="sysDot"/>
            <a:round/>
            <a:headEnd/>
            <a:tailEnd type="triangle" w="med" len="med"/>
          </a:ln>
          <a:effectLst/>
        </p:spPr>
        <p:txBody>
          <a:bodyPr wrap="none" anchor="ctr"/>
          <a:lstStyle/>
          <a:p>
            <a:endParaRPr lang="en-IN"/>
          </a:p>
        </p:txBody>
      </p:sp>
      <p:sp>
        <p:nvSpPr>
          <p:cNvPr id="918540" name="Text Box 12"/>
          <p:cNvSpPr txBox="1">
            <a:spLocks noChangeArrowheads="1"/>
          </p:cNvSpPr>
          <p:nvPr/>
        </p:nvSpPr>
        <p:spPr bwMode="auto">
          <a:xfrm>
            <a:off x="4191000" y="1323975"/>
            <a:ext cx="500063" cy="579438"/>
          </a:xfrm>
          <a:prstGeom prst="rect">
            <a:avLst/>
          </a:prstGeom>
          <a:noFill/>
          <a:ln w="12700">
            <a:noFill/>
            <a:miter lim="800000"/>
            <a:headEnd/>
            <a:tailEnd/>
          </a:ln>
          <a:effectLst/>
        </p:spPr>
        <p:txBody>
          <a:bodyPr wrap="none">
            <a:spAutoFit/>
          </a:bodyPr>
          <a:lstStyle/>
          <a:p>
            <a:pPr eaLnBrk="0" hangingPunct="0"/>
            <a:r>
              <a:rPr lang="en-US" sz="3200" b="1">
                <a:solidFill>
                  <a:srgbClr val="990000"/>
                </a:solidFill>
                <a:latin typeface="Book Antiqua" pitchFamily="18" charset="0"/>
              </a:rPr>
              <a:t>A</a:t>
            </a:r>
            <a:endParaRPr lang="en-US" sz="2800">
              <a:solidFill>
                <a:srgbClr val="990000"/>
              </a:solidFill>
              <a:latin typeface="Book Antiqua" pitchFamily="18" charset="0"/>
            </a:endParaRPr>
          </a:p>
        </p:txBody>
      </p:sp>
      <p:sp>
        <p:nvSpPr>
          <p:cNvPr id="918541" name="Text Box 13"/>
          <p:cNvSpPr txBox="1">
            <a:spLocks noChangeArrowheads="1"/>
          </p:cNvSpPr>
          <p:nvPr/>
        </p:nvSpPr>
        <p:spPr bwMode="auto">
          <a:xfrm>
            <a:off x="3717925" y="3157538"/>
            <a:ext cx="658813" cy="579437"/>
          </a:xfrm>
          <a:prstGeom prst="rect">
            <a:avLst/>
          </a:prstGeom>
          <a:noFill/>
          <a:ln w="12700">
            <a:noFill/>
            <a:miter lim="800000"/>
            <a:headEnd/>
            <a:tailEnd/>
          </a:ln>
          <a:effectLst/>
        </p:spPr>
        <p:txBody>
          <a:bodyPr wrap="none">
            <a:spAutoFit/>
          </a:bodyPr>
          <a:lstStyle/>
          <a:p>
            <a:pPr eaLnBrk="0" hangingPunct="0"/>
            <a:r>
              <a:rPr lang="en-US" sz="3200" b="1">
                <a:solidFill>
                  <a:srgbClr val="990000"/>
                </a:solidFill>
                <a:latin typeface="Book Antiqua" pitchFamily="18" charset="0"/>
              </a:rPr>
              <a:t>B1</a:t>
            </a:r>
            <a:endParaRPr lang="en-US" sz="2800">
              <a:solidFill>
                <a:srgbClr val="990000"/>
              </a:solidFill>
              <a:latin typeface="Book Antiqua" pitchFamily="18" charset="0"/>
            </a:endParaRPr>
          </a:p>
        </p:txBody>
      </p:sp>
      <p:sp>
        <p:nvSpPr>
          <p:cNvPr id="918542" name="Text Box 14"/>
          <p:cNvSpPr txBox="1">
            <a:spLocks noChangeArrowheads="1"/>
          </p:cNvSpPr>
          <p:nvPr/>
        </p:nvSpPr>
        <p:spPr bwMode="auto">
          <a:xfrm>
            <a:off x="4708525" y="3157538"/>
            <a:ext cx="658813" cy="579437"/>
          </a:xfrm>
          <a:prstGeom prst="rect">
            <a:avLst/>
          </a:prstGeom>
          <a:noFill/>
          <a:ln w="12700">
            <a:noFill/>
            <a:miter lim="800000"/>
            <a:headEnd/>
            <a:tailEnd/>
          </a:ln>
          <a:effectLst/>
        </p:spPr>
        <p:txBody>
          <a:bodyPr wrap="none">
            <a:spAutoFit/>
          </a:bodyPr>
          <a:lstStyle/>
          <a:p>
            <a:pPr eaLnBrk="0" hangingPunct="0"/>
            <a:r>
              <a:rPr lang="en-US" sz="3200" b="1">
                <a:solidFill>
                  <a:srgbClr val="990000"/>
                </a:solidFill>
                <a:latin typeface="Book Antiqua" pitchFamily="18" charset="0"/>
              </a:rPr>
              <a:t>B2</a:t>
            </a:r>
            <a:endParaRPr lang="en-US" sz="2800">
              <a:solidFill>
                <a:srgbClr val="990000"/>
              </a:solidFill>
              <a:latin typeface="Book Antiqua" pitchFamily="18" charset="0"/>
            </a:endParaRPr>
          </a:p>
        </p:txBody>
      </p:sp>
      <p:sp>
        <p:nvSpPr>
          <p:cNvPr id="918543" name="Text Box 15"/>
          <p:cNvSpPr txBox="1">
            <a:spLocks noChangeArrowheads="1"/>
          </p:cNvSpPr>
          <p:nvPr/>
        </p:nvSpPr>
        <p:spPr bwMode="auto">
          <a:xfrm>
            <a:off x="4267200" y="5591175"/>
            <a:ext cx="477838" cy="579438"/>
          </a:xfrm>
          <a:prstGeom prst="rect">
            <a:avLst/>
          </a:prstGeom>
          <a:noFill/>
          <a:ln w="12700">
            <a:noFill/>
            <a:miter lim="800000"/>
            <a:headEnd/>
            <a:tailEnd/>
          </a:ln>
          <a:effectLst/>
        </p:spPr>
        <p:txBody>
          <a:bodyPr wrap="none">
            <a:spAutoFit/>
          </a:bodyPr>
          <a:lstStyle/>
          <a:p>
            <a:pPr eaLnBrk="0" hangingPunct="0"/>
            <a:r>
              <a:rPr lang="en-US" sz="3200" b="1">
                <a:solidFill>
                  <a:srgbClr val="990000"/>
                </a:solidFill>
                <a:latin typeface="Book Antiqua" pitchFamily="18" charset="0"/>
              </a:rPr>
              <a:t>C</a:t>
            </a:r>
            <a:endParaRPr lang="en-US" sz="2800">
              <a:solidFill>
                <a:srgbClr val="990000"/>
              </a:solidFill>
              <a:latin typeface="Book Antiqua" pitchFamily="18" charset="0"/>
            </a:endParaRPr>
          </a:p>
        </p:txBody>
      </p:sp>
      <p:sp>
        <p:nvSpPr>
          <p:cNvPr id="918544" name="Rectangle 16"/>
          <p:cNvSpPr>
            <a:spLocks noChangeArrowheads="1"/>
          </p:cNvSpPr>
          <p:nvPr/>
        </p:nvSpPr>
        <p:spPr bwMode="auto">
          <a:xfrm>
            <a:off x="228600" y="457200"/>
            <a:ext cx="5453063"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Hybrid inheritance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3200" b="1">
                <a:latin typeface="Times New Roman" pitchFamily="18" charset="0"/>
              </a:rPr>
              <a:t> </a:t>
            </a:r>
            <a:r>
              <a:rPr lang="en-US" sz="2400">
                <a:solidFill>
                  <a:srgbClr val="990000"/>
                </a:solidFill>
                <a:latin typeface="Times New Roman" pitchFamily="18" charset="0"/>
              </a:rPr>
              <a:t>Properties of the virtual base class are made virtual for inheritance in the subsequent derived classes.</a:t>
            </a:r>
          </a:p>
          <a:p>
            <a:pPr marL="342900" indent="-342900" eaLnBrk="0" hangingPunct="0">
              <a:spcBef>
                <a:spcPct val="20000"/>
              </a:spcBef>
              <a:buFontTx/>
              <a:buChar char="•"/>
            </a:pPr>
            <a:endParaRPr lang="en-US" sz="2400" b="1">
              <a:solidFill>
                <a:srgbClr val="990000"/>
              </a:solidFill>
              <a:latin typeface="Times New Roman" pitchFamily="18" charset="0"/>
            </a:endParaRPr>
          </a:p>
          <a:p>
            <a:pPr marL="342900" indent="-342900" eaLnBrk="0" hangingPunct="0">
              <a:spcBef>
                <a:spcPct val="20000"/>
              </a:spcBef>
              <a:buFontTx/>
              <a:buChar char="•"/>
            </a:pPr>
            <a:r>
              <a:rPr lang="en-US" sz="2400" b="1">
                <a:solidFill>
                  <a:srgbClr val="990000"/>
                </a:solidFill>
                <a:latin typeface="Times New Roman" pitchFamily="18" charset="0"/>
              </a:rPr>
              <a:t>class B1:public virtual A</a:t>
            </a:r>
          </a:p>
          <a:p>
            <a:pPr marL="342900" indent="-342900" eaLnBrk="0" hangingPunct="0">
              <a:spcBef>
                <a:spcPct val="20000"/>
              </a:spcBef>
              <a:buFontTx/>
              <a:buChar char="•"/>
            </a:pPr>
            <a:r>
              <a:rPr lang="en-US" sz="2400" b="1">
                <a:solidFill>
                  <a:srgbClr val="990000"/>
                </a:solidFill>
                <a:latin typeface="Times New Roman" pitchFamily="18" charset="0"/>
              </a:rPr>
              <a:t>class B2:public virtual A</a:t>
            </a:r>
          </a:p>
          <a:p>
            <a:pPr marL="342900" indent="-342900" eaLnBrk="0" hangingPunct="0">
              <a:spcBef>
                <a:spcPct val="20000"/>
              </a:spcBef>
              <a:buFontTx/>
              <a:buChar char="•"/>
            </a:pPr>
            <a:endParaRPr lang="en-US" sz="2400">
              <a:solidFill>
                <a:srgbClr val="990000"/>
              </a:solidFill>
              <a:latin typeface="Times New Roman" pitchFamily="18" charset="0"/>
            </a:endParaRPr>
          </a:p>
          <a:p>
            <a:pPr marL="342900" indent="-342900" eaLnBrk="0" hangingPunct="0">
              <a:spcBef>
                <a:spcPct val="20000"/>
              </a:spcBef>
              <a:buFontTx/>
              <a:buChar char="•"/>
            </a:pPr>
            <a:r>
              <a:rPr lang="en-US" sz="2400" b="1">
                <a:solidFill>
                  <a:srgbClr val="990000"/>
                </a:solidFill>
                <a:latin typeface="Times New Roman" pitchFamily="18" charset="0"/>
              </a:rPr>
              <a:t>class C:public B1, public B2</a:t>
            </a:r>
            <a:r>
              <a:rPr lang="en-US" sz="2400">
                <a:solidFill>
                  <a:srgbClr val="990000"/>
                </a:solidFill>
                <a:latin typeface="Times New Roman" pitchFamily="18" charset="0"/>
              </a:rPr>
              <a:t>  </a:t>
            </a:r>
          </a:p>
          <a:p>
            <a:pPr marL="342900" indent="-342900" eaLnBrk="0" hangingPunct="0">
              <a:spcBef>
                <a:spcPct val="20000"/>
              </a:spcBef>
            </a:pPr>
            <a:r>
              <a:rPr lang="en-US" sz="2400">
                <a:solidFill>
                  <a:srgbClr val="990000"/>
                </a:solidFill>
                <a:latin typeface="Times New Roman" pitchFamily="18" charset="0"/>
              </a:rPr>
              <a:t>      - only one copy of the properties of class A will be  inherited by class C via class B1 and class B2</a:t>
            </a:r>
            <a:r>
              <a:rPr lang="en-US" sz="2800" b="1">
                <a:solidFill>
                  <a:srgbClr val="990000"/>
                </a:solidFill>
                <a:latin typeface="Times New Roman" pitchFamily="18" charset="0"/>
              </a:rPr>
              <a:t>.</a:t>
            </a:r>
            <a:endParaRPr lang="en-US" sz="2800">
              <a:solidFill>
                <a:srgbClr val="990000"/>
              </a:solidFill>
              <a:latin typeface="Times New Roman" pitchFamily="18" charset="0"/>
            </a:endParaRPr>
          </a:p>
        </p:txBody>
      </p:sp>
      <p:sp>
        <p:nvSpPr>
          <p:cNvPr id="920579" name="Rectangle 3"/>
          <p:cNvSpPr>
            <a:spLocks noChangeArrowheads="1"/>
          </p:cNvSpPr>
          <p:nvPr/>
        </p:nvSpPr>
        <p:spPr bwMode="auto">
          <a:xfrm>
            <a:off x="304800" y="452438"/>
            <a:ext cx="5346700" cy="579437"/>
          </a:xfrm>
          <a:prstGeom prst="rect">
            <a:avLst/>
          </a:prstGeom>
          <a:noFill/>
          <a:ln w="9525">
            <a:noFill/>
            <a:miter lim="800000"/>
            <a:headEnd/>
            <a:tailEnd/>
          </a:ln>
          <a:effectLst/>
        </p:spPr>
        <p:txBody>
          <a:bodyPr>
            <a:spAutoFit/>
          </a:bodyPr>
          <a:lstStyle/>
          <a:p>
            <a:pPr eaLnBrk="0" hangingPunct="0"/>
            <a:r>
              <a:rPr lang="en-US" sz="3200">
                <a:solidFill>
                  <a:schemeClr val="tx2"/>
                </a:solidFill>
                <a:latin typeface="Times New Roman" pitchFamily="18" charset="0"/>
              </a:rPr>
              <a:t>   </a:t>
            </a:r>
            <a:r>
              <a:rPr lang="en-US" sz="3200">
                <a:solidFill>
                  <a:schemeClr val="accent2"/>
                </a:solidFill>
                <a:latin typeface="Times New Roman" pitchFamily="18" charset="0"/>
              </a:rPr>
              <a:t>Virtual Base Class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ChangeArrowheads="1"/>
          </p:cNvSpPr>
          <p:nvPr/>
        </p:nvSpPr>
        <p:spPr bwMode="auto">
          <a:xfrm>
            <a:off x="685800" y="1219200"/>
            <a:ext cx="7924800" cy="5334000"/>
          </a:xfrm>
          <a:prstGeom prst="rect">
            <a:avLst/>
          </a:prstGeom>
          <a:noFill/>
          <a:ln w="9525">
            <a:noFill/>
            <a:miter lim="800000"/>
            <a:headEnd/>
            <a:tailEnd/>
          </a:ln>
          <a:effectLst/>
        </p:spPr>
        <p:txBody>
          <a:bodyPr lIns="92075" tIns="46037" rIns="92075" bIns="46037"/>
          <a:lstStyle/>
          <a:p>
            <a:pPr marL="342900" indent="-342900" eaLnBrk="0" hangingPunct="0">
              <a:lnSpc>
                <a:spcPct val="85000"/>
              </a:lnSpc>
              <a:buSzPct val="120000"/>
              <a:buFontTx/>
              <a:buChar char="•"/>
            </a:pPr>
            <a:r>
              <a:rPr lang="en-US" sz="2800">
                <a:solidFill>
                  <a:srgbClr val="990000"/>
                </a:solidFill>
                <a:latin typeface="Times New Roman" pitchFamily="18" charset="0"/>
              </a:rPr>
              <a:t>Mechanism to make use of existing classes to define new and more complex classes.</a:t>
            </a:r>
          </a:p>
          <a:p>
            <a:pPr marL="342900" indent="-342900" eaLnBrk="0" hangingPunct="0">
              <a:lnSpc>
                <a:spcPct val="85000"/>
              </a:lnSpc>
              <a:buSzPct val="120000"/>
              <a:buFontTx/>
              <a:buChar char="•"/>
            </a:pPr>
            <a:endParaRPr lang="en-US" sz="2800">
              <a:solidFill>
                <a:srgbClr val="990000"/>
              </a:solidFill>
              <a:latin typeface="Times New Roman" pitchFamily="18" charset="0"/>
            </a:endParaRPr>
          </a:p>
          <a:p>
            <a:pPr marL="342900" indent="-342900" eaLnBrk="0" hangingPunct="0">
              <a:lnSpc>
                <a:spcPct val="85000"/>
              </a:lnSpc>
              <a:buSzPct val="120000"/>
              <a:buFontTx/>
              <a:buChar char="•"/>
            </a:pPr>
            <a:r>
              <a:rPr lang="en-US" sz="2800">
                <a:solidFill>
                  <a:srgbClr val="990000"/>
                </a:solidFill>
                <a:latin typeface="Times New Roman" pitchFamily="18" charset="0"/>
              </a:rPr>
              <a:t>The internal data (the state) of one class contains an object of another class.</a:t>
            </a:r>
          </a:p>
          <a:p>
            <a:pPr marL="342900" indent="-342900" eaLnBrk="0" hangingPunct="0">
              <a:lnSpc>
                <a:spcPct val="85000"/>
              </a:lnSpc>
              <a:buSzPct val="120000"/>
              <a:buFontTx/>
              <a:buChar char="•"/>
            </a:pPr>
            <a:endParaRPr lang="en-US" sz="2800">
              <a:solidFill>
                <a:srgbClr val="990000"/>
              </a:solidFill>
              <a:latin typeface="Times New Roman" pitchFamily="18" charset="0"/>
            </a:endParaRPr>
          </a:p>
          <a:p>
            <a:pPr marL="342900" indent="-342900" eaLnBrk="0" hangingPunct="0">
              <a:lnSpc>
                <a:spcPct val="85000"/>
              </a:lnSpc>
              <a:buSzPct val="120000"/>
              <a:buFontTx/>
              <a:buChar char="•"/>
            </a:pPr>
            <a:r>
              <a:rPr lang="en-US" sz="2800">
                <a:solidFill>
                  <a:srgbClr val="990000"/>
                </a:solidFill>
                <a:latin typeface="Times New Roman" pitchFamily="18" charset="0"/>
              </a:rPr>
              <a:t>The host class has access to public members of contained class.</a:t>
            </a:r>
          </a:p>
          <a:p>
            <a:pPr marL="342900" indent="-342900" eaLnBrk="0" hangingPunct="0">
              <a:lnSpc>
                <a:spcPct val="85000"/>
              </a:lnSpc>
              <a:buSzPct val="120000"/>
              <a:buFontTx/>
              <a:buChar char="•"/>
            </a:pPr>
            <a:endParaRPr lang="en-US" sz="2800">
              <a:solidFill>
                <a:srgbClr val="990000"/>
              </a:solidFill>
              <a:latin typeface="Times New Roman" pitchFamily="18" charset="0"/>
            </a:endParaRPr>
          </a:p>
          <a:p>
            <a:pPr marL="342900" indent="-342900" eaLnBrk="0" hangingPunct="0">
              <a:lnSpc>
                <a:spcPct val="85000"/>
              </a:lnSpc>
              <a:buSzPct val="120000"/>
              <a:buFontTx/>
              <a:buChar char="•"/>
            </a:pPr>
            <a:r>
              <a:rPr lang="en-US" sz="2800">
                <a:solidFill>
                  <a:srgbClr val="990000"/>
                </a:solidFill>
                <a:latin typeface="Times New Roman" pitchFamily="18" charset="0"/>
              </a:rPr>
              <a:t>It can be an alternative to multiple inheritance.</a:t>
            </a:r>
          </a:p>
          <a:p>
            <a:pPr marL="342900" indent="-342900" eaLnBrk="0" hangingPunct="0">
              <a:lnSpc>
                <a:spcPct val="85000"/>
              </a:lnSpc>
              <a:buSzPct val="120000"/>
              <a:buFontTx/>
              <a:buChar char="•"/>
            </a:pPr>
            <a:endParaRPr lang="en-US" sz="2800">
              <a:solidFill>
                <a:srgbClr val="990000"/>
              </a:solidFill>
              <a:latin typeface="Times New Roman" pitchFamily="18" charset="0"/>
            </a:endParaRPr>
          </a:p>
          <a:p>
            <a:pPr marL="342900" indent="-342900" eaLnBrk="0" hangingPunct="0">
              <a:lnSpc>
                <a:spcPct val="85000"/>
              </a:lnSpc>
              <a:buSzPct val="120000"/>
              <a:buFontTx/>
              <a:buChar char="•"/>
            </a:pPr>
            <a:r>
              <a:rPr lang="en-US" sz="2800">
                <a:solidFill>
                  <a:srgbClr val="990000"/>
                </a:solidFill>
                <a:latin typeface="Times New Roman" pitchFamily="18" charset="0"/>
              </a:rPr>
              <a:t>Provides an additional layer of data protection.</a:t>
            </a:r>
            <a:endParaRPr lang="en-US" sz="2400">
              <a:solidFill>
                <a:srgbClr val="990000"/>
              </a:solidFill>
              <a:latin typeface="Times New Roman" pitchFamily="18" charset="0"/>
            </a:endParaRPr>
          </a:p>
        </p:txBody>
      </p:sp>
      <p:sp>
        <p:nvSpPr>
          <p:cNvPr id="922627" name="Rectangle 3"/>
          <p:cNvSpPr>
            <a:spLocks noChangeArrowheads="1"/>
          </p:cNvSpPr>
          <p:nvPr/>
        </p:nvSpPr>
        <p:spPr bwMode="auto">
          <a:xfrm>
            <a:off x="152400" y="381000"/>
            <a:ext cx="64770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Inheritance Vs. Composition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p:cNvSpPr>
          <p:nvPr>
            <p:ph type="title"/>
          </p:nvPr>
        </p:nvSpPr>
        <p:spPr/>
        <p:txBody>
          <a:bodyPr/>
          <a:lstStyle/>
          <a:p>
            <a:r>
              <a:rPr lang="en-US"/>
              <a:t>Summary</a:t>
            </a:r>
          </a:p>
        </p:txBody>
      </p:sp>
      <p:sp>
        <p:nvSpPr>
          <p:cNvPr id="924675" name="Rectangle 3"/>
          <p:cNvSpPr>
            <a:spLocks noGrp="1"/>
          </p:cNvSpPr>
          <p:nvPr>
            <p:ph type="body" idx="1"/>
          </p:nvPr>
        </p:nvSpPr>
        <p:spPr/>
        <p:txBody>
          <a:bodyPr>
            <a:normAutofit fontScale="92500" lnSpcReduction="20000"/>
          </a:bodyPr>
          <a:lstStyle/>
          <a:p>
            <a:r>
              <a:rPr lang="en-US"/>
              <a:t>In this lesson, you  learnt to:</a:t>
            </a:r>
          </a:p>
          <a:p>
            <a:r>
              <a:rPr lang="en-US"/>
              <a:t>Derive a class from an existing class</a:t>
            </a:r>
          </a:p>
          <a:p>
            <a:r>
              <a:rPr lang="en-US"/>
              <a:t>Use base class access control when deriving a class</a:t>
            </a:r>
          </a:p>
          <a:p>
            <a:r>
              <a:rPr lang="en-US"/>
              <a:t>Describe the workings of protected members in a base class vis-à-vis derived class objects</a:t>
            </a:r>
          </a:p>
          <a:p>
            <a:r>
              <a:rPr lang="en-US"/>
              <a:t>Describe the order of invocation of constructors and destructors in an inheritance hierarchy</a:t>
            </a:r>
          </a:p>
          <a:p>
            <a:r>
              <a:rPr lang="en-US"/>
              <a:t>Pass parameters to base-class constructors from a derived class constructor</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Clr>
                <a:schemeClr val="tx2"/>
              </a:buClr>
              <a:buFontTx/>
              <a:buChar char="•"/>
            </a:pPr>
            <a:endParaRPr lang="en-US" sz="2400">
              <a:latin typeface="Times New Roman" pitchFamily="18" charset="0"/>
            </a:endParaRPr>
          </a:p>
        </p:txBody>
      </p:sp>
      <p:sp>
        <p:nvSpPr>
          <p:cNvPr id="926723" name="Text Box 3"/>
          <p:cNvSpPr txBox="1">
            <a:spLocks noChangeArrowheads="1"/>
          </p:cNvSpPr>
          <p:nvPr/>
        </p:nvSpPr>
        <p:spPr bwMode="auto">
          <a:xfrm>
            <a:off x="762000" y="2438400"/>
            <a:ext cx="7696200" cy="1311275"/>
          </a:xfrm>
          <a:prstGeom prst="rect">
            <a:avLst/>
          </a:prstGeom>
          <a:noFill/>
          <a:ln w="9525">
            <a:noFill/>
            <a:miter lim="800000"/>
            <a:headEnd/>
            <a:tailEnd/>
          </a:ln>
          <a:effectLst/>
        </p:spPr>
        <p:txBody>
          <a:bodyPr>
            <a:spAutoFit/>
          </a:bodyPr>
          <a:lstStyle/>
          <a:p>
            <a:pPr algn="ctr" eaLnBrk="0" hangingPunct="0">
              <a:spcBef>
                <a:spcPct val="50000"/>
              </a:spcBef>
            </a:pPr>
            <a:r>
              <a:rPr lang="en-US" sz="4000">
                <a:solidFill>
                  <a:schemeClr val="accent2"/>
                </a:solidFill>
                <a:latin typeface="Times New Roman" pitchFamily="18" charset="0"/>
              </a:rPr>
              <a:t>Arrays, Pointers, References, and Special Constructors</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p:cNvSpPr>
          <p:nvPr>
            <p:ph type="title"/>
          </p:nvPr>
        </p:nvSpPr>
        <p:spPr/>
        <p:txBody>
          <a:bodyPr/>
          <a:lstStyle/>
          <a:p>
            <a:r>
              <a:rPr lang="en-US"/>
              <a:t>Objectives</a:t>
            </a:r>
          </a:p>
        </p:txBody>
      </p:sp>
      <p:sp>
        <p:nvSpPr>
          <p:cNvPr id="928771" name="Rectangle 3"/>
          <p:cNvSpPr>
            <a:spLocks noGrp="1"/>
          </p:cNvSpPr>
          <p:nvPr>
            <p:ph type="body" idx="1"/>
          </p:nvPr>
        </p:nvSpPr>
        <p:spPr/>
        <p:txBody>
          <a:bodyPr/>
          <a:lstStyle/>
          <a:p>
            <a:pPr>
              <a:buFont typeface="Arial" charset="0"/>
              <a:buNone/>
            </a:pPr>
            <a:r>
              <a:rPr lang="en-US"/>
              <a:t>In this lesson, you will learn to:</a:t>
            </a:r>
          </a:p>
          <a:p>
            <a:r>
              <a:rPr lang="en-US"/>
              <a:t>Use two special forms of constructors</a:t>
            </a:r>
          </a:p>
          <a:p>
            <a:r>
              <a:rPr lang="en-US"/>
              <a:t>Create arrays of objects</a:t>
            </a:r>
          </a:p>
          <a:p>
            <a:r>
              <a:rPr lang="en-US"/>
              <a:t>Access an object through a pointer</a:t>
            </a:r>
          </a:p>
          <a:p>
            <a:r>
              <a:rPr lang="en-US"/>
              <a:t>Access an object through a reference</a:t>
            </a:r>
          </a:p>
          <a:p>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p:cNvSpPr>
          <p:nvPr>
            <p:ph type="title"/>
          </p:nvPr>
        </p:nvSpPr>
        <p:spPr/>
        <p:txBody>
          <a:bodyPr/>
          <a:lstStyle/>
          <a:p>
            <a:r>
              <a:rPr lang="en-US"/>
              <a:t>Constructor With One Parameter</a:t>
            </a:r>
          </a:p>
        </p:txBody>
      </p:sp>
      <p:sp>
        <p:nvSpPr>
          <p:cNvPr id="930819" name="Rectangle 3"/>
          <p:cNvSpPr>
            <a:spLocks noGrp="1"/>
          </p:cNvSpPr>
          <p:nvPr>
            <p:ph type="body" idx="1"/>
          </p:nvPr>
        </p:nvSpPr>
        <p:spPr>
          <a:xfrm>
            <a:off x="685800" y="1730375"/>
            <a:ext cx="7772400" cy="4306888"/>
          </a:xfrm>
        </p:spPr>
        <p:txBody>
          <a:bodyPr>
            <a:normAutofit fontScale="92500" lnSpcReduction="10000"/>
          </a:bodyPr>
          <a:lstStyle/>
          <a:p>
            <a:r>
              <a:rPr lang="en-US"/>
              <a:t>If a constructor only has one parameter, there is a special way to pass an initial value to that constructor. For example, consider the following short program:</a:t>
            </a:r>
          </a:p>
          <a:p>
            <a:r>
              <a:rPr lang="en-US" sz="1600"/>
              <a:t>#include&lt;iostream&gt;</a:t>
            </a:r>
          </a:p>
          <a:p>
            <a:r>
              <a:rPr lang="en-US" sz="1600"/>
              <a:t>using namespace std;</a:t>
            </a:r>
          </a:p>
          <a:p>
            <a:r>
              <a:rPr lang="en-US" sz="1600"/>
              <a:t>class x</a:t>
            </a:r>
          </a:p>
          <a:p>
            <a:r>
              <a:rPr lang="en-US" sz="1600"/>
              <a:t> {</a:t>
            </a:r>
          </a:p>
          <a:p>
            <a:r>
              <a:rPr lang="en-US" sz="1600"/>
              <a:t>   private:</a:t>
            </a:r>
          </a:p>
          <a:p>
            <a:r>
              <a:rPr lang="en-US" sz="1600"/>
              <a:t>    int a;</a:t>
            </a:r>
          </a:p>
          <a:p>
            <a:r>
              <a:rPr lang="en-US" sz="1600"/>
              <a:t>   public:</a:t>
            </a:r>
          </a:p>
          <a:p>
            <a:r>
              <a:rPr lang="en-US" sz="1600"/>
              <a:t>     x( int j)</a:t>
            </a:r>
          </a:p>
          <a:p>
            <a:r>
              <a:rPr lang="en-US" sz="1600"/>
              <a:t>       { a = j; }</a:t>
            </a:r>
          </a:p>
          <a:p>
            <a:r>
              <a:rPr lang="en-US" sz="1800"/>
              <a:t>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p:cNvSpPr>
          <p:nvPr>
            <p:ph type="title"/>
          </p:nvPr>
        </p:nvSpPr>
        <p:spPr/>
        <p:txBody>
          <a:bodyPr/>
          <a:lstStyle/>
          <a:p>
            <a:r>
              <a:rPr lang="en-US"/>
              <a:t>Constructor With One Parameter</a:t>
            </a:r>
          </a:p>
        </p:txBody>
      </p:sp>
      <p:sp>
        <p:nvSpPr>
          <p:cNvPr id="932867" name="Rectangle 3"/>
          <p:cNvSpPr>
            <a:spLocks noGrp="1"/>
          </p:cNvSpPr>
          <p:nvPr>
            <p:ph type="body" idx="1"/>
          </p:nvPr>
        </p:nvSpPr>
        <p:spPr>
          <a:xfrm>
            <a:off x="685800" y="1730375"/>
            <a:ext cx="7772400" cy="4306888"/>
          </a:xfrm>
        </p:spPr>
        <p:txBody>
          <a:bodyPr/>
          <a:lstStyle/>
          <a:p>
            <a:r>
              <a:rPr lang="en-US" sz="1600"/>
              <a:t>int geta ( )</a:t>
            </a:r>
          </a:p>
          <a:p>
            <a:r>
              <a:rPr lang="en-US" sz="1600"/>
              <a:t>  {  return a;  } };</a:t>
            </a:r>
          </a:p>
          <a:p>
            <a:r>
              <a:rPr lang="en-US" sz="1600"/>
              <a:t>int main( )</a:t>
            </a:r>
          </a:p>
          <a:p>
            <a:r>
              <a:rPr lang="en-US" sz="1600"/>
              <a:t> {  x ob = 99; // passes 99 to j;</a:t>
            </a:r>
          </a:p>
          <a:p>
            <a:r>
              <a:rPr lang="en-US" sz="1600"/>
              <a:t>   cout &lt;&lt; ob.geta( ); // outputs 99</a:t>
            </a:r>
          </a:p>
          <a:p>
            <a:r>
              <a:rPr lang="en-US" sz="1600"/>
              <a:t>   return 0;  }</a:t>
            </a:r>
          </a:p>
          <a:p>
            <a:endParaRPr lang="en-US" sz="1600"/>
          </a:p>
          <a:p>
            <a:r>
              <a:rPr lang="en-US" sz="1800"/>
              <a:t>In general, whenever you have a constructor that requires only one argument, you can use either </a:t>
            </a:r>
            <a:r>
              <a:rPr lang="en-US" sz="1800" b="1"/>
              <a:t>ob(i)</a:t>
            </a:r>
            <a:r>
              <a:rPr lang="en-US" sz="1800"/>
              <a:t> or </a:t>
            </a:r>
            <a:r>
              <a:rPr lang="en-US" sz="1800" b="1"/>
              <a:t>ob =</a:t>
            </a:r>
            <a:r>
              <a:rPr lang="en-US" sz="1800"/>
              <a:t> </a:t>
            </a:r>
            <a:r>
              <a:rPr lang="en-US" sz="1800" b="1"/>
              <a:t>i</a:t>
            </a:r>
            <a:r>
              <a:rPr lang="en-US" sz="1800"/>
              <a:t> to initialize an object.</a:t>
            </a:r>
          </a:p>
          <a:p>
            <a:endParaRPr lang="en-US" sz="1800"/>
          </a:p>
          <a:p>
            <a:r>
              <a:rPr lang="en-US" sz="1800" b="1"/>
              <a:t>The reason for this is that whenever you create a constructor that takes one argument, you are implicitly creating a conversion from the type of that argument to the type of the class.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p:cNvSpPr>
          <p:nvPr>
            <p:ph type="title"/>
          </p:nvPr>
        </p:nvSpPr>
        <p:spPr/>
        <p:txBody>
          <a:bodyPr/>
          <a:lstStyle/>
          <a:p>
            <a:r>
              <a:rPr lang="en-US"/>
              <a:t>Copy Constructor</a:t>
            </a:r>
          </a:p>
        </p:txBody>
      </p:sp>
      <p:sp>
        <p:nvSpPr>
          <p:cNvPr id="934915" name="Rectangle 3"/>
          <p:cNvSpPr>
            <a:spLocks noGrp="1"/>
          </p:cNvSpPr>
          <p:nvPr>
            <p:ph type="body" idx="1"/>
          </p:nvPr>
        </p:nvSpPr>
        <p:spPr/>
        <p:txBody>
          <a:bodyPr>
            <a:normAutofit fontScale="92500" lnSpcReduction="20000"/>
          </a:bodyPr>
          <a:lstStyle/>
          <a:p>
            <a:r>
              <a:rPr lang="en-US"/>
              <a:t>Whenever one object is used to initialize another, C++ performs a bitwise copy. That is, an identical copy of the initializing object is created in the target object.</a:t>
            </a:r>
          </a:p>
          <a:p>
            <a:endParaRPr lang="en-US"/>
          </a:p>
          <a:p>
            <a:r>
              <a:rPr lang="en-US"/>
              <a:t>Although this is particularly adequate in most cases, there are situations in which a bitwise copy should not be used. </a:t>
            </a:r>
          </a:p>
          <a:p>
            <a:endParaRPr lang="en-US"/>
          </a:p>
          <a:p>
            <a:r>
              <a:rPr lang="en-US"/>
              <a:t>One of the most common situations is when an object allocates memory when it is created.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p:cNvSpPr>
          <p:nvPr>
            <p:ph type="title"/>
          </p:nvPr>
        </p:nvSpPr>
        <p:spPr>
          <a:xfrm>
            <a:off x="457200" y="228600"/>
            <a:ext cx="7772400" cy="1143000"/>
          </a:xfrm>
        </p:spPr>
        <p:txBody>
          <a:bodyPr/>
          <a:lstStyle/>
          <a:p>
            <a:r>
              <a:rPr lang="en-US"/>
              <a:t>Overriding Behaviours</a:t>
            </a:r>
          </a:p>
        </p:txBody>
      </p:sp>
      <p:sp>
        <p:nvSpPr>
          <p:cNvPr id="660483" name="Rectangle 3"/>
          <p:cNvSpPr>
            <a:spLocks noGrp="1"/>
          </p:cNvSpPr>
          <p:nvPr>
            <p:ph type="body" idx="1"/>
          </p:nvPr>
        </p:nvSpPr>
        <p:spPr/>
        <p:txBody>
          <a:bodyPr>
            <a:normAutofit fontScale="85000" lnSpcReduction="10000"/>
          </a:bodyPr>
          <a:lstStyle/>
          <a:p>
            <a:r>
              <a:rPr lang="en-US"/>
              <a:t>There are times when a subclass may choose to provide for its own specific implementation of an inherited behaviour.</a:t>
            </a:r>
          </a:p>
          <a:p>
            <a:endParaRPr lang="en-US"/>
          </a:p>
          <a:p>
            <a:r>
              <a:rPr lang="en-US"/>
              <a:t>In such a scenario, the subclass chooses to keep the same nomenclature of the behaviour as defined in the superclass, but chooses to keep the semantics different specific to its own needs. </a:t>
            </a:r>
          </a:p>
          <a:p>
            <a:endParaRPr lang="en-US"/>
          </a:p>
          <a:p>
            <a:r>
              <a:rPr lang="en-US"/>
              <a:t>This is a case where a subclass is said to have overridden a behaviour inherited from its superclass.</a:t>
            </a:r>
          </a:p>
        </p:txBody>
      </p:sp>
      <p:pic>
        <p:nvPicPr>
          <p:cNvPr id="2" name="Audio 1">
            <a:hlinkClick r:id="" action="ppaction://media"/>
            <a:extLst>
              <a:ext uri="{FF2B5EF4-FFF2-40B4-BE49-F238E27FC236}">
                <a16:creationId xmlns:a16="http://schemas.microsoft.com/office/drawing/2014/main" id="{B6074D42-41DB-42B1-8FFB-1799881621C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p:cNvSpPr>
          <p:nvPr>
            <p:ph type="title"/>
          </p:nvPr>
        </p:nvSpPr>
        <p:spPr/>
        <p:txBody>
          <a:bodyPr/>
          <a:lstStyle/>
          <a:p>
            <a:r>
              <a:rPr lang="en-US"/>
              <a:t>Copy Constructor</a:t>
            </a:r>
          </a:p>
        </p:txBody>
      </p:sp>
      <p:sp>
        <p:nvSpPr>
          <p:cNvPr id="936963" name="Rectangle 3"/>
          <p:cNvSpPr>
            <a:spLocks noGrp="1"/>
          </p:cNvSpPr>
          <p:nvPr>
            <p:ph type="body" idx="1"/>
          </p:nvPr>
        </p:nvSpPr>
        <p:spPr>
          <a:xfrm>
            <a:off x="533400" y="1587500"/>
            <a:ext cx="8077200" cy="4449763"/>
          </a:xfrm>
        </p:spPr>
        <p:txBody>
          <a:bodyPr>
            <a:normAutofit fontScale="85000" lnSpcReduction="10000"/>
          </a:bodyPr>
          <a:lstStyle/>
          <a:p>
            <a:r>
              <a:rPr lang="en-US"/>
              <a:t>The same type of problem can occur in two additional ways: </a:t>
            </a:r>
          </a:p>
          <a:p>
            <a:pPr>
              <a:buFont typeface="Arial" charset="0"/>
              <a:buNone/>
            </a:pPr>
            <a:r>
              <a:rPr lang="en-US"/>
              <a:t>   - </a:t>
            </a:r>
            <a:r>
              <a:rPr lang="en-US" sz="1800"/>
              <a:t>when a copy of an object is made when it is passed as an argument to a        function</a:t>
            </a:r>
          </a:p>
          <a:p>
            <a:pPr>
              <a:buFont typeface="Arial" charset="0"/>
              <a:buNone/>
            </a:pPr>
            <a:r>
              <a:rPr lang="en-US"/>
              <a:t>    -  </a:t>
            </a:r>
            <a:r>
              <a:rPr lang="en-US" sz="1800"/>
              <a:t>when a temporary object is created as a return value from a function</a:t>
            </a:r>
            <a:r>
              <a:rPr lang="en-US"/>
              <a:t>.</a:t>
            </a:r>
          </a:p>
          <a:p>
            <a:endParaRPr lang="en-US"/>
          </a:p>
          <a:p>
            <a:r>
              <a:rPr lang="en-US"/>
              <a:t>C++ allows you to create a copy constructor, which the compiler invokes when one object initializes another.</a:t>
            </a:r>
          </a:p>
          <a:p>
            <a:endParaRPr lang="en-US"/>
          </a:p>
          <a:p>
            <a:r>
              <a:rPr lang="en-US"/>
              <a:t>When a copy constructor exists, the default bitwise copy is bypassed.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p:cNvSpPr>
          <p:nvPr>
            <p:ph type="title"/>
          </p:nvPr>
        </p:nvSpPr>
        <p:spPr/>
        <p:txBody>
          <a:bodyPr/>
          <a:lstStyle/>
          <a:p>
            <a:r>
              <a:rPr lang="en-US"/>
              <a:t>Copy Constructor</a:t>
            </a:r>
          </a:p>
        </p:txBody>
      </p:sp>
      <p:sp>
        <p:nvSpPr>
          <p:cNvPr id="939011" name="Rectangle 3"/>
          <p:cNvSpPr>
            <a:spLocks noGrp="1"/>
          </p:cNvSpPr>
          <p:nvPr>
            <p:ph type="body" idx="1"/>
          </p:nvPr>
        </p:nvSpPr>
        <p:spPr>
          <a:xfrm>
            <a:off x="685800" y="1730375"/>
            <a:ext cx="7772400" cy="4306888"/>
          </a:xfrm>
        </p:spPr>
        <p:txBody>
          <a:bodyPr>
            <a:normAutofit fontScale="92500"/>
          </a:bodyPr>
          <a:lstStyle/>
          <a:p>
            <a:pPr marL="457200" indent="-457200"/>
            <a:r>
              <a:rPr lang="en-US"/>
              <a:t> The common form of a copy constructor is:</a:t>
            </a:r>
          </a:p>
          <a:p>
            <a:pPr marL="457200" indent="-457200">
              <a:buFont typeface="Arial" charset="0"/>
              <a:buNone/>
            </a:pPr>
            <a:r>
              <a:rPr lang="en-US"/>
              <a:t>    classname (const classname &amp;o)</a:t>
            </a:r>
          </a:p>
          <a:p>
            <a:pPr marL="457200" indent="-457200">
              <a:buFont typeface="Arial" charset="0"/>
              <a:buNone/>
            </a:pPr>
            <a:r>
              <a:rPr lang="en-US"/>
              <a:t>     {     // body of constructor }</a:t>
            </a:r>
          </a:p>
          <a:p>
            <a:pPr marL="457200" indent="-457200">
              <a:buFont typeface="Arial" charset="0"/>
              <a:buNone/>
            </a:pPr>
            <a:endParaRPr lang="en-US"/>
          </a:p>
          <a:p>
            <a:pPr marL="457200" indent="-457200"/>
            <a:r>
              <a:rPr lang="en-US"/>
              <a:t>There are two distinct situations in which the value of one object is assigned to another. </a:t>
            </a:r>
          </a:p>
          <a:p>
            <a:pPr marL="457200" indent="-457200">
              <a:buFont typeface="Arial" charset="0"/>
              <a:buNone/>
            </a:pPr>
            <a:r>
              <a:rPr lang="en-US"/>
              <a:t>       -</a:t>
            </a:r>
            <a:r>
              <a:rPr lang="en-US" sz="1800"/>
              <a:t> assignment.</a:t>
            </a:r>
          </a:p>
          <a:p>
            <a:pPr marL="457200" indent="-457200">
              <a:buFont typeface="Arial" charset="0"/>
              <a:buNone/>
            </a:pPr>
            <a:r>
              <a:rPr lang="en-US" sz="1800"/>
              <a:t> 	 - initialization</a:t>
            </a:r>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p:cNvSpPr>
          <p:nvPr>
            <p:ph type="title"/>
          </p:nvPr>
        </p:nvSpPr>
        <p:spPr/>
        <p:txBody>
          <a:bodyPr/>
          <a:lstStyle/>
          <a:p>
            <a:r>
              <a:rPr lang="en-US"/>
              <a:t>Copy Constructor</a:t>
            </a:r>
          </a:p>
        </p:txBody>
      </p:sp>
      <p:sp>
        <p:nvSpPr>
          <p:cNvPr id="941059" name="Rectangle 3"/>
          <p:cNvSpPr>
            <a:spLocks noGrp="1"/>
          </p:cNvSpPr>
          <p:nvPr>
            <p:ph type="body" idx="1"/>
          </p:nvPr>
        </p:nvSpPr>
        <p:spPr>
          <a:xfrm>
            <a:off x="685800" y="1874838"/>
            <a:ext cx="8001000" cy="4162425"/>
          </a:xfrm>
        </p:spPr>
        <p:txBody>
          <a:bodyPr>
            <a:normAutofit lnSpcReduction="10000"/>
          </a:bodyPr>
          <a:lstStyle/>
          <a:p>
            <a:pPr marL="457200" indent="-457200"/>
            <a:endParaRPr lang="en-US" sz="1600"/>
          </a:p>
          <a:p>
            <a:pPr marL="457200" indent="-457200"/>
            <a:r>
              <a:rPr lang="en-US"/>
              <a:t>Initialization, which can occur in any one of the following three ways:</a:t>
            </a:r>
          </a:p>
          <a:p>
            <a:pPr marL="457200" indent="-457200">
              <a:buFont typeface="Arial" charset="0"/>
              <a:buNone/>
            </a:pPr>
            <a:r>
              <a:rPr lang="en-US" sz="1800"/>
              <a:t> </a:t>
            </a:r>
          </a:p>
          <a:p>
            <a:pPr marL="457200" indent="-457200">
              <a:buFont typeface="Arial" charset="0"/>
              <a:buNone/>
            </a:pPr>
            <a:r>
              <a:rPr lang="en-US" sz="1800"/>
              <a:t>       -When one object explicitly initializes another, such as in a declaration.</a:t>
            </a:r>
          </a:p>
          <a:p>
            <a:pPr marL="457200" indent="-457200"/>
            <a:endParaRPr lang="en-US" sz="1800"/>
          </a:p>
          <a:p>
            <a:pPr marL="457200" indent="-457200">
              <a:buFont typeface="Arial" charset="0"/>
              <a:buNone/>
            </a:pPr>
            <a:r>
              <a:rPr lang="en-US" sz="1800"/>
              <a:t>	-When a copy of an object is made to be passed to a function.</a:t>
            </a:r>
          </a:p>
          <a:p>
            <a:pPr marL="457200" indent="-457200"/>
            <a:endParaRPr lang="en-US" sz="1800"/>
          </a:p>
          <a:p>
            <a:pPr marL="457200" indent="-457200">
              <a:buFont typeface="Arial" charset="0"/>
              <a:buNone/>
            </a:pPr>
            <a:r>
              <a:rPr lang="en-US" sz="1800"/>
              <a:t>	-When a temporary object is generated (most commonly as a return value of a function).</a:t>
            </a:r>
          </a:p>
          <a:p>
            <a:pPr marL="457200" indent="-457200"/>
            <a:endParaRPr lang="en-US" sz="1800"/>
          </a:p>
          <a:p>
            <a:pPr marL="457200" indent="-457200"/>
            <a:r>
              <a:rPr lang="en-US" sz="1800" b="1"/>
              <a:t>The copy constructor applies only to initializations.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p:cNvSpPr>
          <p:nvPr>
            <p:ph type="title"/>
          </p:nvPr>
        </p:nvSpPr>
        <p:spPr/>
        <p:txBody>
          <a:bodyPr/>
          <a:lstStyle/>
          <a:p>
            <a:r>
              <a:rPr lang="en-US"/>
              <a:t>Copy Constructor</a:t>
            </a:r>
          </a:p>
        </p:txBody>
      </p:sp>
      <p:sp>
        <p:nvSpPr>
          <p:cNvPr id="943107" name="Rectangle 3"/>
          <p:cNvSpPr>
            <a:spLocks noGrp="1"/>
          </p:cNvSpPr>
          <p:nvPr>
            <p:ph type="body" idx="1"/>
          </p:nvPr>
        </p:nvSpPr>
        <p:spPr>
          <a:xfrm>
            <a:off x="685800" y="1587500"/>
            <a:ext cx="7772400" cy="4449763"/>
          </a:xfrm>
        </p:spPr>
        <p:txBody>
          <a:bodyPr/>
          <a:lstStyle/>
          <a:p>
            <a:pPr>
              <a:lnSpc>
                <a:spcPct val="80000"/>
              </a:lnSpc>
            </a:pPr>
            <a:r>
              <a:rPr lang="en-US" sz="1600"/>
              <a:t>#include&lt;iostream&gt;</a:t>
            </a:r>
          </a:p>
          <a:p>
            <a:pPr>
              <a:lnSpc>
                <a:spcPct val="80000"/>
              </a:lnSpc>
            </a:pPr>
            <a:r>
              <a:rPr lang="en-US" sz="1600"/>
              <a:t>#include&lt;stdlib&gt;</a:t>
            </a:r>
          </a:p>
          <a:p>
            <a:pPr>
              <a:lnSpc>
                <a:spcPct val="80000"/>
              </a:lnSpc>
            </a:pPr>
            <a:r>
              <a:rPr lang="en-US" sz="1600"/>
              <a:t>Using namespace std;</a:t>
            </a:r>
          </a:p>
          <a:p>
            <a:pPr>
              <a:lnSpc>
                <a:spcPct val="80000"/>
              </a:lnSpc>
            </a:pPr>
            <a:r>
              <a:rPr lang="en-US" sz="1600"/>
              <a:t>Class array</a:t>
            </a:r>
          </a:p>
          <a:p>
            <a:pPr>
              <a:lnSpc>
                <a:spcPct val="80000"/>
              </a:lnSpc>
            </a:pPr>
            <a:r>
              <a:rPr lang="en-US" sz="1600"/>
              <a:t> {</a:t>
            </a:r>
          </a:p>
          <a:p>
            <a:pPr>
              <a:lnSpc>
                <a:spcPct val="80000"/>
              </a:lnSpc>
            </a:pPr>
            <a:r>
              <a:rPr lang="en-US" sz="1600"/>
              <a:t>   int *p;</a:t>
            </a:r>
          </a:p>
          <a:p>
            <a:pPr>
              <a:lnSpc>
                <a:spcPct val="80000"/>
              </a:lnSpc>
            </a:pPr>
            <a:r>
              <a:rPr lang="en-US" sz="1600"/>
              <a:t>   int size;</a:t>
            </a:r>
          </a:p>
          <a:p>
            <a:pPr>
              <a:lnSpc>
                <a:spcPct val="80000"/>
              </a:lnSpc>
            </a:pPr>
            <a:r>
              <a:rPr lang="en-US" sz="1600"/>
              <a:t>   public:</a:t>
            </a:r>
          </a:p>
          <a:p>
            <a:pPr>
              <a:lnSpc>
                <a:spcPct val="80000"/>
              </a:lnSpc>
            </a:pPr>
            <a:r>
              <a:rPr lang="en-US" sz="1600"/>
              <a:t>    array (int sz)</a:t>
            </a:r>
          </a:p>
          <a:p>
            <a:pPr>
              <a:lnSpc>
                <a:spcPct val="80000"/>
              </a:lnSpc>
            </a:pPr>
            <a:r>
              <a:rPr lang="en-US" sz="1600"/>
              <a:t>     { try {</a:t>
            </a:r>
          </a:p>
          <a:p>
            <a:pPr>
              <a:lnSpc>
                <a:spcPct val="80000"/>
              </a:lnSpc>
            </a:pPr>
            <a:r>
              <a:rPr lang="en-US" sz="1600"/>
              <a:t>              p = new int [sz];</a:t>
            </a:r>
          </a:p>
          <a:p>
            <a:pPr>
              <a:lnSpc>
                <a:spcPct val="80000"/>
              </a:lnSpc>
            </a:pPr>
            <a:r>
              <a:rPr lang="en-US" sz="1600"/>
              <a:t>             } </a:t>
            </a:r>
          </a:p>
          <a:p>
            <a:pPr>
              <a:lnSpc>
                <a:spcPct val="80000"/>
              </a:lnSpc>
            </a:pPr>
            <a:r>
              <a:rPr lang="en-US" sz="1600"/>
              <a:t>         catch (bad_alloc xa) </a:t>
            </a:r>
          </a:p>
          <a:p>
            <a:pPr>
              <a:lnSpc>
                <a:spcPct val="80000"/>
              </a:lnSpc>
            </a:pPr>
            <a:r>
              <a:rPr lang="en-US" sz="1600"/>
              <a:t>          { cout &lt;&lt; “allocation failure\n”;</a:t>
            </a:r>
          </a:p>
          <a:p>
            <a:pPr>
              <a:lnSpc>
                <a:spcPct val="80000"/>
              </a:lnSpc>
            </a:pPr>
            <a:r>
              <a:rPr lang="en-US" sz="1600"/>
              <a:t>             exit(EXIT_FAILURE); }</a:t>
            </a:r>
          </a:p>
          <a:p>
            <a:pPr>
              <a:lnSpc>
                <a:spcPct val="80000"/>
              </a:lnSpc>
            </a:pPr>
            <a:r>
              <a:rPr lang="en-US" sz="1600"/>
              <a:t>      size = sz; }</a:t>
            </a:r>
          </a:p>
          <a:p>
            <a:pPr>
              <a:lnSpc>
                <a:spcPct val="80000"/>
              </a:lnSpc>
            </a:pPr>
            <a:endParaRPr lang="en-US" sz="16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p:cNvSpPr>
          <p:nvPr>
            <p:ph type="title"/>
          </p:nvPr>
        </p:nvSpPr>
        <p:spPr/>
        <p:txBody>
          <a:bodyPr/>
          <a:lstStyle/>
          <a:p>
            <a:r>
              <a:rPr lang="en-US"/>
              <a:t>Copy Constructor</a:t>
            </a:r>
          </a:p>
        </p:txBody>
      </p:sp>
      <p:sp>
        <p:nvSpPr>
          <p:cNvPr id="945155" name="Rectangle 3"/>
          <p:cNvSpPr>
            <a:spLocks noGrp="1"/>
          </p:cNvSpPr>
          <p:nvPr>
            <p:ph type="body" idx="1"/>
          </p:nvPr>
        </p:nvSpPr>
        <p:spPr>
          <a:xfrm>
            <a:off x="685800" y="1587500"/>
            <a:ext cx="7772400" cy="4449763"/>
          </a:xfrm>
        </p:spPr>
        <p:txBody>
          <a:bodyPr/>
          <a:lstStyle/>
          <a:p>
            <a:pPr>
              <a:lnSpc>
                <a:spcPct val="80000"/>
              </a:lnSpc>
            </a:pPr>
            <a:r>
              <a:rPr lang="en-US" sz="1600"/>
              <a:t>~array ( )</a:t>
            </a:r>
          </a:p>
          <a:p>
            <a:pPr>
              <a:lnSpc>
                <a:spcPct val="80000"/>
              </a:lnSpc>
            </a:pPr>
            <a:r>
              <a:rPr lang="en-US" sz="1600"/>
              <a:t> { delete [ ] p; }</a:t>
            </a:r>
          </a:p>
          <a:p>
            <a:pPr>
              <a:lnSpc>
                <a:spcPct val="80000"/>
              </a:lnSpc>
            </a:pPr>
            <a:r>
              <a:rPr lang="en-US" sz="1600"/>
              <a:t>array (const array &amp;a); // copy constructor</a:t>
            </a:r>
          </a:p>
          <a:p>
            <a:pPr>
              <a:lnSpc>
                <a:spcPct val="80000"/>
              </a:lnSpc>
            </a:pPr>
            <a:r>
              <a:rPr lang="en-US" sz="1600"/>
              <a:t>void put (int i, int j)</a:t>
            </a:r>
          </a:p>
          <a:p>
            <a:pPr>
              <a:lnSpc>
                <a:spcPct val="80000"/>
              </a:lnSpc>
            </a:pPr>
            <a:r>
              <a:rPr lang="en-US" sz="1600"/>
              <a:t> { if (i &gt;= 0 &amp;&amp; i &lt; size)</a:t>
            </a:r>
          </a:p>
          <a:p>
            <a:pPr>
              <a:lnSpc>
                <a:spcPct val="80000"/>
              </a:lnSpc>
            </a:pPr>
            <a:r>
              <a:rPr lang="en-US" sz="1600"/>
              <a:t>    p[i] = j; }</a:t>
            </a:r>
          </a:p>
          <a:p>
            <a:pPr>
              <a:lnSpc>
                <a:spcPct val="80000"/>
              </a:lnSpc>
            </a:pPr>
            <a:r>
              <a:rPr lang="en-US" sz="1600"/>
              <a:t>int get (int i)</a:t>
            </a:r>
          </a:p>
          <a:p>
            <a:pPr>
              <a:lnSpc>
                <a:spcPct val="80000"/>
              </a:lnSpc>
            </a:pPr>
            <a:r>
              <a:rPr lang="en-US" sz="1600"/>
              <a:t> {  return p[i]; } };</a:t>
            </a:r>
          </a:p>
          <a:p>
            <a:pPr>
              <a:lnSpc>
                <a:spcPct val="80000"/>
              </a:lnSpc>
            </a:pPr>
            <a:r>
              <a:rPr lang="en-US" sz="1600"/>
              <a:t>array</a:t>
            </a:r>
            <a:r>
              <a:rPr lang="en-US" sz="1600" b="1"/>
              <a:t>:: </a:t>
            </a:r>
            <a:r>
              <a:rPr lang="en-US" sz="1600"/>
              <a:t>array (const array &amp;a) //Copy constructor</a:t>
            </a:r>
          </a:p>
          <a:p>
            <a:pPr>
              <a:lnSpc>
                <a:spcPct val="80000"/>
              </a:lnSpc>
            </a:pPr>
            <a:r>
              <a:rPr lang="en-US" sz="1600"/>
              <a:t> { int i;</a:t>
            </a:r>
          </a:p>
          <a:p>
            <a:pPr>
              <a:lnSpc>
                <a:spcPct val="80000"/>
              </a:lnSpc>
            </a:pPr>
            <a:r>
              <a:rPr lang="en-US" sz="1600"/>
              <a:t>   try {</a:t>
            </a:r>
          </a:p>
          <a:p>
            <a:pPr>
              <a:lnSpc>
                <a:spcPct val="80000"/>
              </a:lnSpc>
            </a:pPr>
            <a:r>
              <a:rPr lang="en-US" sz="1600"/>
              <a:t>      p = new int[ a.size];</a:t>
            </a:r>
          </a:p>
          <a:p>
            <a:pPr>
              <a:lnSpc>
                <a:spcPct val="80000"/>
              </a:lnSpc>
            </a:pPr>
            <a:r>
              <a:rPr lang="en-US" sz="1600"/>
              <a:t>      }catch (bad_alloc xa)</a:t>
            </a:r>
          </a:p>
          <a:p>
            <a:pPr>
              <a:lnSpc>
                <a:spcPct val="80000"/>
              </a:lnSpc>
            </a:pPr>
            <a:r>
              <a:rPr lang="en-US" sz="1600"/>
              <a:t>       {cout &lt;&lt; “Allocation Failure\n”;</a:t>
            </a:r>
          </a:p>
          <a:p>
            <a:pPr>
              <a:lnSpc>
                <a:spcPct val="80000"/>
              </a:lnSpc>
            </a:pPr>
            <a:r>
              <a:rPr lang="en-US" sz="1600"/>
              <a:t>         exit (EXIT_FAILURE); }</a:t>
            </a:r>
          </a:p>
          <a:p>
            <a:pPr>
              <a:lnSpc>
                <a:spcPct val="80000"/>
              </a:lnSpc>
            </a:pPr>
            <a:r>
              <a:rPr lang="en-US" sz="1600"/>
              <a:t>     for (i=0; i &lt; a.size; i++)</a:t>
            </a:r>
          </a:p>
          <a:p>
            <a:pPr>
              <a:lnSpc>
                <a:spcPct val="80000"/>
              </a:lnSpc>
            </a:pPr>
            <a:r>
              <a:rPr lang="en-US" sz="1600"/>
              <a:t>       p[i] = a.p[i];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p:cNvSpPr>
          <p:nvPr>
            <p:ph type="title"/>
          </p:nvPr>
        </p:nvSpPr>
        <p:spPr/>
        <p:txBody>
          <a:bodyPr/>
          <a:lstStyle/>
          <a:p>
            <a:r>
              <a:rPr lang="en-US"/>
              <a:t>Copy Constructor</a:t>
            </a:r>
          </a:p>
        </p:txBody>
      </p:sp>
      <p:sp>
        <p:nvSpPr>
          <p:cNvPr id="947203" name="Rectangle 3"/>
          <p:cNvSpPr>
            <a:spLocks noGrp="1"/>
          </p:cNvSpPr>
          <p:nvPr>
            <p:ph type="body" idx="1"/>
          </p:nvPr>
        </p:nvSpPr>
        <p:spPr/>
        <p:txBody>
          <a:bodyPr/>
          <a:lstStyle/>
          <a:p>
            <a:pPr>
              <a:lnSpc>
                <a:spcPct val="90000"/>
              </a:lnSpc>
            </a:pPr>
            <a:r>
              <a:rPr lang="en-US" sz="1600"/>
              <a:t>int main( )</a:t>
            </a:r>
          </a:p>
          <a:p>
            <a:pPr>
              <a:lnSpc>
                <a:spcPct val="90000"/>
              </a:lnSpc>
            </a:pPr>
            <a:r>
              <a:rPr lang="en-US" sz="1600"/>
              <a:t> {</a:t>
            </a:r>
          </a:p>
          <a:p>
            <a:pPr>
              <a:lnSpc>
                <a:spcPct val="90000"/>
              </a:lnSpc>
            </a:pPr>
            <a:r>
              <a:rPr lang="en-US" sz="1600"/>
              <a:t>   array num(10);</a:t>
            </a:r>
          </a:p>
          <a:p>
            <a:pPr>
              <a:lnSpc>
                <a:spcPct val="90000"/>
              </a:lnSpc>
            </a:pPr>
            <a:r>
              <a:rPr lang="en-US" sz="1600"/>
              <a:t>   int i;</a:t>
            </a:r>
          </a:p>
          <a:p>
            <a:pPr>
              <a:lnSpc>
                <a:spcPct val="90000"/>
              </a:lnSpc>
            </a:pPr>
            <a:r>
              <a:rPr lang="en-US" sz="1600"/>
              <a:t>   for (i = 0; i &lt; 10; i++)</a:t>
            </a:r>
          </a:p>
          <a:p>
            <a:pPr>
              <a:lnSpc>
                <a:spcPct val="90000"/>
              </a:lnSpc>
            </a:pPr>
            <a:r>
              <a:rPr lang="en-US" sz="1600"/>
              <a:t>     num.put (i ,i);</a:t>
            </a:r>
          </a:p>
          <a:p>
            <a:pPr>
              <a:lnSpc>
                <a:spcPct val="90000"/>
              </a:lnSpc>
            </a:pPr>
            <a:r>
              <a:rPr lang="en-US" sz="1600"/>
              <a:t>   for (i = 9; i &gt;= 0; i--)</a:t>
            </a:r>
          </a:p>
          <a:p>
            <a:pPr>
              <a:lnSpc>
                <a:spcPct val="90000"/>
              </a:lnSpc>
            </a:pPr>
            <a:r>
              <a:rPr lang="en-US" sz="1600"/>
              <a:t>     cout &lt;&lt; num.get(i);</a:t>
            </a:r>
          </a:p>
          <a:p>
            <a:pPr>
              <a:lnSpc>
                <a:spcPct val="90000"/>
              </a:lnSpc>
            </a:pPr>
            <a:r>
              <a:rPr lang="en-US" sz="1600"/>
              <a:t>   //create another array and initialize with num</a:t>
            </a:r>
          </a:p>
          <a:p>
            <a:pPr>
              <a:lnSpc>
                <a:spcPct val="90000"/>
              </a:lnSpc>
            </a:pPr>
            <a:r>
              <a:rPr lang="en-US" sz="1600"/>
              <a:t>   array x(num); // invoke copy constructor</a:t>
            </a:r>
          </a:p>
          <a:p>
            <a:pPr>
              <a:lnSpc>
                <a:spcPct val="90000"/>
              </a:lnSpc>
            </a:pPr>
            <a:r>
              <a:rPr lang="en-US" sz="1600"/>
              <a:t>   for (i = 0, i &lt; 10; i++)</a:t>
            </a:r>
          </a:p>
          <a:p>
            <a:pPr>
              <a:lnSpc>
                <a:spcPct val="90000"/>
              </a:lnSpc>
            </a:pPr>
            <a:r>
              <a:rPr lang="en-US" sz="1600"/>
              <a:t>    cout &lt;&lt; x.get( i);</a:t>
            </a:r>
          </a:p>
          <a:p>
            <a:pPr>
              <a:lnSpc>
                <a:spcPct val="90000"/>
              </a:lnSpc>
            </a:pPr>
            <a:r>
              <a:rPr lang="en-US" sz="1600"/>
              <a:t>    return 0; </a:t>
            </a:r>
          </a:p>
          <a:p>
            <a:pPr>
              <a:lnSpc>
                <a:spcPct val="90000"/>
              </a:lnSpc>
            </a:pPr>
            <a:r>
              <a:rPr lang="en-US" sz="1600"/>
              <a:t>  }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p:cNvSpPr>
          <p:nvPr>
            <p:ph type="title"/>
          </p:nvPr>
        </p:nvSpPr>
        <p:spPr/>
        <p:txBody>
          <a:bodyPr/>
          <a:lstStyle/>
          <a:p>
            <a:r>
              <a:rPr lang="en-US"/>
              <a:t>Arrays of Objects</a:t>
            </a:r>
          </a:p>
        </p:txBody>
      </p:sp>
      <p:sp>
        <p:nvSpPr>
          <p:cNvPr id="949251" name="Rectangle 3"/>
          <p:cNvSpPr>
            <a:spLocks noGrp="1"/>
          </p:cNvSpPr>
          <p:nvPr>
            <p:ph type="body" idx="1"/>
          </p:nvPr>
        </p:nvSpPr>
        <p:spPr/>
        <p:txBody>
          <a:bodyPr>
            <a:normAutofit lnSpcReduction="10000"/>
          </a:bodyPr>
          <a:lstStyle/>
          <a:p>
            <a:pPr>
              <a:lnSpc>
                <a:spcPct val="90000"/>
              </a:lnSpc>
            </a:pPr>
            <a:r>
              <a:rPr lang="en-US"/>
              <a:t>In C++, it is possible to have arrays of objects. The syntax for declaring and using an object array is exactly the same as it is for arrays of primitive data types.</a:t>
            </a:r>
          </a:p>
          <a:p>
            <a:pPr>
              <a:lnSpc>
                <a:spcPct val="90000"/>
              </a:lnSpc>
            </a:pPr>
            <a:endParaRPr lang="en-US" sz="1600"/>
          </a:p>
          <a:p>
            <a:pPr>
              <a:lnSpc>
                <a:spcPct val="90000"/>
              </a:lnSpc>
            </a:pPr>
            <a:r>
              <a:rPr lang="en-US" sz="1600"/>
              <a:t>This example uses a three-element array of objects:</a:t>
            </a:r>
          </a:p>
          <a:p>
            <a:pPr>
              <a:lnSpc>
                <a:spcPct val="90000"/>
              </a:lnSpc>
            </a:pPr>
            <a:r>
              <a:rPr lang="en-US" sz="1600"/>
              <a:t>#include&lt;iostream&gt;</a:t>
            </a:r>
          </a:p>
          <a:p>
            <a:pPr>
              <a:lnSpc>
                <a:spcPct val="90000"/>
              </a:lnSpc>
            </a:pPr>
            <a:r>
              <a:rPr lang="en-US" sz="1600"/>
              <a:t>using namespace std;</a:t>
            </a:r>
          </a:p>
          <a:p>
            <a:pPr>
              <a:lnSpc>
                <a:spcPct val="90000"/>
              </a:lnSpc>
            </a:pPr>
            <a:r>
              <a:rPr lang="en-US" sz="1600"/>
              <a:t>class c1</a:t>
            </a:r>
          </a:p>
          <a:p>
            <a:pPr>
              <a:lnSpc>
                <a:spcPct val="90000"/>
              </a:lnSpc>
            </a:pPr>
            <a:r>
              <a:rPr lang="en-US" sz="1600"/>
              <a:t> {</a:t>
            </a:r>
          </a:p>
          <a:p>
            <a:pPr>
              <a:lnSpc>
                <a:spcPct val="90000"/>
              </a:lnSpc>
            </a:pPr>
            <a:r>
              <a:rPr lang="en-US" sz="1600"/>
              <a:t>   private:</a:t>
            </a:r>
          </a:p>
          <a:p>
            <a:pPr>
              <a:lnSpc>
                <a:spcPct val="90000"/>
              </a:lnSpc>
            </a:pPr>
            <a:r>
              <a:rPr lang="en-US" sz="1600"/>
              <a:t>    int i;</a:t>
            </a:r>
          </a:p>
          <a:p>
            <a:pPr>
              <a:lnSpc>
                <a:spcPct val="90000"/>
              </a:lnSpc>
            </a:pPr>
            <a:r>
              <a:rPr lang="en-US" sz="1600"/>
              <a:t>   public: </a:t>
            </a:r>
          </a:p>
          <a:p>
            <a:pPr>
              <a:lnSpc>
                <a:spcPct val="90000"/>
              </a:lnSpc>
            </a:pPr>
            <a:r>
              <a:rPr lang="en-US" sz="1600"/>
              <a:t>    void set_i (int j)</a:t>
            </a:r>
          </a:p>
          <a:p>
            <a:pPr>
              <a:lnSpc>
                <a:spcPct val="90000"/>
              </a:lnSpc>
            </a:pPr>
            <a:r>
              <a:rPr lang="en-US" sz="1600"/>
              <a:t>     { i = j;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p:cNvSpPr>
          <p:nvPr>
            <p:ph type="title"/>
          </p:nvPr>
        </p:nvSpPr>
        <p:spPr/>
        <p:txBody>
          <a:bodyPr/>
          <a:lstStyle/>
          <a:p>
            <a:r>
              <a:rPr lang="en-US"/>
              <a:t>Arrays of Objects</a:t>
            </a:r>
          </a:p>
        </p:txBody>
      </p:sp>
      <p:sp>
        <p:nvSpPr>
          <p:cNvPr id="951299" name="Rectangle 3"/>
          <p:cNvSpPr>
            <a:spLocks noGrp="1"/>
          </p:cNvSpPr>
          <p:nvPr>
            <p:ph type="body" idx="1"/>
          </p:nvPr>
        </p:nvSpPr>
        <p:spPr>
          <a:xfrm>
            <a:off x="685800" y="1514475"/>
            <a:ext cx="7772400" cy="4451350"/>
          </a:xfrm>
        </p:spPr>
        <p:txBody>
          <a:bodyPr/>
          <a:lstStyle/>
          <a:p>
            <a:r>
              <a:rPr lang="en-US" sz="1800"/>
              <a:t>int get_i( )</a:t>
            </a:r>
          </a:p>
          <a:p>
            <a:r>
              <a:rPr lang="en-US" sz="1800"/>
              <a:t>  { return i; } };</a:t>
            </a:r>
          </a:p>
          <a:p>
            <a:r>
              <a:rPr lang="en-US" sz="1800"/>
              <a:t>int main( )</a:t>
            </a:r>
          </a:p>
          <a:p>
            <a:r>
              <a:rPr lang="en-US" sz="1800"/>
              <a:t>  {</a:t>
            </a:r>
          </a:p>
          <a:p>
            <a:r>
              <a:rPr lang="en-US" sz="1800"/>
              <a:t>    c1 ob[3];</a:t>
            </a:r>
          </a:p>
          <a:p>
            <a:r>
              <a:rPr lang="en-US" sz="1800"/>
              <a:t>    int i;</a:t>
            </a:r>
          </a:p>
          <a:p>
            <a:r>
              <a:rPr lang="en-US" sz="1800"/>
              <a:t>    for (int i = 0; i &lt; 3; i++)</a:t>
            </a:r>
          </a:p>
          <a:p>
            <a:r>
              <a:rPr lang="en-US" sz="1800"/>
              <a:t>     ob[i].set_i(i+1);</a:t>
            </a:r>
          </a:p>
          <a:p>
            <a:r>
              <a:rPr lang="en-US" sz="1800"/>
              <a:t>    for ( i = 0; i &lt; 3; i++)</a:t>
            </a:r>
          </a:p>
          <a:p>
            <a:r>
              <a:rPr lang="en-US" sz="1800"/>
              <a:t>       cout &lt;&lt; ob[i].get_i( ) &lt;&lt; “\n”;</a:t>
            </a:r>
          </a:p>
          <a:p>
            <a:r>
              <a:rPr lang="en-US" sz="1800"/>
              <a:t>    return 0;</a:t>
            </a:r>
          </a:p>
          <a:p>
            <a:r>
              <a:rPr lang="en-US" sz="1800"/>
              <a:t>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p:cNvSpPr>
          <p:nvPr>
            <p:ph type="title"/>
          </p:nvPr>
        </p:nvSpPr>
        <p:spPr/>
        <p:txBody>
          <a:bodyPr/>
          <a:lstStyle/>
          <a:p>
            <a:r>
              <a:rPr lang="en-US"/>
              <a:t>Arrays of Objects</a:t>
            </a:r>
          </a:p>
        </p:txBody>
      </p:sp>
      <p:sp>
        <p:nvSpPr>
          <p:cNvPr id="953347" name="Rectangle 3"/>
          <p:cNvSpPr>
            <a:spLocks noGrp="1"/>
          </p:cNvSpPr>
          <p:nvPr>
            <p:ph type="body" idx="1"/>
          </p:nvPr>
        </p:nvSpPr>
        <p:spPr>
          <a:xfrm>
            <a:off x="685800" y="1658938"/>
            <a:ext cx="7772400" cy="4378325"/>
          </a:xfrm>
        </p:spPr>
        <p:txBody>
          <a:bodyPr>
            <a:normAutofit fontScale="85000" lnSpcReduction="20000"/>
          </a:bodyPr>
          <a:lstStyle/>
          <a:p>
            <a:pPr>
              <a:lnSpc>
                <a:spcPct val="90000"/>
              </a:lnSpc>
            </a:pPr>
            <a:r>
              <a:rPr lang="en-US"/>
              <a:t>If a class defines a parameterized constructor, you may initialize each object in an array by specifying an initialization list, just like you do for arrays of primitive data types.</a:t>
            </a:r>
          </a:p>
          <a:p>
            <a:pPr>
              <a:lnSpc>
                <a:spcPct val="90000"/>
              </a:lnSpc>
            </a:pPr>
            <a:endParaRPr lang="en-US"/>
          </a:p>
          <a:p>
            <a:pPr>
              <a:lnSpc>
                <a:spcPct val="90000"/>
              </a:lnSpc>
            </a:pPr>
            <a:r>
              <a:rPr lang="en-US"/>
              <a:t>However, the exact form of the initialization list will be decided by the number of parameters required by the object’s constructor function.</a:t>
            </a:r>
          </a:p>
          <a:p>
            <a:pPr>
              <a:lnSpc>
                <a:spcPct val="90000"/>
              </a:lnSpc>
            </a:pPr>
            <a:endParaRPr lang="en-US"/>
          </a:p>
          <a:p>
            <a:pPr>
              <a:lnSpc>
                <a:spcPct val="90000"/>
              </a:lnSpc>
            </a:pPr>
            <a:r>
              <a:rPr lang="en-US"/>
              <a:t>For objects, whose constructor functions have only one parameter, you can simply specify a list of initial values, using the normal array initialization syntax.</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p:cNvSpPr>
          <p:nvPr>
            <p:ph type="title"/>
          </p:nvPr>
        </p:nvSpPr>
        <p:spPr/>
        <p:txBody>
          <a:bodyPr/>
          <a:lstStyle/>
          <a:p>
            <a:r>
              <a:rPr lang="en-US"/>
              <a:t>Arrays of Objects</a:t>
            </a:r>
          </a:p>
        </p:txBody>
      </p:sp>
      <p:sp>
        <p:nvSpPr>
          <p:cNvPr id="955395" name="Rectangle 3"/>
          <p:cNvSpPr>
            <a:spLocks noGrp="1"/>
          </p:cNvSpPr>
          <p:nvPr>
            <p:ph type="body" idx="1"/>
          </p:nvPr>
        </p:nvSpPr>
        <p:spPr/>
        <p:txBody>
          <a:bodyPr>
            <a:normAutofit lnSpcReduction="10000"/>
          </a:bodyPr>
          <a:lstStyle/>
          <a:p>
            <a:r>
              <a:rPr lang="en-US"/>
              <a:t>As each element in the array is created, a value from the list is passed to the constructor’s parameter. The following example illustrates this point:</a:t>
            </a:r>
          </a:p>
          <a:p>
            <a:r>
              <a:rPr lang="en-US" sz="1600"/>
              <a:t>#include&lt;iostream&gt;</a:t>
            </a:r>
          </a:p>
          <a:p>
            <a:r>
              <a:rPr lang="en-US" sz="1600"/>
              <a:t>using namespace std;</a:t>
            </a:r>
          </a:p>
          <a:p>
            <a:r>
              <a:rPr lang="en-US" sz="1600"/>
              <a:t>class c1</a:t>
            </a:r>
          </a:p>
          <a:p>
            <a:r>
              <a:rPr lang="en-US" sz="1600"/>
              <a:t> {</a:t>
            </a:r>
          </a:p>
          <a:p>
            <a:r>
              <a:rPr lang="en-US" sz="1600"/>
              <a:t>   private:</a:t>
            </a:r>
          </a:p>
          <a:p>
            <a:r>
              <a:rPr lang="en-US" sz="1600"/>
              <a:t>    int i;</a:t>
            </a:r>
          </a:p>
          <a:p>
            <a:r>
              <a:rPr lang="en-US" sz="1600"/>
              <a:t>   public:</a:t>
            </a:r>
          </a:p>
          <a:p>
            <a:r>
              <a:rPr lang="en-US" sz="1600"/>
              <a:t>    c1( int j)</a:t>
            </a:r>
          </a:p>
          <a:p>
            <a:r>
              <a:rPr lang="en-US" sz="1600"/>
              <a:t>     { i = j; }</a:t>
            </a:r>
          </a:p>
          <a:p>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p:cNvSpPr>
          <p:nvPr>
            <p:ph type="title"/>
          </p:nvPr>
        </p:nvSpPr>
        <p:spPr/>
        <p:txBody>
          <a:bodyPr/>
          <a:lstStyle/>
          <a:p>
            <a:r>
              <a:rPr lang="en-US"/>
              <a:t>Overridden Behaviours</a:t>
            </a:r>
          </a:p>
        </p:txBody>
      </p:sp>
      <p:sp>
        <p:nvSpPr>
          <p:cNvPr id="662531" name="Rectangle 3"/>
          <p:cNvSpPr>
            <a:spLocks noGrp="1"/>
          </p:cNvSpPr>
          <p:nvPr>
            <p:ph type="body" idx="1"/>
          </p:nvPr>
        </p:nvSpPr>
        <p:spPr>
          <a:xfrm>
            <a:off x="685800" y="1658938"/>
            <a:ext cx="7772400" cy="4378325"/>
          </a:xfrm>
        </p:spPr>
        <p:txBody>
          <a:bodyPr>
            <a:normAutofit fontScale="92500" lnSpcReduction="20000"/>
          </a:bodyPr>
          <a:lstStyle/>
          <a:p>
            <a:r>
              <a:rPr lang="en-US"/>
              <a:t>Overridden behaviours across subclasses in a class hierarchy lead to the definition of a generic behaviour in a superclass that is inherited and overridden by each of the subclasses.</a:t>
            </a:r>
          </a:p>
          <a:p>
            <a:endParaRPr lang="en-US"/>
          </a:p>
          <a:p>
            <a:r>
              <a:rPr lang="en-US"/>
              <a:t>Overridden functions lay the groundwork for the “Single Interface, Multiple Implementations” paradigm that is the very essence of Polymorphism</a:t>
            </a:r>
          </a:p>
        </p:txBody>
      </p:sp>
      <p:pic>
        <p:nvPicPr>
          <p:cNvPr id="2" name="Audio 1">
            <a:hlinkClick r:id="" action="ppaction://media"/>
            <a:extLst>
              <a:ext uri="{FF2B5EF4-FFF2-40B4-BE49-F238E27FC236}">
                <a16:creationId xmlns:a16="http://schemas.microsoft.com/office/drawing/2014/main" id="{C3CC0C2E-7170-4E35-BC5E-B35CFB71A52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1"/>
    </mc:Choice>
    <mc:Fallback xmlns="">
      <p:transition spd="slow" advTm="1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p:cNvSpPr>
          <p:nvPr>
            <p:ph type="title"/>
          </p:nvPr>
        </p:nvSpPr>
        <p:spPr/>
        <p:txBody>
          <a:bodyPr/>
          <a:lstStyle/>
          <a:p>
            <a:r>
              <a:rPr lang="en-US"/>
              <a:t>Arrays of Objects</a:t>
            </a:r>
          </a:p>
        </p:txBody>
      </p:sp>
      <p:sp>
        <p:nvSpPr>
          <p:cNvPr id="957443" name="Rectangle 3"/>
          <p:cNvSpPr>
            <a:spLocks noGrp="1"/>
          </p:cNvSpPr>
          <p:nvPr>
            <p:ph type="body" idx="1"/>
          </p:nvPr>
        </p:nvSpPr>
        <p:spPr/>
        <p:txBody>
          <a:bodyPr/>
          <a:lstStyle/>
          <a:p>
            <a:r>
              <a:rPr lang="en-US" sz="1600"/>
              <a:t>int get_i( )</a:t>
            </a:r>
          </a:p>
          <a:p>
            <a:r>
              <a:rPr lang="en-US" sz="1600"/>
              <a:t>  { return i; } };</a:t>
            </a:r>
          </a:p>
          <a:p>
            <a:endParaRPr lang="en-US" sz="1600"/>
          </a:p>
          <a:p>
            <a:r>
              <a:rPr lang="en-US" sz="1600"/>
              <a:t>int main( )</a:t>
            </a:r>
          </a:p>
          <a:p>
            <a:r>
              <a:rPr lang="en-US" sz="1600"/>
              <a:t> {</a:t>
            </a:r>
          </a:p>
          <a:p>
            <a:r>
              <a:rPr lang="en-US" sz="1600"/>
              <a:t>   c1 ob[3] = {1, 2, 3};</a:t>
            </a:r>
          </a:p>
          <a:p>
            <a:r>
              <a:rPr lang="en-US" sz="1600"/>
              <a:t>   int i;</a:t>
            </a:r>
          </a:p>
          <a:p>
            <a:r>
              <a:rPr lang="en-US" sz="1600"/>
              <a:t>   for ( i = 0, i &lt; 2, i++)   </a:t>
            </a:r>
          </a:p>
          <a:p>
            <a:r>
              <a:rPr lang="en-US" sz="1600"/>
              <a:t>    cout &lt;&lt; ob[i].get_i( ) &lt;&lt; “\n”;</a:t>
            </a:r>
          </a:p>
          <a:p>
            <a:r>
              <a:rPr lang="en-US" sz="1600"/>
              <a:t>   return 0;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p:cNvSpPr>
          <p:nvPr>
            <p:ph type="title"/>
          </p:nvPr>
        </p:nvSpPr>
        <p:spPr/>
        <p:txBody>
          <a:bodyPr/>
          <a:lstStyle/>
          <a:p>
            <a:r>
              <a:rPr lang="en-US"/>
              <a:t>Arrays of Objects</a:t>
            </a:r>
          </a:p>
        </p:txBody>
      </p:sp>
      <p:sp>
        <p:nvSpPr>
          <p:cNvPr id="959491" name="Rectangle 3"/>
          <p:cNvSpPr>
            <a:spLocks noGrp="1"/>
          </p:cNvSpPr>
          <p:nvPr>
            <p:ph type="body" idx="1"/>
          </p:nvPr>
        </p:nvSpPr>
        <p:spPr>
          <a:xfrm>
            <a:off x="685800" y="1587500"/>
            <a:ext cx="7772400" cy="4449763"/>
          </a:xfrm>
        </p:spPr>
        <p:txBody>
          <a:bodyPr/>
          <a:lstStyle/>
          <a:p>
            <a:pPr>
              <a:lnSpc>
                <a:spcPct val="90000"/>
              </a:lnSpc>
            </a:pPr>
            <a:r>
              <a:rPr lang="en-US" sz="1800"/>
              <a:t>The following example illustrates passing list to a two parameter constructor</a:t>
            </a:r>
          </a:p>
          <a:p>
            <a:pPr>
              <a:lnSpc>
                <a:spcPct val="90000"/>
              </a:lnSpc>
              <a:buFont typeface="Arial" charset="0"/>
              <a:buNone/>
            </a:pPr>
            <a:r>
              <a:rPr lang="en-US" sz="1800"/>
              <a:t>#include&lt;iostream&gt;</a:t>
            </a:r>
          </a:p>
          <a:p>
            <a:pPr>
              <a:lnSpc>
                <a:spcPct val="90000"/>
              </a:lnSpc>
            </a:pPr>
            <a:r>
              <a:rPr lang="en-US" sz="1800"/>
              <a:t>using namespace std;</a:t>
            </a:r>
          </a:p>
          <a:p>
            <a:pPr>
              <a:lnSpc>
                <a:spcPct val="90000"/>
              </a:lnSpc>
            </a:pPr>
            <a:r>
              <a:rPr lang="en-US" sz="1800"/>
              <a:t>class c1</a:t>
            </a:r>
          </a:p>
          <a:p>
            <a:pPr>
              <a:lnSpc>
                <a:spcPct val="90000"/>
              </a:lnSpc>
            </a:pPr>
            <a:r>
              <a:rPr lang="en-US" sz="1800"/>
              <a:t> {</a:t>
            </a:r>
          </a:p>
          <a:p>
            <a:pPr>
              <a:lnSpc>
                <a:spcPct val="90000"/>
              </a:lnSpc>
            </a:pPr>
            <a:r>
              <a:rPr lang="en-US" sz="1800"/>
              <a:t>   private:</a:t>
            </a:r>
          </a:p>
          <a:p>
            <a:pPr>
              <a:lnSpc>
                <a:spcPct val="90000"/>
              </a:lnSpc>
            </a:pPr>
            <a:r>
              <a:rPr lang="en-US" sz="1800"/>
              <a:t>    int h, i;</a:t>
            </a:r>
          </a:p>
          <a:p>
            <a:pPr>
              <a:lnSpc>
                <a:spcPct val="90000"/>
              </a:lnSpc>
            </a:pPr>
            <a:r>
              <a:rPr lang="en-US" sz="1800"/>
              <a:t>   public:</a:t>
            </a:r>
          </a:p>
          <a:p>
            <a:pPr>
              <a:lnSpc>
                <a:spcPct val="90000"/>
              </a:lnSpc>
            </a:pPr>
            <a:r>
              <a:rPr lang="en-US" sz="1800"/>
              <a:t>    c1( int j, int k)</a:t>
            </a:r>
          </a:p>
          <a:p>
            <a:pPr>
              <a:lnSpc>
                <a:spcPct val="90000"/>
              </a:lnSpc>
            </a:pPr>
            <a:r>
              <a:rPr lang="en-US" sz="1800"/>
              <a:t>     { h = j; </a:t>
            </a:r>
          </a:p>
          <a:p>
            <a:pPr>
              <a:lnSpc>
                <a:spcPct val="90000"/>
              </a:lnSpc>
            </a:pPr>
            <a:r>
              <a:rPr lang="en-US" sz="1800"/>
              <a:t>        i = k; }</a:t>
            </a:r>
          </a:p>
          <a:p>
            <a:pPr>
              <a:lnSpc>
                <a:spcPct val="90000"/>
              </a:lnSpc>
            </a:pPr>
            <a:r>
              <a:rPr lang="en-US" sz="1800"/>
              <a:t>     int get_i( )</a:t>
            </a:r>
          </a:p>
          <a:p>
            <a:pPr>
              <a:lnSpc>
                <a:spcPct val="90000"/>
              </a:lnSpc>
            </a:pPr>
            <a:r>
              <a:rPr lang="en-US" sz="1800"/>
              <a:t>      { return i;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p:cNvSpPr>
          <p:nvPr>
            <p:ph type="title"/>
          </p:nvPr>
        </p:nvSpPr>
        <p:spPr/>
        <p:txBody>
          <a:bodyPr/>
          <a:lstStyle/>
          <a:p>
            <a:r>
              <a:rPr lang="en-US"/>
              <a:t>Arrays of Objects</a:t>
            </a:r>
          </a:p>
        </p:txBody>
      </p:sp>
      <p:sp>
        <p:nvSpPr>
          <p:cNvPr id="961539" name="Rectangle 3"/>
          <p:cNvSpPr>
            <a:spLocks noGrp="1"/>
          </p:cNvSpPr>
          <p:nvPr>
            <p:ph type="body" idx="1"/>
          </p:nvPr>
        </p:nvSpPr>
        <p:spPr>
          <a:xfrm>
            <a:off x="685800" y="1587500"/>
            <a:ext cx="7772400" cy="4449763"/>
          </a:xfrm>
        </p:spPr>
        <p:txBody>
          <a:bodyPr/>
          <a:lstStyle/>
          <a:p>
            <a:r>
              <a:rPr lang="en-US" sz="1600"/>
              <a:t>int get_h( )</a:t>
            </a:r>
          </a:p>
          <a:p>
            <a:r>
              <a:rPr lang="en-US" sz="1600"/>
              <a:t>  { return h; }</a:t>
            </a:r>
          </a:p>
          <a:p>
            <a:endParaRPr lang="en-US" sz="1600"/>
          </a:p>
          <a:p>
            <a:r>
              <a:rPr lang="en-US" sz="1600"/>
              <a:t>int main ( )</a:t>
            </a:r>
          </a:p>
          <a:p>
            <a:r>
              <a:rPr lang="en-US" sz="1600"/>
              <a:t> {</a:t>
            </a:r>
          </a:p>
          <a:p>
            <a:r>
              <a:rPr lang="en-US" sz="1600"/>
              <a:t>   c1 ob[3] = {c1(1, 2), c1(3, 4), c1(5, 6)} // initialize</a:t>
            </a:r>
          </a:p>
          <a:p>
            <a:r>
              <a:rPr lang="en-US" sz="1600"/>
              <a:t>   int i;</a:t>
            </a:r>
          </a:p>
          <a:p>
            <a:r>
              <a:rPr lang="en-US" sz="1600"/>
              <a:t>   for ( i = 0; i &lt; 3; i ++)</a:t>
            </a:r>
          </a:p>
          <a:p>
            <a:r>
              <a:rPr lang="en-US" sz="1600"/>
              <a:t>    {</a:t>
            </a:r>
          </a:p>
          <a:p>
            <a:r>
              <a:rPr lang="en-US" sz="1600"/>
              <a:t>      cout &lt;&lt; ob[i].get_h( ) &lt;&lt; “, “&lt;&lt; ob[i].get_i( ) &lt;&lt; “\n”;</a:t>
            </a:r>
          </a:p>
          <a:p>
            <a:r>
              <a:rPr lang="en-US" sz="1600"/>
              <a:t>    } </a:t>
            </a:r>
          </a:p>
          <a:p>
            <a:r>
              <a:rPr lang="en-US" sz="1600"/>
              <a:t>   return 0 </a:t>
            </a:r>
          </a:p>
          <a:p>
            <a:r>
              <a:rPr lang="en-US" sz="1600"/>
              <a:t> } </a:t>
            </a:r>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p:cNvSpPr>
          <p:nvPr>
            <p:ph type="title"/>
          </p:nvPr>
        </p:nvSpPr>
        <p:spPr>
          <a:xfrm>
            <a:off x="76200" y="228600"/>
            <a:ext cx="7772400" cy="1143000"/>
          </a:xfrm>
        </p:spPr>
        <p:txBody>
          <a:bodyPr>
            <a:normAutofit fontScale="90000"/>
          </a:bodyPr>
          <a:lstStyle/>
          <a:p>
            <a:r>
              <a:rPr lang="en-US"/>
              <a:t>Creating Initialized &amp; Non-Initialized Arrays</a:t>
            </a:r>
          </a:p>
        </p:txBody>
      </p:sp>
      <p:sp>
        <p:nvSpPr>
          <p:cNvPr id="963587" name="Rectangle 3"/>
          <p:cNvSpPr>
            <a:spLocks noGrp="1"/>
          </p:cNvSpPr>
          <p:nvPr>
            <p:ph type="body" idx="1"/>
          </p:nvPr>
        </p:nvSpPr>
        <p:spPr/>
        <p:txBody>
          <a:bodyPr/>
          <a:lstStyle/>
          <a:p>
            <a:pPr>
              <a:lnSpc>
                <a:spcPct val="90000"/>
              </a:lnSpc>
            </a:pPr>
            <a:r>
              <a:rPr lang="en-US"/>
              <a:t>A special case situation occurs if you intend to create both initialized and non-initialized arrays of objects. Consider the following case:</a:t>
            </a:r>
          </a:p>
          <a:p>
            <a:pPr>
              <a:lnSpc>
                <a:spcPct val="90000"/>
              </a:lnSpc>
            </a:pPr>
            <a:r>
              <a:rPr lang="en-US" sz="1600"/>
              <a:t>class c1</a:t>
            </a:r>
          </a:p>
          <a:p>
            <a:pPr>
              <a:lnSpc>
                <a:spcPct val="90000"/>
              </a:lnSpc>
            </a:pPr>
            <a:r>
              <a:rPr lang="en-US" sz="1600"/>
              <a:t> {</a:t>
            </a:r>
          </a:p>
          <a:p>
            <a:pPr>
              <a:lnSpc>
                <a:spcPct val="90000"/>
              </a:lnSpc>
            </a:pPr>
            <a:r>
              <a:rPr lang="en-US" sz="1600"/>
              <a:t>   private:</a:t>
            </a:r>
          </a:p>
          <a:p>
            <a:pPr>
              <a:lnSpc>
                <a:spcPct val="90000"/>
              </a:lnSpc>
            </a:pPr>
            <a:r>
              <a:rPr lang="en-US" sz="1600"/>
              <a:t>    int i;</a:t>
            </a:r>
          </a:p>
          <a:p>
            <a:pPr>
              <a:lnSpc>
                <a:spcPct val="90000"/>
              </a:lnSpc>
            </a:pPr>
            <a:r>
              <a:rPr lang="en-US" sz="1600"/>
              <a:t>   public:</a:t>
            </a:r>
          </a:p>
          <a:p>
            <a:pPr>
              <a:lnSpc>
                <a:spcPct val="90000"/>
              </a:lnSpc>
            </a:pPr>
            <a:r>
              <a:rPr lang="en-US" sz="1600"/>
              <a:t>     c1( int j)</a:t>
            </a:r>
          </a:p>
          <a:p>
            <a:pPr>
              <a:lnSpc>
                <a:spcPct val="90000"/>
              </a:lnSpc>
            </a:pPr>
            <a:r>
              <a:rPr lang="en-US" sz="1600"/>
              <a:t>      { i = j; }</a:t>
            </a:r>
          </a:p>
          <a:p>
            <a:pPr>
              <a:lnSpc>
                <a:spcPct val="90000"/>
              </a:lnSpc>
            </a:pPr>
            <a:r>
              <a:rPr lang="en-US" sz="1600"/>
              <a:t>     int get_i( )</a:t>
            </a:r>
          </a:p>
          <a:p>
            <a:pPr>
              <a:lnSpc>
                <a:spcPct val="90000"/>
              </a:lnSpc>
            </a:pPr>
            <a:r>
              <a:rPr lang="en-US" sz="1600"/>
              <a:t>      { return i; }</a:t>
            </a:r>
          </a:p>
          <a:p>
            <a:pPr>
              <a:lnSpc>
                <a:spcPct val="90000"/>
              </a:lnSpc>
            </a:pPr>
            <a:r>
              <a:rPr lang="en-US" sz="1600"/>
              <a:t>  };</a:t>
            </a:r>
          </a:p>
          <a:p>
            <a:pPr>
              <a:lnSpc>
                <a:spcPct val="90000"/>
              </a:lnSpc>
            </a:pPr>
            <a:endParaRPr lang="en-US" sz="16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p:cNvSpPr>
          <p:nvPr>
            <p:ph type="title"/>
          </p:nvPr>
        </p:nvSpPr>
        <p:spPr>
          <a:xfrm>
            <a:off x="76200" y="228600"/>
            <a:ext cx="7772400" cy="1143000"/>
          </a:xfrm>
        </p:spPr>
        <p:txBody>
          <a:bodyPr>
            <a:normAutofit fontScale="90000"/>
          </a:bodyPr>
          <a:lstStyle/>
          <a:p>
            <a:r>
              <a:rPr lang="en-US"/>
              <a:t>Creating Initialized &amp; Non-Initialized Arrays</a:t>
            </a:r>
          </a:p>
        </p:txBody>
      </p:sp>
      <p:sp>
        <p:nvSpPr>
          <p:cNvPr id="965635" name="Rectangle 3"/>
          <p:cNvSpPr>
            <a:spLocks noGrp="1"/>
          </p:cNvSpPr>
          <p:nvPr>
            <p:ph type="body" idx="1"/>
          </p:nvPr>
        </p:nvSpPr>
        <p:spPr>
          <a:xfrm>
            <a:off x="685800" y="1658938"/>
            <a:ext cx="7772400" cy="4378325"/>
          </a:xfrm>
        </p:spPr>
        <p:txBody>
          <a:bodyPr/>
          <a:lstStyle/>
          <a:p>
            <a:pPr>
              <a:lnSpc>
                <a:spcPct val="80000"/>
              </a:lnSpc>
            </a:pPr>
            <a:r>
              <a:rPr lang="en-US" sz="1600"/>
              <a:t>class c1</a:t>
            </a:r>
          </a:p>
          <a:p>
            <a:pPr>
              <a:lnSpc>
                <a:spcPct val="80000"/>
              </a:lnSpc>
            </a:pPr>
            <a:r>
              <a:rPr lang="en-US" sz="1600"/>
              <a:t> {</a:t>
            </a:r>
          </a:p>
          <a:p>
            <a:pPr>
              <a:lnSpc>
                <a:spcPct val="80000"/>
              </a:lnSpc>
            </a:pPr>
            <a:r>
              <a:rPr lang="en-US" sz="1600"/>
              <a:t>   private:</a:t>
            </a:r>
          </a:p>
          <a:p>
            <a:pPr>
              <a:lnSpc>
                <a:spcPct val="80000"/>
              </a:lnSpc>
            </a:pPr>
            <a:r>
              <a:rPr lang="en-US" sz="1600"/>
              <a:t>     int i;</a:t>
            </a:r>
          </a:p>
          <a:p>
            <a:pPr>
              <a:lnSpc>
                <a:spcPct val="80000"/>
              </a:lnSpc>
            </a:pPr>
            <a:r>
              <a:rPr lang="en-US" sz="1600"/>
              <a:t>   public:</a:t>
            </a:r>
          </a:p>
          <a:p>
            <a:pPr>
              <a:lnSpc>
                <a:spcPct val="80000"/>
              </a:lnSpc>
            </a:pPr>
            <a:r>
              <a:rPr lang="en-US" sz="1600"/>
              <a:t>     c1(  )</a:t>
            </a:r>
          </a:p>
          <a:p>
            <a:pPr>
              <a:lnSpc>
                <a:spcPct val="80000"/>
              </a:lnSpc>
            </a:pPr>
            <a:r>
              <a:rPr lang="en-US" sz="1600"/>
              <a:t>      { i = 0; } //called for non-initialized arrays</a:t>
            </a:r>
          </a:p>
          <a:p>
            <a:pPr>
              <a:lnSpc>
                <a:spcPct val="80000"/>
              </a:lnSpc>
            </a:pPr>
            <a:r>
              <a:rPr lang="en-US" sz="1600"/>
              <a:t>     c1( int j)</a:t>
            </a:r>
          </a:p>
          <a:p>
            <a:pPr>
              <a:lnSpc>
                <a:spcPct val="80000"/>
              </a:lnSpc>
            </a:pPr>
            <a:r>
              <a:rPr lang="en-US" sz="1600"/>
              <a:t>       { i = j; }// called for initialized arrays</a:t>
            </a:r>
          </a:p>
          <a:p>
            <a:pPr>
              <a:lnSpc>
                <a:spcPct val="80000"/>
              </a:lnSpc>
            </a:pPr>
            <a:r>
              <a:rPr lang="en-US" sz="1600"/>
              <a:t>     int get_i( )</a:t>
            </a:r>
          </a:p>
          <a:p>
            <a:pPr>
              <a:lnSpc>
                <a:spcPct val="80000"/>
              </a:lnSpc>
              <a:buFont typeface="Arial" charset="0"/>
              <a:buNone/>
            </a:pPr>
            <a:r>
              <a:rPr lang="en-US" sz="1600"/>
              <a:t>             { return i; } };</a:t>
            </a:r>
          </a:p>
          <a:p>
            <a:pPr>
              <a:lnSpc>
                <a:spcPct val="80000"/>
              </a:lnSpc>
            </a:pPr>
            <a:endParaRPr lang="en-US" sz="1600"/>
          </a:p>
          <a:p>
            <a:pPr>
              <a:lnSpc>
                <a:spcPct val="80000"/>
              </a:lnSpc>
            </a:pPr>
            <a:r>
              <a:rPr lang="en-US" sz="1600"/>
              <a:t>Given the preceding class declaration, both of the following statements are permissible:</a:t>
            </a:r>
          </a:p>
          <a:p>
            <a:pPr>
              <a:lnSpc>
                <a:spcPct val="80000"/>
              </a:lnSpc>
            </a:pPr>
            <a:r>
              <a:rPr lang="en-US" sz="1600"/>
              <a:t>c1 a1[3] = {3, 5, 6}; //initialized</a:t>
            </a:r>
          </a:p>
          <a:p>
            <a:pPr>
              <a:lnSpc>
                <a:spcPct val="80000"/>
              </a:lnSpc>
            </a:pPr>
            <a:r>
              <a:rPr lang="en-US" sz="1600"/>
              <a:t>c1 a2[34]; //un-initialized</a:t>
            </a:r>
          </a:p>
          <a:p>
            <a:pPr>
              <a:lnSpc>
                <a:spcPct val="80000"/>
              </a:lnSpc>
              <a:buFont typeface="Arial" charset="0"/>
              <a:buNone/>
            </a:pPr>
            <a:endParaRPr lang="en-US" sz="16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p:cNvSpPr>
          <p:nvPr>
            <p:ph type="title"/>
          </p:nvPr>
        </p:nvSpPr>
        <p:spPr/>
        <p:txBody>
          <a:bodyPr/>
          <a:lstStyle/>
          <a:p>
            <a:r>
              <a:rPr lang="en-US"/>
              <a:t>Pointers to Objects</a:t>
            </a:r>
          </a:p>
        </p:txBody>
      </p:sp>
      <p:sp>
        <p:nvSpPr>
          <p:cNvPr id="967683" name="Rectangle 3"/>
          <p:cNvSpPr>
            <a:spLocks noGrp="1"/>
          </p:cNvSpPr>
          <p:nvPr>
            <p:ph type="body" idx="1"/>
          </p:nvPr>
        </p:nvSpPr>
        <p:spPr/>
        <p:txBody>
          <a:bodyPr>
            <a:normAutofit fontScale="85000" lnSpcReduction="20000"/>
          </a:bodyPr>
          <a:lstStyle/>
          <a:p>
            <a:r>
              <a:rPr lang="en-US" dirty="0"/>
              <a:t>Just as you can pointers to primitive data types, you can have pointers to objects as well. When accessing members of a class given a pointer to an object, use the arrow operator ( -&gt; )</a:t>
            </a:r>
          </a:p>
          <a:p>
            <a:endParaRPr lang="en-US" dirty="0"/>
          </a:p>
          <a:p>
            <a:r>
              <a:rPr lang="en-US" dirty="0"/>
              <a:t>When a pointer is incremented, it points to the next element of its type in an array. All pointer arithmetic is relative to the base type of the pointer, i.e., it is relative to the type of data that the pointer is declared as pointing to.</a:t>
            </a:r>
          </a:p>
          <a:p>
            <a:endParaRPr lang="en-US" dirty="0"/>
          </a:p>
          <a:p>
            <a:r>
              <a:rPr lang="en-US" dirty="0"/>
              <a:t>The same is true of pointers to objects.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p:cNvSpPr>
          <p:nvPr>
            <p:ph type="title"/>
          </p:nvPr>
        </p:nvSpPr>
        <p:spPr/>
        <p:txBody>
          <a:bodyPr/>
          <a:lstStyle/>
          <a:p>
            <a:r>
              <a:rPr lang="en-US"/>
              <a:t>Pointers to Objects</a:t>
            </a:r>
          </a:p>
        </p:txBody>
      </p:sp>
      <p:sp>
        <p:nvSpPr>
          <p:cNvPr id="969731" name="Rectangle 3"/>
          <p:cNvSpPr>
            <a:spLocks noGrp="1"/>
          </p:cNvSpPr>
          <p:nvPr>
            <p:ph type="body" idx="1"/>
          </p:nvPr>
        </p:nvSpPr>
        <p:spPr>
          <a:xfrm>
            <a:off x="685800" y="1587500"/>
            <a:ext cx="7772400" cy="4449763"/>
          </a:xfrm>
        </p:spPr>
        <p:txBody>
          <a:bodyPr/>
          <a:lstStyle/>
          <a:p>
            <a:pPr>
              <a:lnSpc>
                <a:spcPct val="90000"/>
              </a:lnSpc>
            </a:pPr>
            <a:r>
              <a:rPr lang="en-US" sz="1600"/>
              <a:t>#include&lt;iostream&gt;</a:t>
            </a:r>
          </a:p>
          <a:p>
            <a:pPr>
              <a:lnSpc>
                <a:spcPct val="90000"/>
              </a:lnSpc>
            </a:pPr>
            <a:r>
              <a:rPr lang="en-US" sz="1600"/>
              <a:t>using namespace std;</a:t>
            </a:r>
          </a:p>
          <a:p>
            <a:pPr>
              <a:lnSpc>
                <a:spcPct val="90000"/>
              </a:lnSpc>
            </a:pPr>
            <a:r>
              <a:rPr lang="en-US" sz="1600"/>
              <a:t>class c1</a:t>
            </a:r>
          </a:p>
          <a:p>
            <a:pPr>
              <a:lnSpc>
                <a:spcPct val="90000"/>
              </a:lnSpc>
            </a:pPr>
            <a:r>
              <a:rPr lang="en-US" sz="1600"/>
              <a:t> {</a:t>
            </a:r>
          </a:p>
          <a:p>
            <a:pPr>
              <a:lnSpc>
                <a:spcPct val="90000"/>
              </a:lnSpc>
            </a:pPr>
            <a:r>
              <a:rPr lang="en-US" sz="1600"/>
              <a:t>   private:</a:t>
            </a:r>
          </a:p>
          <a:p>
            <a:pPr>
              <a:lnSpc>
                <a:spcPct val="90000"/>
              </a:lnSpc>
            </a:pPr>
            <a:r>
              <a:rPr lang="en-US" sz="1600"/>
              <a:t>    int i;</a:t>
            </a:r>
          </a:p>
          <a:p>
            <a:pPr>
              <a:lnSpc>
                <a:spcPct val="90000"/>
              </a:lnSpc>
            </a:pPr>
            <a:r>
              <a:rPr lang="en-US" sz="1600"/>
              <a:t>   public:</a:t>
            </a:r>
          </a:p>
          <a:p>
            <a:pPr>
              <a:lnSpc>
                <a:spcPct val="90000"/>
              </a:lnSpc>
            </a:pPr>
            <a:r>
              <a:rPr lang="en-US" sz="1600"/>
              <a:t>    c1 ( )</a:t>
            </a:r>
          </a:p>
          <a:p>
            <a:pPr>
              <a:lnSpc>
                <a:spcPct val="90000"/>
              </a:lnSpc>
            </a:pPr>
            <a:r>
              <a:rPr lang="en-US" sz="1600"/>
              <a:t>     { i = 0; }</a:t>
            </a:r>
          </a:p>
          <a:p>
            <a:pPr>
              <a:lnSpc>
                <a:spcPct val="90000"/>
              </a:lnSpc>
            </a:pPr>
            <a:r>
              <a:rPr lang="en-US" sz="1600"/>
              <a:t>    c1 (int j)</a:t>
            </a:r>
          </a:p>
          <a:p>
            <a:pPr>
              <a:lnSpc>
                <a:spcPct val="90000"/>
              </a:lnSpc>
            </a:pPr>
            <a:r>
              <a:rPr lang="en-US" sz="1600"/>
              <a:t>     { i = j; }</a:t>
            </a:r>
          </a:p>
          <a:p>
            <a:pPr>
              <a:lnSpc>
                <a:spcPct val="90000"/>
              </a:lnSpc>
            </a:pPr>
            <a:r>
              <a:rPr lang="en-US" sz="1600"/>
              <a:t>    int get_i( )</a:t>
            </a:r>
          </a:p>
          <a:p>
            <a:pPr>
              <a:lnSpc>
                <a:spcPct val="90000"/>
              </a:lnSpc>
            </a:pPr>
            <a:r>
              <a:rPr lang="en-US" sz="1600"/>
              <a:t>      { return i; }</a:t>
            </a:r>
          </a:p>
          <a:p>
            <a:pPr>
              <a:lnSpc>
                <a:spcPct val="90000"/>
              </a:lnSpc>
            </a:pPr>
            <a:r>
              <a:rPr lang="en-US" sz="1600"/>
              <a:t>   };</a:t>
            </a:r>
          </a:p>
          <a:p>
            <a:pPr>
              <a:lnSpc>
                <a:spcPct val="90000"/>
              </a:lnSpc>
            </a:pPr>
            <a:r>
              <a:rPr lang="en-US" sz="1600"/>
              <a:t>       </a:t>
            </a:r>
          </a:p>
          <a:p>
            <a:pPr>
              <a:lnSpc>
                <a:spcPct val="90000"/>
              </a:lnSpc>
            </a:pPr>
            <a:r>
              <a:rPr lang="en-US" sz="1600"/>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p:cNvSpPr>
          <p:nvPr>
            <p:ph type="title"/>
          </p:nvPr>
        </p:nvSpPr>
        <p:spPr/>
        <p:txBody>
          <a:bodyPr/>
          <a:lstStyle/>
          <a:p>
            <a:r>
              <a:rPr lang="en-US"/>
              <a:t>Pointers to Objects</a:t>
            </a:r>
          </a:p>
        </p:txBody>
      </p:sp>
      <p:sp>
        <p:nvSpPr>
          <p:cNvPr id="971779" name="Rectangle 3"/>
          <p:cNvSpPr>
            <a:spLocks noGrp="1"/>
          </p:cNvSpPr>
          <p:nvPr>
            <p:ph type="body" idx="1"/>
          </p:nvPr>
        </p:nvSpPr>
        <p:spPr/>
        <p:txBody>
          <a:bodyPr/>
          <a:lstStyle/>
          <a:p>
            <a:r>
              <a:rPr lang="en-US" sz="1600"/>
              <a:t>int main( )</a:t>
            </a:r>
          </a:p>
          <a:p>
            <a:r>
              <a:rPr lang="en-US" sz="1600"/>
              <a:t> {</a:t>
            </a:r>
          </a:p>
          <a:p>
            <a:r>
              <a:rPr lang="en-US" sz="1600"/>
              <a:t>   c1 ob[3] = {1, 2, 3 };</a:t>
            </a:r>
          </a:p>
          <a:p>
            <a:r>
              <a:rPr lang="en-US" sz="1600"/>
              <a:t>   c1 *p; // pointer p of class type c1</a:t>
            </a:r>
          </a:p>
          <a:p>
            <a:r>
              <a:rPr lang="en-US" sz="1600"/>
              <a:t>   int i;</a:t>
            </a:r>
          </a:p>
          <a:p>
            <a:r>
              <a:rPr lang="en-US" sz="1600"/>
              <a:t>   p = ob; // get starting offset of array</a:t>
            </a:r>
          </a:p>
          <a:p>
            <a:r>
              <a:rPr lang="en-US" sz="1600"/>
              <a:t>  for ( i = 0; i &lt; 3; i++)</a:t>
            </a:r>
          </a:p>
          <a:p>
            <a:r>
              <a:rPr lang="en-US" sz="1600"/>
              <a:t>   {</a:t>
            </a:r>
          </a:p>
          <a:p>
            <a:r>
              <a:rPr lang="en-US" sz="1600"/>
              <a:t>     cout &lt;&lt; p-&gt;get_i( ) &lt;&lt; “\n”;</a:t>
            </a:r>
          </a:p>
          <a:p>
            <a:r>
              <a:rPr lang="en-US" sz="1600"/>
              <a:t>     p++; // point to the next object in the array    </a:t>
            </a:r>
          </a:p>
          <a:p>
            <a:r>
              <a:rPr lang="en-US" sz="1600"/>
              <a:t>    }</a:t>
            </a:r>
          </a:p>
          <a:p>
            <a:r>
              <a:rPr lang="en-US" sz="1600"/>
              <a:t>   return 0;</a:t>
            </a:r>
          </a:p>
          <a:p>
            <a:r>
              <a:rPr lang="en-US" sz="1600"/>
              <a:t>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p:cNvSpPr>
          <p:nvPr>
            <p:ph type="title"/>
          </p:nvPr>
        </p:nvSpPr>
        <p:spPr/>
        <p:txBody>
          <a:bodyPr/>
          <a:lstStyle/>
          <a:p>
            <a:r>
              <a:rPr lang="en-US"/>
              <a:t>Pointers to Derived Types</a:t>
            </a:r>
          </a:p>
        </p:txBody>
      </p:sp>
      <p:sp>
        <p:nvSpPr>
          <p:cNvPr id="973827" name="Rectangle 3"/>
          <p:cNvSpPr>
            <a:spLocks noGrp="1"/>
          </p:cNvSpPr>
          <p:nvPr>
            <p:ph type="body" idx="1"/>
          </p:nvPr>
        </p:nvSpPr>
        <p:spPr>
          <a:xfrm>
            <a:off x="685800" y="1658938"/>
            <a:ext cx="7772400" cy="4378325"/>
          </a:xfrm>
        </p:spPr>
        <p:txBody>
          <a:bodyPr>
            <a:normAutofit fontScale="77500" lnSpcReduction="20000"/>
          </a:bodyPr>
          <a:lstStyle/>
          <a:p>
            <a:r>
              <a:rPr lang="en-US"/>
              <a:t>Assume two classes B and D. Further, assume that D is derived from the base class B. In this situation, a pointer of type B may also point to an object of type D.</a:t>
            </a:r>
          </a:p>
          <a:p>
            <a:endParaRPr lang="en-US"/>
          </a:p>
          <a:p>
            <a:r>
              <a:rPr lang="en-US" b="1"/>
              <a:t>To generalize, a base class pointer can also be used as a pointer to an object of any class derived from that base.</a:t>
            </a:r>
            <a:r>
              <a:rPr lang="en-US"/>
              <a:t> </a:t>
            </a:r>
            <a:r>
              <a:rPr lang="en-US" b="1"/>
              <a:t>The reverse, however, does not hold true.</a:t>
            </a:r>
          </a:p>
          <a:p>
            <a:endParaRPr lang="en-US" b="1"/>
          </a:p>
          <a:p>
            <a:r>
              <a:rPr lang="en-US"/>
              <a:t>Using a base class pointer, you can access only the members of the derived type that were inherited from the base. But, using a base class pointer, you cannot access members added by the derived class.</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p:cNvSpPr>
          <p:nvPr>
            <p:ph type="title"/>
          </p:nvPr>
        </p:nvSpPr>
        <p:spPr/>
        <p:txBody>
          <a:bodyPr/>
          <a:lstStyle/>
          <a:p>
            <a:r>
              <a:rPr lang="en-US"/>
              <a:t>Pointers to Derived Types</a:t>
            </a:r>
          </a:p>
        </p:txBody>
      </p:sp>
      <p:sp>
        <p:nvSpPr>
          <p:cNvPr id="975875" name="Rectangle 3"/>
          <p:cNvSpPr>
            <a:spLocks noGrp="1"/>
          </p:cNvSpPr>
          <p:nvPr>
            <p:ph type="body" idx="1"/>
          </p:nvPr>
        </p:nvSpPr>
        <p:spPr/>
        <p:txBody>
          <a:bodyPr/>
          <a:lstStyle/>
          <a:p>
            <a:r>
              <a:rPr lang="en-US"/>
              <a:t>Consider the following program:</a:t>
            </a:r>
          </a:p>
          <a:p>
            <a:r>
              <a:rPr lang="en-US" sz="1600"/>
              <a:t>#include&lt;iostream&gt;</a:t>
            </a:r>
          </a:p>
          <a:p>
            <a:r>
              <a:rPr lang="en-US" sz="1600"/>
              <a:t>using namespace std;</a:t>
            </a:r>
          </a:p>
          <a:p>
            <a:r>
              <a:rPr lang="en-US" sz="1600"/>
              <a:t>class base</a:t>
            </a:r>
          </a:p>
          <a:p>
            <a:r>
              <a:rPr lang="en-US" sz="1600"/>
              <a:t> {</a:t>
            </a:r>
          </a:p>
          <a:p>
            <a:r>
              <a:rPr lang="en-US" sz="1600"/>
              <a:t>   private:</a:t>
            </a:r>
          </a:p>
          <a:p>
            <a:r>
              <a:rPr lang="en-US" sz="1600"/>
              <a:t>    int i;</a:t>
            </a:r>
          </a:p>
          <a:p>
            <a:r>
              <a:rPr lang="en-US" sz="1600"/>
              <a:t>   public:</a:t>
            </a:r>
          </a:p>
          <a:p>
            <a:r>
              <a:rPr lang="en-US" sz="1600"/>
              <a:t>    void set_i( int num)</a:t>
            </a:r>
          </a:p>
          <a:p>
            <a:r>
              <a:rPr lang="en-US" sz="1600"/>
              <a:t>     { i = num; }</a:t>
            </a:r>
          </a:p>
          <a:p>
            <a:r>
              <a:rPr lang="en-US" sz="1600"/>
              <a:t>    int get_i( )</a:t>
            </a:r>
          </a:p>
          <a:p>
            <a:r>
              <a:rPr lang="en-US" sz="1600"/>
              <a:t>     { return i; }</a:t>
            </a:r>
          </a:p>
          <a:p>
            <a:r>
              <a:rPr lang="en-US" sz="16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p:cNvSpPr>
          <p:nvPr>
            <p:ph type="title"/>
          </p:nvPr>
        </p:nvSpPr>
        <p:spPr/>
        <p:txBody>
          <a:bodyPr/>
          <a:lstStyle/>
          <a:p>
            <a:r>
              <a:rPr lang="en-US"/>
              <a:t>Polymorphism</a:t>
            </a:r>
          </a:p>
        </p:txBody>
      </p:sp>
      <p:sp>
        <p:nvSpPr>
          <p:cNvPr id="664579" name="Rectangle 3"/>
          <p:cNvSpPr>
            <a:spLocks noGrp="1"/>
          </p:cNvSpPr>
          <p:nvPr>
            <p:ph type="body" idx="1"/>
          </p:nvPr>
        </p:nvSpPr>
        <p:spPr/>
        <p:txBody>
          <a:bodyPr>
            <a:normAutofit fontScale="92500" lnSpcReduction="20000"/>
          </a:bodyPr>
          <a:lstStyle/>
          <a:p>
            <a:r>
              <a:rPr lang="en-US"/>
              <a:t>Polymorphism literally means “anything that is capable of existing in multiple forms. (the root words “Poly” and “Morph” are Greek words that stand for “many” and “forms” respectively.</a:t>
            </a:r>
          </a:p>
          <a:p>
            <a:endParaRPr lang="en-US"/>
          </a:p>
          <a:p>
            <a:r>
              <a:rPr lang="en-US"/>
              <a:t>Polymorphism in OO environments is typically associated with overridden behaviours across subclasses in a class hierarchy, each of which has the same name as that in its superclass, but chooses to keep its implementation specific to its own needs.</a:t>
            </a:r>
          </a:p>
        </p:txBody>
      </p:sp>
      <p:pic>
        <p:nvPicPr>
          <p:cNvPr id="2" name="Audio 1">
            <a:hlinkClick r:id="" action="ppaction://media"/>
            <a:extLst>
              <a:ext uri="{FF2B5EF4-FFF2-40B4-BE49-F238E27FC236}">
                <a16:creationId xmlns:a16="http://schemas.microsoft.com/office/drawing/2014/main" id="{A5711BB4-E81C-42A9-9923-06390839A05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2"/>
    </mc:Choice>
    <mc:Fallback xmlns="">
      <p:transition spd="slow" advTm="1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p:cNvSpPr>
          <p:nvPr>
            <p:ph type="title"/>
          </p:nvPr>
        </p:nvSpPr>
        <p:spPr/>
        <p:txBody>
          <a:bodyPr/>
          <a:lstStyle/>
          <a:p>
            <a:r>
              <a:rPr lang="en-US"/>
              <a:t>Pointers to Derived Types</a:t>
            </a:r>
          </a:p>
        </p:txBody>
      </p:sp>
      <p:sp>
        <p:nvSpPr>
          <p:cNvPr id="977923" name="Rectangle 3"/>
          <p:cNvSpPr>
            <a:spLocks noGrp="1"/>
          </p:cNvSpPr>
          <p:nvPr>
            <p:ph type="body" idx="1"/>
          </p:nvPr>
        </p:nvSpPr>
        <p:spPr>
          <a:xfrm>
            <a:off x="685800" y="1514475"/>
            <a:ext cx="7772400" cy="4522788"/>
          </a:xfrm>
        </p:spPr>
        <p:txBody>
          <a:bodyPr/>
          <a:lstStyle/>
          <a:p>
            <a:pPr>
              <a:lnSpc>
                <a:spcPct val="80000"/>
              </a:lnSpc>
            </a:pPr>
            <a:r>
              <a:rPr lang="en-US" sz="1600"/>
              <a:t>class derived : public base</a:t>
            </a:r>
          </a:p>
          <a:p>
            <a:pPr>
              <a:lnSpc>
                <a:spcPct val="80000"/>
              </a:lnSpc>
            </a:pPr>
            <a:r>
              <a:rPr lang="en-US" sz="1600"/>
              <a:t> {private:</a:t>
            </a:r>
          </a:p>
          <a:p>
            <a:pPr>
              <a:lnSpc>
                <a:spcPct val="80000"/>
              </a:lnSpc>
            </a:pPr>
            <a:r>
              <a:rPr lang="en-US" sz="1600"/>
              <a:t>     int j;</a:t>
            </a:r>
          </a:p>
          <a:p>
            <a:pPr>
              <a:lnSpc>
                <a:spcPct val="80000"/>
              </a:lnSpc>
            </a:pPr>
            <a:r>
              <a:rPr lang="en-US" sz="1600"/>
              <a:t>   public:</a:t>
            </a:r>
          </a:p>
          <a:p>
            <a:pPr>
              <a:lnSpc>
                <a:spcPct val="80000"/>
              </a:lnSpc>
            </a:pPr>
            <a:r>
              <a:rPr lang="en-US" sz="1600"/>
              <a:t>     void set_j( int num)</a:t>
            </a:r>
          </a:p>
          <a:p>
            <a:pPr>
              <a:lnSpc>
                <a:spcPct val="80000"/>
              </a:lnSpc>
            </a:pPr>
            <a:r>
              <a:rPr lang="en-US" sz="1600"/>
              <a:t>      { j = num; }</a:t>
            </a:r>
          </a:p>
          <a:p>
            <a:pPr>
              <a:lnSpc>
                <a:spcPct val="80000"/>
              </a:lnSpc>
            </a:pPr>
            <a:r>
              <a:rPr lang="en-US" sz="1600"/>
              <a:t>     int get_j( )</a:t>
            </a:r>
          </a:p>
          <a:p>
            <a:pPr>
              <a:lnSpc>
                <a:spcPct val="80000"/>
              </a:lnSpc>
            </a:pPr>
            <a:r>
              <a:rPr lang="en-US" sz="1600"/>
              <a:t>      { return j; }  }; </a:t>
            </a:r>
          </a:p>
          <a:p>
            <a:pPr>
              <a:lnSpc>
                <a:spcPct val="80000"/>
              </a:lnSpc>
            </a:pPr>
            <a:endParaRPr lang="en-US" sz="1600"/>
          </a:p>
          <a:p>
            <a:pPr>
              <a:lnSpc>
                <a:spcPct val="80000"/>
              </a:lnSpc>
            </a:pPr>
            <a:r>
              <a:rPr lang="en-US" sz="1600"/>
              <a:t>int main( )</a:t>
            </a:r>
          </a:p>
          <a:p>
            <a:pPr>
              <a:lnSpc>
                <a:spcPct val="80000"/>
              </a:lnSpc>
            </a:pPr>
            <a:r>
              <a:rPr lang="en-US" sz="1600"/>
              <a:t> { base *bp;</a:t>
            </a:r>
          </a:p>
          <a:p>
            <a:pPr>
              <a:lnSpc>
                <a:spcPct val="80000"/>
              </a:lnSpc>
            </a:pPr>
            <a:r>
              <a:rPr lang="en-US" sz="1600"/>
              <a:t>   derived d;</a:t>
            </a:r>
          </a:p>
          <a:p>
            <a:pPr>
              <a:lnSpc>
                <a:spcPct val="80000"/>
              </a:lnSpc>
            </a:pPr>
            <a:r>
              <a:rPr lang="en-US" sz="1600"/>
              <a:t>   bp = &amp;d; // base pointer points to derived object</a:t>
            </a:r>
          </a:p>
          <a:p>
            <a:pPr>
              <a:lnSpc>
                <a:spcPct val="80000"/>
              </a:lnSpc>
            </a:pPr>
            <a:r>
              <a:rPr lang="en-US" sz="1600"/>
              <a:t>   bp-&gt;set_i( 10); //access inherited members from derived object </a:t>
            </a:r>
          </a:p>
          <a:p>
            <a:pPr>
              <a:lnSpc>
                <a:spcPct val="80000"/>
              </a:lnSpc>
            </a:pPr>
            <a:r>
              <a:rPr lang="en-US" sz="1600"/>
              <a:t>   cout &lt;&lt; bp-&gt;get_i( ) &lt;&lt; “ “;</a:t>
            </a:r>
          </a:p>
          <a:p>
            <a:pPr>
              <a:lnSpc>
                <a:spcPct val="80000"/>
              </a:lnSpc>
            </a:pPr>
            <a:r>
              <a:rPr lang="en-US" sz="1600"/>
              <a:t>   bp-&gt;set_j(22); //ERROR</a:t>
            </a:r>
          </a:p>
          <a:p>
            <a:pPr>
              <a:lnSpc>
                <a:spcPct val="80000"/>
              </a:lnSpc>
            </a:pPr>
            <a:r>
              <a:rPr lang="en-US" sz="1600"/>
              <a:t>  cout &lt;&lt; bp-&gt;get_j( ); // ERROR </a:t>
            </a:r>
          </a:p>
          <a:p>
            <a:pPr>
              <a:lnSpc>
                <a:spcPct val="80000"/>
              </a:lnSpc>
            </a:pPr>
            <a:r>
              <a:rPr lang="en-US" sz="1600"/>
              <a:t>  return 0; }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p:cNvSpPr>
          <p:nvPr>
            <p:ph type="title"/>
          </p:nvPr>
        </p:nvSpPr>
        <p:spPr/>
        <p:txBody>
          <a:bodyPr/>
          <a:lstStyle/>
          <a:p>
            <a:r>
              <a:rPr lang="en-US"/>
              <a:t>Passing Object References </a:t>
            </a:r>
          </a:p>
        </p:txBody>
      </p:sp>
      <p:sp>
        <p:nvSpPr>
          <p:cNvPr id="979971" name="Rectangle 3"/>
          <p:cNvSpPr>
            <a:spLocks noGrp="1"/>
          </p:cNvSpPr>
          <p:nvPr>
            <p:ph type="body" idx="1"/>
          </p:nvPr>
        </p:nvSpPr>
        <p:spPr>
          <a:xfrm>
            <a:off x="685800" y="1658938"/>
            <a:ext cx="7772400" cy="4306887"/>
          </a:xfrm>
        </p:spPr>
        <p:txBody>
          <a:bodyPr>
            <a:normAutofit fontScale="77500" lnSpcReduction="20000"/>
          </a:bodyPr>
          <a:lstStyle/>
          <a:p>
            <a:r>
              <a:rPr lang="en-US"/>
              <a:t>When an object is passed as an argument to a function,  a copy of that object is made. When the function terminates, the copy’s destructor is called. </a:t>
            </a:r>
          </a:p>
          <a:p>
            <a:endParaRPr lang="en-US"/>
          </a:p>
          <a:p>
            <a:r>
              <a:rPr lang="en-US"/>
              <a:t>If you do not want the destructor function to be called, simply pass the object by reference. When you pass by reference, no copy of the object is made.</a:t>
            </a:r>
          </a:p>
          <a:p>
            <a:endParaRPr lang="en-US"/>
          </a:p>
          <a:p>
            <a:r>
              <a:rPr lang="en-US"/>
              <a:t>This means that no object used as a parameter is destroyed when the function terminates, and the parameter’s (object’s ) destructor is not called.</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p:cNvSpPr>
          <p:nvPr>
            <p:ph type="title"/>
          </p:nvPr>
        </p:nvSpPr>
        <p:spPr/>
        <p:txBody>
          <a:bodyPr/>
          <a:lstStyle/>
          <a:p>
            <a:r>
              <a:rPr lang="en-US"/>
              <a:t>Passing Object References</a:t>
            </a:r>
          </a:p>
        </p:txBody>
      </p:sp>
      <p:sp>
        <p:nvSpPr>
          <p:cNvPr id="982019" name="Rectangle 3"/>
          <p:cNvSpPr>
            <a:spLocks noGrp="1"/>
          </p:cNvSpPr>
          <p:nvPr>
            <p:ph type="body" idx="1"/>
          </p:nvPr>
        </p:nvSpPr>
        <p:spPr>
          <a:xfrm>
            <a:off x="685800" y="1658938"/>
            <a:ext cx="7772400" cy="4378325"/>
          </a:xfrm>
        </p:spPr>
        <p:txBody>
          <a:bodyPr/>
          <a:lstStyle/>
          <a:p>
            <a:pPr>
              <a:lnSpc>
                <a:spcPct val="80000"/>
              </a:lnSpc>
            </a:pPr>
            <a:r>
              <a:rPr lang="en-US" sz="1600"/>
              <a:t>#include&lt;iostream&gt;</a:t>
            </a:r>
          </a:p>
          <a:p>
            <a:pPr>
              <a:lnSpc>
                <a:spcPct val="80000"/>
              </a:lnSpc>
            </a:pPr>
            <a:r>
              <a:rPr lang="en-US" sz="1600"/>
              <a:t>using namespace std;</a:t>
            </a:r>
          </a:p>
          <a:p>
            <a:pPr>
              <a:lnSpc>
                <a:spcPct val="80000"/>
              </a:lnSpc>
            </a:pPr>
            <a:r>
              <a:rPr lang="en-US" sz="1600"/>
              <a:t>class c1</a:t>
            </a:r>
          </a:p>
          <a:p>
            <a:pPr>
              <a:lnSpc>
                <a:spcPct val="80000"/>
              </a:lnSpc>
            </a:pPr>
            <a:r>
              <a:rPr lang="en-US" sz="1600"/>
              <a:t> {</a:t>
            </a:r>
          </a:p>
          <a:p>
            <a:pPr>
              <a:lnSpc>
                <a:spcPct val="80000"/>
              </a:lnSpc>
            </a:pPr>
            <a:r>
              <a:rPr lang="en-US" sz="1600"/>
              <a:t>   int id;</a:t>
            </a:r>
          </a:p>
          <a:p>
            <a:pPr>
              <a:lnSpc>
                <a:spcPct val="80000"/>
              </a:lnSpc>
            </a:pPr>
            <a:r>
              <a:rPr lang="en-US" sz="1600"/>
              <a:t>   public:</a:t>
            </a:r>
          </a:p>
          <a:p>
            <a:pPr>
              <a:lnSpc>
                <a:spcPct val="80000"/>
              </a:lnSpc>
            </a:pPr>
            <a:r>
              <a:rPr lang="en-US" sz="1600"/>
              <a:t>    int i;</a:t>
            </a:r>
          </a:p>
          <a:p>
            <a:pPr>
              <a:lnSpc>
                <a:spcPct val="80000"/>
              </a:lnSpc>
            </a:pPr>
            <a:r>
              <a:rPr lang="en-US" sz="1600"/>
              <a:t>    c1( int num)</a:t>
            </a:r>
          </a:p>
          <a:p>
            <a:pPr>
              <a:lnSpc>
                <a:spcPct val="80000"/>
              </a:lnSpc>
            </a:pPr>
            <a:r>
              <a:rPr lang="en-US" sz="1600"/>
              <a:t>    ~c1( );</a:t>
            </a:r>
          </a:p>
          <a:p>
            <a:pPr>
              <a:lnSpc>
                <a:spcPct val="80000"/>
              </a:lnSpc>
            </a:pPr>
            <a:r>
              <a:rPr lang="en-US" sz="1600"/>
              <a:t>    void negate(c1 &amp;ob)</a:t>
            </a:r>
          </a:p>
          <a:p>
            <a:pPr>
              <a:lnSpc>
                <a:spcPct val="80000"/>
              </a:lnSpc>
            </a:pPr>
            <a:r>
              <a:rPr lang="en-US" sz="1600"/>
              <a:t>      {ob.i = -ob.i; } };</a:t>
            </a:r>
          </a:p>
          <a:p>
            <a:pPr>
              <a:lnSpc>
                <a:spcPct val="80000"/>
              </a:lnSpc>
            </a:pPr>
            <a:r>
              <a:rPr lang="en-US" sz="1600"/>
              <a:t>c1::c1(int num)</a:t>
            </a:r>
          </a:p>
          <a:p>
            <a:pPr>
              <a:lnSpc>
                <a:spcPct val="80000"/>
              </a:lnSpc>
            </a:pPr>
            <a:r>
              <a:rPr lang="en-US" sz="1600"/>
              <a:t>  {</a:t>
            </a:r>
          </a:p>
          <a:p>
            <a:pPr>
              <a:lnSpc>
                <a:spcPct val="80000"/>
              </a:lnSpc>
            </a:pPr>
            <a:r>
              <a:rPr lang="en-US" sz="1600"/>
              <a:t>    cout &lt;&lt; “constructing “ &lt;&lt; num &lt;&lt; “\n”;</a:t>
            </a:r>
          </a:p>
          <a:p>
            <a:pPr>
              <a:lnSpc>
                <a:spcPct val="80000"/>
              </a:lnSpc>
            </a:pPr>
            <a:r>
              <a:rPr lang="en-US" sz="1600"/>
              <a:t>    id = num;</a:t>
            </a:r>
          </a:p>
          <a:p>
            <a:pPr>
              <a:lnSpc>
                <a:spcPct val="80000"/>
              </a:lnSpc>
            </a:pPr>
            <a:r>
              <a:rPr lang="en-US" sz="1600"/>
              <a:t>   }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p:cNvSpPr>
          <p:nvPr>
            <p:ph type="title"/>
          </p:nvPr>
        </p:nvSpPr>
        <p:spPr/>
        <p:txBody>
          <a:bodyPr/>
          <a:lstStyle/>
          <a:p>
            <a:r>
              <a:rPr lang="en-US"/>
              <a:t>Passing Object References</a:t>
            </a:r>
          </a:p>
        </p:txBody>
      </p:sp>
      <p:sp>
        <p:nvSpPr>
          <p:cNvPr id="984067" name="Rectangle 3"/>
          <p:cNvSpPr>
            <a:spLocks noGrp="1"/>
          </p:cNvSpPr>
          <p:nvPr>
            <p:ph type="body" idx="1"/>
          </p:nvPr>
        </p:nvSpPr>
        <p:spPr/>
        <p:txBody>
          <a:bodyPr/>
          <a:lstStyle/>
          <a:p>
            <a:r>
              <a:rPr lang="en-US" sz="1600"/>
              <a:t>c1::~c1( )</a:t>
            </a:r>
          </a:p>
          <a:p>
            <a:r>
              <a:rPr lang="en-US" sz="1600"/>
              <a:t> { cout &lt;&lt; “destructing “ &lt;&lt; id &lt;&lt; “\n”;  }</a:t>
            </a:r>
          </a:p>
          <a:p>
            <a:r>
              <a:rPr lang="en-US" sz="1600"/>
              <a:t>int main( )</a:t>
            </a:r>
          </a:p>
          <a:p>
            <a:r>
              <a:rPr lang="en-US" sz="1600"/>
              <a:t> {c1 o(1);</a:t>
            </a:r>
          </a:p>
          <a:p>
            <a:r>
              <a:rPr lang="en-US" sz="1600"/>
              <a:t>   o.i = 10;</a:t>
            </a:r>
          </a:p>
          <a:p>
            <a:r>
              <a:rPr lang="en-US" sz="1600"/>
              <a:t>   o.negate(o);</a:t>
            </a:r>
          </a:p>
          <a:p>
            <a:r>
              <a:rPr lang="en-US" sz="1600"/>
              <a:t>   cout &lt;&lt; o.i &lt;&lt; “\n”;</a:t>
            </a:r>
          </a:p>
          <a:p>
            <a:r>
              <a:rPr lang="en-US" sz="1600"/>
              <a:t>   return 0; };</a:t>
            </a:r>
          </a:p>
          <a:p>
            <a:endParaRPr lang="en-US" sz="1200"/>
          </a:p>
          <a:p>
            <a:r>
              <a:rPr lang="en-US" sz="1600"/>
              <a:t>Here is the output of the program</a:t>
            </a:r>
          </a:p>
          <a:p>
            <a:r>
              <a:rPr lang="en-US" sz="1600"/>
              <a:t>Constructing 1</a:t>
            </a:r>
          </a:p>
          <a:p>
            <a:r>
              <a:rPr lang="en-US" sz="1600"/>
              <a:t>-10</a:t>
            </a:r>
          </a:p>
          <a:p>
            <a:r>
              <a:rPr lang="en-US" sz="1600"/>
              <a:t>Destructing 1</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p:cNvSpPr>
          <p:nvPr>
            <p:ph type="title"/>
          </p:nvPr>
        </p:nvSpPr>
        <p:spPr/>
        <p:txBody>
          <a:bodyPr/>
          <a:lstStyle/>
          <a:p>
            <a:r>
              <a:rPr lang="en-US"/>
              <a:t>The Dot </a:t>
            </a:r>
            <a:r>
              <a:rPr lang="en-US" b="1"/>
              <a:t>.</a:t>
            </a:r>
            <a:r>
              <a:rPr lang="en-US"/>
              <a:t> Operator</a:t>
            </a:r>
          </a:p>
        </p:txBody>
      </p:sp>
      <p:sp>
        <p:nvSpPr>
          <p:cNvPr id="986115" name="Rectangle 3"/>
          <p:cNvSpPr>
            <a:spLocks noGrp="1"/>
          </p:cNvSpPr>
          <p:nvPr>
            <p:ph type="body" idx="1"/>
          </p:nvPr>
        </p:nvSpPr>
        <p:spPr/>
        <p:txBody>
          <a:bodyPr>
            <a:normAutofit fontScale="77500" lnSpcReduction="20000"/>
          </a:bodyPr>
          <a:lstStyle/>
          <a:p>
            <a:r>
              <a:rPr lang="en-US" b="1"/>
              <a:t>When you access a member of a class through a reference, you use the dot operator. </a:t>
            </a:r>
          </a:p>
          <a:p>
            <a:endParaRPr lang="en-US" b="1"/>
          </a:p>
          <a:p>
            <a:r>
              <a:rPr lang="en-US"/>
              <a:t>The arrow operator is reserved for use with pointers only.</a:t>
            </a:r>
          </a:p>
          <a:p>
            <a:endParaRPr lang="en-US"/>
          </a:p>
          <a:p>
            <a:r>
              <a:rPr lang="en-US"/>
              <a:t>Passing all but the smallest objects by reference is faster than passing them by value. Arguments are usually pushed onto the stack. </a:t>
            </a:r>
          </a:p>
          <a:p>
            <a:endParaRPr lang="en-US"/>
          </a:p>
          <a:p>
            <a:r>
              <a:rPr lang="en-US"/>
              <a:t>Thus, large objects take a considerable amount of CPU cycles to push onto, and pop from the stack.</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p:cNvSpPr>
          <p:nvPr>
            <p:ph type="title"/>
          </p:nvPr>
        </p:nvSpPr>
        <p:spPr/>
        <p:txBody>
          <a:bodyPr/>
          <a:lstStyle/>
          <a:p>
            <a:r>
              <a:rPr lang="en-US"/>
              <a:t>Returning References</a:t>
            </a:r>
          </a:p>
        </p:txBody>
      </p:sp>
      <p:sp>
        <p:nvSpPr>
          <p:cNvPr id="988163" name="Rectangle 3"/>
          <p:cNvSpPr>
            <a:spLocks noGrp="1"/>
          </p:cNvSpPr>
          <p:nvPr>
            <p:ph type="body" idx="1"/>
          </p:nvPr>
        </p:nvSpPr>
        <p:spPr>
          <a:xfrm>
            <a:off x="457200" y="1587500"/>
            <a:ext cx="8001000" cy="4449763"/>
          </a:xfrm>
        </p:spPr>
        <p:txBody>
          <a:bodyPr>
            <a:normAutofit fontScale="92500" lnSpcReduction="10000"/>
          </a:bodyPr>
          <a:lstStyle/>
          <a:p>
            <a:r>
              <a:rPr lang="en-US"/>
              <a:t>A function may return a reference. This has the startling effect of allowing a function to be used on the left hand side of an assignment statement. Consider the following program:</a:t>
            </a:r>
          </a:p>
          <a:p>
            <a:r>
              <a:rPr lang="en-US" sz="1600"/>
              <a:t>#include&lt;iostream&gt;</a:t>
            </a:r>
          </a:p>
          <a:p>
            <a:r>
              <a:rPr lang="en-US" sz="1600"/>
              <a:t>using namespace std;</a:t>
            </a:r>
          </a:p>
          <a:p>
            <a:r>
              <a:rPr lang="en-US" sz="1600"/>
              <a:t>char&amp; replace (int i); //returns a reference to a character</a:t>
            </a:r>
          </a:p>
          <a:p>
            <a:r>
              <a:rPr lang="en-US" sz="1600"/>
              <a:t>char s[80] = “hello there”;</a:t>
            </a:r>
          </a:p>
          <a:p>
            <a:r>
              <a:rPr lang="en-US" sz="1600"/>
              <a:t>int main( )</a:t>
            </a:r>
          </a:p>
          <a:p>
            <a:r>
              <a:rPr lang="en-US" sz="1600"/>
              <a:t> {replace(5) = ‘x’ //assign x to space after hello</a:t>
            </a:r>
          </a:p>
          <a:p>
            <a:r>
              <a:rPr lang="en-US" sz="1600"/>
              <a:t>   cout &lt;&lt; s;</a:t>
            </a:r>
          </a:p>
          <a:p>
            <a:r>
              <a:rPr lang="en-US" sz="1600"/>
              <a:t>   return 0; }</a:t>
            </a:r>
          </a:p>
          <a:p>
            <a:r>
              <a:rPr lang="en-US" sz="1600"/>
              <a:t>char&amp; replace( int i)</a:t>
            </a:r>
          </a:p>
          <a:p>
            <a:r>
              <a:rPr lang="en-US" sz="1600"/>
              <a:t> { return s[i]; }</a:t>
            </a:r>
          </a:p>
          <a:p>
            <a:endParaRPr lang="en-US" sz="16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p:cNvSpPr>
          <p:nvPr>
            <p:ph type="title"/>
          </p:nvPr>
        </p:nvSpPr>
        <p:spPr/>
        <p:txBody>
          <a:bodyPr/>
          <a:lstStyle/>
          <a:p>
            <a:r>
              <a:rPr lang="en-US"/>
              <a:t>Independent References</a:t>
            </a:r>
          </a:p>
        </p:txBody>
      </p:sp>
      <p:sp>
        <p:nvSpPr>
          <p:cNvPr id="990211" name="Rectangle 3"/>
          <p:cNvSpPr>
            <a:spLocks noGrp="1"/>
          </p:cNvSpPr>
          <p:nvPr>
            <p:ph type="body" idx="1"/>
          </p:nvPr>
        </p:nvSpPr>
        <p:spPr>
          <a:xfrm>
            <a:off x="685800" y="1524000"/>
            <a:ext cx="8077200" cy="4572000"/>
          </a:xfrm>
        </p:spPr>
        <p:txBody>
          <a:bodyPr>
            <a:normAutofit fontScale="92500"/>
          </a:bodyPr>
          <a:lstStyle/>
          <a:p>
            <a:r>
              <a:rPr lang="en-US"/>
              <a:t>You can declare a reference that is simply a variable. This type of reference is called an independent reference. An independent reference is another name for an object variable. </a:t>
            </a:r>
          </a:p>
          <a:p>
            <a:endParaRPr lang="en-US"/>
          </a:p>
          <a:p>
            <a:r>
              <a:rPr lang="en-US"/>
              <a:t>All independent variables must be initialized when they are created. Apart from initialization, you cannot change what object a reference variable points to.</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p:cNvSpPr>
          <p:nvPr>
            <p:ph type="title"/>
          </p:nvPr>
        </p:nvSpPr>
        <p:spPr/>
        <p:txBody>
          <a:bodyPr/>
          <a:lstStyle/>
          <a:p>
            <a:r>
              <a:rPr lang="en-US"/>
              <a:t>Independent References</a:t>
            </a:r>
          </a:p>
        </p:txBody>
      </p:sp>
      <p:sp>
        <p:nvSpPr>
          <p:cNvPr id="992259" name="Rectangle 3"/>
          <p:cNvSpPr>
            <a:spLocks noGrp="1"/>
          </p:cNvSpPr>
          <p:nvPr>
            <p:ph type="body" idx="1"/>
          </p:nvPr>
        </p:nvSpPr>
        <p:spPr>
          <a:xfrm>
            <a:off x="685800" y="1587500"/>
            <a:ext cx="7772400" cy="4449763"/>
          </a:xfrm>
        </p:spPr>
        <p:txBody>
          <a:bodyPr/>
          <a:lstStyle/>
          <a:p>
            <a:pPr>
              <a:lnSpc>
                <a:spcPct val="80000"/>
              </a:lnSpc>
            </a:pPr>
            <a:r>
              <a:rPr lang="en-US" sz="1600"/>
              <a:t>#include&lt;iostream&gt;</a:t>
            </a:r>
          </a:p>
          <a:p>
            <a:pPr>
              <a:lnSpc>
                <a:spcPct val="80000"/>
              </a:lnSpc>
            </a:pPr>
            <a:r>
              <a:rPr lang="en-US" sz="1600"/>
              <a:t>using namespace std;</a:t>
            </a:r>
          </a:p>
          <a:p>
            <a:pPr>
              <a:lnSpc>
                <a:spcPct val="80000"/>
              </a:lnSpc>
            </a:pPr>
            <a:r>
              <a:rPr lang="en-US" sz="1600"/>
              <a:t>int main( )</a:t>
            </a:r>
          </a:p>
          <a:p>
            <a:pPr>
              <a:lnSpc>
                <a:spcPct val="80000"/>
              </a:lnSpc>
            </a:pPr>
            <a:r>
              <a:rPr lang="en-US" sz="1600"/>
              <a:t>{ int a;</a:t>
            </a:r>
          </a:p>
          <a:p>
            <a:pPr>
              <a:lnSpc>
                <a:spcPct val="80000"/>
              </a:lnSpc>
            </a:pPr>
            <a:r>
              <a:rPr lang="en-US" sz="1600"/>
              <a:t> int &amp;ref = a; // independent reference</a:t>
            </a:r>
          </a:p>
          <a:p>
            <a:pPr>
              <a:lnSpc>
                <a:spcPct val="80000"/>
              </a:lnSpc>
            </a:pPr>
            <a:r>
              <a:rPr lang="en-US" sz="1600"/>
              <a:t> a = 10;</a:t>
            </a:r>
          </a:p>
          <a:p>
            <a:pPr>
              <a:lnSpc>
                <a:spcPct val="80000"/>
              </a:lnSpc>
            </a:pPr>
            <a:r>
              <a:rPr lang="en-US" sz="1600"/>
              <a:t> cout &lt;&lt; a &lt;&lt; “ “ &lt;&lt; ref &lt;&lt; “\n”;</a:t>
            </a:r>
          </a:p>
          <a:p>
            <a:pPr>
              <a:lnSpc>
                <a:spcPct val="80000"/>
              </a:lnSpc>
            </a:pPr>
            <a:r>
              <a:rPr lang="en-US" sz="1600"/>
              <a:t> ref = 100</a:t>
            </a:r>
          </a:p>
          <a:p>
            <a:pPr>
              <a:lnSpc>
                <a:spcPct val="80000"/>
              </a:lnSpc>
            </a:pPr>
            <a:r>
              <a:rPr lang="en-US" sz="1600"/>
              <a:t> cout &lt;&lt; a &lt;&lt; “ “ &lt;&lt; ref &lt;&lt; “\n”;</a:t>
            </a:r>
          </a:p>
          <a:p>
            <a:pPr>
              <a:lnSpc>
                <a:spcPct val="80000"/>
              </a:lnSpc>
            </a:pPr>
            <a:r>
              <a:rPr lang="en-US" sz="1600"/>
              <a:t> int b = 19;</a:t>
            </a:r>
          </a:p>
          <a:p>
            <a:pPr>
              <a:lnSpc>
                <a:spcPct val="80000"/>
              </a:lnSpc>
            </a:pPr>
            <a:r>
              <a:rPr lang="en-US" sz="1600"/>
              <a:t> ref = b; // this puts b’s value into a</a:t>
            </a:r>
          </a:p>
          <a:p>
            <a:pPr>
              <a:lnSpc>
                <a:spcPct val="80000"/>
              </a:lnSpc>
            </a:pPr>
            <a:r>
              <a:rPr lang="en-US" sz="1600"/>
              <a:t>cout &lt;&lt; a &lt;&lt; “ “ &lt;&lt; ref &lt;&lt; “\n”;</a:t>
            </a:r>
          </a:p>
          <a:p>
            <a:pPr>
              <a:lnSpc>
                <a:spcPct val="80000"/>
              </a:lnSpc>
            </a:pPr>
            <a:r>
              <a:rPr lang="en-US" sz="1600"/>
              <a:t>ref - -</a:t>
            </a:r>
          </a:p>
          <a:p>
            <a:pPr>
              <a:lnSpc>
                <a:spcPct val="80000"/>
              </a:lnSpc>
            </a:pPr>
            <a:r>
              <a:rPr lang="en-US" sz="1600"/>
              <a:t>cout &lt;&lt; a &lt;&lt; “ “ &lt;&lt; ref &lt;&lt; “\n”;</a:t>
            </a:r>
          </a:p>
          <a:p>
            <a:pPr>
              <a:lnSpc>
                <a:spcPct val="80000"/>
              </a:lnSpc>
            </a:pPr>
            <a:r>
              <a:rPr lang="en-US" sz="1600"/>
              <a:t> return 0;</a:t>
            </a:r>
          </a:p>
          <a:p>
            <a:pPr>
              <a:lnSpc>
                <a:spcPct val="80000"/>
              </a:lnSpc>
            </a:pPr>
            <a:r>
              <a:rPr lang="en-US" sz="1600"/>
              <a: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p:cNvSpPr>
          <p:nvPr>
            <p:ph type="title"/>
          </p:nvPr>
        </p:nvSpPr>
        <p:spPr/>
        <p:txBody>
          <a:bodyPr/>
          <a:lstStyle/>
          <a:p>
            <a:r>
              <a:rPr lang="en-US"/>
              <a:t>References to Derived Types</a:t>
            </a:r>
          </a:p>
        </p:txBody>
      </p:sp>
      <p:sp>
        <p:nvSpPr>
          <p:cNvPr id="994307" name="Rectangle 3"/>
          <p:cNvSpPr>
            <a:spLocks noGrp="1"/>
          </p:cNvSpPr>
          <p:nvPr>
            <p:ph type="body" idx="1"/>
          </p:nvPr>
        </p:nvSpPr>
        <p:spPr/>
        <p:txBody>
          <a:bodyPr>
            <a:normAutofit lnSpcReduction="10000"/>
          </a:bodyPr>
          <a:lstStyle/>
          <a:p>
            <a:r>
              <a:rPr lang="en-US" b="1"/>
              <a:t>A base class reference can be used to refer to an object of a derived class of that base class.</a:t>
            </a:r>
            <a:r>
              <a:rPr lang="en-US"/>
              <a:t> </a:t>
            </a:r>
          </a:p>
          <a:p>
            <a:endParaRPr lang="en-US"/>
          </a:p>
          <a:p>
            <a:r>
              <a:rPr lang="en-US"/>
              <a:t>The most common application of this is found in function parameters.</a:t>
            </a:r>
          </a:p>
          <a:p>
            <a:endParaRPr lang="en-US"/>
          </a:p>
          <a:p>
            <a:r>
              <a:rPr lang="en-US"/>
              <a:t>A base class reference parameter can receive objects of the base class as well as any other type derived from that base.</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p:cNvSpPr>
          <p:nvPr>
            <p:ph type="title"/>
          </p:nvPr>
        </p:nvSpPr>
        <p:spPr/>
        <p:txBody>
          <a:bodyPr/>
          <a:lstStyle/>
          <a:p>
            <a:r>
              <a:rPr lang="en-US"/>
              <a:t>Restrictions on References</a:t>
            </a:r>
          </a:p>
        </p:txBody>
      </p:sp>
      <p:sp>
        <p:nvSpPr>
          <p:cNvPr id="996355" name="Rectangle 3"/>
          <p:cNvSpPr>
            <a:spLocks noGrp="1"/>
          </p:cNvSpPr>
          <p:nvPr>
            <p:ph type="body" idx="1"/>
          </p:nvPr>
        </p:nvSpPr>
        <p:spPr/>
        <p:txBody>
          <a:bodyPr>
            <a:normAutofit fontScale="92500" lnSpcReduction="20000"/>
          </a:bodyPr>
          <a:lstStyle/>
          <a:p>
            <a:r>
              <a:rPr lang="en-US"/>
              <a:t>You cannot reference another reference. In other words, you cannot obtain the address of a reference.</a:t>
            </a:r>
          </a:p>
          <a:p>
            <a:endParaRPr lang="en-US"/>
          </a:p>
          <a:p>
            <a:r>
              <a:rPr lang="en-US"/>
              <a:t>You cannot create arrays of references.</a:t>
            </a:r>
          </a:p>
          <a:p>
            <a:endParaRPr lang="en-US"/>
          </a:p>
          <a:p>
            <a:r>
              <a:rPr lang="en-US"/>
              <a:t>You cannot create a pointer to a reference.</a:t>
            </a:r>
          </a:p>
          <a:p>
            <a:endParaRPr lang="en-US"/>
          </a:p>
          <a:p>
            <a:r>
              <a:rPr lang="en-US"/>
              <a:t>A reference variable must be initialized. Null references are prohibited.</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p:cNvSpPr>
          <p:nvPr>
            <p:ph type="title"/>
          </p:nvPr>
        </p:nvSpPr>
        <p:spPr/>
        <p:txBody>
          <a:bodyPr/>
          <a:lstStyle/>
          <a:p>
            <a:r>
              <a:rPr lang="en-US"/>
              <a:t>Abstraction</a:t>
            </a:r>
          </a:p>
        </p:txBody>
      </p:sp>
      <p:sp>
        <p:nvSpPr>
          <p:cNvPr id="666627" name="Rectangle 3"/>
          <p:cNvSpPr>
            <a:spLocks noGrp="1"/>
          </p:cNvSpPr>
          <p:nvPr>
            <p:ph type="body" idx="1"/>
          </p:nvPr>
        </p:nvSpPr>
        <p:spPr/>
        <p:txBody>
          <a:bodyPr>
            <a:normAutofit fontScale="85000" lnSpcReduction="20000"/>
          </a:bodyPr>
          <a:lstStyle/>
          <a:p>
            <a:pPr>
              <a:lnSpc>
                <a:spcPct val="90000"/>
              </a:lnSpc>
            </a:pPr>
            <a:r>
              <a:rPr lang="en-US"/>
              <a:t>Unable to comprehend complexity of real-world objects while attempting to classify them, we look for what is essential relative to our perspective or understanding. This is Abstraction.</a:t>
            </a:r>
          </a:p>
          <a:p>
            <a:pPr>
              <a:lnSpc>
                <a:spcPct val="90000"/>
              </a:lnSpc>
            </a:pPr>
            <a:endParaRPr lang="en-US"/>
          </a:p>
          <a:p>
            <a:pPr>
              <a:lnSpc>
                <a:spcPct val="90000"/>
              </a:lnSpc>
            </a:pPr>
            <a:r>
              <a:rPr lang="en-US"/>
              <a:t>Abstraction leads to the definition of a well-defined set of public interfaces using which the external world can interact with the object.</a:t>
            </a:r>
          </a:p>
          <a:p>
            <a:pPr>
              <a:lnSpc>
                <a:spcPct val="90000"/>
              </a:lnSpc>
            </a:pPr>
            <a:endParaRPr lang="en-US"/>
          </a:p>
          <a:p>
            <a:pPr>
              <a:lnSpc>
                <a:spcPct val="90000"/>
              </a:lnSpc>
            </a:pPr>
            <a:r>
              <a:rPr lang="en-US"/>
              <a:t>By interacting with these interfaces, the external world can draw out the behaviours of the object, while choosing to ignore the internal implementation of the object.</a:t>
            </a:r>
          </a:p>
        </p:txBody>
      </p:sp>
      <p:pic>
        <p:nvPicPr>
          <p:cNvPr id="2" name="Audio 1">
            <a:hlinkClick r:id="" action="ppaction://media"/>
            <a:extLst>
              <a:ext uri="{FF2B5EF4-FFF2-40B4-BE49-F238E27FC236}">
                <a16:creationId xmlns:a16="http://schemas.microsoft.com/office/drawing/2014/main" id="{7BB6D9E6-1834-4143-99EF-B890E51DFF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p:cNvSpPr>
          <p:nvPr>
            <p:ph type="title"/>
          </p:nvPr>
        </p:nvSpPr>
        <p:spPr/>
        <p:txBody>
          <a:bodyPr/>
          <a:lstStyle/>
          <a:p>
            <a:r>
              <a:rPr lang="en-US"/>
              <a:t>Summary</a:t>
            </a:r>
          </a:p>
        </p:txBody>
      </p:sp>
      <p:sp>
        <p:nvSpPr>
          <p:cNvPr id="998403" name="Rectangle 3"/>
          <p:cNvSpPr>
            <a:spLocks noGrp="1"/>
          </p:cNvSpPr>
          <p:nvPr>
            <p:ph type="body" idx="1"/>
          </p:nvPr>
        </p:nvSpPr>
        <p:spPr/>
        <p:txBody>
          <a:bodyPr/>
          <a:lstStyle/>
          <a:p>
            <a:pPr>
              <a:buFont typeface="Arial" charset="0"/>
              <a:buNone/>
            </a:pPr>
            <a:r>
              <a:rPr lang="en-US"/>
              <a:t>In this lesson, you learnt to:</a:t>
            </a:r>
          </a:p>
          <a:p>
            <a:r>
              <a:rPr lang="en-US"/>
              <a:t>Use two special forms of constructors</a:t>
            </a:r>
          </a:p>
          <a:p>
            <a:r>
              <a:rPr lang="en-US"/>
              <a:t>Create arrays of objects</a:t>
            </a:r>
          </a:p>
          <a:p>
            <a:r>
              <a:rPr lang="en-US"/>
              <a:t>Access an object through a pointer</a:t>
            </a:r>
          </a:p>
          <a:p>
            <a:r>
              <a:rPr lang="en-US"/>
              <a:t>Access an object through a reference</a:t>
            </a:r>
          </a:p>
          <a:p>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4400">
              <a:solidFill>
                <a:schemeClr val="tx2"/>
              </a:solidFill>
              <a:latin typeface="Times New Roman" pitchFamily="18" charset="0"/>
            </a:endParaRPr>
          </a:p>
          <a:p>
            <a:pPr marL="342900" indent="-342900" eaLnBrk="0" hangingPunct="0">
              <a:spcBef>
                <a:spcPct val="20000"/>
              </a:spcBef>
            </a:pPr>
            <a:endParaRPr lang="en-US" sz="4400">
              <a:solidFill>
                <a:schemeClr val="tx2"/>
              </a:solidFill>
              <a:latin typeface="Times New Roman" pitchFamily="18" charset="0"/>
            </a:endParaRPr>
          </a:p>
          <a:p>
            <a:pPr marL="342900" indent="-342900" algn="ctr" eaLnBrk="0" hangingPunct="0">
              <a:spcBef>
                <a:spcPct val="20000"/>
              </a:spcBef>
            </a:pPr>
            <a:r>
              <a:rPr lang="en-US" sz="4400">
                <a:solidFill>
                  <a:schemeClr val="tx2"/>
                </a:solidFill>
                <a:latin typeface="Times New Roman" pitchFamily="18" charset="0"/>
              </a:rPr>
              <a:t> </a:t>
            </a:r>
            <a:r>
              <a:rPr lang="en-US" sz="4400">
                <a:solidFill>
                  <a:schemeClr val="accent2"/>
                </a:solidFill>
                <a:latin typeface="Times New Roman" pitchFamily="18" charset="0"/>
              </a:rPr>
              <a:t>Virtual Functions and Polymorphism</a:t>
            </a:r>
            <a:endParaRPr lang="en-US" sz="3200">
              <a:solidFill>
                <a:schemeClr val="accent2"/>
              </a:solidFill>
              <a:latin typeface="Times New Roman" pitchFamily="18" charset="0"/>
            </a:endParaRPr>
          </a:p>
          <a:p>
            <a:pPr marL="342900" indent="-342900" algn="ctr" eaLnBrk="0" hangingPunct="0">
              <a:spcBef>
                <a:spcPct val="20000"/>
              </a:spcBef>
            </a:pPr>
            <a:endParaRPr lang="en-US" sz="3200">
              <a:solidFill>
                <a:schemeClr val="accent2"/>
              </a:solidFill>
              <a:latin typeface="Times New Roman"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p:cNvSpPr>
          <p:nvPr>
            <p:ph type="title"/>
          </p:nvPr>
        </p:nvSpPr>
        <p:spPr/>
        <p:txBody>
          <a:bodyPr/>
          <a:lstStyle/>
          <a:p>
            <a:r>
              <a:rPr lang="en-US"/>
              <a:t>Objectives</a:t>
            </a:r>
          </a:p>
        </p:txBody>
      </p:sp>
      <p:sp>
        <p:nvSpPr>
          <p:cNvPr id="1002499" name="Rectangle 3"/>
          <p:cNvSpPr>
            <a:spLocks noGrp="1"/>
          </p:cNvSpPr>
          <p:nvPr>
            <p:ph type="body" idx="1"/>
          </p:nvPr>
        </p:nvSpPr>
        <p:spPr/>
        <p:txBody>
          <a:bodyPr>
            <a:normAutofit fontScale="92500"/>
          </a:bodyPr>
          <a:lstStyle/>
          <a:p>
            <a:pPr>
              <a:buFont typeface="Arial" charset="0"/>
              <a:buNone/>
            </a:pPr>
            <a:r>
              <a:rPr lang="en-US"/>
              <a:t>In this lesson, you will learn to:</a:t>
            </a:r>
          </a:p>
          <a:p>
            <a:r>
              <a:rPr lang="en-US"/>
              <a:t>Describe static, or early, or compile-time binding</a:t>
            </a:r>
          </a:p>
          <a:p>
            <a:r>
              <a:rPr lang="en-US"/>
              <a:t>Describe dynamic, or runtime, or late binding</a:t>
            </a:r>
          </a:p>
          <a:p>
            <a:r>
              <a:rPr lang="en-US"/>
              <a:t>Describe a virtual function</a:t>
            </a:r>
          </a:p>
          <a:p>
            <a:r>
              <a:rPr lang="en-US"/>
              <a:t>Employ a virtual function to implement dynamic binding</a:t>
            </a:r>
          </a:p>
          <a:p>
            <a:r>
              <a:rPr lang="en-US"/>
              <a:t>Achieve runtime polymorphism through dynamic binding, a base class pointer, and virtual functions</a:t>
            </a:r>
          </a:p>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p:cNvSpPr>
          <p:nvPr>
            <p:ph type="title"/>
          </p:nvPr>
        </p:nvSpPr>
        <p:spPr/>
        <p:txBody>
          <a:bodyPr/>
          <a:lstStyle/>
          <a:p>
            <a:r>
              <a:rPr lang="en-US"/>
              <a:t>Virtual Functions</a:t>
            </a:r>
          </a:p>
        </p:txBody>
      </p:sp>
      <p:sp>
        <p:nvSpPr>
          <p:cNvPr id="1004547" name="Rectangle 3"/>
          <p:cNvSpPr>
            <a:spLocks noGrp="1"/>
          </p:cNvSpPr>
          <p:nvPr>
            <p:ph type="body" idx="1"/>
          </p:nvPr>
        </p:nvSpPr>
        <p:spPr>
          <a:xfrm>
            <a:off x="685800" y="1801813"/>
            <a:ext cx="7772400" cy="4164012"/>
          </a:xfrm>
        </p:spPr>
        <p:txBody>
          <a:bodyPr>
            <a:normAutofit fontScale="85000" lnSpcReduction="20000"/>
          </a:bodyPr>
          <a:lstStyle/>
          <a:p>
            <a:r>
              <a:rPr lang="en-US"/>
              <a:t>A virtual function is a member function that is declared within a base class, and is redefined by a derived class.</a:t>
            </a:r>
          </a:p>
          <a:p>
            <a:endParaRPr lang="en-US"/>
          </a:p>
          <a:p>
            <a:r>
              <a:rPr lang="en-US"/>
              <a:t>To create a virtual function, precede the function’s declaration in the base class with the keyword </a:t>
            </a:r>
            <a:r>
              <a:rPr lang="en-US" b="1"/>
              <a:t>virtual</a:t>
            </a:r>
            <a:r>
              <a:rPr lang="en-US"/>
              <a:t>.</a:t>
            </a:r>
          </a:p>
          <a:p>
            <a:endParaRPr lang="en-US"/>
          </a:p>
          <a:p>
            <a:r>
              <a:rPr lang="en-US"/>
              <a:t>When a class containing a virtual function is inherited, the derived class redefines or overrides the virtual function to fit its own needs.</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p:cNvSpPr>
          <p:nvPr>
            <p:ph type="title"/>
          </p:nvPr>
        </p:nvSpPr>
        <p:spPr/>
        <p:txBody>
          <a:bodyPr/>
          <a:lstStyle/>
          <a:p>
            <a:r>
              <a:rPr lang="en-US"/>
              <a:t>Virtual Functions</a:t>
            </a:r>
          </a:p>
        </p:txBody>
      </p:sp>
      <p:sp>
        <p:nvSpPr>
          <p:cNvPr id="1006595" name="Rectangle 3"/>
          <p:cNvSpPr>
            <a:spLocks noGrp="1"/>
          </p:cNvSpPr>
          <p:nvPr>
            <p:ph type="body" idx="1"/>
          </p:nvPr>
        </p:nvSpPr>
        <p:spPr/>
        <p:txBody>
          <a:bodyPr>
            <a:normAutofit fontScale="92500" lnSpcReduction="20000"/>
          </a:bodyPr>
          <a:lstStyle/>
          <a:p>
            <a:r>
              <a:rPr lang="en-US"/>
              <a:t>Virtual functions implement the “single method; multiple implementations” paradigm intrinsic to polymorphism.</a:t>
            </a:r>
          </a:p>
          <a:p>
            <a:endParaRPr lang="en-US"/>
          </a:p>
          <a:p>
            <a:r>
              <a:rPr lang="en-US"/>
              <a:t>The virtual function within the base class defines the form of the interface to the function.</a:t>
            </a:r>
          </a:p>
          <a:p>
            <a:endParaRPr lang="en-US"/>
          </a:p>
          <a:p>
            <a:r>
              <a:rPr lang="en-US"/>
              <a:t>Each redefinition of the virtual function by a derived class implements its operation as it relates specifically to the derived class. That is, the redefinition creates a specific method.</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p:cNvSpPr>
          <p:nvPr>
            <p:ph type="title"/>
          </p:nvPr>
        </p:nvSpPr>
        <p:spPr/>
        <p:txBody>
          <a:bodyPr/>
          <a:lstStyle/>
          <a:p>
            <a:r>
              <a:rPr lang="en-US"/>
              <a:t>Virtual Functions</a:t>
            </a:r>
          </a:p>
        </p:txBody>
      </p:sp>
      <p:sp>
        <p:nvSpPr>
          <p:cNvPr id="1008643" name="Rectangle 3"/>
          <p:cNvSpPr>
            <a:spLocks noGrp="1"/>
          </p:cNvSpPr>
          <p:nvPr>
            <p:ph type="body" idx="1"/>
          </p:nvPr>
        </p:nvSpPr>
        <p:spPr>
          <a:xfrm>
            <a:off x="685800" y="1658938"/>
            <a:ext cx="7772400" cy="4378325"/>
          </a:xfrm>
        </p:spPr>
        <p:txBody>
          <a:bodyPr>
            <a:normAutofit fontScale="85000" lnSpcReduction="20000"/>
          </a:bodyPr>
          <a:lstStyle/>
          <a:p>
            <a:r>
              <a:rPr lang="en-US"/>
              <a:t>When a base class pointer points to a derived class object that contains a virtual function, C++ determines which version of that function to call based upon the type of the object pointed to by the pointer.</a:t>
            </a:r>
          </a:p>
          <a:p>
            <a:endParaRPr lang="en-US"/>
          </a:p>
          <a:p>
            <a:r>
              <a:rPr lang="en-US"/>
              <a:t>And this determination is made at runtime.</a:t>
            </a:r>
          </a:p>
          <a:p>
            <a:endParaRPr lang="en-US"/>
          </a:p>
          <a:p>
            <a:r>
              <a:rPr lang="en-US"/>
              <a:t>Thus, when different derived class objects are pointed to by the base class pointer at different points of time, different versions of the virtual function are executed.</a:t>
            </a:r>
          </a:p>
          <a:p>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p:cNvSpPr>
          <p:nvPr>
            <p:ph type="title"/>
          </p:nvPr>
        </p:nvSpPr>
        <p:spPr/>
        <p:txBody>
          <a:bodyPr/>
          <a:lstStyle/>
          <a:p>
            <a:r>
              <a:rPr lang="en-US"/>
              <a:t>Virtual Functions</a:t>
            </a:r>
          </a:p>
        </p:txBody>
      </p:sp>
      <p:sp>
        <p:nvSpPr>
          <p:cNvPr id="1010691" name="Rectangle 3"/>
          <p:cNvSpPr>
            <a:spLocks noGrp="1"/>
          </p:cNvSpPr>
          <p:nvPr>
            <p:ph type="body" idx="1"/>
          </p:nvPr>
        </p:nvSpPr>
        <p:spPr>
          <a:xfrm>
            <a:off x="685800" y="1587500"/>
            <a:ext cx="7772400" cy="4449763"/>
          </a:xfrm>
        </p:spPr>
        <p:txBody>
          <a:bodyPr/>
          <a:lstStyle/>
          <a:p>
            <a:r>
              <a:rPr lang="en-US" sz="1600"/>
              <a:t>#include&lt;iostream&gt;</a:t>
            </a:r>
          </a:p>
          <a:p>
            <a:r>
              <a:rPr lang="en-US" sz="1600"/>
              <a:t>using namespace std;</a:t>
            </a:r>
          </a:p>
          <a:p>
            <a:r>
              <a:rPr lang="en-US" sz="1600"/>
              <a:t>class base</a:t>
            </a:r>
          </a:p>
          <a:p>
            <a:r>
              <a:rPr lang="en-US" sz="1600"/>
              <a:t> {</a:t>
            </a:r>
          </a:p>
          <a:p>
            <a:r>
              <a:rPr lang="en-US" sz="1600"/>
              <a:t>   public:</a:t>
            </a:r>
          </a:p>
          <a:p>
            <a:r>
              <a:rPr lang="en-US" sz="1600"/>
              <a:t>    virtual void vfunc( )</a:t>
            </a:r>
          </a:p>
          <a:p>
            <a:r>
              <a:rPr lang="en-US" sz="1600"/>
              <a:t>      { cout &lt;&lt; “this is base’s vfunc( )\n”; } };</a:t>
            </a:r>
          </a:p>
          <a:p>
            <a:endParaRPr lang="en-US" sz="1600"/>
          </a:p>
          <a:p>
            <a:r>
              <a:rPr lang="en-US" sz="1600"/>
              <a:t>class derived1: public base</a:t>
            </a:r>
          </a:p>
          <a:p>
            <a:r>
              <a:rPr lang="en-US" sz="1600"/>
              <a:t> {</a:t>
            </a:r>
          </a:p>
          <a:p>
            <a:r>
              <a:rPr lang="en-US" sz="1600"/>
              <a:t>   public:</a:t>
            </a:r>
          </a:p>
          <a:p>
            <a:r>
              <a:rPr lang="en-US" sz="1600"/>
              <a:t>    void vfunc( )</a:t>
            </a:r>
          </a:p>
          <a:p>
            <a:r>
              <a:rPr lang="en-US" sz="1600"/>
              <a:t>      {  cout &lt;&lt; “this is derived1’s vfunc( )\n”; }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p:cNvSpPr>
          <p:nvPr>
            <p:ph type="title"/>
          </p:nvPr>
        </p:nvSpPr>
        <p:spPr/>
        <p:txBody>
          <a:bodyPr/>
          <a:lstStyle/>
          <a:p>
            <a:r>
              <a:rPr lang="en-US"/>
              <a:t>Virtual Functions</a:t>
            </a:r>
          </a:p>
        </p:txBody>
      </p:sp>
      <p:sp>
        <p:nvSpPr>
          <p:cNvPr id="1012739" name="Rectangle 3"/>
          <p:cNvSpPr>
            <a:spLocks noGrp="1"/>
          </p:cNvSpPr>
          <p:nvPr>
            <p:ph type="body" idx="1"/>
          </p:nvPr>
        </p:nvSpPr>
        <p:spPr>
          <a:xfrm>
            <a:off x="685800" y="1587500"/>
            <a:ext cx="7772400" cy="4449763"/>
          </a:xfrm>
        </p:spPr>
        <p:txBody>
          <a:bodyPr/>
          <a:lstStyle/>
          <a:p>
            <a:pPr>
              <a:lnSpc>
                <a:spcPct val="80000"/>
              </a:lnSpc>
            </a:pPr>
            <a:r>
              <a:rPr lang="en-US" sz="1600"/>
              <a:t>class derived2 : public base</a:t>
            </a:r>
          </a:p>
          <a:p>
            <a:pPr>
              <a:lnSpc>
                <a:spcPct val="80000"/>
              </a:lnSpc>
            </a:pPr>
            <a:r>
              <a:rPr lang="en-US" sz="1600"/>
              <a:t> {</a:t>
            </a:r>
          </a:p>
          <a:p>
            <a:pPr>
              <a:lnSpc>
                <a:spcPct val="80000"/>
              </a:lnSpc>
            </a:pPr>
            <a:r>
              <a:rPr lang="en-US" sz="1600"/>
              <a:t>   public:</a:t>
            </a:r>
          </a:p>
          <a:p>
            <a:pPr>
              <a:lnSpc>
                <a:spcPct val="80000"/>
              </a:lnSpc>
            </a:pPr>
            <a:r>
              <a:rPr lang="en-US" sz="1600"/>
              <a:t>    void vfunc( )</a:t>
            </a:r>
          </a:p>
          <a:p>
            <a:pPr>
              <a:lnSpc>
                <a:spcPct val="80000"/>
              </a:lnSpc>
            </a:pPr>
            <a:r>
              <a:rPr lang="en-US" sz="1600"/>
              <a:t>      { cout &lt;&lt; “this is derived2’s vfunc( )\n”; } };</a:t>
            </a:r>
          </a:p>
          <a:p>
            <a:pPr>
              <a:lnSpc>
                <a:spcPct val="80000"/>
              </a:lnSpc>
            </a:pPr>
            <a:endParaRPr lang="en-US" sz="1600"/>
          </a:p>
          <a:p>
            <a:pPr>
              <a:lnSpc>
                <a:spcPct val="80000"/>
              </a:lnSpc>
            </a:pPr>
            <a:r>
              <a:rPr lang="en-US" sz="1600"/>
              <a:t>int main( )</a:t>
            </a:r>
          </a:p>
          <a:p>
            <a:pPr>
              <a:lnSpc>
                <a:spcPct val="80000"/>
              </a:lnSpc>
            </a:pPr>
            <a:r>
              <a:rPr lang="en-US" sz="1600"/>
              <a:t> { base *p, b;</a:t>
            </a:r>
          </a:p>
          <a:p>
            <a:pPr>
              <a:lnSpc>
                <a:spcPct val="80000"/>
              </a:lnSpc>
            </a:pPr>
            <a:r>
              <a:rPr lang="en-US" sz="1600"/>
              <a:t>   derived1 d1;</a:t>
            </a:r>
          </a:p>
          <a:p>
            <a:pPr>
              <a:lnSpc>
                <a:spcPct val="80000"/>
              </a:lnSpc>
            </a:pPr>
            <a:r>
              <a:rPr lang="en-US" sz="1600"/>
              <a:t>   derived2 d2;</a:t>
            </a:r>
          </a:p>
          <a:p>
            <a:pPr>
              <a:lnSpc>
                <a:spcPct val="80000"/>
              </a:lnSpc>
            </a:pPr>
            <a:r>
              <a:rPr lang="en-US" sz="1600"/>
              <a:t>   p = &amp;b;</a:t>
            </a:r>
          </a:p>
          <a:p>
            <a:pPr>
              <a:lnSpc>
                <a:spcPct val="80000"/>
              </a:lnSpc>
            </a:pPr>
            <a:r>
              <a:rPr lang="en-US" sz="1600"/>
              <a:t>   p-&gt;vfunc( ); //access to base’s vfunc( )</a:t>
            </a:r>
          </a:p>
          <a:p>
            <a:pPr>
              <a:lnSpc>
                <a:spcPct val="80000"/>
              </a:lnSpc>
            </a:pPr>
            <a:r>
              <a:rPr lang="en-US" sz="1600"/>
              <a:t>   p = &amp;d1;</a:t>
            </a:r>
          </a:p>
          <a:p>
            <a:pPr>
              <a:lnSpc>
                <a:spcPct val="80000"/>
              </a:lnSpc>
            </a:pPr>
            <a:r>
              <a:rPr lang="en-US" sz="1600"/>
              <a:t>   p-&gt;vfunc( ); // access derived1’s vfunc( )</a:t>
            </a:r>
          </a:p>
          <a:p>
            <a:pPr>
              <a:lnSpc>
                <a:spcPct val="80000"/>
              </a:lnSpc>
            </a:pPr>
            <a:r>
              <a:rPr lang="en-US" sz="1600"/>
              <a:t>   p = &amp;d2;</a:t>
            </a:r>
          </a:p>
          <a:p>
            <a:pPr>
              <a:lnSpc>
                <a:spcPct val="80000"/>
              </a:lnSpc>
            </a:pPr>
            <a:r>
              <a:rPr lang="en-US" sz="1600"/>
              <a:t>   p-&gt;vfunc( ); // access derived2’s vfunc( )</a:t>
            </a:r>
          </a:p>
          <a:p>
            <a:pPr>
              <a:lnSpc>
                <a:spcPct val="80000"/>
              </a:lnSpc>
            </a:pPr>
            <a:r>
              <a:rPr lang="en-US" sz="1600"/>
              <a:t>   return 0;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p:cNvSpPr>
          <p:nvPr>
            <p:ph type="title"/>
          </p:nvPr>
        </p:nvSpPr>
        <p:spPr/>
        <p:txBody>
          <a:bodyPr/>
          <a:lstStyle/>
          <a:p>
            <a:r>
              <a:rPr lang="en-US"/>
              <a:t>Virtual Functions</a:t>
            </a:r>
          </a:p>
        </p:txBody>
      </p:sp>
      <p:sp>
        <p:nvSpPr>
          <p:cNvPr id="1014787" name="Rectangle 3"/>
          <p:cNvSpPr>
            <a:spLocks noGrp="1"/>
          </p:cNvSpPr>
          <p:nvPr>
            <p:ph type="body" idx="1"/>
          </p:nvPr>
        </p:nvSpPr>
        <p:spPr/>
        <p:txBody>
          <a:bodyPr>
            <a:normAutofit fontScale="85000" lnSpcReduction="10000"/>
          </a:bodyPr>
          <a:lstStyle/>
          <a:p>
            <a:r>
              <a:rPr lang="en-US"/>
              <a:t>The key point here is that the kind of object to which p points to determines which version of vfunc( ) is executed.</a:t>
            </a:r>
          </a:p>
          <a:p>
            <a:endParaRPr lang="en-US"/>
          </a:p>
          <a:p>
            <a:r>
              <a:rPr lang="en-US"/>
              <a:t>Further, this determination is made at runtime, and this process forms the basis of runtime polymorphism.</a:t>
            </a:r>
          </a:p>
          <a:p>
            <a:endParaRPr lang="en-US"/>
          </a:p>
          <a:p>
            <a:r>
              <a:rPr lang="en-US"/>
              <a:t>Although you can call a virtual function in the normal manner by using a object’s name and the dot operator, </a:t>
            </a:r>
            <a:r>
              <a:rPr lang="en-US" i="1"/>
              <a:t>it is only when access is through a base-class pointer (or reference) that runtime polymorphism is achieved.</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p:cNvSpPr>
          <p:nvPr>
            <p:ph type="title"/>
          </p:nvPr>
        </p:nvSpPr>
        <p:spPr/>
        <p:txBody>
          <a:bodyPr/>
          <a:lstStyle/>
          <a:p>
            <a:r>
              <a:rPr lang="en-US"/>
              <a:t>Virtual Functions</a:t>
            </a:r>
          </a:p>
        </p:txBody>
      </p:sp>
      <p:sp>
        <p:nvSpPr>
          <p:cNvPr id="1016835" name="Rectangle 3"/>
          <p:cNvSpPr>
            <a:spLocks noGrp="1"/>
          </p:cNvSpPr>
          <p:nvPr>
            <p:ph type="body" idx="1"/>
          </p:nvPr>
        </p:nvSpPr>
        <p:spPr/>
        <p:txBody>
          <a:bodyPr>
            <a:normAutofit fontScale="92500" lnSpcReduction="20000"/>
          </a:bodyPr>
          <a:lstStyle/>
          <a:p>
            <a:r>
              <a:rPr lang="en-US"/>
              <a:t>A function declared as virtual in the base class, and redefined in the derived classes is the implementation of overridden functions.</a:t>
            </a:r>
          </a:p>
          <a:p>
            <a:pPr>
              <a:buFont typeface="Arial" charset="0"/>
              <a:buNone/>
            </a:pPr>
            <a:endParaRPr lang="en-US"/>
          </a:p>
          <a:p>
            <a:r>
              <a:rPr lang="en-US"/>
              <a:t>The prototype for a redefined or overridden virtual function must exactly match the prototype specified in the base class. </a:t>
            </a:r>
          </a:p>
          <a:p>
            <a:endParaRPr lang="en-US"/>
          </a:p>
          <a:p>
            <a:r>
              <a:rPr lang="en-US"/>
              <a:t>Prototype encompasses not only signature, but also the return data type of a function.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p:cNvSpPr>
          <p:nvPr>
            <p:ph type="title"/>
          </p:nvPr>
        </p:nvSpPr>
        <p:spPr/>
        <p:txBody>
          <a:bodyPr/>
          <a:lstStyle/>
          <a:p>
            <a:r>
              <a:rPr lang="en-US"/>
              <a:t>Encapsulation</a:t>
            </a:r>
          </a:p>
        </p:txBody>
      </p:sp>
      <p:sp>
        <p:nvSpPr>
          <p:cNvPr id="668675" name="Rectangle 3"/>
          <p:cNvSpPr>
            <a:spLocks noGrp="1"/>
          </p:cNvSpPr>
          <p:nvPr>
            <p:ph type="body" idx="1"/>
          </p:nvPr>
        </p:nvSpPr>
        <p:spPr/>
        <p:txBody>
          <a:bodyPr>
            <a:normAutofit fontScale="85000" lnSpcReduction="20000"/>
          </a:bodyPr>
          <a:lstStyle/>
          <a:p>
            <a:pPr>
              <a:lnSpc>
                <a:spcPct val="90000"/>
              </a:lnSpc>
            </a:pPr>
            <a:r>
              <a:rPr lang="en-US"/>
              <a:t>Encapsulation is the process of hiding the implementation-level details of an object.</a:t>
            </a:r>
          </a:p>
          <a:p>
            <a:pPr>
              <a:lnSpc>
                <a:spcPct val="90000"/>
              </a:lnSpc>
            </a:pPr>
            <a:endParaRPr lang="en-US"/>
          </a:p>
          <a:p>
            <a:pPr>
              <a:lnSpc>
                <a:spcPct val="90000"/>
              </a:lnSpc>
            </a:pPr>
            <a:r>
              <a:rPr lang="en-US"/>
              <a:t>Implementation-level details refer to the object’s attributes as well as to the implementation of the object’s behaviours.</a:t>
            </a:r>
          </a:p>
          <a:p>
            <a:pPr>
              <a:lnSpc>
                <a:spcPct val="90000"/>
              </a:lnSpc>
            </a:pPr>
            <a:endParaRPr lang="en-US"/>
          </a:p>
          <a:p>
            <a:pPr>
              <a:lnSpc>
                <a:spcPct val="90000"/>
              </a:lnSpc>
            </a:pPr>
            <a:r>
              <a:rPr lang="en-US"/>
              <a:t>The internal implementation can only be accessed through the object’s public interfaces.</a:t>
            </a:r>
          </a:p>
          <a:p>
            <a:pPr>
              <a:lnSpc>
                <a:spcPct val="90000"/>
              </a:lnSpc>
            </a:pPr>
            <a:endParaRPr lang="en-US"/>
          </a:p>
          <a:p>
            <a:pPr>
              <a:lnSpc>
                <a:spcPct val="90000"/>
              </a:lnSpc>
            </a:pPr>
            <a:r>
              <a:rPr lang="en-US"/>
              <a:t>Keeping attributes and related behaviours together is another way of implementing encapsulation.</a:t>
            </a:r>
          </a:p>
        </p:txBody>
      </p:sp>
      <p:pic>
        <p:nvPicPr>
          <p:cNvPr id="2" name="Audio 1">
            <a:hlinkClick r:id="" action="ppaction://media"/>
            <a:extLst>
              <a:ext uri="{FF2B5EF4-FFF2-40B4-BE49-F238E27FC236}">
                <a16:creationId xmlns:a16="http://schemas.microsoft.com/office/drawing/2014/main" id="{C6D0278D-11A6-43B6-BC0A-4A8800BC8A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6"/>
    </mc:Choice>
    <mc:Fallback xmlns="">
      <p:transition spd="slow" advTm="1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p:cNvSpPr>
          <p:nvPr>
            <p:ph type="title"/>
          </p:nvPr>
        </p:nvSpPr>
        <p:spPr>
          <a:xfrm>
            <a:off x="533400" y="76200"/>
            <a:ext cx="7772400" cy="1143000"/>
          </a:xfrm>
        </p:spPr>
        <p:txBody>
          <a:bodyPr/>
          <a:lstStyle/>
          <a:p>
            <a:r>
              <a:rPr lang="en-US" sz="2400"/>
              <a:t>Calling a Virtual Function Through a Base Class Reference</a:t>
            </a:r>
          </a:p>
        </p:txBody>
      </p:sp>
      <p:sp>
        <p:nvSpPr>
          <p:cNvPr id="1018883" name="Rectangle 3"/>
          <p:cNvSpPr>
            <a:spLocks noGrp="1"/>
          </p:cNvSpPr>
          <p:nvPr>
            <p:ph type="body" idx="1"/>
          </p:nvPr>
        </p:nvSpPr>
        <p:spPr>
          <a:xfrm>
            <a:off x="457200" y="1658938"/>
            <a:ext cx="8229600" cy="4378325"/>
          </a:xfrm>
        </p:spPr>
        <p:txBody>
          <a:bodyPr>
            <a:normAutofit fontScale="85000" lnSpcReduction="20000"/>
          </a:bodyPr>
          <a:lstStyle/>
          <a:p>
            <a:r>
              <a:rPr lang="en-US" b="1"/>
              <a:t>The polymorphic nature of a virtual function is also available when called through a base class reference.</a:t>
            </a:r>
          </a:p>
          <a:p>
            <a:endParaRPr lang="en-US"/>
          </a:p>
          <a:p>
            <a:r>
              <a:rPr lang="en-US"/>
              <a:t>Thus a base class reference can be used to refer to an object of the base class, or any object derived from that base.</a:t>
            </a:r>
          </a:p>
          <a:p>
            <a:endParaRPr lang="en-US"/>
          </a:p>
          <a:p>
            <a:r>
              <a:rPr lang="en-US"/>
              <a:t>When a virtual function is called through a base class reference, the version of the function executed is determined by the object being referred to at the time of call.</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p:cNvSpPr>
          <p:nvPr>
            <p:ph type="title"/>
          </p:nvPr>
        </p:nvSpPr>
        <p:spPr>
          <a:xfrm>
            <a:off x="457200" y="76200"/>
            <a:ext cx="7772400" cy="1143000"/>
          </a:xfrm>
        </p:spPr>
        <p:txBody>
          <a:bodyPr/>
          <a:lstStyle/>
          <a:p>
            <a:r>
              <a:rPr lang="en-US" sz="2400"/>
              <a:t>Calling a Virtual Function Through a Base Class Reference</a:t>
            </a:r>
          </a:p>
        </p:txBody>
      </p:sp>
      <p:sp>
        <p:nvSpPr>
          <p:cNvPr id="1020931" name="Rectangle 3"/>
          <p:cNvSpPr>
            <a:spLocks noGrp="1"/>
          </p:cNvSpPr>
          <p:nvPr>
            <p:ph type="body" idx="1"/>
          </p:nvPr>
        </p:nvSpPr>
        <p:spPr>
          <a:xfrm>
            <a:off x="685800" y="1658938"/>
            <a:ext cx="7772400" cy="4378325"/>
          </a:xfrm>
        </p:spPr>
        <p:txBody>
          <a:bodyPr/>
          <a:lstStyle/>
          <a:p>
            <a:pPr>
              <a:lnSpc>
                <a:spcPct val="80000"/>
              </a:lnSpc>
            </a:pPr>
            <a:r>
              <a:rPr lang="en-US" sz="1600"/>
              <a:t>The most common situation in which a virtual function is invoked through a base class reference is when the reference is defined as a function parameter. Consider the following program:</a:t>
            </a:r>
          </a:p>
          <a:p>
            <a:pPr>
              <a:lnSpc>
                <a:spcPct val="80000"/>
              </a:lnSpc>
            </a:pPr>
            <a:endParaRPr lang="en-US" sz="1600"/>
          </a:p>
          <a:p>
            <a:pPr>
              <a:lnSpc>
                <a:spcPct val="80000"/>
              </a:lnSpc>
            </a:pPr>
            <a:r>
              <a:rPr lang="en-US" sz="1600"/>
              <a:t>#include&lt;iostream&gt;</a:t>
            </a:r>
          </a:p>
          <a:p>
            <a:pPr>
              <a:lnSpc>
                <a:spcPct val="80000"/>
              </a:lnSpc>
            </a:pPr>
            <a:r>
              <a:rPr lang="en-US" sz="1600"/>
              <a:t>using namespace std;</a:t>
            </a:r>
          </a:p>
          <a:p>
            <a:pPr>
              <a:lnSpc>
                <a:spcPct val="80000"/>
              </a:lnSpc>
            </a:pPr>
            <a:r>
              <a:rPr lang="en-US" sz="1600"/>
              <a:t>class base</a:t>
            </a:r>
          </a:p>
          <a:p>
            <a:pPr>
              <a:lnSpc>
                <a:spcPct val="80000"/>
              </a:lnSpc>
            </a:pPr>
            <a:r>
              <a:rPr lang="en-US" sz="1600"/>
              <a:t> {</a:t>
            </a:r>
          </a:p>
          <a:p>
            <a:pPr>
              <a:lnSpc>
                <a:spcPct val="80000"/>
              </a:lnSpc>
            </a:pPr>
            <a:r>
              <a:rPr lang="en-US" sz="1600"/>
              <a:t>   public:</a:t>
            </a:r>
          </a:p>
          <a:p>
            <a:pPr>
              <a:lnSpc>
                <a:spcPct val="80000"/>
              </a:lnSpc>
            </a:pPr>
            <a:r>
              <a:rPr lang="en-US" sz="1600"/>
              <a:t>    virtual void vfunc( )</a:t>
            </a:r>
          </a:p>
          <a:p>
            <a:pPr>
              <a:lnSpc>
                <a:spcPct val="80000"/>
              </a:lnSpc>
            </a:pPr>
            <a:r>
              <a:rPr lang="en-US" sz="1600"/>
              <a:t>      {  cout &lt;&lt; “this is base’s vfunc( )\n”; } };</a:t>
            </a:r>
          </a:p>
          <a:p>
            <a:pPr>
              <a:lnSpc>
                <a:spcPct val="80000"/>
              </a:lnSpc>
            </a:pPr>
            <a:endParaRPr lang="en-US" sz="1600"/>
          </a:p>
          <a:p>
            <a:pPr>
              <a:lnSpc>
                <a:spcPct val="80000"/>
              </a:lnSpc>
            </a:pPr>
            <a:r>
              <a:rPr lang="en-US" sz="1600"/>
              <a:t>class derived1: public base</a:t>
            </a:r>
          </a:p>
          <a:p>
            <a:pPr>
              <a:lnSpc>
                <a:spcPct val="80000"/>
              </a:lnSpc>
            </a:pPr>
            <a:r>
              <a:rPr lang="en-US" sz="1600"/>
              <a:t> {</a:t>
            </a:r>
          </a:p>
          <a:p>
            <a:pPr>
              <a:lnSpc>
                <a:spcPct val="80000"/>
              </a:lnSpc>
            </a:pPr>
            <a:r>
              <a:rPr lang="en-US" sz="1600"/>
              <a:t>   public:</a:t>
            </a:r>
          </a:p>
          <a:p>
            <a:pPr>
              <a:lnSpc>
                <a:spcPct val="80000"/>
              </a:lnSpc>
            </a:pPr>
            <a:r>
              <a:rPr lang="en-US" sz="1600"/>
              <a:t>    void vfunc( )</a:t>
            </a:r>
          </a:p>
          <a:p>
            <a:pPr>
              <a:lnSpc>
                <a:spcPct val="80000"/>
              </a:lnSpc>
            </a:pPr>
            <a:r>
              <a:rPr lang="en-US" sz="1400"/>
              <a:t>      </a:t>
            </a:r>
            <a:r>
              <a:rPr lang="en-US" sz="1600"/>
              <a:t>{ cout &lt;&lt; “this is derived1’s vfunc( )\n”; } };</a:t>
            </a:r>
            <a:endParaRPr lang="en-US" sz="14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p:cNvSpPr>
          <p:nvPr>
            <p:ph type="title"/>
          </p:nvPr>
        </p:nvSpPr>
        <p:spPr>
          <a:xfrm>
            <a:off x="381000" y="76200"/>
            <a:ext cx="7772400" cy="1143000"/>
          </a:xfrm>
        </p:spPr>
        <p:txBody>
          <a:bodyPr/>
          <a:lstStyle/>
          <a:p>
            <a:r>
              <a:rPr lang="en-US" sz="2400"/>
              <a:t>Calling a Virtual Function Through a Base Class Reference</a:t>
            </a:r>
          </a:p>
        </p:txBody>
      </p:sp>
      <p:sp>
        <p:nvSpPr>
          <p:cNvPr id="1022979" name="Rectangle 3"/>
          <p:cNvSpPr>
            <a:spLocks noGrp="1"/>
          </p:cNvSpPr>
          <p:nvPr>
            <p:ph type="body" idx="1"/>
          </p:nvPr>
        </p:nvSpPr>
        <p:spPr>
          <a:xfrm>
            <a:off x="685800" y="1587500"/>
            <a:ext cx="7772400" cy="4449763"/>
          </a:xfrm>
        </p:spPr>
        <p:txBody>
          <a:bodyPr/>
          <a:lstStyle/>
          <a:p>
            <a:pPr>
              <a:lnSpc>
                <a:spcPct val="90000"/>
              </a:lnSpc>
            </a:pPr>
            <a:r>
              <a:rPr lang="en-US" sz="1600"/>
              <a:t>class derived2 : public base</a:t>
            </a:r>
          </a:p>
          <a:p>
            <a:pPr>
              <a:lnSpc>
                <a:spcPct val="90000"/>
              </a:lnSpc>
            </a:pPr>
            <a:r>
              <a:rPr lang="en-US" sz="1600"/>
              <a:t> {</a:t>
            </a:r>
          </a:p>
          <a:p>
            <a:pPr>
              <a:lnSpc>
                <a:spcPct val="90000"/>
              </a:lnSpc>
            </a:pPr>
            <a:r>
              <a:rPr lang="en-US" sz="1600"/>
              <a:t>   public:</a:t>
            </a:r>
          </a:p>
          <a:p>
            <a:pPr>
              <a:lnSpc>
                <a:spcPct val="90000"/>
              </a:lnSpc>
            </a:pPr>
            <a:r>
              <a:rPr lang="en-US" sz="1600"/>
              <a:t>    void vfunc( )</a:t>
            </a:r>
          </a:p>
          <a:p>
            <a:pPr>
              <a:lnSpc>
                <a:spcPct val="90000"/>
              </a:lnSpc>
            </a:pPr>
            <a:r>
              <a:rPr lang="en-US" sz="1600"/>
              <a:t>      { cout &lt;&lt; “this is derived2’s vfunc( )\n”; } };</a:t>
            </a:r>
          </a:p>
          <a:p>
            <a:pPr>
              <a:lnSpc>
                <a:spcPct val="90000"/>
              </a:lnSpc>
            </a:pPr>
            <a:r>
              <a:rPr lang="en-US" sz="1600"/>
              <a:t>void f(base &amp;r)</a:t>
            </a:r>
          </a:p>
          <a:p>
            <a:pPr>
              <a:lnSpc>
                <a:spcPct val="90000"/>
              </a:lnSpc>
            </a:pPr>
            <a:r>
              <a:rPr lang="en-US" sz="1600"/>
              <a:t> {  r.vfunc( ); }</a:t>
            </a:r>
          </a:p>
          <a:p>
            <a:pPr>
              <a:lnSpc>
                <a:spcPct val="90000"/>
              </a:lnSpc>
            </a:pPr>
            <a:r>
              <a:rPr lang="en-US" sz="1600"/>
              <a:t>int main( )</a:t>
            </a:r>
          </a:p>
          <a:p>
            <a:pPr>
              <a:lnSpc>
                <a:spcPct val="90000"/>
              </a:lnSpc>
            </a:pPr>
            <a:r>
              <a:rPr lang="en-US" sz="1600"/>
              <a:t> { base b;</a:t>
            </a:r>
          </a:p>
          <a:p>
            <a:pPr>
              <a:lnSpc>
                <a:spcPct val="90000"/>
              </a:lnSpc>
            </a:pPr>
            <a:r>
              <a:rPr lang="en-US" sz="1600"/>
              <a:t>   derived d1; </a:t>
            </a:r>
          </a:p>
          <a:p>
            <a:pPr>
              <a:lnSpc>
                <a:spcPct val="90000"/>
              </a:lnSpc>
            </a:pPr>
            <a:r>
              <a:rPr lang="en-US" sz="1600"/>
              <a:t>   derived d2;</a:t>
            </a:r>
          </a:p>
          <a:p>
            <a:pPr>
              <a:lnSpc>
                <a:spcPct val="90000"/>
              </a:lnSpc>
            </a:pPr>
            <a:r>
              <a:rPr lang="en-US" sz="1600"/>
              <a:t>   f(b); // pass a base object to f( )</a:t>
            </a:r>
          </a:p>
          <a:p>
            <a:pPr>
              <a:lnSpc>
                <a:spcPct val="90000"/>
              </a:lnSpc>
            </a:pPr>
            <a:r>
              <a:rPr lang="en-US" sz="1600"/>
              <a:t>   f(d1); // pass a derived object to f( )</a:t>
            </a:r>
          </a:p>
          <a:p>
            <a:pPr>
              <a:lnSpc>
                <a:spcPct val="90000"/>
              </a:lnSpc>
            </a:pPr>
            <a:r>
              <a:rPr lang="en-US" sz="1600"/>
              <a:t>   f(d2); // pass a derived object to f( )</a:t>
            </a:r>
          </a:p>
          <a:p>
            <a:pPr>
              <a:lnSpc>
                <a:spcPct val="90000"/>
              </a:lnSpc>
            </a:pPr>
            <a:r>
              <a:rPr lang="en-US" sz="1600"/>
              <a:t>   return 0; } </a:t>
            </a:r>
          </a:p>
          <a:p>
            <a:pPr>
              <a:lnSpc>
                <a:spcPct val="90000"/>
              </a:lnSpc>
            </a:pPr>
            <a:endParaRPr lang="en-US" sz="1600"/>
          </a:p>
          <a:p>
            <a:pPr>
              <a:lnSpc>
                <a:spcPct val="90000"/>
              </a:lnSpc>
            </a:pPr>
            <a:endParaRPr lang="en-US" sz="1600"/>
          </a:p>
          <a:p>
            <a:pPr>
              <a:lnSpc>
                <a:spcPct val="90000"/>
              </a:lnSpc>
            </a:pPr>
            <a:endParaRPr lang="en-US" sz="16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p:cNvSpPr>
          <p:nvPr>
            <p:ph type="title"/>
          </p:nvPr>
        </p:nvSpPr>
        <p:spPr/>
        <p:txBody>
          <a:bodyPr/>
          <a:lstStyle/>
          <a:p>
            <a:r>
              <a:rPr lang="en-US"/>
              <a:t>The Virtual Attribute is Inherited</a:t>
            </a:r>
          </a:p>
        </p:txBody>
      </p:sp>
      <p:sp>
        <p:nvSpPr>
          <p:cNvPr id="1025027" name="Rectangle 3"/>
          <p:cNvSpPr>
            <a:spLocks noGrp="1"/>
          </p:cNvSpPr>
          <p:nvPr>
            <p:ph type="body" idx="1"/>
          </p:nvPr>
        </p:nvSpPr>
        <p:spPr/>
        <p:txBody>
          <a:bodyPr>
            <a:normAutofit fontScale="92500" lnSpcReduction="20000"/>
          </a:bodyPr>
          <a:lstStyle/>
          <a:p>
            <a:r>
              <a:rPr lang="en-US"/>
              <a:t>When a virtual function is inherited, its virtual nature is also inherited.</a:t>
            </a:r>
          </a:p>
          <a:p>
            <a:endParaRPr lang="en-US"/>
          </a:p>
          <a:p>
            <a:r>
              <a:rPr lang="en-US"/>
              <a:t>This means that when a derived class that has inherited a virtual function is itself used as a base class for another derived class, the virtual function can still be overridden.</a:t>
            </a:r>
          </a:p>
          <a:p>
            <a:endParaRPr lang="en-US"/>
          </a:p>
          <a:p>
            <a:r>
              <a:rPr lang="en-US" i="1"/>
              <a:t>No matter how many times a virtual function is inherited, it remains virtual.</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p:cNvSpPr>
          <p:nvPr>
            <p:ph type="title"/>
          </p:nvPr>
        </p:nvSpPr>
        <p:spPr/>
        <p:txBody>
          <a:bodyPr/>
          <a:lstStyle/>
          <a:p>
            <a:r>
              <a:rPr lang="en-US"/>
              <a:t>The Virtual Attribute is Inherited</a:t>
            </a:r>
          </a:p>
        </p:txBody>
      </p:sp>
      <p:sp>
        <p:nvSpPr>
          <p:cNvPr id="1027075" name="Rectangle 3"/>
          <p:cNvSpPr>
            <a:spLocks noGrp="1"/>
          </p:cNvSpPr>
          <p:nvPr>
            <p:ph type="body" idx="1"/>
          </p:nvPr>
        </p:nvSpPr>
        <p:spPr>
          <a:xfrm>
            <a:off x="685800" y="1587500"/>
            <a:ext cx="7772400" cy="4449763"/>
          </a:xfrm>
        </p:spPr>
        <p:txBody>
          <a:bodyPr/>
          <a:lstStyle/>
          <a:p>
            <a:r>
              <a:rPr lang="en-US" sz="1600"/>
              <a:t>#include&lt;iostream&gt;</a:t>
            </a:r>
          </a:p>
          <a:p>
            <a:r>
              <a:rPr lang="en-US" sz="1600"/>
              <a:t>using namespace std;</a:t>
            </a:r>
          </a:p>
          <a:p>
            <a:r>
              <a:rPr lang="en-US" sz="1600"/>
              <a:t>class base</a:t>
            </a:r>
          </a:p>
          <a:p>
            <a:r>
              <a:rPr lang="en-US" sz="1600"/>
              <a:t> {</a:t>
            </a:r>
          </a:p>
          <a:p>
            <a:r>
              <a:rPr lang="en-US" sz="1600"/>
              <a:t>   public:</a:t>
            </a:r>
          </a:p>
          <a:p>
            <a:r>
              <a:rPr lang="en-US" sz="1600"/>
              <a:t>    virtual void vfunc( )</a:t>
            </a:r>
          </a:p>
          <a:p>
            <a:r>
              <a:rPr lang="en-US" sz="1600"/>
              <a:t>      { cout &lt;&lt; “this is base’s vfunc( )\n”; } };</a:t>
            </a:r>
          </a:p>
          <a:p>
            <a:endParaRPr lang="en-US" sz="1600"/>
          </a:p>
          <a:p>
            <a:r>
              <a:rPr lang="en-US" sz="1600"/>
              <a:t>class derived1: public base</a:t>
            </a:r>
          </a:p>
          <a:p>
            <a:r>
              <a:rPr lang="en-US" sz="1600"/>
              <a:t> {</a:t>
            </a:r>
          </a:p>
          <a:p>
            <a:r>
              <a:rPr lang="en-US" sz="1600"/>
              <a:t>   public:</a:t>
            </a:r>
          </a:p>
          <a:p>
            <a:r>
              <a:rPr lang="en-US" sz="1600"/>
              <a:t>    void vfunc( )</a:t>
            </a:r>
          </a:p>
          <a:p>
            <a:r>
              <a:rPr lang="en-US" sz="1600"/>
              <a:t>      { cout &lt;&lt; “this is derived1’s vfunc( )\n”; } }; </a:t>
            </a:r>
          </a:p>
          <a:p>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p:cNvSpPr>
          <p:nvPr>
            <p:ph type="title"/>
          </p:nvPr>
        </p:nvSpPr>
        <p:spPr/>
        <p:txBody>
          <a:bodyPr/>
          <a:lstStyle/>
          <a:p>
            <a:r>
              <a:rPr lang="en-US"/>
              <a:t>The Virtual Attribute is Inherited</a:t>
            </a:r>
          </a:p>
        </p:txBody>
      </p:sp>
      <p:sp>
        <p:nvSpPr>
          <p:cNvPr id="1029123" name="Rectangle 3"/>
          <p:cNvSpPr>
            <a:spLocks noGrp="1"/>
          </p:cNvSpPr>
          <p:nvPr>
            <p:ph type="body" idx="1"/>
          </p:nvPr>
        </p:nvSpPr>
        <p:spPr>
          <a:xfrm>
            <a:off x="685800" y="1514475"/>
            <a:ext cx="7772400" cy="4522788"/>
          </a:xfrm>
        </p:spPr>
        <p:txBody>
          <a:bodyPr/>
          <a:lstStyle/>
          <a:p>
            <a:pPr>
              <a:lnSpc>
                <a:spcPct val="80000"/>
              </a:lnSpc>
            </a:pPr>
            <a:endParaRPr lang="en-US" sz="1600"/>
          </a:p>
          <a:p>
            <a:pPr>
              <a:lnSpc>
                <a:spcPct val="80000"/>
              </a:lnSpc>
            </a:pPr>
            <a:r>
              <a:rPr lang="en-US" sz="1600"/>
              <a:t>class derived2 : public derived1</a:t>
            </a:r>
          </a:p>
          <a:p>
            <a:pPr>
              <a:lnSpc>
                <a:spcPct val="80000"/>
              </a:lnSpc>
            </a:pPr>
            <a:r>
              <a:rPr lang="en-US" sz="1600"/>
              <a:t> {</a:t>
            </a:r>
          </a:p>
          <a:p>
            <a:pPr>
              <a:lnSpc>
                <a:spcPct val="80000"/>
              </a:lnSpc>
            </a:pPr>
            <a:r>
              <a:rPr lang="en-US" sz="1600"/>
              <a:t>   public:</a:t>
            </a:r>
          </a:p>
          <a:p>
            <a:pPr>
              <a:lnSpc>
                <a:spcPct val="80000"/>
              </a:lnSpc>
            </a:pPr>
            <a:r>
              <a:rPr lang="en-US" sz="1600"/>
              <a:t>    void vfunc( )</a:t>
            </a:r>
          </a:p>
          <a:p>
            <a:pPr>
              <a:lnSpc>
                <a:spcPct val="80000"/>
              </a:lnSpc>
            </a:pPr>
            <a:r>
              <a:rPr lang="en-US" sz="1600"/>
              <a:t>      { cout &lt;&lt; “this is derived2’s vfunc( )\n”; } };</a:t>
            </a:r>
          </a:p>
          <a:p>
            <a:pPr>
              <a:lnSpc>
                <a:spcPct val="80000"/>
              </a:lnSpc>
            </a:pPr>
            <a:r>
              <a:rPr lang="en-US" sz="1600"/>
              <a:t>int main( )</a:t>
            </a:r>
          </a:p>
          <a:p>
            <a:pPr>
              <a:lnSpc>
                <a:spcPct val="80000"/>
              </a:lnSpc>
            </a:pPr>
            <a:r>
              <a:rPr lang="en-US" sz="1600"/>
              <a:t> { base *p, b;</a:t>
            </a:r>
          </a:p>
          <a:p>
            <a:pPr>
              <a:lnSpc>
                <a:spcPct val="80000"/>
              </a:lnSpc>
            </a:pPr>
            <a:r>
              <a:rPr lang="en-US" sz="1600"/>
              <a:t>   derived1 d1;</a:t>
            </a:r>
          </a:p>
          <a:p>
            <a:pPr>
              <a:lnSpc>
                <a:spcPct val="80000"/>
              </a:lnSpc>
            </a:pPr>
            <a:r>
              <a:rPr lang="en-US" sz="1600"/>
              <a:t>   derived2 d2;</a:t>
            </a:r>
          </a:p>
          <a:p>
            <a:pPr>
              <a:lnSpc>
                <a:spcPct val="80000"/>
              </a:lnSpc>
            </a:pPr>
            <a:r>
              <a:rPr lang="en-US" sz="1600"/>
              <a:t>   p = &amp;b;</a:t>
            </a:r>
          </a:p>
          <a:p>
            <a:pPr>
              <a:lnSpc>
                <a:spcPct val="80000"/>
              </a:lnSpc>
            </a:pPr>
            <a:r>
              <a:rPr lang="en-US" sz="1600"/>
              <a:t>   p-&gt;vfunc( ); //access to base’s vfunc( )</a:t>
            </a:r>
          </a:p>
          <a:p>
            <a:pPr>
              <a:lnSpc>
                <a:spcPct val="80000"/>
              </a:lnSpc>
            </a:pPr>
            <a:r>
              <a:rPr lang="en-US" sz="1600"/>
              <a:t>   p = &amp;d1;</a:t>
            </a:r>
          </a:p>
          <a:p>
            <a:pPr>
              <a:lnSpc>
                <a:spcPct val="80000"/>
              </a:lnSpc>
            </a:pPr>
            <a:r>
              <a:rPr lang="en-US" sz="1600"/>
              <a:t>   p-&gt;vfunc( ); // access derived1’s vfunc( )</a:t>
            </a:r>
          </a:p>
          <a:p>
            <a:pPr>
              <a:lnSpc>
                <a:spcPct val="80000"/>
              </a:lnSpc>
            </a:pPr>
            <a:r>
              <a:rPr lang="en-US" sz="1600"/>
              <a:t>   p = &amp;d2;</a:t>
            </a:r>
          </a:p>
          <a:p>
            <a:pPr>
              <a:lnSpc>
                <a:spcPct val="80000"/>
              </a:lnSpc>
            </a:pPr>
            <a:r>
              <a:rPr lang="en-US" sz="1600"/>
              <a:t>   p-&gt;vfunc( ); // access derived2’s vfunc( )</a:t>
            </a:r>
          </a:p>
          <a:p>
            <a:pPr>
              <a:lnSpc>
                <a:spcPct val="80000"/>
              </a:lnSpc>
            </a:pPr>
            <a:r>
              <a:rPr lang="en-US" sz="1600"/>
              <a:t>   return 0;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p:cNvSpPr>
          <p:nvPr>
            <p:ph type="title"/>
          </p:nvPr>
        </p:nvSpPr>
        <p:spPr/>
        <p:txBody>
          <a:bodyPr/>
          <a:lstStyle/>
          <a:p>
            <a:r>
              <a:rPr lang="en-US"/>
              <a:t>Virtual Functions are Hierarchical </a:t>
            </a:r>
          </a:p>
        </p:txBody>
      </p:sp>
      <p:sp>
        <p:nvSpPr>
          <p:cNvPr id="1031171" name="Rectangle 3"/>
          <p:cNvSpPr>
            <a:spLocks noGrp="1"/>
          </p:cNvSpPr>
          <p:nvPr>
            <p:ph type="body" idx="1"/>
          </p:nvPr>
        </p:nvSpPr>
        <p:spPr>
          <a:xfrm>
            <a:off x="685800" y="1587500"/>
            <a:ext cx="7772400" cy="4449763"/>
          </a:xfrm>
        </p:spPr>
        <p:txBody>
          <a:bodyPr>
            <a:normAutofit fontScale="85000" lnSpcReduction="20000"/>
          </a:bodyPr>
          <a:lstStyle/>
          <a:p>
            <a:r>
              <a:rPr lang="en-US"/>
              <a:t>When a function is declared as virtual by a base class, it may be overridden by a derived class. However, the function does not have to be overridden.</a:t>
            </a:r>
          </a:p>
          <a:p>
            <a:endParaRPr lang="en-US"/>
          </a:p>
          <a:p>
            <a:r>
              <a:rPr lang="en-US" i="1"/>
              <a:t>When a derived class fails to override a virtual function, then, when an object of the derived class accesses that function, the function defined by the base class is used.</a:t>
            </a:r>
          </a:p>
          <a:p>
            <a:endParaRPr lang="en-US" i="1"/>
          </a:p>
          <a:p>
            <a:r>
              <a:rPr lang="en-US"/>
              <a:t>Consider this program in which class derived2 does not override vfunc( )</a:t>
            </a:r>
          </a:p>
          <a:p>
            <a:endParaRPr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p:cNvSpPr>
          <p:nvPr>
            <p:ph type="title"/>
          </p:nvPr>
        </p:nvSpPr>
        <p:spPr/>
        <p:txBody>
          <a:bodyPr/>
          <a:lstStyle/>
          <a:p>
            <a:r>
              <a:rPr lang="en-US"/>
              <a:t>Virtual Functions are Hierarchical</a:t>
            </a:r>
          </a:p>
        </p:txBody>
      </p:sp>
      <p:sp>
        <p:nvSpPr>
          <p:cNvPr id="1033219" name="Rectangle 3"/>
          <p:cNvSpPr>
            <a:spLocks noGrp="1"/>
          </p:cNvSpPr>
          <p:nvPr>
            <p:ph type="body" idx="1"/>
          </p:nvPr>
        </p:nvSpPr>
        <p:spPr>
          <a:xfrm>
            <a:off x="685800" y="1514475"/>
            <a:ext cx="7772400" cy="4522788"/>
          </a:xfrm>
        </p:spPr>
        <p:txBody>
          <a:bodyPr/>
          <a:lstStyle/>
          <a:p>
            <a:r>
              <a:rPr lang="en-US" sz="1600"/>
              <a:t>#include&lt;iostream&gt;</a:t>
            </a:r>
          </a:p>
          <a:p>
            <a:r>
              <a:rPr lang="en-US" sz="1600"/>
              <a:t>using namespace std;</a:t>
            </a:r>
          </a:p>
          <a:p>
            <a:r>
              <a:rPr lang="en-US" sz="1600"/>
              <a:t>class base</a:t>
            </a:r>
          </a:p>
          <a:p>
            <a:r>
              <a:rPr lang="en-US" sz="1600"/>
              <a:t> {</a:t>
            </a:r>
          </a:p>
          <a:p>
            <a:r>
              <a:rPr lang="en-US" sz="1600"/>
              <a:t>   public:</a:t>
            </a:r>
          </a:p>
          <a:p>
            <a:r>
              <a:rPr lang="en-US" sz="1600"/>
              <a:t>    virtual void vfunc( )</a:t>
            </a:r>
          </a:p>
          <a:p>
            <a:r>
              <a:rPr lang="en-US" sz="1600"/>
              <a:t>      { cout &lt;&lt; “this is base’s vfunc( )\n”; } };</a:t>
            </a:r>
          </a:p>
          <a:p>
            <a:endParaRPr lang="en-US" sz="1600"/>
          </a:p>
          <a:p>
            <a:r>
              <a:rPr lang="en-US" sz="1600"/>
              <a:t>class derived1: public base</a:t>
            </a:r>
          </a:p>
          <a:p>
            <a:r>
              <a:rPr lang="en-US" sz="1600"/>
              <a:t> {</a:t>
            </a:r>
          </a:p>
          <a:p>
            <a:r>
              <a:rPr lang="en-US" sz="1600"/>
              <a:t>   public:</a:t>
            </a:r>
          </a:p>
          <a:p>
            <a:r>
              <a:rPr lang="en-US" sz="1600"/>
              <a:t>    void vfunc( )</a:t>
            </a:r>
          </a:p>
          <a:p>
            <a:r>
              <a:rPr lang="en-US" sz="1600"/>
              <a:t>      {  cout &lt;&lt; “this is derived1’s vfunc( )\n”; } };</a:t>
            </a:r>
          </a:p>
          <a:p>
            <a:endParaRPr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p:cNvSpPr>
          <p:nvPr>
            <p:ph type="title"/>
          </p:nvPr>
        </p:nvSpPr>
        <p:spPr/>
        <p:txBody>
          <a:bodyPr/>
          <a:lstStyle/>
          <a:p>
            <a:r>
              <a:rPr lang="en-US"/>
              <a:t>Virtual Functions are Hierarchical</a:t>
            </a:r>
          </a:p>
        </p:txBody>
      </p:sp>
      <p:sp>
        <p:nvSpPr>
          <p:cNvPr id="1035267" name="Rectangle 3"/>
          <p:cNvSpPr>
            <a:spLocks noGrp="1"/>
          </p:cNvSpPr>
          <p:nvPr>
            <p:ph type="body" idx="1"/>
          </p:nvPr>
        </p:nvSpPr>
        <p:spPr>
          <a:xfrm>
            <a:off x="685800" y="1587500"/>
            <a:ext cx="7924800" cy="4449763"/>
          </a:xfrm>
        </p:spPr>
        <p:txBody>
          <a:bodyPr/>
          <a:lstStyle/>
          <a:p>
            <a:pPr>
              <a:lnSpc>
                <a:spcPct val="90000"/>
              </a:lnSpc>
            </a:pPr>
            <a:r>
              <a:rPr lang="en-US" sz="1600"/>
              <a:t>//derived2 inherits virtual function from derived1</a:t>
            </a:r>
          </a:p>
          <a:p>
            <a:pPr>
              <a:lnSpc>
                <a:spcPct val="90000"/>
              </a:lnSpc>
            </a:pPr>
            <a:r>
              <a:rPr lang="en-US" sz="1600"/>
              <a:t>class derived2 : public derived1</a:t>
            </a:r>
          </a:p>
          <a:p>
            <a:pPr>
              <a:lnSpc>
                <a:spcPct val="90000"/>
              </a:lnSpc>
            </a:pPr>
            <a:r>
              <a:rPr lang="en-US" sz="1600"/>
              <a:t> {  // vfunc( ) not overridden by derived2; base’s is used  };</a:t>
            </a:r>
          </a:p>
          <a:p>
            <a:pPr>
              <a:lnSpc>
                <a:spcPct val="90000"/>
              </a:lnSpc>
            </a:pPr>
            <a:endParaRPr lang="en-US" sz="1600"/>
          </a:p>
          <a:p>
            <a:pPr>
              <a:lnSpc>
                <a:spcPct val="90000"/>
              </a:lnSpc>
            </a:pPr>
            <a:r>
              <a:rPr lang="en-US" sz="1600"/>
              <a:t>int main( )</a:t>
            </a:r>
          </a:p>
          <a:p>
            <a:pPr>
              <a:lnSpc>
                <a:spcPct val="90000"/>
              </a:lnSpc>
            </a:pPr>
            <a:r>
              <a:rPr lang="en-US" sz="1600"/>
              <a:t> { base *p, b;</a:t>
            </a:r>
          </a:p>
          <a:p>
            <a:pPr>
              <a:lnSpc>
                <a:spcPct val="90000"/>
              </a:lnSpc>
            </a:pPr>
            <a:r>
              <a:rPr lang="en-US" sz="1600"/>
              <a:t>   derived1 d1;</a:t>
            </a:r>
          </a:p>
          <a:p>
            <a:pPr>
              <a:lnSpc>
                <a:spcPct val="90000"/>
              </a:lnSpc>
            </a:pPr>
            <a:r>
              <a:rPr lang="en-US" sz="1600"/>
              <a:t>   derived2 d2;</a:t>
            </a:r>
          </a:p>
          <a:p>
            <a:pPr>
              <a:lnSpc>
                <a:spcPct val="90000"/>
              </a:lnSpc>
            </a:pPr>
            <a:r>
              <a:rPr lang="en-US" sz="1600"/>
              <a:t>   p = &amp;b;</a:t>
            </a:r>
          </a:p>
          <a:p>
            <a:pPr>
              <a:lnSpc>
                <a:spcPct val="90000"/>
              </a:lnSpc>
            </a:pPr>
            <a:r>
              <a:rPr lang="en-US" sz="1600"/>
              <a:t>   p-&gt;vfunc( ); //access to base’s vfunc( )</a:t>
            </a:r>
          </a:p>
          <a:p>
            <a:pPr>
              <a:lnSpc>
                <a:spcPct val="90000"/>
              </a:lnSpc>
            </a:pPr>
            <a:r>
              <a:rPr lang="en-US" sz="1600"/>
              <a:t>   p = &amp;d1;</a:t>
            </a:r>
          </a:p>
          <a:p>
            <a:pPr>
              <a:lnSpc>
                <a:spcPct val="90000"/>
              </a:lnSpc>
            </a:pPr>
            <a:r>
              <a:rPr lang="en-US" sz="1600"/>
              <a:t>   p-&gt;vfunc( ); // access derived1’s vfunc( )</a:t>
            </a:r>
          </a:p>
          <a:p>
            <a:pPr>
              <a:lnSpc>
                <a:spcPct val="90000"/>
              </a:lnSpc>
            </a:pPr>
            <a:r>
              <a:rPr lang="en-US" sz="1600"/>
              <a:t>   p = &amp;d2;</a:t>
            </a:r>
          </a:p>
          <a:p>
            <a:pPr>
              <a:lnSpc>
                <a:spcPct val="90000"/>
              </a:lnSpc>
            </a:pPr>
            <a:r>
              <a:rPr lang="en-US" sz="1600"/>
              <a:t>   p-&gt;vfunc( ); // access base’s vfunc( ) since derived2 does not override vfunc( )</a:t>
            </a:r>
          </a:p>
          <a:p>
            <a:pPr>
              <a:lnSpc>
                <a:spcPct val="90000"/>
              </a:lnSpc>
            </a:pPr>
            <a:r>
              <a:rPr lang="en-US" sz="1600"/>
              <a:t>   return 0;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p:cNvSpPr>
          <p:nvPr>
            <p:ph type="title"/>
          </p:nvPr>
        </p:nvSpPr>
        <p:spPr/>
        <p:txBody>
          <a:bodyPr/>
          <a:lstStyle/>
          <a:p>
            <a:r>
              <a:rPr lang="en-US"/>
              <a:t>Pure Virtual Functions</a:t>
            </a:r>
          </a:p>
        </p:txBody>
      </p:sp>
      <p:sp>
        <p:nvSpPr>
          <p:cNvPr id="1037315" name="Rectangle 3"/>
          <p:cNvSpPr>
            <a:spLocks noGrp="1"/>
          </p:cNvSpPr>
          <p:nvPr>
            <p:ph type="body" idx="1"/>
          </p:nvPr>
        </p:nvSpPr>
        <p:spPr>
          <a:xfrm>
            <a:off x="533400" y="1874838"/>
            <a:ext cx="8153400" cy="4162425"/>
          </a:xfrm>
        </p:spPr>
        <p:txBody>
          <a:bodyPr>
            <a:normAutofit fontScale="77500" lnSpcReduction="20000"/>
          </a:bodyPr>
          <a:lstStyle/>
          <a:p>
            <a:r>
              <a:rPr lang="en-US"/>
              <a:t>When a virtual function is not redefined by the derived class, the version defined in the base class will be used. However, in many situations, there cannot be any meaningful definition of a virtual function within a base class.</a:t>
            </a:r>
          </a:p>
          <a:p>
            <a:endParaRPr lang="en-US"/>
          </a:p>
          <a:p>
            <a:r>
              <a:rPr lang="en-US"/>
              <a:t>For example, a base class may not be able to define an object sufficiently to allow a base class virtual function to be created. </a:t>
            </a:r>
          </a:p>
          <a:p>
            <a:endParaRPr lang="en-US"/>
          </a:p>
          <a:p>
            <a:r>
              <a:rPr lang="en-US"/>
              <a:t>Further, in some situations, you will want to ensure that all derived classes compulsorily override a virtual function.</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Title 6"/>
          <p:cNvSpPr>
            <a:spLocks noGrp="1"/>
          </p:cNvSpPr>
          <p:nvPr>
            <p:ph type="title" idx="4294967295"/>
          </p:nvPr>
        </p:nvSpPr>
        <p:spPr>
          <a:xfrm>
            <a:off x="152400" y="0"/>
            <a:ext cx="7564438" cy="914400"/>
          </a:xfrm>
        </p:spPr>
        <p:txBody>
          <a:bodyPr/>
          <a:lstStyle/>
          <a:p>
            <a:pPr eaLnBrk="1" hangingPunct="1"/>
            <a:r>
              <a:rPr lang="en-US" dirty="0"/>
              <a:t>       Agenda</a:t>
            </a:r>
          </a:p>
        </p:txBody>
      </p:sp>
      <p:sp>
        <p:nvSpPr>
          <p:cNvPr id="1527811" name="Rectangle 128"/>
          <p:cNvSpPr>
            <a:spLocks noChangeArrowheads="1"/>
          </p:cNvSpPr>
          <p:nvPr/>
        </p:nvSpPr>
        <p:spPr bwMode="auto">
          <a:xfrm>
            <a:off x="319088" y="2892425"/>
            <a:ext cx="788987" cy="523875"/>
          </a:xfrm>
          <a:prstGeom prst="rect">
            <a:avLst/>
          </a:prstGeom>
          <a:solidFill>
            <a:srgbClr val="FF0000">
              <a:alpha val="59999"/>
            </a:srgbClr>
          </a:solidFill>
          <a:ln w="9525">
            <a:noFill/>
            <a:miter lim="800000"/>
            <a:headEnd/>
            <a:tailEnd/>
          </a:ln>
        </p:spPr>
        <p:txBody>
          <a:bodyPr wrap="none" anchor="ctr"/>
          <a:lstStyle/>
          <a:p>
            <a:pPr algn="ctr"/>
            <a:r>
              <a:rPr lang="en-US" sz="2000" b="1">
                <a:latin typeface="Gill Sans MT" pitchFamily="34" charset="0"/>
              </a:rPr>
              <a:t>3</a:t>
            </a:r>
          </a:p>
        </p:txBody>
      </p:sp>
      <p:sp>
        <p:nvSpPr>
          <p:cNvPr id="1527812" name="Rectangle 129"/>
          <p:cNvSpPr>
            <a:spLocks noChangeArrowheads="1"/>
          </p:cNvSpPr>
          <p:nvPr/>
        </p:nvSpPr>
        <p:spPr bwMode="auto">
          <a:xfrm>
            <a:off x="319088" y="3667125"/>
            <a:ext cx="788987" cy="565150"/>
          </a:xfrm>
          <a:prstGeom prst="rect">
            <a:avLst/>
          </a:prstGeom>
          <a:solidFill>
            <a:srgbClr val="660066">
              <a:alpha val="59999"/>
            </a:srgbClr>
          </a:solidFill>
          <a:ln w="9525">
            <a:noFill/>
            <a:miter lim="800000"/>
            <a:headEnd/>
            <a:tailEnd/>
          </a:ln>
        </p:spPr>
        <p:txBody>
          <a:bodyPr wrap="none" anchor="ctr"/>
          <a:lstStyle/>
          <a:p>
            <a:pPr algn="ctr"/>
            <a:r>
              <a:rPr lang="en-US" sz="2000" b="1">
                <a:latin typeface="Gill Sans MT" pitchFamily="34" charset="0"/>
              </a:rPr>
              <a:t>4</a:t>
            </a:r>
          </a:p>
        </p:txBody>
      </p:sp>
      <p:grpSp>
        <p:nvGrpSpPr>
          <p:cNvPr id="2" name="Group 130"/>
          <p:cNvGrpSpPr>
            <a:grpSpLocks/>
          </p:cNvGrpSpPr>
          <p:nvPr/>
        </p:nvGrpSpPr>
        <p:grpSpPr bwMode="auto">
          <a:xfrm>
            <a:off x="1063625" y="3667125"/>
            <a:ext cx="7651750" cy="565150"/>
            <a:chOff x="940" y="2687"/>
            <a:chExt cx="4312" cy="429"/>
          </a:xfrm>
        </p:grpSpPr>
        <p:grpSp>
          <p:nvGrpSpPr>
            <p:cNvPr id="3" name="Group 131"/>
            <p:cNvGrpSpPr>
              <a:grpSpLocks/>
            </p:cNvGrpSpPr>
            <p:nvPr/>
          </p:nvGrpSpPr>
          <p:grpSpPr bwMode="auto">
            <a:xfrm>
              <a:off x="4976" y="2901"/>
              <a:ext cx="168" cy="120"/>
              <a:chOff x="4176" y="3312"/>
              <a:chExt cx="192" cy="288"/>
            </a:xfrm>
          </p:grpSpPr>
          <p:sp>
            <p:nvSpPr>
              <p:cNvPr id="1527815" name="Rectangle 132"/>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16" name="Rectangle 133"/>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17" name="Rectangle 134"/>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527818" name="Rectangle 135">
              <a:hlinkClick r:id="rId3" action="ppaction://hlinksldjump"/>
            </p:cNvPr>
            <p:cNvSpPr>
              <a:spLocks noChangeArrowheads="1"/>
            </p:cNvSpPr>
            <p:nvPr/>
          </p:nvSpPr>
          <p:spPr bwMode="auto">
            <a:xfrm>
              <a:off x="940" y="2687"/>
              <a:ext cx="4312" cy="429"/>
            </a:xfrm>
            <a:prstGeom prst="rect">
              <a:avLst/>
            </a:prstGeom>
            <a:solidFill>
              <a:srgbClr val="660066">
                <a:alpha val="39999"/>
              </a:srgbClr>
            </a:solidFill>
            <a:ln w="9525">
              <a:noFill/>
              <a:miter lim="800000"/>
              <a:headEnd/>
              <a:tailEnd/>
            </a:ln>
          </p:spPr>
          <p:txBody>
            <a:bodyPr wrap="none" anchor="ctr"/>
            <a:lstStyle/>
            <a:p>
              <a:r>
                <a:rPr lang="en-US" sz="2000" b="1">
                  <a:latin typeface="Gill Sans MT" pitchFamily="34" charset="0"/>
                </a:rPr>
                <a:t>Inheritance</a:t>
              </a:r>
            </a:p>
          </p:txBody>
        </p:sp>
        <p:grpSp>
          <p:nvGrpSpPr>
            <p:cNvPr id="4" name="Group 136"/>
            <p:cNvGrpSpPr>
              <a:grpSpLocks/>
            </p:cNvGrpSpPr>
            <p:nvPr/>
          </p:nvGrpSpPr>
          <p:grpSpPr bwMode="auto">
            <a:xfrm>
              <a:off x="4967" y="2839"/>
              <a:ext cx="168" cy="120"/>
              <a:chOff x="4176" y="3312"/>
              <a:chExt cx="192" cy="288"/>
            </a:xfrm>
          </p:grpSpPr>
          <p:sp>
            <p:nvSpPr>
              <p:cNvPr id="1527820" name="Rectangle 137"/>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21" name="Rectangle 138"/>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22" name="Rectangle 139"/>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grpSp>
        <p:nvGrpSpPr>
          <p:cNvPr id="5" name="Group 140"/>
          <p:cNvGrpSpPr>
            <a:grpSpLocks/>
          </p:cNvGrpSpPr>
          <p:nvPr/>
        </p:nvGrpSpPr>
        <p:grpSpPr bwMode="auto">
          <a:xfrm>
            <a:off x="7488238" y="1543050"/>
            <a:ext cx="298450" cy="157163"/>
            <a:chOff x="4176" y="3312"/>
            <a:chExt cx="192" cy="288"/>
          </a:xfrm>
        </p:grpSpPr>
        <p:sp>
          <p:nvSpPr>
            <p:cNvPr id="1527824"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25"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26"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527827" name="Rectangle 144"/>
          <p:cNvSpPr>
            <a:spLocks noChangeArrowheads="1"/>
          </p:cNvSpPr>
          <p:nvPr/>
        </p:nvSpPr>
        <p:spPr bwMode="auto">
          <a:xfrm>
            <a:off x="307975" y="1222375"/>
            <a:ext cx="788988" cy="565150"/>
          </a:xfrm>
          <a:prstGeom prst="rect">
            <a:avLst/>
          </a:prstGeom>
          <a:solidFill>
            <a:srgbClr val="33CC33">
              <a:alpha val="59999"/>
            </a:srgbClr>
          </a:solidFill>
          <a:ln w="9525" algn="ctr">
            <a:noFill/>
            <a:miter lim="800000"/>
            <a:headEnd/>
            <a:tailEnd/>
          </a:ln>
        </p:spPr>
        <p:txBody>
          <a:bodyPr wrap="none" anchor="ctr"/>
          <a:lstStyle/>
          <a:p>
            <a:pPr algn="ctr"/>
            <a:r>
              <a:rPr lang="en-US" sz="2000" b="1">
                <a:latin typeface="Gill Sans MT" pitchFamily="34" charset="0"/>
              </a:rPr>
              <a:t>1</a:t>
            </a:r>
          </a:p>
        </p:txBody>
      </p:sp>
      <p:grpSp>
        <p:nvGrpSpPr>
          <p:cNvPr id="6" name="Group 145"/>
          <p:cNvGrpSpPr>
            <a:grpSpLocks/>
          </p:cNvGrpSpPr>
          <p:nvPr/>
        </p:nvGrpSpPr>
        <p:grpSpPr bwMode="auto">
          <a:xfrm>
            <a:off x="1143000" y="1219200"/>
            <a:ext cx="7651750" cy="565150"/>
            <a:chOff x="933" y="1192"/>
            <a:chExt cx="4312" cy="429"/>
          </a:xfrm>
        </p:grpSpPr>
        <p:sp>
          <p:nvSpPr>
            <p:cNvPr id="1527829" name="Rectangle 146"/>
            <p:cNvSpPr>
              <a:spLocks noChangeArrowheads="1"/>
            </p:cNvSpPr>
            <p:nvPr/>
          </p:nvSpPr>
          <p:spPr bwMode="auto">
            <a:xfrm>
              <a:off x="933" y="1192"/>
              <a:ext cx="4312" cy="429"/>
            </a:xfrm>
            <a:prstGeom prst="rect">
              <a:avLst/>
            </a:prstGeom>
            <a:solidFill>
              <a:srgbClr val="33CC33">
                <a:alpha val="39999"/>
              </a:srgbClr>
            </a:solidFill>
            <a:ln w="9525">
              <a:noFill/>
              <a:miter lim="800000"/>
              <a:headEnd/>
              <a:tailEnd/>
            </a:ln>
          </p:spPr>
          <p:txBody>
            <a:bodyPr wrap="none" anchor="ctr"/>
            <a:lstStyle/>
            <a:p>
              <a:r>
                <a:rPr lang="en-US" sz="2000" b="1" dirty="0">
                  <a:latin typeface="Gill Sans MT" pitchFamily="34" charset="0"/>
                </a:rPr>
                <a:t>INTRODUCTION TO OOP </a:t>
              </a:r>
            </a:p>
          </p:txBody>
        </p:sp>
        <p:grpSp>
          <p:nvGrpSpPr>
            <p:cNvPr id="7" name="Group 147"/>
            <p:cNvGrpSpPr>
              <a:grpSpLocks/>
            </p:cNvGrpSpPr>
            <p:nvPr/>
          </p:nvGrpSpPr>
          <p:grpSpPr bwMode="auto">
            <a:xfrm>
              <a:off x="4969" y="1343"/>
              <a:ext cx="168" cy="120"/>
              <a:chOff x="4176" y="3312"/>
              <a:chExt cx="192" cy="288"/>
            </a:xfrm>
          </p:grpSpPr>
          <p:sp>
            <p:nvSpPr>
              <p:cNvPr id="1527831" name="Rectangle 148"/>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32" name="Rectangle 149"/>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33" name="Rectangle 150"/>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grpSp>
        <p:nvGrpSpPr>
          <p:cNvPr id="8" name="Group 151"/>
          <p:cNvGrpSpPr>
            <a:grpSpLocks/>
          </p:cNvGrpSpPr>
          <p:nvPr/>
        </p:nvGrpSpPr>
        <p:grpSpPr bwMode="auto">
          <a:xfrm>
            <a:off x="7488238" y="2379663"/>
            <a:ext cx="298450" cy="157162"/>
            <a:chOff x="4176" y="3312"/>
            <a:chExt cx="192" cy="288"/>
          </a:xfrm>
        </p:grpSpPr>
        <p:sp>
          <p:nvSpPr>
            <p:cNvPr id="152783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3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3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527838" name="Rectangle 155"/>
          <p:cNvSpPr>
            <a:spLocks noChangeArrowheads="1"/>
          </p:cNvSpPr>
          <p:nvPr/>
        </p:nvSpPr>
        <p:spPr bwMode="auto">
          <a:xfrm>
            <a:off x="304800" y="2058988"/>
            <a:ext cx="788988" cy="565150"/>
          </a:xfrm>
          <a:prstGeom prst="rect">
            <a:avLst/>
          </a:prstGeom>
          <a:solidFill>
            <a:srgbClr val="FFFF00">
              <a:alpha val="59999"/>
            </a:srgbClr>
          </a:solidFill>
          <a:ln w="9525">
            <a:noFill/>
            <a:miter lim="800000"/>
            <a:headEnd/>
            <a:tailEnd/>
          </a:ln>
        </p:spPr>
        <p:txBody>
          <a:bodyPr wrap="none" anchor="ctr"/>
          <a:lstStyle/>
          <a:p>
            <a:pPr algn="ctr"/>
            <a:r>
              <a:rPr lang="en-US" sz="2000" b="1">
                <a:latin typeface="Gill Sans MT" pitchFamily="34" charset="0"/>
              </a:rPr>
              <a:t>2</a:t>
            </a:r>
          </a:p>
        </p:txBody>
      </p:sp>
      <p:grpSp>
        <p:nvGrpSpPr>
          <p:cNvPr id="9" name="Group 156"/>
          <p:cNvGrpSpPr>
            <a:grpSpLocks/>
          </p:cNvGrpSpPr>
          <p:nvPr/>
        </p:nvGrpSpPr>
        <p:grpSpPr bwMode="auto">
          <a:xfrm>
            <a:off x="1066800" y="2057400"/>
            <a:ext cx="7651750" cy="565150"/>
            <a:chOff x="934" y="1719"/>
            <a:chExt cx="4312" cy="429"/>
          </a:xfrm>
        </p:grpSpPr>
        <p:sp>
          <p:nvSpPr>
            <p:cNvPr id="1527840" name="Rectangle 157">
              <a:hlinkClick r:id="rId4" action="ppaction://hlinksldjump"/>
            </p:cNvPr>
            <p:cNvSpPr>
              <a:spLocks noChangeArrowheads="1"/>
            </p:cNvSpPr>
            <p:nvPr/>
          </p:nvSpPr>
          <p:spPr bwMode="auto">
            <a:xfrm>
              <a:off x="934" y="1719"/>
              <a:ext cx="4312" cy="429"/>
            </a:xfrm>
            <a:prstGeom prst="rect">
              <a:avLst/>
            </a:prstGeom>
            <a:solidFill>
              <a:srgbClr val="FFFF00">
                <a:alpha val="39999"/>
              </a:srgbClr>
            </a:solidFill>
            <a:ln w="9525">
              <a:noFill/>
              <a:miter lim="800000"/>
              <a:headEnd/>
              <a:tailEnd/>
            </a:ln>
          </p:spPr>
          <p:txBody>
            <a:bodyPr wrap="none" anchor="ctr"/>
            <a:lstStyle/>
            <a:p>
              <a:r>
                <a:rPr lang="en-US" sz="2000" b="1" dirty="0"/>
                <a:t>A tour of C++</a:t>
              </a:r>
            </a:p>
          </p:txBody>
        </p:sp>
        <p:grpSp>
          <p:nvGrpSpPr>
            <p:cNvPr id="10" name="Group 158"/>
            <p:cNvGrpSpPr>
              <a:grpSpLocks/>
            </p:cNvGrpSpPr>
            <p:nvPr/>
          </p:nvGrpSpPr>
          <p:grpSpPr bwMode="auto">
            <a:xfrm>
              <a:off x="4969" y="1870"/>
              <a:ext cx="168" cy="120"/>
              <a:chOff x="4176" y="3312"/>
              <a:chExt cx="192" cy="288"/>
            </a:xfrm>
          </p:grpSpPr>
          <p:sp>
            <p:nvSpPr>
              <p:cNvPr id="1527842"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43"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44"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grpSp>
        <p:nvGrpSpPr>
          <p:cNvPr id="11" name="Group 162"/>
          <p:cNvGrpSpPr>
            <a:grpSpLocks/>
          </p:cNvGrpSpPr>
          <p:nvPr/>
        </p:nvGrpSpPr>
        <p:grpSpPr bwMode="auto">
          <a:xfrm>
            <a:off x="1066800" y="2895600"/>
            <a:ext cx="7656513" cy="523875"/>
            <a:chOff x="940" y="2244"/>
            <a:chExt cx="4315" cy="398"/>
          </a:xfrm>
        </p:grpSpPr>
        <p:sp>
          <p:nvSpPr>
            <p:cNvPr id="1527846" name="Rectangle 163">
              <a:hlinkClick r:id="rId5" action="ppaction://hlinksldjump"/>
            </p:cNvPr>
            <p:cNvSpPr>
              <a:spLocks noChangeArrowheads="1"/>
            </p:cNvSpPr>
            <p:nvPr/>
          </p:nvSpPr>
          <p:spPr bwMode="auto">
            <a:xfrm>
              <a:off x="940" y="2244"/>
              <a:ext cx="4315" cy="398"/>
            </a:xfrm>
            <a:prstGeom prst="rect">
              <a:avLst/>
            </a:prstGeom>
            <a:solidFill>
              <a:srgbClr val="FF0000">
                <a:alpha val="39999"/>
              </a:srgbClr>
            </a:solidFill>
            <a:ln w="9525">
              <a:noFill/>
              <a:miter lim="800000"/>
              <a:headEnd/>
              <a:tailEnd/>
            </a:ln>
          </p:spPr>
          <p:txBody>
            <a:bodyPr wrap="none" anchor="ctr"/>
            <a:lstStyle/>
            <a:p>
              <a:r>
                <a:rPr lang="en-US" sz="2000" b="1">
                  <a:latin typeface="Gill Sans MT" pitchFamily="34" charset="0"/>
                </a:rPr>
                <a:t>CLASSES AND OBJECTS</a:t>
              </a:r>
            </a:p>
          </p:txBody>
        </p:sp>
        <p:grpSp>
          <p:nvGrpSpPr>
            <p:cNvPr id="12" name="Group 164"/>
            <p:cNvGrpSpPr>
              <a:grpSpLocks/>
            </p:cNvGrpSpPr>
            <p:nvPr/>
          </p:nvGrpSpPr>
          <p:grpSpPr bwMode="auto">
            <a:xfrm>
              <a:off x="4975" y="2385"/>
              <a:ext cx="168" cy="120"/>
              <a:chOff x="4176" y="3312"/>
              <a:chExt cx="192" cy="288"/>
            </a:xfrm>
          </p:grpSpPr>
          <p:sp>
            <p:nvSpPr>
              <p:cNvPr id="1527848" name="Rectangle 165"/>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49" name="Rectangle 166"/>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50" name="Rectangle 167"/>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sp>
        <p:nvSpPr>
          <p:cNvPr id="1527851" name="Rectangle 168"/>
          <p:cNvSpPr>
            <a:spLocks noChangeArrowheads="1"/>
          </p:cNvSpPr>
          <p:nvPr/>
        </p:nvSpPr>
        <p:spPr bwMode="auto">
          <a:xfrm>
            <a:off x="319088" y="4508500"/>
            <a:ext cx="788987" cy="523875"/>
          </a:xfrm>
          <a:prstGeom prst="rect">
            <a:avLst/>
          </a:prstGeom>
          <a:solidFill>
            <a:srgbClr val="0066FF">
              <a:alpha val="59999"/>
            </a:srgbClr>
          </a:solidFill>
          <a:ln w="9525">
            <a:noFill/>
            <a:miter lim="800000"/>
            <a:headEnd/>
            <a:tailEnd/>
          </a:ln>
        </p:spPr>
        <p:txBody>
          <a:bodyPr wrap="none" anchor="ctr"/>
          <a:lstStyle/>
          <a:p>
            <a:pPr algn="ctr"/>
            <a:r>
              <a:rPr lang="en-US" sz="2000" b="1">
                <a:latin typeface="Gill Sans MT" pitchFamily="34" charset="0"/>
              </a:rPr>
              <a:t>5</a:t>
            </a:r>
          </a:p>
        </p:txBody>
      </p:sp>
      <p:grpSp>
        <p:nvGrpSpPr>
          <p:cNvPr id="13" name="Group 169"/>
          <p:cNvGrpSpPr>
            <a:grpSpLocks/>
          </p:cNvGrpSpPr>
          <p:nvPr/>
        </p:nvGrpSpPr>
        <p:grpSpPr bwMode="auto">
          <a:xfrm>
            <a:off x="1092200" y="4508500"/>
            <a:ext cx="7656513" cy="523875"/>
            <a:chOff x="940" y="3262"/>
            <a:chExt cx="4315" cy="398"/>
          </a:xfrm>
        </p:grpSpPr>
        <p:sp>
          <p:nvSpPr>
            <p:cNvPr id="1527853" name="Rectangle 170">
              <a:hlinkClick r:id="rId6" action="ppaction://hlinksldjump"/>
            </p:cNvPr>
            <p:cNvSpPr>
              <a:spLocks noChangeArrowheads="1"/>
            </p:cNvSpPr>
            <p:nvPr/>
          </p:nvSpPr>
          <p:spPr bwMode="auto">
            <a:xfrm>
              <a:off x="940" y="3262"/>
              <a:ext cx="4315" cy="398"/>
            </a:xfrm>
            <a:prstGeom prst="rect">
              <a:avLst/>
            </a:prstGeom>
            <a:solidFill>
              <a:srgbClr val="0066FF">
                <a:alpha val="39999"/>
              </a:srgbClr>
            </a:solidFill>
            <a:ln w="9525">
              <a:noFill/>
              <a:miter lim="800000"/>
              <a:headEnd/>
              <a:tailEnd/>
            </a:ln>
          </p:spPr>
          <p:txBody>
            <a:bodyPr wrap="none" anchor="ctr"/>
            <a:lstStyle/>
            <a:p>
              <a:pPr eaLnBrk="0" hangingPunct="0">
                <a:spcBef>
                  <a:spcPct val="50000"/>
                </a:spcBef>
              </a:pPr>
              <a:r>
                <a:rPr lang="en-US" sz="2000" b="1" dirty="0">
                  <a:latin typeface="Gill Sans MT" pitchFamily="34" charset="0"/>
                </a:rPr>
                <a:t>Arrays, Pointers, References, and Special Constructors</a:t>
              </a:r>
            </a:p>
          </p:txBody>
        </p:sp>
        <p:grpSp>
          <p:nvGrpSpPr>
            <p:cNvPr id="14" name="Group 171"/>
            <p:cNvGrpSpPr>
              <a:grpSpLocks/>
            </p:cNvGrpSpPr>
            <p:nvPr/>
          </p:nvGrpSpPr>
          <p:grpSpPr bwMode="auto">
            <a:xfrm>
              <a:off x="4975" y="3394"/>
              <a:ext cx="168" cy="120"/>
              <a:chOff x="4176" y="3312"/>
              <a:chExt cx="192" cy="288"/>
            </a:xfrm>
          </p:grpSpPr>
          <p:sp>
            <p:nvSpPr>
              <p:cNvPr id="1527855" name="Rectangle 172"/>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56" name="Rectangle 173"/>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57" name="Rectangle 174"/>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grpSp>
        <p:nvGrpSpPr>
          <p:cNvPr id="15" name="Group 140"/>
          <p:cNvGrpSpPr>
            <a:grpSpLocks/>
          </p:cNvGrpSpPr>
          <p:nvPr/>
        </p:nvGrpSpPr>
        <p:grpSpPr bwMode="auto">
          <a:xfrm>
            <a:off x="7542213" y="5657850"/>
            <a:ext cx="298450" cy="157163"/>
            <a:chOff x="4176" y="3312"/>
            <a:chExt cx="192" cy="288"/>
          </a:xfrm>
        </p:grpSpPr>
        <p:sp>
          <p:nvSpPr>
            <p:cNvPr id="1527859"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60"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61"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527862" name="Rectangle 144"/>
          <p:cNvSpPr>
            <a:spLocks noChangeArrowheads="1"/>
          </p:cNvSpPr>
          <p:nvPr/>
        </p:nvSpPr>
        <p:spPr bwMode="auto">
          <a:xfrm>
            <a:off x="361950" y="5337175"/>
            <a:ext cx="788988" cy="565150"/>
          </a:xfrm>
          <a:prstGeom prst="rect">
            <a:avLst/>
          </a:prstGeom>
          <a:solidFill>
            <a:srgbClr val="33CC33">
              <a:alpha val="59999"/>
            </a:srgbClr>
          </a:solidFill>
          <a:ln w="9525" algn="ctr">
            <a:noFill/>
            <a:miter lim="800000"/>
            <a:headEnd/>
            <a:tailEnd/>
          </a:ln>
        </p:spPr>
        <p:txBody>
          <a:bodyPr wrap="none" anchor="ctr"/>
          <a:lstStyle/>
          <a:p>
            <a:pPr algn="ctr"/>
            <a:r>
              <a:rPr lang="en-US" sz="2000" b="1">
                <a:latin typeface="Gill Sans MT" pitchFamily="34" charset="0"/>
              </a:rPr>
              <a:t>6</a:t>
            </a:r>
          </a:p>
        </p:txBody>
      </p:sp>
      <p:grpSp>
        <p:nvGrpSpPr>
          <p:cNvPr id="16" name="Group 145"/>
          <p:cNvGrpSpPr>
            <a:grpSpLocks/>
          </p:cNvGrpSpPr>
          <p:nvPr/>
        </p:nvGrpSpPr>
        <p:grpSpPr bwMode="auto">
          <a:xfrm>
            <a:off x="1143000" y="5334000"/>
            <a:ext cx="7651750" cy="565150"/>
            <a:chOff x="933" y="1192"/>
            <a:chExt cx="4312" cy="429"/>
          </a:xfrm>
        </p:grpSpPr>
        <p:sp>
          <p:nvSpPr>
            <p:cNvPr id="1527864" name="Rectangle 146"/>
            <p:cNvSpPr>
              <a:spLocks noChangeArrowheads="1"/>
            </p:cNvSpPr>
            <p:nvPr/>
          </p:nvSpPr>
          <p:spPr bwMode="auto">
            <a:xfrm>
              <a:off x="933" y="1192"/>
              <a:ext cx="4312" cy="429"/>
            </a:xfrm>
            <a:prstGeom prst="rect">
              <a:avLst/>
            </a:prstGeom>
            <a:solidFill>
              <a:srgbClr val="33CC33">
                <a:alpha val="39999"/>
              </a:srgbClr>
            </a:solidFill>
            <a:ln w="9525">
              <a:noFill/>
              <a:miter lim="800000"/>
              <a:headEnd/>
              <a:tailEnd/>
            </a:ln>
          </p:spPr>
          <p:txBody>
            <a:bodyPr wrap="none" anchor="ctr"/>
            <a:lstStyle/>
            <a:p>
              <a:r>
                <a:rPr lang="en-US" sz="2000" b="1" dirty="0">
                  <a:latin typeface="Gill Sans MT" pitchFamily="34" charset="0"/>
                </a:rPr>
                <a:t>Virtual Functions and Polymorphism</a:t>
              </a:r>
            </a:p>
          </p:txBody>
        </p:sp>
        <p:grpSp>
          <p:nvGrpSpPr>
            <p:cNvPr id="17" name="Group 147"/>
            <p:cNvGrpSpPr>
              <a:grpSpLocks/>
            </p:cNvGrpSpPr>
            <p:nvPr/>
          </p:nvGrpSpPr>
          <p:grpSpPr bwMode="auto">
            <a:xfrm>
              <a:off x="4969" y="1343"/>
              <a:ext cx="168" cy="120"/>
              <a:chOff x="4176" y="3312"/>
              <a:chExt cx="192" cy="288"/>
            </a:xfrm>
          </p:grpSpPr>
          <p:sp>
            <p:nvSpPr>
              <p:cNvPr id="1527866" name="Rectangle 148"/>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67" name="Rectangle 149"/>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527868" name="Rectangle 150"/>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sp>
        <p:nvSpPr>
          <p:cNvPr id="1527869" name="Rectangle 155"/>
          <p:cNvSpPr>
            <a:spLocks noChangeArrowheads="1"/>
          </p:cNvSpPr>
          <p:nvPr/>
        </p:nvSpPr>
        <p:spPr bwMode="auto">
          <a:xfrm>
            <a:off x="381000" y="6019800"/>
            <a:ext cx="788988" cy="565150"/>
          </a:xfrm>
          <a:prstGeom prst="rect">
            <a:avLst/>
          </a:prstGeom>
          <a:solidFill>
            <a:srgbClr val="FFFF00">
              <a:alpha val="59999"/>
            </a:srgbClr>
          </a:solidFill>
          <a:ln w="9525">
            <a:noFill/>
            <a:miter lim="800000"/>
            <a:headEnd/>
            <a:tailEnd/>
          </a:ln>
        </p:spPr>
        <p:txBody>
          <a:bodyPr wrap="none" anchor="ctr"/>
          <a:lstStyle/>
          <a:p>
            <a:pPr algn="ctr"/>
            <a:r>
              <a:rPr lang="en-US" sz="2000" b="1">
                <a:latin typeface="Gill Sans MT" pitchFamily="34" charset="0"/>
              </a:rPr>
              <a:t>7</a:t>
            </a:r>
          </a:p>
        </p:txBody>
      </p:sp>
      <p:grpSp>
        <p:nvGrpSpPr>
          <p:cNvPr id="18" name="Group 156"/>
          <p:cNvGrpSpPr>
            <a:grpSpLocks/>
          </p:cNvGrpSpPr>
          <p:nvPr/>
        </p:nvGrpSpPr>
        <p:grpSpPr bwMode="auto">
          <a:xfrm>
            <a:off x="1158875" y="6019800"/>
            <a:ext cx="7651750" cy="565150"/>
            <a:chOff x="934" y="1719"/>
            <a:chExt cx="4312" cy="429"/>
          </a:xfrm>
        </p:grpSpPr>
        <p:sp>
          <p:nvSpPr>
            <p:cNvPr id="1527871" name="Rectangle 157">
              <a:hlinkClick r:id="rId4" action="ppaction://hlinksldjump"/>
            </p:cNvPr>
            <p:cNvSpPr>
              <a:spLocks noChangeArrowheads="1"/>
            </p:cNvSpPr>
            <p:nvPr/>
          </p:nvSpPr>
          <p:spPr bwMode="auto">
            <a:xfrm>
              <a:off x="934" y="1719"/>
              <a:ext cx="4312" cy="429"/>
            </a:xfrm>
            <a:prstGeom prst="rect">
              <a:avLst/>
            </a:prstGeom>
            <a:solidFill>
              <a:srgbClr val="FFFF00">
                <a:alpha val="39999"/>
              </a:srgbClr>
            </a:solidFill>
            <a:ln w="9525">
              <a:noFill/>
              <a:miter lim="800000"/>
              <a:headEnd/>
              <a:tailEnd/>
            </a:ln>
          </p:spPr>
          <p:txBody>
            <a:bodyPr wrap="none" anchor="ctr"/>
            <a:lstStyle/>
            <a:p>
              <a:r>
                <a:rPr lang="en-US" sz="2000" b="1" dirty="0"/>
                <a:t>Friend Functions</a:t>
              </a:r>
            </a:p>
          </p:txBody>
        </p:sp>
        <p:grpSp>
          <p:nvGrpSpPr>
            <p:cNvPr id="19" name="Group 158"/>
            <p:cNvGrpSpPr>
              <a:grpSpLocks/>
            </p:cNvGrpSpPr>
            <p:nvPr/>
          </p:nvGrpSpPr>
          <p:grpSpPr bwMode="auto">
            <a:xfrm>
              <a:off x="4969" y="1870"/>
              <a:ext cx="168" cy="120"/>
              <a:chOff x="4176" y="3312"/>
              <a:chExt cx="192" cy="288"/>
            </a:xfrm>
          </p:grpSpPr>
          <p:sp>
            <p:nvSpPr>
              <p:cNvPr id="1527873"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74"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527875"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p:cNvSpPr>
          <p:nvPr>
            <p:ph type="title"/>
          </p:nvPr>
        </p:nvSpPr>
        <p:spPr/>
        <p:txBody>
          <a:bodyPr/>
          <a:lstStyle/>
          <a:p>
            <a:r>
              <a:rPr lang="en-US"/>
              <a:t>OOPL – Implementation Issues </a:t>
            </a:r>
          </a:p>
        </p:txBody>
      </p:sp>
      <p:sp>
        <p:nvSpPr>
          <p:cNvPr id="670723" name="Rectangle 3"/>
          <p:cNvSpPr>
            <a:spLocks noGrp="1"/>
          </p:cNvSpPr>
          <p:nvPr>
            <p:ph type="body" idx="1"/>
          </p:nvPr>
        </p:nvSpPr>
        <p:spPr>
          <a:xfrm>
            <a:off x="457200" y="1874838"/>
            <a:ext cx="8229600" cy="4162425"/>
          </a:xfrm>
        </p:spPr>
        <p:txBody>
          <a:bodyPr>
            <a:normAutofit fontScale="85000" lnSpcReduction="10000"/>
          </a:bodyPr>
          <a:lstStyle/>
          <a:p>
            <a:r>
              <a:rPr lang="en-US"/>
              <a:t>A traditional programming language like C provided a set of pre-defined data types (primitive data types), and pre-defined operations on those data types to cater to the computational requirements of a wide cross-section of applications.</a:t>
            </a:r>
          </a:p>
          <a:p>
            <a:endParaRPr lang="en-US"/>
          </a:p>
          <a:p>
            <a:r>
              <a:rPr lang="en-US"/>
              <a:t>To address the need for specific data types mandated by applications, the C language provided the </a:t>
            </a:r>
            <a:r>
              <a:rPr lang="en-US" b="1"/>
              <a:t>struct</a:t>
            </a:r>
            <a:r>
              <a:rPr lang="en-US"/>
              <a:t> construct that allowed the programmer to define a data type specific to his/her application.</a:t>
            </a:r>
          </a:p>
          <a:p>
            <a:endParaRPr lang="en-US"/>
          </a:p>
          <a:p>
            <a:endParaRPr lang="en-US"/>
          </a:p>
        </p:txBody>
      </p:sp>
      <p:pic>
        <p:nvPicPr>
          <p:cNvPr id="2" name="Audio 1">
            <a:hlinkClick r:id="" action="ppaction://media"/>
            <a:extLst>
              <a:ext uri="{FF2B5EF4-FFF2-40B4-BE49-F238E27FC236}">
                <a16:creationId xmlns:a16="http://schemas.microsoft.com/office/drawing/2014/main" id="{63AB8075-520D-43E6-BAF9-4D059131DFE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5"/>
    </mc:Choice>
    <mc:Fallback xmlns="">
      <p:transition spd="slow" advTm="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p:cNvSpPr>
          <p:nvPr>
            <p:ph type="title"/>
          </p:nvPr>
        </p:nvSpPr>
        <p:spPr/>
        <p:txBody>
          <a:bodyPr/>
          <a:lstStyle/>
          <a:p>
            <a:r>
              <a:rPr lang="en-US"/>
              <a:t>Pure Virtual Functions</a:t>
            </a:r>
          </a:p>
        </p:txBody>
      </p:sp>
      <p:sp>
        <p:nvSpPr>
          <p:cNvPr id="1039363" name="Rectangle 3"/>
          <p:cNvSpPr>
            <a:spLocks noGrp="1"/>
          </p:cNvSpPr>
          <p:nvPr>
            <p:ph type="body" idx="1"/>
          </p:nvPr>
        </p:nvSpPr>
        <p:spPr>
          <a:xfrm>
            <a:off x="685800" y="1658938"/>
            <a:ext cx="7772400" cy="4378325"/>
          </a:xfrm>
        </p:spPr>
        <p:txBody>
          <a:bodyPr>
            <a:normAutofit fontScale="77500" lnSpcReduction="20000"/>
          </a:bodyPr>
          <a:lstStyle/>
          <a:p>
            <a:r>
              <a:rPr lang="en-US"/>
              <a:t>To handle these two situations, C++ supports the </a:t>
            </a:r>
            <a:r>
              <a:rPr lang="en-US" b="1">
                <a:solidFill>
                  <a:srgbClr val="009900"/>
                </a:solidFill>
              </a:rPr>
              <a:t>Pure Virtual Function. </a:t>
            </a:r>
            <a:r>
              <a:rPr lang="en-US"/>
              <a:t>A pure virtual function is a virtual function that has no definition in the base class.</a:t>
            </a:r>
          </a:p>
          <a:p>
            <a:endParaRPr lang="en-US"/>
          </a:p>
          <a:p>
            <a:r>
              <a:rPr lang="en-US"/>
              <a:t>To declare a pure virtual function, use this general form:</a:t>
            </a:r>
          </a:p>
          <a:p>
            <a:r>
              <a:rPr lang="en-US">
                <a:solidFill>
                  <a:srgbClr val="009900"/>
                </a:solidFill>
              </a:rPr>
              <a:t>virtual type func_name (parameter_list) = 0;</a:t>
            </a:r>
          </a:p>
          <a:p>
            <a:endParaRPr lang="en-US">
              <a:solidFill>
                <a:srgbClr val="009900"/>
              </a:solidFill>
            </a:endParaRPr>
          </a:p>
          <a:p>
            <a:r>
              <a:rPr lang="en-US"/>
              <a:t>When a virtual function is declared pure, any derived class </a:t>
            </a:r>
            <a:r>
              <a:rPr lang="en-US" b="1">
                <a:solidFill>
                  <a:srgbClr val="009900"/>
                </a:solidFill>
              </a:rPr>
              <a:t>must</a:t>
            </a:r>
            <a:r>
              <a:rPr lang="en-US"/>
              <a:t> provide its own definition of the virtual function. If the derived class fails to override the pure virtual function, a compile-time error will ensue.</a:t>
            </a:r>
            <a:endParaRPr lang="en-US" b="1"/>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p:cNvSpPr>
          <p:nvPr>
            <p:ph type="title"/>
          </p:nvPr>
        </p:nvSpPr>
        <p:spPr/>
        <p:txBody>
          <a:bodyPr/>
          <a:lstStyle/>
          <a:p>
            <a:r>
              <a:rPr lang="en-US"/>
              <a:t>Pure Virtual Functions</a:t>
            </a:r>
          </a:p>
        </p:txBody>
      </p:sp>
      <p:sp>
        <p:nvSpPr>
          <p:cNvPr id="1041411" name="Rectangle 3"/>
          <p:cNvSpPr>
            <a:spLocks noGrp="1"/>
          </p:cNvSpPr>
          <p:nvPr>
            <p:ph type="body" idx="1"/>
          </p:nvPr>
        </p:nvSpPr>
        <p:spPr>
          <a:xfrm>
            <a:off x="685800" y="1587500"/>
            <a:ext cx="8001000" cy="4449763"/>
          </a:xfrm>
        </p:spPr>
        <p:txBody>
          <a:bodyPr/>
          <a:lstStyle/>
          <a:p>
            <a:pPr>
              <a:lnSpc>
                <a:spcPct val="90000"/>
              </a:lnSpc>
            </a:pPr>
            <a:r>
              <a:rPr lang="en-US" sz="1600"/>
              <a:t>The base class </a:t>
            </a:r>
            <a:r>
              <a:rPr lang="en-US" sz="1600" b="1">
                <a:solidFill>
                  <a:srgbClr val="009900"/>
                </a:solidFill>
              </a:rPr>
              <a:t>number </a:t>
            </a:r>
            <a:r>
              <a:rPr lang="en-US" sz="1600"/>
              <a:t>contains an integer called </a:t>
            </a:r>
            <a:r>
              <a:rPr lang="en-US" sz="1600" b="1">
                <a:solidFill>
                  <a:srgbClr val="009900"/>
                </a:solidFill>
              </a:rPr>
              <a:t>val, </a:t>
            </a:r>
            <a:r>
              <a:rPr lang="en-US" sz="1600"/>
              <a:t>the function </a:t>
            </a:r>
            <a:r>
              <a:rPr lang="en-US" sz="1600">
                <a:solidFill>
                  <a:srgbClr val="009900"/>
                </a:solidFill>
              </a:rPr>
              <a:t>setval( )</a:t>
            </a:r>
            <a:r>
              <a:rPr lang="en-US" sz="1600"/>
              <a:t> and the pure virtual function </a:t>
            </a:r>
            <a:r>
              <a:rPr lang="en-US" sz="1600">
                <a:solidFill>
                  <a:srgbClr val="009900"/>
                </a:solidFill>
              </a:rPr>
              <a:t>show( )</a:t>
            </a:r>
          </a:p>
          <a:p>
            <a:pPr>
              <a:lnSpc>
                <a:spcPct val="90000"/>
              </a:lnSpc>
            </a:pPr>
            <a:endParaRPr lang="en-US" sz="1600">
              <a:solidFill>
                <a:srgbClr val="009900"/>
              </a:solidFill>
            </a:endParaRPr>
          </a:p>
          <a:p>
            <a:pPr>
              <a:lnSpc>
                <a:spcPct val="90000"/>
              </a:lnSpc>
            </a:pPr>
            <a:r>
              <a:rPr lang="en-US" sz="1600"/>
              <a:t>The derived class </a:t>
            </a:r>
            <a:r>
              <a:rPr lang="en-US" sz="1600">
                <a:solidFill>
                  <a:srgbClr val="009900"/>
                </a:solidFill>
              </a:rPr>
              <a:t>hextype, dectype, and octtype</a:t>
            </a:r>
            <a:r>
              <a:rPr lang="en-US" sz="1600"/>
              <a:t> inherit number, and redefine </a:t>
            </a:r>
            <a:r>
              <a:rPr lang="en-US" sz="1600">
                <a:solidFill>
                  <a:srgbClr val="009900"/>
                </a:solidFill>
              </a:rPr>
              <a:t>show( )</a:t>
            </a:r>
            <a:r>
              <a:rPr lang="en-US" sz="1600"/>
              <a:t> so that it outputs the value of val in each number base (i.e., hexadecimal, decimal or octal).</a:t>
            </a:r>
          </a:p>
          <a:p>
            <a:pPr>
              <a:lnSpc>
                <a:spcPct val="90000"/>
              </a:lnSpc>
            </a:pPr>
            <a:r>
              <a:rPr lang="en-US" sz="1600"/>
              <a:t>#include&lt;iostream&gt;</a:t>
            </a:r>
          </a:p>
          <a:p>
            <a:pPr>
              <a:lnSpc>
                <a:spcPct val="90000"/>
              </a:lnSpc>
            </a:pPr>
            <a:r>
              <a:rPr lang="en-US" sz="1600"/>
              <a:t>using namespace std;</a:t>
            </a:r>
          </a:p>
          <a:p>
            <a:pPr>
              <a:lnSpc>
                <a:spcPct val="90000"/>
              </a:lnSpc>
            </a:pPr>
            <a:r>
              <a:rPr lang="en-US" sz="1600"/>
              <a:t>class number</a:t>
            </a:r>
          </a:p>
          <a:p>
            <a:pPr>
              <a:lnSpc>
                <a:spcPct val="90000"/>
              </a:lnSpc>
            </a:pPr>
            <a:r>
              <a:rPr lang="en-US" sz="1600"/>
              <a:t> {</a:t>
            </a:r>
          </a:p>
          <a:p>
            <a:pPr>
              <a:lnSpc>
                <a:spcPct val="90000"/>
              </a:lnSpc>
            </a:pPr>
            <a:r>
              <a:rPr lang="en-US" sz="1600"/>
              <a:t>   protected:</a:t>
            </a:r>
          </a:p>
          <a:p>
            <a:pPr>
              <a:lnSpc>
                <a:spcPct val="90000"/>
              </a:lnSpc>
            </a:pPr>
            <a:r>
              <a:rPr lang="en-US" sz="1600"/>
              <a:t>    int val;</a:t>
            </a:r>
          </a:p>
          <a:p>
            <a:pPr>
              <a:lnSpc>
                <a:spcPct val="90000"/>
              </a:lnSpc>
            </a:pPr>
            <a:r>
              <a:rPr lang="en-US" sz="1600"/>
              <a:t>   public:</a:t>
            </a:r>
          </a:p>
          <a:p>
            <a:pPr>
              <a:lnSpc>
                <a:spcPct val="90000"/>
              </a:lnSpc>
            </a:pPr>
            <a:r>
              <a:rPr lang="en-US" sz="1600"/>
              <a:t>    void setval( int i)</a:t>
            </a:r>
          </a:p>
          <a:p>
            <a:pPr>
              <a:lnSpc>
                <a:spcPct val="90000"/>
              </a:lnSpc>
            </a:pPr>
            <a:r>
              <a:rPr lang="en-US" sz="1600"/>
              <a:t>     { val = i;}</a:t>
            </a:r>
          </a:p>
          <a:p>
            <a:pPr>
              <a:lnSpc>
                <a:spcPct val="90000"/>
              </a:lnSpc>
            </a:pPr>
            <a:r>
              <a:rPr lang="en-US" sz="1600"/>
              <a:t>    virtual void show( ) = 0;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p:cNvSpPr>
          <p:nvPr>
            <p:ph type="title"/>
          </p:nvPr>
        </p:nvSpPr>
        <p:spPr/>
        <p:txBody>
          <a:bodyPr/>
          <a:lstStyle/>
          <a:p>
            <a:r>
              <a:rPr lang="en-US"/>
              <a:t>Pure Virtual Functions</a:t>
            </a:r>
          </a:p>
        </p:txBody>
      </p:sp>
      <p:sp>
        <p:nvSpPr>
          <p:cNvPr id="1043459" name="Rectangle 3"/>
          <p:cNvSpPr>
            <a:spLocks noGrp="1"/>
          </p:cNvSpPr>
          <p:nvPr>
            <p:ph type="body" idx="1"/>
          </p:nvPr>
        </p:nvSpPr>
        <p:spPr>
          <a:xfrm>
            <a:off x="685800" y="1587500"/>
            <a:ext cx="7772400" cy="4449763"/>
          </a:xfrm>
        </p:spPr>
        <p:txBody>
          <a:bodyPr/>
          <a:lstStyle/>
          <a:p>
            <a:pPr>
              <a:lnSpc>
                <a:spcPct val="80000"/>
              </a:lnSpc>
            </a:pPr>
            <a:r>
              <a:rPr lang="en-US" sz="1600"/>
              <a:t>class hextype : number</a:t>
            </a:r>
          </a:p>
          <a:p>
            <a:pPr>
              <a:lnSpc>
                <a:spcPct val="80000"/>
              </a:lnSpc>
            </a:pPr>
            <a:r>
              <a:rPr lang="en-US" sz="1600"/>
              <a:t> {</a:t>
            </a:r>
          </a:p>
          <a:p>
            <a:pPr>
              <a:lnSpc>
                <a:spcPct val="80000"/>
              </a:lnSpc>
            </a:pPr>
            <a:r>
              <a:rPr lang="en-US" sz="1600"/>
              <a:t>   public:</a:t>
            </a:r>
          </a:p>
          <a:p>
            <a:pPr>
              <a:lnSpc>
                <a:spcPct val="80000"/>
              </a:lnSpc>
            </a:pPr>
            <a:r>
              <a:rPr lang="en-US" sz="1600"/>
              <a:t>    void show( )</a:t>
            </a:r>
          </a:p>
          <a:p>
            <a:pPr>
              <a:lnSpc>
                <a:spcPct val="80000"/>
              </a:lnSpc>
            </a:pPr>
            <a:r>
              <a:rPr lang="en-US" sz="1600"/>
              <a:t>     { cout &lt;&lt; hex &lt;&lt; val &lt;&lt; “\n”; } };</a:t>
            </a:r>
          </a:p>
          <a:p>
            <a:pPr>
              <a:lnSpc>
                <a:spcPct val="80000"/>
              </a:lnSpc>
            </a:pPr>
            <a:endParaRPr lang="en-US" sz="1600"/>
          </a:p>
          <a:p>
            <a:pPr>
              <a:lnSpc>
                <a:spcPct val="80000"/>
              </a:lnSpc>
            </a:pPr>
            <a:r>
              <a:rPr lang="en-US" sz="1600"/>
              <a:t>class dectype : number</a:t>
            </a:r>
          </a:p>
          <a:p>
            <a:pPr>
              <a:lnSpc>
                <a:spcPct val="80000"/>
              </a:lnSpc>
            </a:pPr>
            <a:r>
              <a:rPr lang="en-US" sz="1600"/>
              <a:t> { public:</a:t>
            </a:r>
          </a:p>
          <a:p>
            <a:pPr>
              <a:lnSpc>
                <a:spcPct val="80000"/>
              </a:lnSpc>
            </a:pPr>
            <a:r>
              <a:rPr lang="en-US" sz="1600"/>
              <a:t>    void show( )</a:t>
            </a:r>
          </a:p>
          <a:p>
            <a:pPr>
              <a:lnSpc>
                <a:spcPct val="80000"/>
              </a:lnSpc>
            </a:pPr>
            <a:r>
              <a:rPr lang="en-US" sz="1600"/>
              <a:t>     { cout &lt;&lt; val &lt;&lt; “\n”; } };</a:t>
            </a:r>
          </a:p>
          <a:p>
            <a:pPr>
              <a:lnSpc>
                <a:spcPct val="80000"/>
              </a:lnSpc>
            </a:pPr>
            <a:endParaRPr lang="en-US" sz="1600"/>
          </a:p>
          <a:p>
            <a:pPr>
              <a:lnSpc>
                <a:spcPct val="80000"/>
              </a:lnSpc>
            </a:pPr>
            <a:r>
              <a:rPr lang="en-US" sz="1600"/>
              <a:t>class octtype : number</a:t>
            </a:r>
          </a:p>
          <a:p>
            <a:pPr>
              <a:lnSpc>
                <a:spcPct val="80000"/>
              </a:lnSpc>
            </a:pPr>
            <a:r>
              <a:rPr lang="en-US" sz="1600"/>
              <a:t> { public:</a:t>
            </a:r>
          </a:p>
          <a:p>
            <a:pPr>
              <a:lnSpc>
                <a:spcPct val="80000"/>
              </a:lnSpc>
            </a:pPr>
            <a:r>
              <a:rPr lang="en-US" sz="1600"/>
              <a:t>    void show( )</a:t>
            </a:r>
          </a:p>
          <a:p>
            <a:pPr>
              <a:lnSpc>
                <a:spcPct val="80000"/>
              </a:lnSpc>
            </a:pPr>
            <a:r>
              <a:rPr lang="en-US" sz="1600"/>
              <a:t>     { cout &lt;&lt; oct &lt;&lt; val &lt;&lt; “\n”; } };</a:t>
            </a:r>
          </a:p>
          <a:p>
            <a:pPr>
              <a:lnSpc>
                <a:spcPct val="80000"/>
              </a:lnSpc>
            </a:pPr>
            <a:endParaRPr lang="en-US" sz="1600"/>
          </a:p>
          <a:p>
            <a:pPr>
              <a:lnSpc>
                <a:spcPct val="80000"/>
              </a:lnSpc>
            </a:pPr>
            <a:r>
              <a:rPr lang="en-US" sz="1600"/>
              <a:t>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p:cNvSpPr>
          <p:nvPr>
            <p:ph type="title"/>
          </p:nvPr>
        </p:nvSpPr>
        <p:spPr/>
        <p:txBody>
          <a:bodyPr/>
          <a:lstStyle/>
          <a:p>
            <a:r>
              <a:rPr lang="en-US"/>
              <a:t>Pure Virtual Functions</a:t>
            </a:r>
          </a:p>
        </p:txBody>
      </p:sp>
      <p:sp>
        <p:nvSpPr>
          <p:cNvPr id="1045507" name="Rectangle 3"/>
          <p:cNvSpPr>
            <a:spLocks noGrp="1"/>
          </p:cNvSpPr>
          <p:nvPr>
            <p:ph type="body" idx="1"/>
          </p:nvPr>
        </p:nvSpPr>
        <p:spPr>
          <a:xfrm>
            <a:off x="685800" y="1514475"/>
            <a:ext cx="7772400" cy="4522788"/>
          </a:xfrm>
        </p:spPr>
        <p:txBody>
          <a:bodyPr/>
          <a:lstStyle/>
          <a:p>
            <a:r>
              <a:rPr lang="en-US" sz="1400"/>
              <a:t>int main( )</a:t>
            </a:r>
          </a:p>
          <a:p>
            <a:r>
              <a:rPr lang="en-US" sz="1400"/>
              <a:t> {</a:t>
            </a:r>
          </a:p>
          <a:p>
            <a:r>
              <a:rPr lang="en-US" sz="1400"/>
              <a:t>  number *p;</a:t>
            </a:r>
          </a:p>
          <a:p>
            <a:r>
              <a:rPr lang="en-US" sz="1400"/>
              <a:t>  dectype d;</a:t>
            </a:r>
          </a:p>
          <a:p>
            <a:r>
              <a:rPr lang="en-US" sz="1400"/>
              <a:t>  hextype h;</a:t>
            </a:r>
          </a:p>
          <a:p>
            <a:r>
              <a:rPr lang="en-US" sz="1400"/>
              <a:t>  octtype o;</a:t>
            </a:r>
          </a:p>
          <a:p>
            <a:r>
              <a:rPr lang="en-US" sz="1400"/>
              <a:t>  p = &amp;d;</a:t>
            </a:r>
          </a:p>
          <a:p>
            <a:r>
              <a:rPr lang="en-US" sz="1400"/>
              <a:t>  d.setval(20);</a:t>
            </a:r>
          </a:p>
          <a:p>
            <a:r>
              <a:rPr lang="en-US" sz="1400"/>
              <a:t>  p-&gt;show( ); // displays 20 – decimal </a:t>
            </a:r>
          </a:p>
          <a:p>
            <a:r>
              <a:rPr lang="en-US" sz="1400"/>
              <a:t>  p = &amp;h;</a:t>
            </a:r>
          </a:p>
          <a:p>
            <a:r>
              <a:rPr lang="en-US" sz="1400"/>
              <a:t>  h.setval(20);</a:t>
            </a:r>
          </a:p>
          <a:p>
            <a:r>
              <a:rPr lang="en-US" sz="1400"/>
              <a:t>  p-&gt;show( ); // displays 14 – hexadecimal</a:t>
            </a:r>
          </a:p>
          <a:p>
            <a:r>
              <a:rPr lang="en-US" sz="1400"/>
              <a:t>  p = &amp;o;</a:t>
            </a:r>
          </a:p>
          <a:p>
            <a:r>
              <a:rPr lang="en-US" sz="1400"/>
              <a:t> o.setval(20);</a:t>
            </a:r>
          </a:p>
          <a:p>
            <a:r>
              <a:rPr lang="en-US" sz="1400"/>
              <a:t> p-&gt;show( ); // displays 24 –octal</a:t>
            </a:r>
          </a:p>
          <a:p>
            <a:r>
              <a:rPr lang="en-US" sz="1400"/>
              <a:t> return 0; }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ChangeArrowheads="1"/>
          </p:cNvSpPr>
          <p:nvPr/>
        </p:nvSpPr>
        <p:spPr bwMode="auto">
          <a:xfrm>
            <a:off x="685800" y="1371600"/>
            <a:ext cx="7772400" cy="4724400"/>
          </a:xfrm>
          <a:prstGeom prst="rect">
            <a:avLst/>
          </a:prstGeom>
          <a:noFill/>
          <a:ln w="9525">
            <a:noFill/>
            <a:miter lim="800000"/>
            <a:headEnd/>
            <a:tailEnd/>
          </a:ln>
          <a:effectLst/>
        </p:spPr>
        <p:txBody>
          <a:bodyPr lIns="92075" tIns="46037" rIns="92075" bIns="46037"/>
          <a:lstStyle/>
          <a:p>
            <a:pPr marL="342900" indent="-342900" eaLnBrk="0" hangingPunct="0">
              <a:buFontTx/>
              <a:buChar char="•"/>
            </a:pPr>
            <a:r>
              <a:rPr lang="en-US" sz="2200">
                <a:solidFill>
                  <a:srgbClr val="990000"/>
                </a:solidFill>
                <a:latin typeface="Times New Roman" pitchFamily="18" charset="0"/>
              </a:rPr>
              <a:t>C++ implements late binding by setting up a </a:t>
            </a:r>
            <a:r>
              <a:rPr lang="en-US" sz="2200" b="1">
                <a:solidFill>
                  <a:srgbClr val="990000"/>
                </a:solidFill>
                <a:latin typeface="Times New Roman" pitchFamily="18" charset="0"/>
              </a:rPr>
              <a:t>vtable. </a:t>
            </a:r>
            <a:r>
              <a:rPr lang="en-US" sz="2200">
                <a:solidFill>
                  <a:srgbClr val="990000"/>
                </a:solidFill>
                <a:latin typeface="Times New Roman" pitchFamily="18" charset="0"/>
              </a:rPr>
              <a:t>The keyword </a:t>
            </a:r>
            <a:r>
              <a:rPr lang="en-US" sz="2200" b="1">
                <a:solidFill>
                  <a:srgbClr val="990000"/>
                </a:solidFill>
                <a:latin typeface="Times New Roman" pitchFamily="18" charset="0"/>
              </a:rPr>
              <a:t>virtual</a:t>
            </a:r>
            <a:r>
              <a:rPr lang="en-US" sz="2200">
                <a:solidFill>
                  <a:srgbClr val="990000"/>
                </a:solidFill>
                <a:latin typeface="Times New Roman" pitchFamily="18" charset="0"/>
              </a:rPr>
              <a:t> tells the compiler it should not perform early binding. </a:t>
            </a:r>
          </a:p>
          <a:p>
            <a:pPr marL="342900" indent="-342900" eaLnBrk="0" hangingPunct="0">
              <a:buFontTx/>
              <a:buChar char="•"/>
            </a:pPr>
            <a:endParaRPr lang="en-US" sz="2200">
              <a:solidFill>
                <a:srgbClr val="990000"/>
              </a:solidFill>
              <a:latin typeface="Times New Roman" pitchFamily="18" charset="0"/>
            </a:endParaRPr>
          </a:p>
          <a:p>
            <a:pPr marL="342900" indent="-342900" eaLnBrk="0" hangingPunct="0">
              <a:spcBef>
                <a:spcPct val="20000"/>
              </a:spcBef>
              <a:buFontTx/>
              <a:buChar char="•"/>
            </a:pPr>
            <a:r>
              <a:rPr lang="en-US" sz="2200">
                <a:solidFill>
                  <a:srgbClr val="990000"/>
                </a:solidFill>
                <a:latin typeface="Times New Roman" pitchFamily="18" charset="0"/>
              </a:rPr>
              <a:t>Instead, it should automatically install all the mechanisms necessary to perform late binding. The compiler creates a single table called VTABLE for each class that contains virtual functions.</a:t>
            </a:r>
          </a:p>
          <a:p>
            <a:pPr marL="342900" indent="-342900" eaLnBrk="0" hangingPunct="0">
              <a:spcBef>
                <a:spcPct val="20000"/>
              </a:spcBef>
              <a:buFontTx/>
              <a:buChar char="•"/>
            </a:pPr>
            <a:endParaRPr lang="en-US" sz="2200">
              <a:solidFill>
                <a:srgbClr val="990000"/>
              </a:solidFill>
              <a:latin typeface="Times New Roman" pitchFamily="18" charset="0"/>
            </a:endParaRPr>
          </a:p>
          <a:p>
            <a:pPr marL="342900" indent="-342900" eaLnBrk="0" hangingPunct="0">
              <a:spcBef>
                <a:spcPct val="20000"/>
              </a:spcBef>
              <a:buFontTx/>
              <a:buChar char="•"/>
            </a:pPr>
            <a:r>
              <a:rPr lang="en-US" sz="2200">
                <a:solidFill>
                  <a:srgbClr val="990000"/>
                </a:solidFill>
                <a:latin typeface="Times New Roman" pitchFamily="18" charset="0"/>
              </a:rPr>
              <a:t>The compiler places the addresses of the virtual functions for that particular class in the VTABLE. A virtual table is therefore an array of virtual function pointers stored by the compiler as a table called as VTABLE. </a:t>
            </a:r>
          </a:p>
          <a:p>
            <a:pPr marL="342900" indent="-342900" algn="ctr" eaLnBrk="0" hangingPunct="0">
              <a:spcBef>
                <a:spcPct val="20000"/>
              </a:spcBef>
              <a:buFontTx/>
              <a:buChar char="•"/>
            </a:pPr>
            <a:endParaRPr lang="en-US" sz="2200">
              <a:solidFill>
                <a:srgbClr val="990000"/>
              </a:solidFill>
              <a:latin typeface="Times New Roman" pitchFamily="18" charset="0"/>
            </a:endParaRPr>
          </a:p>
          <a:p>
            <a:pPr marL="342900" indent="-342900" eaLnBrk="0" hangingPunct="0">
              <a:spcBef>
                <a:spcPct val="20000"/>
              </a:spcBef>
            </a:pPr>
            <a:endParaRPr lang="en-US" sz="2200">
              <a:latin typeface="Times New Roman" pitchFamily="18" charset="0"/>
            </a:endParaRPr>
          </a:p>
        </p:txBody>
      </p:sp>
      <p:sp>
        <p:nvSpPr>
          <p:cNvPr id="1047555" name="Rectangle 3"/>
          <p:cNvSpPr>
            <a:spLocks noChangeArrowheads="1"/>
          </p:cNvSpPr>
          <p:nvPr/>
        </p:nvSpPr>
        <p:spPr bwMode="auto">
          <a:xfrm>
            <a:off x="152400" y="471488"/>
            <a:ext cx="8229600" cy="519112"/>
          </a:xfrm>
          <a:prstGeom prst="rect">
            <a:avLst/>
          </a:prstGeom>
          <a:noFill/>
          <a:ln w="9525">
            <a:noFill/>
            <a:miter lim="800000"/>
            <a:headEnd/>
            <a:tailEnd/>
          </a:ln>
          <a:effectLst/>
        </p:spPr>
        <p:txBody>
          <a:bodyPr>
            <a:spAutoFit/>
          </a:bodyPr>
          <a:lstStyle/>
          <a:p>
            <a:pPr algn="ctr" eaLnBrk="0" hangingPunct="0"/>
            <a:r>
              <a:rPr lang="en-US" sz="2800" b="1">
                <a:solidFill>
                  <a:schemeClr val="accent2"/>
                </a:solidFill>
                <a:latin typeface="Times New Roman" pitchFamily="18" charset="0"/>
              </a:rPr>
              <a:t>Virtual Function Mechanics – The Virtual Table</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p:cNvSpPr>
          <p:nvPr>
            <p:ph type="title"/>
          </p:nvPr>
        </p:nvSpPr>
        <p:spPr>
          <a:xfrm>
            <a:off x="320675" y="596900"/>
            <a:ext cx="7118350" cy="762000"/>
          </a:xfrm>
        </p:spPr>
        <p:txBody>
          <a:bodyPr>
            <a:normAutofit fontScale="90000"/>
          </a:bodyPr>
          <a:lstStyle/>
          <a:p>
            <a:r>
              <a:rPr lang="en-US">
                <a:solidFill>
                  <a:schemeClr val="accent2"/>
                </a:solidFill>
              </a:rPr>
              <a:t>Virtual Function Mechanics – The Virtual Table</a:t>
            </a:r>
            <a:br>
              <a:rPr lang="en-US" b="1"/>
            </a:br>
            <a:endParaRPr lang="en-US" b="1"/>
          </a:p>
        </p:txBody>
      </p:sp>
      <p:sp>
        <p:nvSpPr>
          <p:cNvPr id="1049603" name="Rectangle 3"/>
          <p:cNvSpPr>
            <a:spLocks noGrp="1"/>
          </p:cNvSpPr>
          <p:nvPr>
            <p:ph type="body" idx="1"/>
          </p:nvPr>
        </p:nvSpPr>
        <p:spPr>
          <a:xfrm>
            <a:off x="381000" y="1371600"/>
            <a:ext cx="8534400" cy="4724400"/>
          </a:xfrm>
        </p:spPr>
        <p:txBody>
          <a:bodyPr>
            <a:normAutofit fontScale="77500" lnSpcReduction="20000"/>
          </a:bodyPr>
          <a:lstStyle/>
          <a:p>
            <a:r>
              <a:rPr lang="en-US"/>
              <a:t>Each instance of the class has a pointer to its class wide VTABLE. Using this, the  compiler can achieve dynamic binding.</a:t>
            </a:r>
          </a:p>
          <a:p>
            <a:endParaRPr lang="en-US"/>
          </a:p>
          <a:p>
            <a:pPr>
              <a:spcAft>
                <a:spcPts val="600"/>
              </a:spcAft>
            </a:pPr>
            <a:r>
              <a:rPr lang="en-US"/>
              <a:t>When you make a virtual function call through a base-class pointer, the compiler quietly inserts code to fetch the VPTR and look up the function address in the VTABLE, thus calling the right function and causing late binding to take place.</a:t>
            </a:r>
          </a:p>
          <a:p>
            <a:pPr>
              <a:spcAft>
                <a:spcPts val="600"/>
              </a:spcAft>
            </a:pPr>
            <a:endParaRPr lang="en-US"/>
          </a:p>
          <a:p>
            <a:pPr>
              <a:spcAft>
                <a:spcPts val="600"/>
              </a:spcAft>
            </a:pPr>
            <a:r>
              <a:rPr lang="en-US"/>
              <a:t>With virtual functions, the proper function gets called for an object, even if the compiler cannot know the specific type of the object.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p:cNvSpPr>
          <p:nvPr>
            <p:ph type="title"/>
          </p:nvPr>
        </p:nvSpPr>
        <p:spPr/>
        <p:txBody>
          <a:bodyPr/>
          <a:lstStyle/>
          <a:p>
            <a:r>
              <a:rPr lang="en-US"/>
              <a:t>Abstract Classes</a:t>
            </a:r>
          </a:p>
        </p:txBody>
      </p:sp>
      <p:sp>
        <p:nvSpPr>
          <p:cNvPr id="1051651" name="Rectangle 3"/>
          <p:cNvSpPr>
            <a:spLocks noGrp="1"/>
          </p:cNvSpPr>
          <p:nvPr>
            <p:ph type="body" idx="1"/>
          </p:nvPr>
        </p:nvSpPr>
        <p:spPr/>
        <p:txBody>
          <a:bodyPr>
            <a:normAutofit fontScale="85000" lnSpcReduction="20000"/>
          </a:bodyPr>
          <a:lstStyle/>
          <a:p>
            <a:pPr>
              <a:lnSpc>
                <a:spcPct val="90000"/>
              </a:lnSpc>
            </a:pPr>
            <a:r>
              <a:rPr lang="en-US"/>
              <a:t>A class that contains at least one pure virtual function is said to be abstract. An abstract class cannot be instantiated since it has one or more pure virtual functions.</a:t>
            </a:r>
          </a:p>
          <a:p>
            <a:pPr>
              <a:lnSpc>
                <a:spcPct val="90000"/>
              </a:lnSpc>
            </a:pPr>
            <a:endParaRPr lang="en-US"/>
          </a:p>
          <a:p>
            <a:pPr>
              <a:lnSpc>
                <a:spcPct val="90000"/>
              </a:lnSpc>
            </a:pPr>
            <a:r>
              <a:rPr lang="en-US"/>
              <a:t>Instead, an abstract class constitutes an incomplete type that is used as a foundation for derived classes. Although you cannot create objects of an abstract class, you can create pointers and references to an abstract class.</a:t>
            </a:r>
          </a:p>
          <a:p>
            <a:pPr>
              <a:lnSpc>
                <a:spcPct val="90000"/>
              </a:lnSpc>
            </a:pPr>
            <a:endParaRPr lang="en-US"/>
          </a:p>
          <a:p>
            <a:pPr>
              <a:lnSpc>
                <a:spcPct val="90000"/>
              </a:lnSpc>
            </a:pPr>
            <a:r>
              <a:rPr lang="en-US"/>
              <a:t>This allows abstract classes to support runtime polymorphism, which relies upon base class pointers or references to select the proper virtual function.</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p:cNvSpPr>
          <p:nvPr>
            <p:ph type="title"/>
          </p:nvPr>
        </p:nvSpPr>
        <p:spPr/>
        <p:txBody>
          <a:bodyPr/>
          <a:lstStyle/>
          <a:p>
            <a:r>
              <a:rPr lang="en-US"/>
              <a:t>Using Virtual Functions</a:t>
            </a:r>
          </a:p>
        </p:txBody>
      </p:sp>
      <p:sp>
        <p:nvSpPr>
          <p:cNvPr id="1053699" name="Rectangle 3"/>
          <p:cNvSpPr>
            <a:spLocks noGrp="1"/>
          </p:cNvSpPr>
          <p:nvPr>
            <p:ph type="body" idx="1"/>
          </p:nvPr>
        </p:nvSpPr>
        <p:spPr/>
        <p:txBody>
          <a:bodyPr>
            <a:normAutofit fontScale="85000" lnSpcReduction="10000"/>
          </a:bodyPr>
          <a:lstStyle/>
          <a:p>
            <a:r>
              <a:rPr lang="en-US"/>
              <a:t>One of the central aspects of Object-Oriented Programming is the principle of “one interface, multiple methods”.</a:t>
            </a:r>
          </a:p>
          <a:p>
            <a:endParaRPr lang="en-US"/>
          </a:p>
          <a:p>
            <a:r>
              <a:rPr lang="en-US"/>
              <a:t>This means that a general class of actions can be defined, the interface to which is constant, with each derivation defining its own specific operations.</a:t>
            </a:r>
          </a:p>
          <a:p>
            <a:endParaRPr lang="en-US"/>
          </a:p>
          <a:p>
            <a:r>
              <a:rPr lang="en-US"/>
              <a:t>In concrete C++ terms, the base class can be used to define the nature of the interface to a general class.</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p:cNvSpPr>
          <p:nvPr>
            <p:ph type="title"/>
          </p:nvPr>
        </p:nvSpPr>
        <p:spPr/>
        <p:txBody>
          <a:bodyPr/>
          <a:lstStyle/>
          <a:p>
            <a:r>
              <a:rPr lang="en-US"/>
              <a:t>Using Virtual Functions</a:t>
            </a:r>
          </a:p>
        </p:txBody>
      </p:sp>
      <p:sp>
        <p:nvSpPr>
          <p:cNvPr id="1055747" name="Rectangle 3"/>
          <p:cNvSpPr>
            <a:spLocks noGrp="1"/>
          </p:cNvSpPr>
          <p:nvPr>
            <p:ph type="body" idx="1"/>
          </p:nvPr>
        </p:nvSpPr>
        <p:spPr>
          <a:xfrm>
            <a:off x="685800" y="1730375"/>
            <a:ext cx="7772400" cy="4306888"/>
          </a:xfrm>
        </p:spPr>
        <p:txBody>
          <a:bodyPr>
            <a:normAutofit fontScale="77500" lnSpcReduction="20000"/>
          </a:bodyPr>
          <a:lstStyle/>
          <a:p>
            <a:r>
              <a:rPr lang="en-US"/>
              <a:t>Each derived class then implements the specific operations as they relate to the type of data used by the derived type.</a:t>
            </a:r>
          </a:p>
          <a:p>
            <a:endParaRPr lang="en-US"/>
          </a:p>
          <a:p>
            <a:r>
              <a:rPr lang="en-US"/>
              <a:t>One of the most powerful and flexible ways to implement the “one interface, multiple methods” approach is to use abstract base classes, pure virtual functions, and base class references or pointers.</a:t>
            </a:r>
          </a:p>
          <a:p>
            <a:endParaRPr lang="en-US"/>
          </a:p>
          <a:p>
            <a:r>
              <a:rPr lang="en-US"/>
              <a:t>Using these features, you can define a class hierarchy that moves from general to the specific ( base to derived).</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p:cNvSpPr>
          <p:nvPr>
            <p:ph type="title"/>
          </p:nvPr>
        </p:nvSpPr>
        <p:spPr/>
        <p:txBody>
          <a:bodyPr/>
          <a:lstStyle/>
          <a:p>
            <a:r>
              <a:rPr lang="en-US"/>
              <a:t>Using Virtual Functions</a:t>
            </a:r>
          </a:p>
        </p:txBody>
      </p:sp>
      <p:sp>
        <p:nvSpPr>
          <p:cNvPr id="1057795" name="Rectangle 3"/>
          <p:cNvSpPr>
            <a:spLocks noGrp="1"/>
          </p:cNvSpPr>
          <p:nvPr>
            <p:ph type="body" idx="1"/>
          </p:nvPr>
        </p:nvSpPr>
        <p:spPr>
          <a:xfrm>
            <a:off x="685800" y="1371600"/>
            <a:ext cx="8077200" cy="4724400"/>
          </a:xfrm>
        </p:spPr>
        <p:txBody>
          <a:bodyPr/>
          <a:lstStyle/>
          <a:p>
            <a:r>
              <a:rPr lang="en-US"/>
              <a:t> define all common features and interfaces in a base class. In cases where certain actions can be implemented only by the derived class, use a virtual function.</a:t>
            </a:r>
          </a:p>
          <a:p>
            <a:endParaRPr lang="en-US"/>
          </a:p>
          <a:p>
            <a:r>
              <a:rPr lang="en-US"/>
              <a:t>Therefore, in the base class, you create and define everything you can that relates to the general class. The derived class fills in the specific details.</a:t>
            </a:r>
          </a:p>
          <a:p>
            <a:endParaRPr lang="en-US"/>
          </a:p>
          <a:p>
            <a:pPr>
              <a:buFont typeface="Arial" charse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p:cNvSpPr>
          <p:nvPr>
            <p:ph type="title"/>
          </p:nvPr>
        </p:nvSpPr>
        <p:spPr/>
        <p:txBody>
          <a:bodyPr/>
          <a:lstStyle/>
          <a:p>
            <a:r>
              <a:rPr lang="en-US"/>
              <a:t>User-Defined Data Types</a:t>
            </a:r>
          </a:p>
        </p:txBody>
      </p:sp>
      <p:sp>
        <p:nvSpPr>
          <p:cNvPr id="672771" name="Rectangle 3"/>
          <p:cNvSpPr>
            <a:spLocks noGrp="1"/>
          </p:cNvSpPr>
          <p:nvPr>
            <p:ph type="body" idx="1"/>
          </p:nvPr>
        </p:nvSpPr>
        <p:spPr>
          <a:xfrm>
            <a:off x="685800" y="1658938"/>
            <a:ext cx="7772400" cy="4378325"/>
          </a:xfrm>
        </p:spPr>
        <p:txBody>
          <a:bodyPr>
            <a:normAutofit fontScale="92500" lnSpcReduction="20000"/>
          </a:bodyPr>
          <a:lstStyle/>
          <a:p>
            <a:r>
              <a:rPr lang="en-US"/>
              <a:t>Using a </a:t>
            </a:r>
            <a:r>
              <a:rPr lang="en-US" b="1"/>
              <a:t>struct</a:t>
            </a:r>
            <a:r>
              <a:rPr lang="en-US"/>
              <a:t> construct, a programmer can define a blueprint for a data type.</a:t>
            </a:r>
          </a:p>
          <a:p>
            <a:endParaRPr lang="en-US"/>
          </a:p>
          <a:p>
            <a:r>
              <a:rPr lang="en-US"/>
              <a:t>The programmer can then choose to create a variable (an implementation) based on the template defined by him.</a:t>
            </a:r>
          </a:p>
          <a:p>
            <a:endParaRPr lang="en-US"/>
          </a:p>
          <a:p>
            <a:r>
              <a:rPr lang="en-US"/>
              <a:t>The </a:t>
            </a:r>
            <a:r>
              <a:rPr lang="en-US" b="1"/>
              <a:t>struct</a:t>
            </a:r>
            <a:r>
              <a:rPr lang="en-US"/>
              <a:t> therefore, facilitates the definition and implementation of </a:t>
            </a:r>
            <a:r>
              <a:rPr lang="en-US" b="1"/>
              <a:t>user-defined data types</a:t>
            </a:r>
            <a:r>
              <a:rPr lang="en-US"/>
              <a:t> in C.</a:t>
            </a:r>
          </a:p>
        </p:txBody>
      </p:sp>
      <p:pic>
        <p:nvPicPr>
          <p:cNvPr id="2" name="Audio 1">
            <a:hlinkClick r:id="" action="ppaction://media"/>
            <a:extLst>
              <a:ext uri="{FF2B5EF4-FFF2-40B4-BE49-F238E27FC236}">
                <a16:creationId xmlns:a16="http://schemas.microsoft.com/office/drawing/2014/main" id="{1DCC615D-A503-4751-B85C-6DEC49274F7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5"/>
    </mc:Choice>
    <mc:Fallback xmlns="">
      <p:transition spd="slow" advTm="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p:cNvSpPr>
          <p:nvPr>
            <p:ph type="title"/>
          </p:nvPr>
        </p:nvSpPr>
        <p:spPr/>
        <p:txBody>
          <a:bodyPr/>
          <a:lstStyle/>
          <a:p>
            <a:r>
              <a:rPr lang="en-US"/>
              <a:t>Using Virtual Functions</a:t>
            </a:r>
          </a:p>
        </p:txBody>
      </p:sp>
      <p:sp>
        <p:nvSpPr>
          <p:cNvPr id="1059843" name="Rectangle 3"/>
          <p:cNvSpPr>
            <a:spLocks noGrp="1"/>
          </p:cNvSpPr>
          <p:nvPr>
            <p:ph type="body" idx="1"/>
          </p:nvPr>
        </p:nvSpPr>
        <p:spPr>
          <a:xfrm>
            <a:off x="685800" y="1514475"/>
            <a:ext cx="7772400" cy="4522788"/>
          </a:xfrm>
        </p:spPr>
        <p:txBody>
          <a:bodyPr/>
          <a:lstStyle/>
          <a:p>
            <a:pPr>
              <a:lnSpc>
                <a:spcPct val="80000"/>
              </a:lnSpc>
            </a:pPr>
            <a:r>
              <a:rPr lang="en-US" sz="1400"/>
              <a:t>Consider the following example. A class hierarchy is created that performs conversions from one system of units to another (for example, litres to gallons).</a:t>
            </a:r>
          </a:p>
          <a:p>
            <a:pPr>
              <a:lnSpc>
                <a:spcPct val="80000"/>
              </a:lnSpc>
              <a:buFont typeface="Arial" charset="0"/>
              <a:buNone/>
            </a:pPr>
            <a:endParaRPr lang="en-US" sz="1400"/>
          </a:p>
          <a:p>
            <a:pPr>
              <a:lnSpc>
                <a:spcPct val="80000"/>
              </a:lnSpc>
            </a:pPr>
            <a:r>
              <a:rPr lang="en-US" sz="1400"/>
              <a:t>#include&lt;iostream&gt;</a:t>
            </a:r>
          </a:p>
          <a:p>
            <a:pPr>
              <a:lnSpc>
                <a:spcPct val="80000"/>
              </a:lnSpc>
            </a:pPr>
            <a:r>
              <a:rPr lang="en-US" sz="1400"/>
              <a:t>using namespace std;</a:t>
            </a:r>
          </a:p>
          <a:p>
            <a:pPr>
              <a:lnSpc>
                <a:spcPct val="80000"/>
              </a:lnSpc>
            </a:pPr>
            <a:r>
              <a:rPr lang="en-US" sz="1400"/>
              <a:t>class convert</a:t>
            </a:r>
          </a:p>
          <a:p>
            <a:pPr>
              <a:lnSpc>
                <a:spcPct val="80000"/>
              </a:lnSpc>
            </a:pPr>
            <a:r>
              <a:rPr lang="en-US" sz="1400"/>
              <a:t> {</a:t>
            </a:r>
          </a:p>
          <a:p>
            <a:pPr>
              <a:lnSpc>
                <a:spcPct val="80000"/>
              </a:lnSpc>
            </a:pPr>
            <a:r>
              <a:rPr lang="en-US" sz="1400"/>
              <a:t>  protected:</a:t>
            </a:r>
          </a:p>
          <a:p>
            <a:pPr>
              <a:lnSpc>
                <a:spcPct val="80000"/>
              </a:lnSpc>
            </a:pPr>
            <a:r>
              <a:rPr lang="en-US" sz="1400"/>
              <a:t>   double val1;</a:t>
            </a:r>
          </a:p>
          <a:p>
            <a:pPr>
              <a:lnSpc>
                <a:spcPct val="80000"/>
              </a:lnSpc>
            </a:pPr>
            <a:r>
              <a:rPr lang="en-US" sz="1400"/>
              <a:t>   double val2;</a:t>
            </a:r>
          </a:p>
          <a:p>
            <a:pPr>
              <a:lnSpc>
                <a:spcPct val="80000"/>
              </a:lnSpc>
            </a:pPr>
            <a:r>
              <a:rPr lang="en-US" sz="1400"/>
              <a:t>  public:</a:t>
            </a:r>
          </a:p>
          <a:p>
            <a:pPr>
              <a:lnSpc>
                <a:spcPct val="80000"/>
              </a:lnSpc>
            </a:pPr>
            <a:r>
              <a:rPr lang="en-US" sz="1400"/>
              <a:t>   convert (double i)</a:t>
            </a:r>
          </a:p>
          <a:p>
            <a:pPr>
              <a:lnSpc>
                <a:spcPct val="80000"/>
              </a:lnSpc>
            </a:pPr>
            <a:r>
              <a:rPr lang="en-US" sz="1400"/>
              <a:t>   { val1 = i; }</a:t>
            </a:r>
          </a:p>
          <a:p>
            <a:pPr>
              <a:lnSpc>
                <a:spcPct val="80000"/>
              </a:lnSpc>
            </a:pPr>
            <a:r>
              <a:rPr lang="en-US" sz="1400"/>
              <a:t>   double getconv( )</a:t>
            </a:r>
          </a:p>
          <a:p>
            <a:pPr>
              <a:lnSpc>
                <a:spcPct val="80000"/>
              </a:lnSpc>
            </a:pPr>
            <a:r>
              <a:rPr lang="en-US" sz="1400"/>
              <a:t>    { return val2; }</a:t>
            </a:r>
          </a:p>
          <a:p>
            <a:pPr>
              <a:lnSpc>
                <a:spcPct val="80000"/>
              </a:lnSpc>
            </a:pPr>
            <a:r>
              <a:rPr lang="en-US" sz="1400"/>
              <a:t>   double getinit( )</a:t>
            </a:r>
          </a:p>
          <a:p>
            <a:pPr>
              <a:lnSpc>
                <a:spcPct val="80000"/>
              </a:lnSpc>
            </a:pPr>
            <a:r>
              <a:rPr lang="en-US" sz="1400"/>
              <a:t>     { return val1; }</a:t>
            </a:r>
          </a:p>
          <a:p>
            <a:pPr>
              <a:lnSpc>
                <a:spcPct val="80000"/>
              </a:lnSpc>
            </a:pPr>
            <a:r>
              <a:rPr lang="en-US" sz="1400"/>
              <a:t>   virtual void compute( ) = 0;};</a:t>
            </a:r>
          </a:p>
          <a:p>
            <a:pPr>
              <a:lnSpc>
                <a:spcPct val="80000"/>
              </a:lnSpc>
            </a:pPr>
            <a:r>
              <a:rPr lang="en-US" sz="1400"/>
              <a:t>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p:cNvSpPr>
          <p:nvPr>
            <p:ph type="title"/>
          </p:nvPr>
        </p:nvSpPr>
        <p:spPr/>
        <p:txBody>
          <a:bodyPr/>
          <a:lstStyle/>
          <a:p>
            <a:r>
              <a:rPr lang="en-US"/>
              <a:t>Using Virtual Functions</a:t>
            </a:r>
          </a:p>
        </p:txBody>
      </p:sp>
      <p:sp>
        <p:nvSpPr>
          <p:cNvPr id="1061891" name="Rectangle 3"/>
          <p:cNvSpPr>
            <a:spLocks noGrp="1"/>
          </p:cNvSpPr>
          <p:nvPr>
            <p:ph type="body" idx="1"/>
          </p:nvPr>
        </p:nvSpPr>
        <p:spPr/>
        <p:txBody>
          <a:bodyPr/>
          <a:lstStyle/>
          <a:p>
            <a:pPr>
              <a:lnSpc>
                <a:spcPct val="80000"/>
              </a:lnSpc>
            </a:pPr>
            <a:r>
              <a:rPr lang="en-US" sz="1600"/>
              <a:t>//litres to gallons</a:t>
            </a:r>
          </a:p>
          <a:p>
            <a:pPr>
              <a:lnSpc>
                <a:spcPct val="80000"/>
              </a:lnSpc>
            </a:pPr>
            <a:r>
              <a:rPr lang="en-US" sz="1600"/>
              <a:t>class l_to_g : public convert</a:t>
            </a:r>
          </a:p>
          <a:p>
            <a:pPr>
              <a:lnSpc>
                <a:spcPct val="80000"/>
              </a:lnSpc>
            </a:pPr>
            <a:r>
              <a:rPr lang="en-US" sz="1600"/>
              <a:t> {  l_to_g( double i) : convert( i ) {    }</a:t>
            </a:r>
          </a:p>
          <a:p>
            <a:pPr>
              <a:lnSpc>
                <a:spcPct val="80000"/>
              </a:lnSpc>
            </a:pPr>
            <a:r>
              <a:rPr lang="en-US" sz="1600"/>
              <a:t>   void compute( )</a:t>
            </a:r>
          </a:p>
          <a:p>
            <a:pPr>
              <a:lnSpc>
                <a:spcPct val="80000"/>
              </a:lnSpc>
            </a:pPr>
            <a:r>
              <a:rPr lang="en-US" sz="1600"/>
              <a:t>    { val2 = val1 / 3.7854;  } };</a:t>
            </a:r>
          </a:p>
          <a:p>
            <a:pPr>
              <a:lnSpc>
                <a:spcPct val="80000"/>
              </a:lnSpc>
            </a:pPr>
            <a:endParaRPr lang="en-US" sz="1600"/>
          </a:p>
          <a:p>
            <a:pPr>
              <a:lnSpc>
                <a:spcPct val="80000"/>
              </a:lnSpc>
            </a:pPr>
            <a:r>
              <a:rPr lang="en-US" sz="1600"/>
              <a:t>// fahrenheit to celsius</a:t>
            </a:r>
          </a:p>
          <a:p>
            <a:pPr>
              <a:lnSpc>
                <a:spcPct val="80000"/>
              </a:lnSpc>
            </a:pPr>
            <a:r>
              <a:rPr lang="en-US" sz="1600"/>
              <a:t>class f_to_c : public convert</a:t>
            </a:r>
          </a:p>
          <a:p>
            <a:pPr>
              <a:lnSpc>
                <a:spcPct val="80000"/>
              </a:lnSpc>
            </a:pPr>
            <a:r>
              <a:rPr lang="en-US" sz="1600"/>
              <a:t> {</a:t>
            </a:r>
          </a:p>
          <a:p>
            <a:pPr>
              <a:lnSpc>
                <a:spcPct val="80000"/>
              </a:lnSpc>
            </a:pPr>
            <a:r>
              <a:rPr lang="en-US" sz="1600"/>
              <a:t>   public:</a:t>
            </a:r>
          </a:p>
          <a:p>
            <a:pPr>
              <a:lnSpc>
                <a:spcPct val="80000"/>
              </a:lnSpc>
            </a:pPr>
            <a:r>
              <a:rPr lang="en-US" sz="1600"/>
              <a:t>    f_to_c( double i) : convert( i)  {     }</a:t>
            </a:r>
          </a:p>
          <a:p>
            <a:pPr>
              <a:lnSpc>
                <a:spcPct val="80000"/>
              </a:lnSpc>
            </a:pPr>
            <a:r>
              <a:rPr lang="en-US" sz="1600"/>
              <a:t>    void compute</a:t>
            </a:r>
          </a:p>
          <a:p>
            <a:pPr>
              <a:lnSpc>
                <a:spcPct val="80000"/>
              </a:lnSpc>
            </a:pPr>
            <a:r>
              <a:rPr lang="en-US" sz="1600"/>
              <a:t>      { val2 = (val1 -32) / 1.8; } };</a:t>
            </a:r>
          </a:p>
          <a:p>
            <a:pPr>
              <a:lnSpc>
                <a:spcPct val="80000"/>
              </a:lnSpc>
            </a:pPr>
            <a:endParaRPr lang="en-US" sz="1600"/>
          </a:p>
          <a:p>
            <a:pPr>
              <a:lnSpc>
                <a:spcPct val="80000"/>
              </a:lnSpc>
            </a:pPr>
            <a:endParaRPr lang="en-US" sz="1600"/>
          </a:p>
          <a:p>
            <a:pPr>
              <a:lnSpc>
                <a:spcPct val="80000"/>
              </a:lnSpc>
            </a:pPr>
            <a:endParaRPr lang="en-US" sz="1600"/>
          </a:p>
          <a:p>
            <a:pPr>
              <a:lnSpc>
                <a:spcPct val="80000"/>
              </a:lnSpc>
            </a:pPr>
            <a:r>
              <a:rPr lang="en-US" sz="1600"/>
              <a:t>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p:cNvSpPr>
          <p:nvPr>
            <p:ph type="title"/>
          </p:nvPr>
        </p:nvSpPr>
        <p:spPr/>
        <p:txBody>
          <a:bodyPr/>
          <a:lstStyle/>
          <a:p>
            <a:r>
              <a:rPr lang="en-US"/>
              <a:t>Using Virtual Functions</a:t>
            </a:r>
          </a:p>
        </p:txBody>
      </p:sp>
      <p:sp>
        <p:nvSpPr>
          <p:cNvPr id="1063939" name="Rectangle 3"/>
          <p:cNvSpPr>
            <a:spLocks noGrp="1"/>
          </p:cNvSpPr>
          <p:nvPr>
            <p:ph type="body" idx="1"/>
          </p:nvPr>
        </p:nvSpPr>
        <p:spPr>
          <a:xfrm>
            <a:off x="685800" y="1730375"/>
            <a:ext cx="7772400" cy="4306888"/>
          </a:xfrm>
        </p:spPr>
        <p:txBody>
          <a:bodyPr/>
          <a:lstStyle/>
          <a:p>
            <a:pPr>
              <a:lnSpc>
                <a:spcPct val="80000"/>
              </a:lnSpc>
            </a:pPr>
            <a:r>
              <a:rPr lang="en-US" sz="1600"/>
              <a:t>int main( )</a:t>
            </a:r>
          </a:p>
          <a:p>
            <a:pPr>
              <a:lnSpc>
                <a:spcPct val="80000"/>
              </a:lnSpc>
            </a:pPr>
            <a:r>
              <a:rPr lang="en-US" sz="1600"/>
              <a:t> {</a:t>
            </a:r>
          </a:p>
          <a:p>
            <a:pPr>
              <a:lnSpc>
                <a:spcPct val="80000"/>
              </a:lnSpc>
            </a:pPr>
            <a:r>
              <a:rPr lang="en-US" sz="1600"/>
              <a:t>   convert *p // pointer to abstract base class</a:t>
            </a:r>
          </a:p>
          <a:p>
            <a:pPr>
              <a:lnSpc>
                <a:spcPct val="80000"/>
              </a:lnSpc>
            </a:pPr>
            <a:r>
              <a:rPr lang="en-US" sz="1600"/>
              <a:t>  l_to_g lgob(4);</a:t>
            </a:r>
          </a:p>
          <a:p>
            <a:pPr>
              <a:lnSpc>
                <a:spcPct val="80000"/>
              </a:lnSpc>
            </a:pPr>
            <a:r>
              <a:rPr lang="en-US" sz="1600"/>
              <a:t>  f_to_c fcob(70);</a:t>
            </a:r>
          </a:p>
          <a:p>
            <a:pPr>
              <a:lnSpc>
                <a:spcPct val="80000"/>
              </a:lnSpc>
            </a:pPr>
            <a:r>
              <a:rPr lang="en-US" sz="1600"/>
              <a:t> // use virtual function mechanism to convert</a:t>
            </a:r>
          </a:p>
          <a:p>
            <a:pPr>
              <a:lnSpc>
                <a:spcPct val="80000"/>
              </a:lnSpc>
            </a:pPr>
            <a:r>
              <a:rPr lang="en-US" sz="1600"/>
              <a:t> p = &amp;lgob;</a:t>
            </a:r>
          </a:p>
          <a:p>
            <a:pPr>
              <a:lnSpc>
                <a:spcPct val="80000"/>
              </a:lnSpc>
            </a:pPr>
            <a:r>
              <a:rPr lang="en-US" sz="1600"/>
              <a:t> cout &lt;&lt; p-&gt;getinit( ) &lt;&lt; litres is “;</a:t>
            </a:r>
          </a:p>
          <a:p>
            <a:pPr>
              <a:lnSpc>
                <a:spcPct val="80000"/>
              </a:lnSpc>
            </a:pPr>
            <a:r>
              <a:rPr lang="en-US" sz="1600"/>
              <a:t> p-&gt;convert( );</a:t>
            </a:r>
          </a:p>
          <a:p>
            <a:pPr>
              <a:lnSpc>
                <a:spcPct val="80000"/>
              </a:lnSpc>
            </a:pPr>
            <a:r>
              <a:rPr lang="en-US" sz="1600"/>
              <a:t>cout &lt;&lt; p-&gt;getconv( ) &lt;&lt; “gallons\n”;</a:t>
            </a:r>
            <a:br>
              <a:rPr lang="en-US" sz="1600"/>
            </a:br>
            <a:r>
              <a:rPr lang="en-US" sz="1600"/>
              <a:t>p = &amp;fcob;</a:t>
            </a:r>
          </a:p>
          <a:p>
            <a:pPr>
              <a:lnSpc>
                <a:spcPct val="80000"/>
              </a:lnSpc>
            </a:pPr>
            <a:r>
              <a:rPr lang="en-US" sz="1600"/>
              <a:t>cout &lt;&lt; p-&gt;getinit( ) &lt;&lt; in fahrenheit is “;</a:t>
            </a:r>
          </a:p>
          <a:p>
            <a:pPr>
              <a:lnSpc>
                <a:spcPct val="80000"/>
              </a:lnSpc>
            </a:pPr>
            <a:r>
              <a:rPr lang="en-US" sz="1600"/>
              <a:t>p-&gt;compute( );</a:t>
            </a:r>
          </a:p>
          <a:p>
            <a:pPr>
              <a:lnSpc>
                <a:spcPct val="80000"/>
              </a:lnSpc>
            </a:pPr>
            <a:r>
              <a:rPr lang="en-US" sz="1600"/>
              <a:t>cout &lt;&lt; p-&gt;getconv( ) &lt;&lt; “celsius\n”;</a:t>
            </a:r>
          </a:p>
          <a:p>
            <a:pPr>
              <a:lnSpc>
                <a:spcPct val="80000"/>
              </a:lnSpc>
            </a:pPr>
            <a:r>
              <a:rPr lang="en-US" sz="1600"/>
              <a:t>return 0;</a:t>
            </a:r>
          </a:p>
          <a:p>
            <a:pPr>
              <a:lnSpc>
                <a:spcPct val="80000"/>
              </a:lnSpc>
            </a:pPr>
            <a:r>
              <a:rPr lang="en-US" sz="1600"/>
              <a:t>}</a:t>
            </a:r>
          </a:p>
          <a:p>
            <a:pPr>
              <a:lnSpc>
                <a:spcPct val="80000"/>
              </a:lnSpc>
            </a:pPr>
            <a:r>
              <a:rPr lang="en-US" sz="1600"/>
              <a:t>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p:cNvSpPr>
          <p:nvPr>
            <p:ph type="title"/>
          </p:nvPr>
        </p:nvSpPr>
        <p:spPr/>
        <p:txBody>
          <a:bodyPr/>
          <a:lstStyle/>
          <a:p>
            <a:r>
              <a:rPr lang="en-US"/>
              <a:t>Early Vs. Late Binding</a:t>
            </a:r>
          </a:p>
        </p:txBody>
      </p:sp>
      <p:sp>
        <p:nvSpPr>
          <p:cNvPr id="1065987" name="Rectangle 3"/>
          <p:cNvSpPr>
            <a:spLocks noGrp="1"/>
          </p:cNvSpPr>
          <p:nvPr>
            <p:ph type="body" idx="1"/>
          </p:nvPr>
        </p:nvSpPr>
        <p:spPr/>
        <p:txBody>
          <a:bodyPr>
            <a:normAutofit fontScale="85000" lnSpcReduction="10000"/>
          </a:bodyPr>
          <a:lstStyle/>
          <a:p>
            <a:r>
              <a:rPr lang="en-US"/>
              <a:t>Early binding refers to events that occur at compile time. In essence, early binding occurs when all information needed to call a function is know at compile time.</a:t>
            </a:r>
          </a:p>
          <a:p>
            <a:endParaRPr lang="en-US"/>
          </a:p>
          <a:p>
            <a:r>
              <a:rPr lang="en-US"/>
              <a:t>In other words, early binding means that an object and a function call are bound during compilation.</a:t>
            </a:r>
          </a:p>
          <a:p>
            <a:endParaRPr lang="en-US"/>
          </a:p>
          <a:p>
            <a:r>
              <a:rPr lang="en-US"/>
              <a:t>Examples of early binding includes normal function calls (including standard library functions), overloaded function calls, and overloaded operators.</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p:cNvSpPr>
          <p:nvPr>
            <p:ph type="title"/>
          </p:nvPr>
        </p:nvSpPr>
        <p:spPr/>
        <p:txBody>
          <a:bodyPr/>
          <a:lstStyle/>
          <a:p>
            <a:r>
              <a:rPr lang="en-US"/>
              <a:t>Early Vs. Late Binding</a:t>
            </a:r>
          </a:p>
        </p:txBody>
      </p:sp>
      <p:sp>
        <p:nvSpPr>
          <p:cNvPr id="1068035" name="Rectangle 3"/>
          <p:cNvSpPr>
            <a:spLocks noGrp="1"/>
          </p:cNvSpPr>
          <p:nvPr>
            <p:ph type="body" idx="1"/>
          </p:nvPr>
        </p:nvSpPr>
        <p:spPr/>
        <p:txBody>
          <a:bodyPr>
            <a:normAutofit fontScale="92500" lnSpcReduction="20000"/>
          </a:bodyPr>
          <a:lstStyle/>
          <a:p>
            <a:r>
              <a:rPr lang="en-US"/>
              <a:t>The advantage of early binding is efficiency. Because all information necessary to call a function is determined at compile time, these types of function calls are very fast.</a:t>
            </a:r>
          </a:p>
          <a:p>
            <a:endParaRPr lang="en-US"/>
          </a:p>
          <a:p>
            <a:r>
              <a:rPr lang="en-US"/>
              <a:t>The opposite of early binding is late binding. As it relates to C++, late binding refers to function calls that are not resolved until runtime.</a:t>
            </a:r>
          </a:p>
          <a:p>
            <a:endParaRPr lang="en-US"/>
          </a:p>
          <a:p>
            <a:r>
              <a:rPr lang="en-US" b="1"/>
              <a:t>Virtual functions are used to achieve late binding.</a:t>
            </a:r>
            <a:r>
              <a:rPr lang="en-US"/>
              <a:t> </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p:cNvSpPr>
          <p:nvPr>
            <p:ph type="title"/>
          </p:nvPr>
        </p:nvSpPr>
        <p:spPr/>
        <p:txBody>
          <a:bodyPr/>
          <a:lstStyle/>
          <a:p>
            <a:r>
              <a:rPr lang="en-US"/>
              <a:t>Early Vs. Late Binding</a:t>
            </a:r>
          </a:p>
        </p:txBody>
      </p:sp>
      <p:sp>
        <p:nvSpPr>
          <p:cNvPr id="1070083" name="Rectangle 3"/>
          <p:cNvSpPr>
            <a:spLocks noGrp="1"/>
          </p:cNvSpPr>
          <p:nvPr>
            <p:ph type="body" idx="1"/>
          </p:nvPr>
        </p:nvSpPr>
        <p:spPr/>
        <p:txBody>
          <a:bodyPr>
            <a:normAutofit fontScale="92500" lnSpcReduction="20000"/>
          </a:bodyPr>
          <a:lstStyle/>
          <a:p>
            <a:r>
              <a:rPr lang="en-US"/>
              <a:t>When access is via a base class pointer or reference, the virtual function actually called is determined by the type of object pointed to by the pointer.</a:t>
            </a:r>
          </a:p>
          <a:p>
            <a:endParaRPr lang="en-US"/>
          </a:p>
          <a:p>
            <a:r>
              <a:rPr lang="en-US"/>
              <a:t>Because in most cases, this cannot be determined at compile time, the object and the function are not linked until runtime. </a:t>
            </a:r>
          </a:p>
          <a:p>
            <a:endParaRPr lang="en-US"/>
          </a:p>
          <a:p>
            <a:r>
              <a:rPr lang="en-US"/>
              <a:t>The main advantage to late binding is flexibility.</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p:cNvSpPr>
          <p:nvPr>
            <p:ph type="title"/>
          </p:nvPr>
        </p:nvSpPr>
        <p:spPr/>
        <p:txBody>
          <a:bodyPr/>
          <a:lstStyle/>
          <a:p>
            <a:r>
              <a:rPr lang="en-US"/>
              <a:t>Early Vs. Late Binding</a:t>
            </a:r>
          </a:p>
        </p:txBody>
      </p:sp>
      <p:sp>
        <p:nvSpPr>
          <p:cNvPr id="1072131" name="Rectangle 3"/>
          <p:cNvSpPr>
            <a:spLocks noGrp="1"/>
          </p:cNvSpPr>
          <p:nvPr>
            <p:ph type="body" idx="1"/>
          </p:nvPr>
        </p:nvSpPr>
        <p:spPr/>
        <p:txBody>
          <a:bodyPr>
            <a:normAutofit lnSpcReduction="10000"/>
          </a:bodyPr>
          <a:lstStyle/>
          <a:p>
            <a:r>
              <a:rPr lang="en-US"/>
              <a:t>Unlike early binding, late binding allows you to create programs that can respond to events occurring while the program executes, without having to create contingency or conditional code.</a:t>
            </a:r>
          </a:p>
          <a:p>
            <a:endParaRPr lang="en-US"/>
          </a:p>
          <a:p>
            <a:r>
              <a:rPr lang="en-US"/>
              <a:t>Because a function is not resolved until runtime, late binding can make for somewhat slower execution times.</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buFontTx/>
              <a:buChar char="•"/>
            </a:pPr>
            <a:endParaRPr lang="en-US" sz="2400" b="1">
              <a:latin typeface="Times New Roman" pitchFamily="18" charset="0"/>
            </a:endParaRPr>
          </a:p>
          <a:p>
            <a:pPr marL="342900" indent="-342900" algn="just" eaLnBrk="0" hangingPunct="0">
              <a:buSzPct val="120000"/>
              <a:buFontTx/>
              <a:buChar char="•"/>
            </a:pPr>
            <a:r>
              <a:rPr lang="en-US" sz="2400">
                <a:solidFill>
                  <a:srgbClr val="990000"/>
                </a:solidFill>
                <a:latin typeface="Times New Roman" pitchFamily="18" charset="0"/>
              </a:rPr>
              <a:t>When using dynamic binding all the instances of a class may not be properly disposed off. As delete to a pointer to a base class will call the destructor of the base class only.</a:t>
            </a:r>
          </a:p>
          <a:p>
            <a:pPr marL="342900" indent="-342900" algn="just" eaLnBrk="0" hangingPunct="0">
              <a:buSzPct val="120000"/>
              <a:buFontTx/>
              <a:buChar char="•"/>
            </a:pPr>
            <a:endParaRPr lang="en-US" sz="2400">
              <a:solidFill>
                <a:srgbClr val="990000"/>
              </a:solidFill>
              <a:latin typeface="Times New Roman" pitchFamily="18" charset="0"/>
            </a:endParaRPr>
          </a:p>
          <a:p>
            <a:pPr marL="342900" indent="-342900" algn="just" eaLnBrk="0" hangingPunct="0">
              <a:buSzPct val="120000"/>
              <a:buFontTx/>
              <a:buChar char="•"/>
            </a:pPr>
            <a:r>
              <a:rPr lang="en-US" sz="2400">
                <a:solidFill>
                  <a:srgbClr val="990000"/>
                </a:solidFill>
                <a:latin typeface="Times New Roman" pitchFamily="18" charset="0"/>
              </a:rPr>
              <a:t>But if destructor is declared virtual it will call the inherited class destructor as well, thus properly disposing the class instances.  </a:t>
            </a:r>
          </a:p>
          <a:p>
            <a:pPr marL="342900" indent="-342900" algn="just" eaLnBrk="0" hangingPunct="0">
              <a:buSzPct val="120000"/>
              <a:buFontTx/>
              <a:buChar char="•"/>
            </a:pPr>
            <a:endParaRPr lang="en-US" sz="2400">
              <a:solidFill>
                <a:srgbClr val="990000"/>
              </a:solidFill>
              <a:latin typeface="Times New Roman" pitchFamily="18" charset="0"/>
            </a:endParaRPr>
          </a:p>
        </p:txBody>
      </p:sp>
      <p:sp>
        <p:nvSpPr>
          <p:cNvPr id="1074179" name="Rectangle 3"/>
          <p:cNvSpPr>
            <a:spLocks noChangeArrowheads="1"/>
          </p:cNvSpPr>
          <p:nvPr/>
        </p:nvSpPr>
        <p:spPr bwMode="auto">
          <a:xfrm>
            <a:off x="228600" y="388938"/>
            <a:ext cx="5481638" cy="579437"/>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Times New Roman" pitchFamily="18" charset="0"/>
              </a:rPr>
              <a:t>Virtual Destructor</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p:cNvSpPr>
          <p:nvPr>
            <p:ph type="title"/>
          </p:nvPr>
        </p:nvSpPr>
        <p:spPr/>
        <p:txBody>
          <a:bodyPr/>
          <a:lstStyle/>
          <a:p>
            <a:r>
              <a:rPr lang="en-US"/>
              <a:t>Summary</a:t>
            </a:r>
          </a:p>
        </p:txBody>
      </p:sp>
      <p:sp>
        <p:nvSpPr>
          <p:cNvPr id="1076227" name="Rectangle 3"/>
          <p:cNvSpPr>
            <a:spLocks noGrp="1"/>
          </p:cNvSpPr>
          <p:nvPr>
            <p:ph type="body" idx="1"/>
          </p:nvPr>
        </p:nvSpPr>
        <p:spPr/>
        <p:txBody>
          <a:bodyPr>
            <a:normAutofit fontScale="92500"/>
          </a:bodyPr>
          <a:lstStyle/>
          <a:p>
            <a:pPr>
              <a:buFont typeface="Arial" charset="0"/>
              <a:buNone/>
            </a:pPr>
            <a:r>
              <a:rPr lang="en-US"/>
              <a:t>In this lesson, you learnt to:</a:t>
            </a:r>
          </a:p>
          <a:p>
            <a:r>
              <a:rPr lang="en-US"/>
              <a:t>Describe static, or early, or compile-time binding</a:t>
            </a:r>
          </a:p>
          <a:p>
            <a:r>
              <a:rPr lang="en-US"/>
              <a:t>Describe dynamic, or runtime, or late binding</a:t>
            </a:r>
          </a:p>
          <a:p>
            <a:r>
              <a:rPr lang="en-US"/>
              <a:t>Describe a virtual function</a:t>
            </a:r>
          </a:p>
          <a:p>
            <a:r>
              <a:rPr lang="en-US"/>
              <a:t>Employ a virtual function to implement dynamic binding</a:t>
            </a:r>
          </a:p>
          <a:p>
            <a:r>
              <a:rPr lang="en-US"/>
              <a:t>Achieve runtime polymorphism through dynamic binding, a base class pointer, and virtual functions</a:t>
            </a:r>
          </a:p>
          <a:p>
            <a:endParaRPr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1143000" lvl="2" indent="-228600" eaLnBrk="0" hangingPunct="0">
              <a:spcBef>
                <a:spcPct val="20000"/>
              </a:spcBef>
            </a:pPr>
            <a:endParaRPr lang="en-US" sz="2400">
              <a:latin typeface="Times New Roman" pitchFamily="18" charset="0"/>
            </a:endParaRPr>
          </a:p>
          <a:p>
            <a:pPr marL="1143000" lvl="2" indent="-228600" eaLnBrk="0" hangingPunct="0">
              <a:spcBef>
                <a:spcPct val="20000"/>
              </a:spcBef>
            </a:pPr>
            <a:r>
              <a:rPr lang="en-US" sz="2400">
                <a:latin typeface="Times New Roman" pitchFamily="18" charset="0"/>
              </a:rPr>
              <a:t>				</a:t>
            </a:r>
          </a:p>
        </p:txBody>
      </p:sp>
      <p:sp>
        <p:nvSpPr>
          <p:cNvPr id="1529859" name="Text Box 3"/>
          <p:cNvSpPr txBox="1">
            <a:spLocks noChangeArrowheads="1"/>
          </p:cNvSpPr>
          <p:nvPr/>
        </p:nvSpPr>
        <p:spPr bwMode="auto">
          <a:xfrm>
            <a:off x="1295400" y="2438400"/>
            <a:ext cx="6553200" cy="823913"/>
          </a:xfrm>
          <a:prstGeom prst="rect">
            <a:avLst/>
          </a:prstGeom>
          <a:noFill/>
          <a:ln w="9525">
            <a:noFill/>
            <a:miter lim="800000"/>
            <a:headEnd/>
            <a:tailEnd/>
          </a:ln>
          <a:effectLst/>
        </p:spPr>
        <p:txBody>
          <a:bodyPr>
            <a:spAutoFit/>
          </a:bodyPr>
          <a:lstStyle/>
          <a:p>
            <a:pPr algn="ctr" eaLnBrk="0" hangingPunct="0">
              <a:spcBef>
                <a:spcPct val="50000"/>
              </a:spcBef>
            </a:pPr>
            <a:r>
              <a:rPr lang="en-US" sz="4800">
                <a:solidFill>
                  <a:schemeClr val="accent2"/>
                </a:solidFill>
                <a:latin typeface="Times New Roman" pitchFamily="18" charset="0"/>
              </a:rPr>
              <a:t>Friend Functions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p:cNvSpPr>
          <p:nvPr>
            <p:ph type="title"/>
          </p:nvPr>
        </p:nvSpPr>
        <p:spPr>
          <a:xfrm>
            <a:off x="381000" y="228600"/>
            <a:ext cx="8534400" cy="1143000"/>
          </a:xfrm>
        </p:spPr>
        <p:txBody>
          <a:bodyPr>
            <a:normAutofit fontScale="90000"/>
          </a:bodyPr>
          <a:lstStyle/>
          <a:p>
            <a:r>
              <a:rPr lang="en-US"/>
              <a:t>Operations on User-Defined Data Types</a:t>
            </a:r>
          </a:p>
        </p:txBody>
      </p:sp>
      <p:sp>
        <p:nvSpPr>
          <p:cNvPr id="674819" name="Rectangle 3"/>
          <p:cNvSpPr>
            <a:spLocks noGrp="1"/>
          </p:cNvSpPr>
          <p:nvPr>
            <p:ph type="body" idx="1"/>
          </p:nvPr>
        </p:nvSpPr>
        <p:spPr>
          <a:xfrm>
            <a:off x="457200" y="1874838"/>
            <a:ext cx="8229600" cy="4162425"/>
          </a:xfrm>
        </p:spPr>
        <p:txBody>
          <a:bodyPr>
            <a:normAutofit lnSpcReduction="10000"/>
          </a:bodyPr>
          <a:lstStyle/>
          <a:p>
            <a:r>
              <a:rPr lang="en-US"/>
              <a:t>Operations on user-defined data types have to be defined by the programmer in the form of user-defined functions.</a:t>
            </a:r>
          </a:p>
          <a:p>
            <a:endParaRPr lang="en-US"/>
          </a:p>
          <a:p>
            <a:r>
              <a:rPr lang="en-US"/>
              <a:t>In the case of pre-defined data types, the compiler would automatically associate legitimate operations on a specific predefined data type.</a:t>
            </a:r>
          </a:p>
          <a:p>
            <a:endParaRPr lang="en-US"/>
          </a:p>
        </p:txBody>
      </p:sp>
      <p:pic>
        <p:nvPicPr>
          <p:cNvPr id="2" name="Audio 1">
            <a:hlinkClick r:id="" action="ppaction://media"/>
            <a:extLst>
              <a:ext uri="{FF2B5EF4-FFF2-40B4-BE49-F238E27FC236}">
                <a16:creationId xmlns:a16="http://schemas.microsoft.com/office/drawing/2014/main" id="{11F84421-8227-4283-8E56-72110633EB6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p:cNvSpPr>
          <p:nvPr>
            <p:ph type="title"/>
          </p:nvPr>
        </p:nvSpPr>
        <p:spPr/>
        <p:txBody>
          <a:bodyPr/>
          <a:lstStyle/>
          <a:p>
            <a:r>
              <a:rPr lang="en-US"/>
              <a:t>Objectives</a:t>
            </a:r>
          </a:p>
        </p:txBody>
      </p:sp>
      <p:sp>
        <p:nvSpPr>
          <p:cNvPr id="1531907" name="Rectangle 3"/>
          <p:cNvSpPr>
            <a:spLocks noGrp="1"/>
          </p:cNvSpPr>
          <p:nvPr>
            <p:ph type="body" idx="1"/>
          </p:nvPr>
        </p:nvSpPr>
        <p:spPr/>
        <p:txBody>
          <a:bodyPr/>
          <a:lstStyle/>
          <a:p>
            <a:pPr marL="457200" indent="-457200">
              <a:buFont typeface="Arial" charset="0"/>
              <a:buNone/>
            </a:pPr>
            <a:endParaRPr lang="en-US"/>
          </a:p>
          <a:p>
            <a:pPr marL="457200" indent="-457200">
              <a:buFont typeface="Arial" charset="0"/>
              <a:buNone/>
            </a:pPr>
            <a:r>
              <a:rPr lang="en-US"/>
              <a:t>At the end of this Lesson, you will learn to: </a:t>
            </a:r>
          </a:p>
          <a:p>
            <a:pPr marL="457200" indent="-457200"/>
            <a:r>
              <a:rPr lang="en-US"/>
              <a:t> Define friend function</a:t>
            </a:r>
          </a:p>
          <a:p>
            <a:pPr marL="457200" indent="-457200"/>
            <a:r>
              <a:rPr lang="en-US"/>
              <a:t> Implementing friend function</a:t>
            </a:r>
          </a:p>
          <a:p>
            <a:pPr marL="457200" indent="-457200"/>
            <a:r>
              <a:rPr lang="en-US"/>
              <a:t> Define friend class</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p:cNvSpPr>
          <p:nvPr>
            <p:ph type="title"/>
          </p:nvPr>
        </p:nvSpPr>
        <p:spPr/>
        <p:txBody>
          <a:bodyPr/>
          <a:lstStyle/>
          <a:p>
            <a:r>
              <a:rPr lang="en-US"/>
              <a:t>Friend Functions</a:t>
            </a:r>
          </a:p>
        </p:txBody>
      </p:sp>
      <p:sp>
        <p:nvSpPr>
          <p:cNvPr id="1533955" name="Rectangle 3"/>
          <p:cNvSpPr>
            <a:spLocks noGrp="1"/>
          </p:cNvSpPr>
          <p:nvPr>
            <p:ph type="body" idx="1"/>
          </p:nvPr>
        </p:nvSpPr>
        <p:spPr/>
        <p:txBody>
          <a:bodyPr>
            <a:normAutofit fontScale="92500" lnSpcReduction="20000"/>
          </a:bodyPr>
          <a:lstStyle/>
          <a:p>
            <a:r>
              <a:rPr lang="en-US"/>
              <a:t>An external function cannot access the non-public members of an object.</a:t>
            </a:r>
          </a:p>
          <a:p>
            <a:endParaRPr lang="en-US"/>
          </a:p>
          <a:p>
            <a:r>
              <a:rPr lang="en-US"/>
              <a:t>The only way to access the data within objects is through messages, which involve a call to a public member function that in turn accesses the non-public data.</a:t>
            </a:r>
          </a:p>
          <a:p>
            <a:endParaRPr lang="en-US"/>
          </a:p>
          <a:p>
            <a:r>
              <a:rPr lang="en-US"/>
              <a:t>These function calls to access the non-public data slows down the execution of code owing to the overhead of additional function calls.</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p:cNvSpPr>
          <p:nvPr>
            <p:ph type="title"/>
          </p:nvPr>
        </p:nvSpPr>
        <p:spPr/>
        <p:txBody>
          <a:bodyPr/>
          <a:lstStyle/>
          <a:p>
            <a:r>
              <a:rPr lang="en-US"/>
              <a:t>Friend Functions</a:t>
            </a:r>
          </a:p>
        </p:txBody>
      </p:sp>
      <p:sp>
        <p:nvSpPr>
          <p:cNvPr id="1536003" name="Rectangle 3"/>
          <p:cNvSpPr>
            <a:spLocks noGrp="1"/>
          </p:cNvSpPr>
          <p:nvPr>
            <p:ph type="body" idx="1"/>
          </p:nvPr>
        </p:nvSpPr>
        <p:spPr/>
        <p:txBody>
          <a:bodyPr>
            <a:normAutofit fontScale="92500" lnSpcReduction="10000"/>
          </a:bodyPr>
          <a:lstStyle/>
          <a:p>
            <a:r>
              <a:rPr lang="en-US"/>
              <a:t>To enable the programmer to avoid the overhead of using function calls, C++ provides the </a:t>
            </a:r>
            <a:r>
              <a:rPr lang="en-US" b="1"/>
              <a:t>friend</a:t>
            </a:r>
            <a:r>
              <a:rPr lang="en-US"/>
              <a:t> facility.</a:t>
            </a:r>
          </a:p>
          <a:p>
            <a:endParaRPr lang="en-US"/>
          </a:p>
          <a:p>
            <a:r>
              <a:rPr lang="en-US"/>
              <a:t>Syntax:</a:t>
            </a:r>
          </a:p>
          <a:p>
            <a:pPr>
              <a:buFont typeface="Arial" charset="0"/>
              <a:buNone/>
            </a:pPr>
            <a:r>
              <a:rPr lang="en-US"/>
              <a:t>             </a:t>
            </a:r>
            <a:r>
              <a:rPr lang="en-US" b="1"/>
              <a:t>friend</a:t>
            </a:r>
            <a:r>
              <a:rPr lang="en-US"/>
              <a:t> return type Function Name()</a:t>
            </a:r>
          </a:p>
          <a:p>
            <a:pPr>
              <a:buFont typeface="Arial" charset="0"/>
              <a:buNone/>
            </a:pPr>
            <a:r>
              <a:rPr lang="en-US"/>
              <a:t>			{ statements}</a:t>
            </a:r>
          </a:p>
          <a:p>
            <a:r>
              <a:rPr lang="en-US"/>
              <a:t>  Using friend function we can access all the members of a class from outside the class </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p:cNvSpPr>
          <p:nvPr>
            <p:ph type="title"/>
          </p:nvPr>
        </p:nvSpPr>
        <p:spPr/>
        <p:txBody>
          <a:bodyPr/>
          <a:lstStyle/>
          <a:p>
            <a:r>
              <a:rPr lang="en-US"/>
              <a:t>Friend Functions</a:t>
            </a:r>
          </a:p>
        </p:txBody>
      </p:sp>
      <p:sp>
        <p:nvSpPr>
          <p:cNvPr id="1538051" name="Rectangle 3"/>
          <p:cNvSpPr>
            <a:spLocks noGrp="1"/>
          </p:cNvSpPr>
          <p:nvPr>
            <p:ph type="body" idx="1"/>
          </p:nvPr>
        </p:nvSpPr>
        <p:spPr>
          <a:xfrm>
            <a:off x="685800" y="1514475"/>
            <a:ext cx="7772400" cy="4522788"/>
          </a:xfrm>
        </p:spPr>
        <p:txBody>
          <a:bodyPr/>
          <a:lstStyle/>
          <a:p>
            <a:r>
              <a:rPr lang="en-US" sz="1600"/>
              <a:t>Example:</a:t>
            </a:r>
          </a:p>
          <a:p>
            <a:r>
              <a:rPr lang="en-US" sz="1600"/>
              <a:t>class mks_distance</a:t>
            </a:r>
          </a:p>
          <a:p>
            <a:r>
              <a:rPr lang="en-US" sz="1600"/>
              <a:t>  {private:</a:t>
            </a:r>
          </a:p>
          <a:p>
            <a:r>
              <a:rPr lang="en-US" sz="1600"/>
              <a:t>     int meter;</a:t>
            </a:r>
          </a:p>
          <a:p>
            <a:r>
              <a:rPr lang="en-US" sz="1600"/>
              <a:t>     int cm; </a:t>
            </a:r>
          </a:p>
          <a:p>
            <a:r>
              <a:rPr lang="en-US" sz="1600"/>
              <a:t>public:</a:t>
            </a:r>
          </a:p>
          <a:p>
            <a:r>
              <a:rPr lang="en-US" sz="1600"/>
              <a:t>  mks_distance( int, int);</a:t>
            </a:r>
          </a:p>
          <a:p>
            <a:r>
              <a:rPr lang="en-US" sz="1600"/>
              <a:t>  void disp_distance( void);</a:t>
            </a:r>
          </a:p>
          <a:p>
            <a:r>
              <a:rPr lang="en-US" sz="1600"/>
              <a:t> friend int compare( mks_distance &amp;, mks_distance &amp;); };</a:t>
            </a:r>
          </a:p>
          <a:p>
            <a:r>
              <a:rPr lang="en-US" sz="1600"/>
              <a:t>mks_distance:: mks_distance( const int mt = 0, const int cmt = 0)</a:t>
            </a:r>
          </a:p>
          <a:p>
            <a:r>
              <a:rPr lang="en-US" sz="1600"/>
              <a:t> {meter = mt;</a:t>
            </a:r>
          </a:p>
          <a:p>
            <a:r>
              <a:rPr lang="en-US" sz="1600"/>
              <a:t>  cm = cmt; }</a:t>
            </a:r>
          </a:p>
          <a:p>
            <a:endParaRPr lang="en-US" sz="160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p:cNvSpPr>
          <p:nvPr>
            <p:ph type="title"/>
          </p:nvPr>
        </p:nvSpPr>
        <p:spPr/>
        <p:txBody>
          <a:bodyPr/>
          <a:lstStyle/>
          <a:p>
            <a:r>
              <a:rPr lang="en-US"/>
              <a:t>Friend Functions</a:t>
            </a:r>
          </a:p>
        </p:txBody>
      </p:sp>
      <p:sp>
        <p:nvSpPr>
          <p:cNvPr id="1540099" name="Rectangle 3"/>
          <p:cNvSpPr>
            <a:spLocks noGrp="1"/>
          </p:cNvSpPr>
          <p:nvPr>
            <p:ph type="body" idx="1"/>
          </p:nvPr>
        </p:nvSpPr>
        <p:spPr>
          <a:xfrm>
            <a:off x="685800" y="1658938"/>
            <a:ext cx="7772400" cy="4378325"/>
          </a:xfrm>
        </p:spPr>
        <p:txBody>
          <a:bodyPr/>
          <a:lstStyle/>
          <a:p>
            <a:r>
              <a:rPr lang="en-US" sz="1600"/>
              <a:t>void mks_distance::disp_distance( void)</a:t>
            </a:r>
          </a:p>
          <a:p>
            <a:r>
              <a:rPr lang="en-US" sz="1600"/>
              <a:t> {  cout &lt;&lt; “the distance = “ &lt;&lt; meter &lt;&lt; ‘.’ &lt;&lt; cm  &lt;&lt; “metres\n”; }</a:t>
            </a:r>
          </a:p>
          <a:p>
            <a:endParaRPr lang="en-US" sz="1600"/>
          </a:p>
          <a:p>
            <a:r>
              <a:rPr lang="en-US" sz="1600"/>
              <a:t>int compare( mks_distance &amp;m1, mks_distance &amp;m2)</a:t>
            </a:r>
          </a:p>
          <a:p>
            <a:r>
              <a:rPr lang="en-US" sz="1600"/>
              <a:t> {</a:t>
            </a:r>
          </a:p>
          <a:p>
            <a:r>
              <a:rPr lang="en-US" sz="1600"/>
              <a:t>   // Accessing private members of objects of mks_distance</a:t>
            </a:r>
          </a:p>
          <a:p>
            <a:r>
              <a:rPr lang="en-US" sz="1600"/>
              <a:t>  int m_diff = m1.meter – m2.meter;</a:t>
            </a:r>
          </a:p>
          <a:p>
            <a:r>
              <a:rPr lang="en-US" sz="1600"/>
              <a:t>  int cm-diff = m1.cm – m2.cm;</a:t>
            </a:r>
          </a:p>
          <a:p>
            <a:r>
              <a:rPr lang="en-US" sz="1600"/>
              <a:t>  return( m_diff * 100 + cm_diff);</a:t>
            </a:r>
          </a:p>
          <a:p>
            <a:r>
              <a:rPr lang="en-US" sz="1600"/>
              <a:t> } </a:t>
            </a:r>
          </a:p>
          <a:p>
            <a:endParaRPr lang="en-US" sz="1600"/>
          </a:p>
          <a:p>
            <a:endParaRPr lang="en-US" sz="160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p:cNvSpPr>
            <a:spLocks noGrp="1"/>
          </p:cNvSpPr>
          <p:nvPr>
            <p:ph type="title"/>
          </p:nvPr>
        </p:nvSpPr>
        <p:spPr/>
        <p:txBody>
          <a:bodyPr/>
          <a:lstStyle/>
          <a:p>
            <a:r>
              <a:rPr lang="en-US"/>
              <a:t>Friend Functions</a:t>
            </a:r>
          </a:p>
        </p:txBody>
      </p:sp>
      <p:sp>
        <p:nvSpPr>
          <p:cNvPr id="1542147" name="Rectangle 3"/>
          <p:cNvSpPr>
            <a:spLocks noGrp="1"/>
          </p:cNvSpPr>
          <p:nvPr>
            <p:ph type="body" idx="1"/>
          </p:nvPr>
        </p:nvSpPr>
        <p:spPr/>
        <p:txBody>
          <a:bodyPr>
            <a:normAutofit fontScale="92500" lnSpcReduction="20000"/>
          </a:bodyPr>
          <a:lstStyle/>
          <a:p>
            <a:r>
              <a:rPr lang="en-US"/>
              <a:t>Declaring a function as a friend within a class  does not make it a member of the class.</a:t>
            </a:r>
          </a:p>
          <a:p>
            <a:endParaRPr lang="en-US"/>
          </a:p>
          <a:p>
            <a:r>
              <a:rPr lang="en-US"/>
              <a:t>Since a friend function is not a member of the class, it can be declared in the public, private, or protected section of the class without affecting its visibility.</a:t>
            </a:r>
          </a:p>
          <a:p>
            <a:endParaRPr lang="en-US"/>
          </a:p>
          <a:p>
            <a:r>
              <a:rPr lang="en-US"/>
              <a:t>A function that is a friend of a particular class could be either a global function, or a member function of another class.</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p:cNvSpPr>
          <p:nvPr>
            <p:ph type="title"/>
          </p:nvPr>
        </p:nvSpPr>
        <p:spPr/>
        <p:txBody>
          <a:bodyPr/>
          <a:lstStyle/>
          <a:p>
            <a:r>
              <a:rPr lang="en-US"/>
              <a:t>Building Bridges of Friendship</a:t>
            </a:r>
          </a:p>
        </p:txBody>
      </p:sp>
      <p:sp>
        <p:nvSpPr>
          <p:cNvPr id="1544195" name="Rectangle 3"/>
          <p:cNvSpPr>
            <a:spLocks noGrp="1"/>
          </p:cNvSpPr>
          <p:nvPr>
            <p:ph type="body" idx="1"/>
          </p:nvPr>
        </p:nvSpPr>
        <p:spPr/>
        <p:txBody>
          <a:bodyPr/>
          <a:lstStyle/>
          <a:p>
            <a:r>
              <a:rPr lang="en-US"/>
              <a:t> Friend  function can  access the non-public members of more than one class.</a:t>
            </a:r>
          </a:p>
          <a:p>
            <a:endParaRPr lang="en-US" b="1"/>
          </a:p>
          <a:p>
            <a:r>
              <a:rPr lang="en-US" b="1"/>
              <a:t>A friend function can act as a bridge between unrelated classes</a:t>
            </a:r>
          </a:p>
          <a:p>
            <a:pPr>
              <a:buFont typeface="Arial" charset="0"/>
              <a:buNone/>
            </a:pPr>
            <a:r>
              <a:rPr lang="en-US"/>
              <a:t>       </a:t>
            </a:r>
            <a:r>
              <a:rPr lang="en-US" sz="1800"/>
              <a:t>-    By declaring a function as a friend in more than one      class, it   can be made to access their non-public members.</a:t>
            </a:r>
          </a:p>
          <a:p>
            <a:pPr>
              <a:buFont typeface="Arial" charset="0"/>
              <a:buNone/>
            </a:pPr>
            <a:endParaRPr lang="en-US"/>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Rectangle 2"/>
          <p:cNvSpPr>
            <a:spLocks noGrp="1"/>
          </p:cNvSpPr>
          <p:nvPr>
            <p:ph type="title"/>
          </p:nvPr>
        </p:nvSpPr>
        <p:spPr/>
        <p:txBody>
          <a:bodyPr/>
          <a:lstStyle/>
          <a:p>
            <a:r>
              <a:rPr lang="en-US"/>
              <a:t>Building Bridges of Friendship</a:t>
            </a:r>
          </a:p>
        </p:txBody>
      </p:sp>
      <p:sp>
        <p:nvSpPr>
          <p:cNvPr id="1546243" name="Rectangle 3"/>
          <p:cNvSpPr>
            <a:spLocks noGrp="1"/>
          </p:cNvSpPr>
          <p:nvPr>
            <p:ph type="body" idx="1"/>
          </p:nvPr>
        </p:nvSpPr>
        <p:spPr>
          <a:xfrm>
            <a:off x="685800" y="1587500"/>
            <a:ext cx="7772400" cy="4449763"/>
          </a:xfrm>
        </p:spPr>
        <p:txBody>
          <a:bodyPr/>
          <a:lstStyle/>
          <a:p>
            <a:pPr>
              <a:lnSpc>
                <a:spcPct val="80000"/>
              </a:lnSpc>
              <a:buFont typeface="Arial" charset="0"/>
              <a:buNone/>
            </a:pPr>
            <a:r>
              <a:rPr lang="en-US" sz="1800"/>
              <a:t>Example:</a:t>
            </a:r>
            <a:endParaRPr lang="en-US" sz="1800" b="1"/>
          </a:p>
          <a:p>
            <a:pPr>
              <a:lnSpc>
                <a:spcPct val="80000"/>
              </a:lnSpc>
            </a:pPr>
            <a:r>
              <a:rPr lang="en-US" sz="1800" b="1"/>
              <a:t>class mks_distance; // forward declaration</a:t>
            </a:r>
          </a:p>
          <a:p>
            <a:pPr>
              <a:lnSpc>
                <a:spcPct val="80000"/>
              </a:lnSpc>
              <a:buFont typeface="Arial" charset="0"/>
              <a:buNone/>
            </a:pPr>
            <a:r>
              <a:rPr lang="en-US" sz="1800"/>
              <a:t>class fps_distance</a:t>
            </a:r>
          </a:p>
          <a:p>
            <a:pPr>
              <a:lnSpc>
                <a:spcPct val="80000"/>
              </a:lnSpc>
              <a:buFont typeface="Arial" charset="0"/>
              <a:buNone/>
            </a:pPr>
            <a:r>
              <a:rPr lang="en-US" sz="1800"/>
              <a:t> {private:</a:t>
            </a:r>
          </a:p>
          <a:p>
            <a:pPr>
              <a:lnSpc>
                <a:spcPct val="80000"/>
              </a:lnSpc>
              <a:buFont typeface="Arial" charset="0"/>
              <a:buNone/>
            </a:pPr>
            <a:r>
              <a:rPr lang="en-US" sz="1800"/>
              <a:t>    unsigned int feet;</a:t>
            </a:r>
          </a:p>
          <a:p>
            <a:pPr>
              <a:lnSpc>
                <a:spcPct val="80000"/>
              </a:lnSpc>
              <a:buFont typeface="Arial" charset="0"/>
              <a:buNone/>
            </a:pPr>
            <a:r>
              <a:rPr lang="en-US" sz="1800"/>
              <a:t>    float inch;</a:t>
            </a:r>
          </a:p>
          <a:p>
            <a:pPr>
              <a:lnSpc>
                <a:spcPct val="80000"/>
              </a:lnSpc>
              <a:buFont typeface="Arial" charset="0"/>
              <a:buNone/>
            </a:pPr>
            <a:r>
              <a:rPr lang="en-US" sz="1800"/>
              <a:t> public:</a:t>
            </a:r>
          </a:p>
          <a:p>
            <a:pPr>
              <a:lnSpc>
                <a:spcPct val="80000"/>
              </a:lnSpc>
              <a:buFont typeface="Arial" charset="0"/>
              <a:buNone/>
            </a:pPr>
            <a:r>
              <a:rPr lang="en-US" sz="1800"/>
              <a:t>   fps_distance(unsigned int, float); // constructor</a:t>
            </a:r>
          </a:p>
          <a:p>
            <a:pPr>
              <a:lnSpc>
                <a:spcPct val="80000"/>
              </a:lnSpc>
              <a:buFont typeface="Arial" charset="0"/>
              <a:buNone/>
            </a:pPr>
            <a:r>
              <a:rPr lang="en-US" sz="1800"/>
              <a:t>  void disp_distance (void);</a:t>
            </a:r>
          </a:p>
          <a:p>
            <a:pPr>
              <a:lnSpc>
                <a:spcPct val="80000"/>
              </a:lnSpc>
              <a:buFont typeface="Arial" charset="0"/>
              <a:buNone/>
            </a:pPr>
            <a:r>
              <a:rPr lang="en-US" sz="1800"/>
              <a:t>/* the friend function feet_to_meter( ) can access the private members of this class */</a:t>
            </a:r>
          </a:p>
          <a:p>
            <a:pPr>
              <a:lnSpc>
                <a:spcPct val="80000"/>
              </a:lnSpc>
              <a:buFont typeface="Arial" charset="0"/>
              <a:buNone/>
            </a:pPr>
            <a:r>
              <a:rPr lang="en-US" sz="1800"/>
              <a:t>friend void feet_to_meter( fps_distance &amp;, mks_distance &amp; ); }; </a:t>
            </a:r>
          </a:p>
          <a:p>
            <a:pPr>
              <a:lnSpc>
                <a:spcPct val="80000"/>
              </a:lnSpc>
              <a:buFont typeface="Arial" charset="0"/>
              <a:buNone/>
            </a:pPr>
            <a:r>
              <a:rPr lang="en-US" sz="1800"/>
              <a:t>fps_distance :: fps_distance( unsigned int ft = 0, float in = 0)</a:t>
            </a:r>
          </a:p>
          <a:p>
            <a:pPr>
              <a:lnSpc>
                <a:spcPct val="80000"/>
              </a:lnSpc>
              <a:buFont typeface="Arial" charset="0"/>
              <a:buNone/>
            </a:pPr>
            <a:r>
              <a:rPr lang="en-US" sz="1800"/>
              <a:t> {feet = ft;</a:t>
            </a:r>
          </a:p>
          <a:p>
            <a:pPr>
              <a:lnSpc>
                <a:spcPct val="80000"/>
              </a:lnSpc>
              <a:buFont typeface="Arial" charset="0"/>
              <a:buNone/>
            </a:pPr>
            <a:r>
              <a:rPr lang="en-US" sz="1800"/>
              <a:t>   inch = in;}</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p:cNvSpPr>
          <p:nvPr>
            <p:ph type="title"/>
          </p:nvPr>
        </p:nvSpPr>
        <p:spPr/>
        <p:txBody>
          <a:bodyPr/>
          <a:lstStyle/>
          <a:p>
            <a:r>
              <a:rPr lang="en-US"/>
              <a:t>Building Bridges of Friendship</a:t>
            </a:r>
          </a:p>
        </p:txBody>
      </p:sp>
      <p:sp>
        <p:nvSpPr>
          <p:cNvPr id="1548291" name="Rectangle 3"/>
          <p:cNvSpPr>
            <a:spLocks noGrp="1"/>
          </p:cNvSpPr>
          <p:nvPr>
            <p:ph type="body" idx="1"/>
          </p:nvPr>
        </p:nvSpPr>
        <p:spPr>
          <a:xfrm>
            <a:off x="685800" y="1658938"/>
            <a:ext cx="7772400" cy="4378325"/>
          </a:xfrm>
        </p:spPr>
        <p:txBody>
          <a:bodyPr/>
          <a:lstStyle/>
          <a:p>
            <a:pPr>
              <a:lnSpc>
                <a:spcPct val="80000"/>
              </a:lnSpc>
            </a:pPr>
            <a:r>
              <a:rPr lang="en-US" sz="1400"/>
              <a:t>void fps :: disp_distance( void)</a:t>
            </a:r>
          </a:p>
          <a:p>
            <a:pPr>
              <a:lnSpc>
                <a:spcPct val="80000"/>
              </a:lnSpc>
            </a:pPr>
            <a:r>
              <a:rPr lang="en-US" sz="1400"/>
              <a:t> {cout &lt;&lt; “The distance = “ &lt;&lt; feet &lt;&lt; “”” &lt;&lt; inch &lt;&lt; “,” &lt;&lt; ‘\n’; }</a:t>
            </a:r>
          </a:p>
          <a:p>
            <a:pPr>
              <a:lnSpc>
                <a:spcPct val="80000"/>
              </a:lnSpc>
            </a:pPr>
            <a:endParaRPr lang="en-US" sz="1400"/>
          </a:p>
          <a:p>
            <a:pPr>
              <a:lnSpc>
                <a:spcPct val="80000"/>
              </a:lnSpc>
            </a:pPr>
            <a:r>
              <a:rPr lang="en-US" sz="1400"/>
              <a:t>class mks_distance</a:t>
            </a:r>
          </a:p>
          <a:p>
            <a:pPr>
              <a:lnSpc>
                <a:spcPct val="80000"/>
              </a:lnSpc>
            </a:pPr>
            <a:r>
              <a:rPr lang="en-US" sz="1400"/>
              <a:t>  {private:</a:t>
            </a:r>
          </a:p>
          <a:p>
            <a:pPr>
              <a:lnSpc>
                <a:spcPct val="80000"/>
              </a:lnSpc>
            </a:pPr>
            <a:r>
              <a:rPr lang="en-US" sz="1400"/>
              <a:t>     int meter;</a:t>
            </a:r>
          </a:p>
          <a:p>
            <a:pPr>
              <a:lnSpc>
                <a:spcPct val="80000"/>
              </a:lnSpc>
            </a:pPr>
            <a:r>
              <a:rPr lang="en-US" sz="1400"/>
              <a:t>     int cm; </a:t>
            </a:r>
          </a:p>
          <a:p>
            <a:pPr>
              <a:lnSpc>
                <a:spcPct val="80000"/>
              </a:lnSpc>
            </a:pPr>
            <a:r>
              <a:rPr lang="en-US" sz="1400"/>
              <a:t>public:</a:t>
            </a:r>
          </a:p>
          <a:p>
            <a:pPr>
              <a:lnSpc>
                <a:spcPct val="80000"/>
              </a:lnSpc>
            </a:pPr>
            <a:r>
              <a:rPr lang="en-US" sz="1400"/>
              <a:t>  mks_distance( int, int);</a:t>
            </a:r>
          </a:p>
          <a:p>
            <a:pPr>
              <a:lnSpc>
                <a:spcPct val="80000"/>
              </a:lnSpc>
            </a:pPr>
            <a:r>
              <a:rPr lang="en-US" sz="1400"/>
              <a:t>  void disp_distance( void);</a:t>
            </a:r>
          </a:p>
          <a:p>
            <a:pPr>
              <a:lnSpc>
                <a:spcPct val="80000"/>
              </a:lnSpc>
            </a:pPr>
            <a:r>
              <a:rPr lang="en-US" sz="1400"/>
              <a:t>friend void feet_to_meter(fps_distance &amp;, mks_distance &amp;);</a:t>
            </a:r>
          </a:p>
          <a:p>
            <a:pPr>
              <a:lnSpc>
                <a:spcPct val="80000"/>
              </a:lnSpc>
            </a:pPr>
            <a:r>
              <a:rPr lang="en-US" sz="1400"/>
              <a:t>};</a:t>
            </a:r>
          </a:p>
          <a:p>
            <a:pPr>
              <a:lnSpc>
                <a:spcPct val="80000"/>
              </a:lnSpc>
            </a:pPr>
            <a:endParaRPr lang="en-US" sz="1400"/>
          </a:p>
          <a:p>
            <a:pPr>
              <a:lnSpc>
                <a:spcPct val="80000"/>
              </a:lnSpc>
            </a:pPr>
            <a:r>
              <a:rPr lang="en-US" sz="1400"/>
              <a:t>mks_distance:: mks_distance( const int mt = 0, const int cmt = 0)</a:t>
            </a:r>
          </a:p>
          <a:p>
            <a:pPr>
              <a:lnSpc>
                <a:spcPct val="80000"/>
              </a:lnSpc>
            </a:pPr>
            <a:r>
              <a:rPr lang="en-US" sz="1400"/>
              <a:t> {meter = mt;</a:t>
            </a:r>
          </a:p>
          <a:p>
            <a:pPr>
              <a:lnSpc>
                <a:spcPct val="80000"/>
              </a:lnSpc>
            </a:pPr>
            <a:r>
              <a:rPr lang="en-US" sz="1400"/>
              <a:t>  cm = cmt; }</a:t>
            </a:r>
          </a:p>
          <a:p>
            <a:pPr>
              <a:lnSpc>
                <a:spcPct val="80000"/>
              </a:lnSpc>
            </a:pPr>
            <a:endParaRPr lang="en-US" sz="1400"/>
          </a:p>
          <a:p>
            <a:pPr>
              <a:lnSpc>
                <a:spcPct val="80000"/>
              </a:lnSpc>
            </a:pPr>
            <a:r>
              <a:rPr lang="en-US" sz="1400"/>
              <a:t> </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p:cNvSpPr>
          <p:nvPr>
            <p:ph type="title"/>
          </p:nvPr>
        </p:nvSpPr>
        <p:spPr/>
        <p:txBody>
          <a:bodyPr/>
          <a:lstStyle/>
          <a:p>
            <a:r>
              <a:rPr lang="en-US"/>
              <a:t>Building Bridges of Friendship</a:t>
            </a:r>
          </a:p>
        </p:txBody>
      </p:sp>
      <p:sp>
        <p:nvSpPr>
          <p:cNvPr id="1550339" name="Rectangle 3"/>
          <p:cNvSpPr>
            <a:spLocks noGrp="1"/>
          </p:cNvSpPr>
          <p:nvPr>
            <p:ph type="body" idx="1"/>
          </p:nvPr>
        </p:nvSpPr>
        <p:spPr>
          <a:xfrm>
            <a:off x="685800" y="1587500"/>
            <a:ext cx="7772400" cy="4449763"/>
          </a:xfrm>
        </p:spPr>
        <p:txBody>
          <a:bodyPr/>
          <a:lstStyle/>
          <a:p>
            <a:r>
              <a:rPr lang="en-US" sz="1600"/>
              <a:t>void mks_distance::disp_distance( void)</a:t>
            </a:r>
          </a:p>
          <a:p>
            <a:r>
              <a:rPr lang="en-US" sz="1600"/>
              <a:t> {cout &lt;&lt; “the distance = “ &lt;&lt; meter &lt;&lt; ‘.’ &lt;&lt; cm  &lt;&lt; “metres\n”;}</a:t>
            </a:r>
          </a:p>
          <a:p>
            <a:endParaRPr lang="en-US" sz="1600"/>
          </a:p>
          <a:p>
            <a:r>
              <a:rPr lang="en-US" sz="1600"/>
              <a:t>/*Function to convert feet and inches to meter and centimeters. The function receives an object of the fps_distance and the mks_distance class as parameters. */</a:t>
            </a:r>
          </a:p>
          <a:p>
            <a:r>
              <a:rPr lang="en-US" sz="1600"/>
              <a:t>void feet_to_meter( fps_distance &amp;fps, mks_distance &amp;mks)</a:t>
            </a:r>
          </a:p>
          <a:p>
            <a:r>
              <a:rPr lang="en-US" sz="1600"/>
              <a:t> {</a:t>
            </a:r>
          </a:p>
          <a:p>
            <a:r>
              <a:rPr lang="en-US" sz="1600"/>
              <a:t>  int temp = ((( fps.feet  12 + fps.inch ) / 39 * 100);</a:t>
            </a:r>
          </a:p>
          <a:p>
            <a:r>
              <a:rPr lang="en-US" sz="1600"/>
              <a:t>  mks meter = temp / 100;</a:t>
            </a:r>
          </a:p>
          <a:p>
            <a:r>
              <a:rPr lang="en-US" sz="1600"/>
              <a:t>  mks.meter = temp % 100;</a:t>
            </a:r>
          </a:p>
          <a:p>
            <a:r>
              <a:rPr lang="en-US" sz="1600"/>
              <a:t> } </a:t>
            </a:r>
          </a:p>
          <a:p>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p:cNvSpPr>
          <p:nvPr>
            <p:ph type="title"/>
          </p:nvPr>
        </p:nvSpPr>
        <p:spPr>
          <a:xfrm>
            <a:off x="381000" y="228600"/>
            <a:ext cx="8534400" cy="1143000"/>
          </a:xfrm>
        </p:spPr>
        <p:txBody>
          <a:bodyPr>
            <a:normAutofit fontScale="90000"/>
          </a:bodyPr>
          <a:lstStyle/>
          <a:p>
            <a:r>
              <a:rPr lang="en-US"/>
              <a:t>Operations on User-Defined Data Types</a:t>
            </a:r>
          </a:p>
        </p:txBody>
      </p:sp>
      <p:sp>
        <p:nvSpPr>
          <p:cNvPr id="676867" name="Rectangle 3"/>
          <p:cNvSpPr>
            <a:spLocks noGrp="1"/>
          </p:cNvSpPr>
          <p:nvPr>
            <p:ph type="body" idx="1"/>
          </p:nvPr>
        </p:nvSpPr>
        <p:spPr>
          <a:xfrm>
            <a:off x="381000" y="1524000"/>
            <a:ext cx="8305800" cy="4572000"/>
          </a:xfrm>
        </p:spPr>
        <p:txBody>
          <a:bodyPr>
            <a:normAutofit fontScale="77500" lnSpcReduction="20000"/>
          </a:bodyPr>
          <a:lstStyle/>
          <a:p>
            <a:r>
              <a:rPr lang="en-US"/>
              <a:t>The onus is on the programmer to associate a user-defined function with its respective user-defined data type through an explicit call to the user-defined function.</a:t>
            </a:r>
          </a:p>
          <a:p>
            <a:endParaRPr lang="en-US"/>
          </a:p>
          <a:p>
            <a:r>
              <a:rPr lang="en-US"/>
              <a:t>This is in sharp contrast to primitive data types where the compiler can bind legitimate operations to its data type.</a:t>
            </a:r>
          </a:p>
          <a:p>
            <a:endParaRPr lang="en-US"/>
          </a:p>
          <a:p>
            <a:r>
              <a:rPr lang="en-US"/>
              <a:t>The need was to somehow evolve a mechanism wherein the binding of a user-defined function to its corresponding user-defined data type could be achieved so that only these functions could operate on the data type.</a:t>
            </a:r>
          </a:p>
        </p:txBody>
      </p:sp>
      <p:pic>
        <p:nvPicPr>
          <p:cNvPr id="2" name="Audio 1">
            <a:hlinkClick r:id="" action="ppaction://media"/>
            <a:extLst>
              <a:ext uri="{FF2B5EF4-FFF2-40B4-BE49-F238E27FC236}">
                <a16:creationId xmlns:a16="http://schemas.microsoft.com/office/drawing/2014/main" id="{C2F500DB-B0A7-4F99-9000-23FD8CC9E06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9"/>
    </mc:Choice>
    <mc:Fallback xmlns="">
      <p:transition spd="slow" advTm="1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p:cNvSpPr>
          <p:nvPr>
            <p:ph type="title"/>
          </p:nvPr>
        </p:nvSpPr>
        <p:spPr/>
        <p:txBody>
          <a:bodyPr/>
          <a:lstStyle/>
          <a:p>
            <a:r>
              <a:rPr lang="en-US"/>
              <a:t>Forward Declaration</a:t>
            </a:r>
          </a:p>
        </p:txBody>
      </p:sp>
      <p:sp>
        <p:nvSpPr>
          <p:cNvPr id="1552387" name="Rectangle 3"/>
          <p:cNvSpPr>
            <a:spLocks noGrp="1"/>
          </p:cNvSpPr>
          <p:nvPr>
            <p:ph type="body" idx="1"/>
          </p:nvPr>
        </p:nvSpPr>
        <p:spPr/>
        <p:txBody>
          <a:bodyPr>
            <a:normAutofit fontScale="92500" lnSpcReduction="20000"/>
          </a:bodyPr>
          <a:lstStyle/>
          <a:p>
            <a:r>
              <a:rPr lang="en-US" b="1"/>
              <a:t>Forward Declaration</a:t>
            </a:r>
            <a:r>
              <a:rPr lang="en-US"/>
              <a:t> : Declaring a class, without having it’s implementation  immediately followed by.</a:t>
            </a:r>
            <a:r>
              <a:rPr lang="en-US" b="1"/>
              <a:t> </a:t>
            </a:r>
          </a:p>
          <a:p>
            <a:pPr>
              <a:buFont typeface="Arial" charset="0"/>
              <a:buNone/>
            </a:pPr>
            <a:endParaRPr lang="en-US" b="1"/>
          </a:p>
          <a:p>
            <a:r>
              <a:rPr lang="en-US"/>
              <a:t>Forward declaration tells the compiler that class definition comes later in the program.</a:t>
            </a:r>
          </a:p>
          <a:p>
            <a:pPr>
              <a:buFont typeface="Arial" charset="0"/>
              <a:buNone/>
            </a:pPr>
            <a:endParaRPr lang="en-US"/>
          </a:p>
          <a:p>
            <a:r>
              <a:rPr lang="en-US"/>
              <a:t>The forward declaration is made globally (outside any class declaration) before a reference is made to the class.</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p:cNvSpPr>
          <p:nvPr>
            <p:ph type="title"/>
          </p:nvPr>
        </p:nvSpPr>
        <p:spPr/>
        <p:txBody>
          <a:bodyPr/>
          <a:lstStyle/>
          <a:p>
            <a:r>
              <a:rPr lang="en-US"/>
              <a:t>Friend class</a:t>
            </a:r>
          </a:p>
        </p:txBody>
      </p:sp>
      <p:sp>
        <p:nvSpPr>
          <p:cNvPr id="1554435" name="Rectangle 3"/>
          <p:cNvSpPr>
            <a:spLocks noGrp="1"/>
          </p:cNvSpPr>
          <p:nvPr>
            <p:ph type="body" idx="1"/>
          </p:nvPr>
        </p:nvSpPr>
        <p:spPr/>
        <p:txBody>
          <a:bodyPr>
            <a:normAutofit fontScale="85000" lnSpcReduction="20000"/>
          </a:bodyPr>
          <a:lstStyle/>
          <a:p>
            <a:pPr>
              <a:lnSpc>
                <a:spcPct val="90000"/>
              </a:lnSpc>
            </a:pPr>
            <a:r>
              <a:rPr lang="en-US"/>
              <a:t>Class can be declared as a  friend of another class.</a:t>
            </a:r>
          </a:p>
          <a:p>
            <a:pPr>
              <a:lnSpc>
                <a:spcPct val="90000"/>
              </a:lnSpc>
              <a:buFont typeface="Arial" charset="0"/>
              <a:buNone/>
            </a:pPr>
            <a:endParaRPr lang="en-US"/>
          </a:p>
          <a:p>
            <a:pPr>
              <a:lnSpc>
                <a:spcPct val="90000"/>
              </a:lnSpc>
            </a:pPr>
            <a:r>
              <a:rPr lang="en-US"/>
              <a:t>Friend class can access all the members (including private and protected) of another class directly using object</a:t>
            </a:r>
          </a:p>
          <a:p>
            <a:pPr>
              <a:lnSpc>
                <a:spcPct val="90000"/>
              </a:lnSpc>
              <a:buFont typeface="Arial" charset="0"/>
              <a:buNone/>
            </a:pPr>
            <a:endParaRPr lang="en-US"/>
          </a:p>
          <a:p>
            <a:pPr>
              <a:lnSpc>
                <a:spcPct val="90000"/>
              </a:lnSpc>
            </a:pPr>
            <a:r>
              <a:rPr lang="en-US"/>
              <a:t>Friend declarations can go in either the public, private, or protected section of a class.it doesn't matter where they appear. </a:t>
            </a:r>
          </a:p>
          <a:p>
            <a:pPr>
              <a:lnSpc>
                <a:spcPct val="90000"/>
              </a:lnSpc>
              <a:buFont typeface="Arial" charset="0"/>
              <a:buNone/>
            </a:pPr>
            <a:endParaRPr lang="en-US"/>
          </a:p>
          <a:p>
            <a:pPr>
              <a:lnSpc>
                <a:spcPct val="90000"/>
              </a:lnSpc>
            </a:pPr>
            <a:r>
              <a:rPr lang="en-US"/>
              <a:t>Access is granted for a class using the class </a:t>
            </a:r>
            <a:r>
              <a:rPr lang="en-US" b="1"/>
              <a:t>keyword </a:t>
            </a:r>
            <a:r>
              <a:rPr lang="en-US"/>
              <a:t>as </a:t>
            </a:r>
            <a:r>
              <a:rPr lang="en-US" sz="1800" b="1"/>
              <a:t>friend class aclass</a:t>
            </a:r>
            <a:r>
              <a:rPr lang="en-US"/>
              <a:t>;</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p:cNvSpPr>
          <p:nvPr>
            <p:ph type="title"/>
          </p:nvPr>
        </p:nvSpPr>
        <p:spPr>
          <a:xfrm>
            <a:off x="0" y="215900"/>
            <a:ext cx="7696200" cy="990600"/>
          </a:xfrm>
        </p:spPr>
        <p:txBody>
          <a:bodyPr/>
          <a:lstStyle/>
          <a:p>
            <a:r>
              <a:rPr lang="en-US"/>
              <a:t>Example:Friend class</a:t>
            </a:r>
          </a:p>
        </p:txBody>
      </p:sp>
      <p:sp>
        <p:nvSpPr>
          <p:cNvPr id="1556483" name="Rectangle 3"/>
          <p:cNvSpPr>
            <a:spLocks noGrp="1"/>
          </p:cNvSpPr>
          <p:nvPr>
            <p:ph type="body" idx="1"/>
          </p:nvPr>
        </p:nvSpPr>
        <p:spPr/>
        <p:txBody>
          <a:bodyPr/>
          <a:lstStyle/>
          <a:p>
            <a:pPr>
              <a:lnSpc>
                <a:spcPct val="80000"/>
              </a:lnSpc>
              <a:buFont typeface="Arial" charset="0"/>
              <a:buNone/>
            </a:pPr>
            <a:r>
              <a:rPr lang="en-US" sz="1600"/>
              <a:t>Example:</a:t>
            </a:r>
          </a:p>
          <a:p>
            <a:pPr>
              <a:lnSpc>
                <a:spcPct val="80000"/>
              </a:lnSpc>
              <a:buFont typeface="Arial" charset="0"/>
              <a:buNone/>
            </a:pPr>
            <a:r>
              <a:rPr lang="en-US" sz="1600"/>
              <a:t>class A</a:t>
            </a:r>
          </a:p>
          <a:p>
            <a:pPr>
              <a:lnSpc>
                <a:spcPct val="80000"/>
              </a:lnSpc>
              <a:buFont typeface="Arial" charset="0"/>
              <a:buNone/>
            </a:pPr>
            <a:r>
              <a:rPr lang="en-US" sz="1600"/>
              <a:t>{</a:t>
            </a:r>
          </a:p>
          <a:p>
            <a:pPr>
              <a:lnSpc>
                <a:spcPct val="80000"/>
              </a:lnSpc>
              <a:buFont typeface="Arial" charset="0"/>
              <a:buNone/>
            </a:pPr>
            <a:r>
              <a:rPr lang="en-US" sz="1600"/>
              <a:t>private:</a:t>
            </a:r>
          </a:p>
          <a:p>
            <a:pPr>
              <a:lnSpc>
                <a:spcPct val="80000"/>
              </a:lnSpc>
              <a:buFont typeface="Arial" charset="0"/>
              <a:buNone/>
            </a:pPr>
            <a:r>
              <a:rPr lang="en-US" sz="1600"/>
              <a:t>int X;</a:t>
            </a:r>
          </a:p>
          <a:p>
            <a:pPr>
              <a:lnSpc>
                <a:spcPct val="80000"/>
              </a:lnSpc>
              <a:buFont typeface="Arial" charset="0"/>
              <a:buNone/>
            </a:pPr>
            <a:r>
              <a:rPr lang="en-US" sz="1600"/>
              <a:t>void setx(int p)</a:t>
            </a:r>
          </a:p>
          <a:p>
            <a:pPr>
              <a:lnSpc>
                <a:spcPct val="80000"/>
              </a:lnSpc>
              <a:buFont typeface="Arial" charset="0"/>
              <a:buNone/>
            </a:pPr>
            <a:r>
              <a:rPr lang="en-US" sz="1600"/>
              <a:t>{</a:t>
            </a:r>
          </a:p>
          <a:p>
            <a:pPr>
              <a:lnSpc>
                <a:spcPct val="80000"/>
              </a:lnSpc>
              <a:buFont typeface="Arial" charset="0"/>
              <a:buNone/>
            </a:pPr>
            <a:r>
              <a:rPr lang="en-US" sz="1600"/>
              <a:t>X=p;</a:t>
            </a:r>
          </a:p>
          <a:p>
            <a:pPr>
              <a:lnSpc>
                <a:spcPct val="80000"/>
              </a:lnSpc>
              <a:buFont typeface="Arial" charset="0"/>
              <a:buNone/>
            </a:pPr>
            <a:r>
              <a:rPr lang="en-US" sz="1600"/>
              <a:t>}</a:t>
            </a:r>
          </a:p>
          <a:p>
            <a:pPr>
              <a:lnSpc>
                <a:spcPct val="80000"/>
              </a:lnSpc>
              <a:buFont typeface="Arial" charset="0"/>
              <a:buNone/>
            </a:pPr>
            <a:r>
              <a:rPr lang="en-US" sz="1600"/>
              <a:t>void disx()</a:t>
            </a:r>
          </a:p>
          <a:p>
            <a:pPr>
              <a:lnSpc>
                <a:spcPct val="80000"/>
              </a:lnSpc>
              <a:buFont typeface="Arial" charset="0"/>
              <a:buNone/>
            </a:pPr>
            <a:r>
              <a:rPr lang="en-US" sz="1600"/>
              <a:t>{</a:t>
            </a:r>
          </a:p>
          <a:p>
            <a:pPr>
              <a:lnSpc>
                <a:spcPct val="80000"/>
              </a:lnSpc>
              <a:buFont typeface="Arial" charset="0"/>
              <a:buNone/>
            </a:pPr>
            <a:r>
              <a:rPr lang="en-US" sz="1600"/>
              <a:t>cout&lt;&lt;X;</a:t>
            </a:r>
          </a:p>
          <a:p>
            <a:pPr>
              <a:lnSpc>
                <a:spcPct val="80000"/>
              </a:lnSpc>
              <a:buFont typeface="Arial" charset="0"/>
              <a:buNone/>
            </a:pPr>
            <a:r>
              <a:rPr lang="en-US" sz="1600"/>
              <a:t>}</a:t>
            </a:r>
          </a:p>
          <a:p>
            <a:pPr>
              <a:lnSpc>
                <a:spcPct val="80000"/>
              </a:lnSpc>
              <a:buFont typeface="Arial" charset="0"/>
              <a:buNone/>
            </a:pPr>
            <a:r>
              <a:rPr lang="en-US" sz="1600"/>
              <a:t>friend class B;</a:t>
            </a:r>
          </a:p>
          <a:p>
            <a:pPr>
              <a:lnSpc>
                <a:spcPct val="80000"/>
              </a:lnSpc>
              <a:buFont typeface="Arial" charset="0"/>
              <a:buNone/>
            </a:pPr>
            <a:r>
              <a:rPr lang="en-US" sz="1600"/>
              <a:t>};</a:t>
            </a:r>
          </a:p>
          <a:p>
            <a:pPr>
              <a:lnSpc>
                <a:spcPct val="80000"/>
              </a:lnSpc>
              <a:buFont typeface="Arial" charset="0"/>
              <a:buNone/>
            </a:pPr>
            <a:endParaRPr lang="en-US" sz="160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p:cNvSpPr>
          <p:nvPr>
            <p:ph type="title"/>
          </p:nvPr>
        </p:nvSpPr>
        <p:spPr/>
        <p:txBody>
          <a:bodyPr/>
          <a:lstStyle/>
          <a:p>
            <a:r>
              <a:rPr lang="en-US"/>
              <a:t>Example: Friend class</a:t>
            </a:r>
          </a:p>
        </p:txBody>
      </p:sp>
      <p:sp>
        <p:nvSpPr>
          <p:cNvPr id="1558531" name="Rectangle 3"/>
          <p:cNvSpPr>
            <a:spLocks noGrp="1"/>
          </p:cNvSpPr>
          <p:nvPr>
            <p:ph type="body" idx="1"/>
          </p:nvPr>
        </p:nvSpPr>
        <p:spPr>
          <a:xfrm>
            <a:off x="533400" y="1874838"/>
            <a:ext cx="4038600" cy="3803650"/>
          </a:xfrm>
        </p:spPr>
        <p:txBody>
          <a:bodyPr/>
          <a:lstStyle/>
          <a:p>
            <a:pPr>
              <a:lnSpc>
                <a:spcPct val="80000"/>
              </a:lnSpc>
              <a:buFont typeface="Arial" charset="0"/>
              <a:buNone/>
            </a:pPr>
            <a:r>
              <a:rPr lang="en-US" sz="1800"/>
              <a:t>class B</a:t>
            </a:r>
          </a:p>
          <a:p>
            <a:pPr>
              <a:lnSpc>
                <a:spcPct val="80000"/>
              </a:lnSpc>
              <a:buFont typeface="Arial" charset="0"/>
              <a:buNone/>
            </a:pPr>
            <a:r>
              <a:rPr lang="en-US" sz="1800"/>
              <a:t>{</a:t>
            </a:r>
          </a:p>
          <a:p>
            <a:pPr>
              <a:lnSpc>
                <a:spcPct val="80000"/>
              </a:lnSpc>
              <a:buFont typeface="Arial" charset="0"/>
              <a:buNone/>
            </a:pPr>
            <a:r>
              <a:rPr lang="en-US" sz="1800"/>
              <a:t>private:</a:t>
            </a:r>
          </a:p>
          <a:p>
            <a:pPr>
              <a:lnSpc>
                <a:spcPct val="80000"/>
              </a:lnSpc>
              <a:buFont typeface="Arial" charset="0"/>
              <a:buNone/>
            </a:pPr>
            <a:r>
              <a:rPr lang="en-US" sz="1800"/>
              <a:t>int Y;</a:t>
            </a:r>
          </a:p>
          <a:p>
            <a:pPr>
              <a:lnSpc>
                <a:spcPct val="80000"/>
              </a:lnSpc>
              <a:buFont typeface="Arial" charset="0"/>
              <a:buNone/>
            </a:pPr>
            <a:r>
              <a:rPr lang="en-US" sz="1800"/>
              <a:t>public:</a:t>
            </a:r>
          </a:p>
          <a:p>
            <a:pPr>
              <a:lnSpc>
                <a:spcPct val="80000"/>
              </a:lnSpc>
              <a:buFont typeface="Arial" charset="0"/>
              <a:buNone/>
            </a:pPr>
            <a:r>
              <a:rPr lang="en-US" sz="1800"/>
              <a:t>void setxy()</a:t>
            </a:r>
          </a:p>
          <a:p>
            <a:pPr>
              <a:lnSpc>
                <a:spcPct val="80000"/>
              </a:lnSpc>
              <a:buFont typeface="Arial" charset="0"/>
              <a:buNone/>
            </a:pPr>
            <a:r>
              <a:rPr lang="en-US" sz="1800"/>
              <a:t>{</a:t>
            </a:r>
          </a:p>
          <a:p>
            <a:pPr>
              <a:lnSpc>
                <a:spcPct val="80000"/>
              </a:lnSpc>
              <a:buFont typeface="Arial" charset="0"/>
              <a:buNone/>
            </a:pPr>
            <a:r>
              <a:rPr lang="en-US" sz="1800"/>
              <a:t>A obj;</a:t>
            </a:r>
          </a:p>
          <a:p>
            <a:pPr>
              <a:lnSpc>
                <a:spcPct val="80000"/>
              </a:lnSpc>
              <a:buFont typeface="Arial" charset="0"/>
              <a:buNone/>
            </a:pPr>
            <a:r>
              <a:rPr lang="en-US" sz="1800"/>
              <a:t>Obj.setx(10);//</a:t>
            </a:r>
            <a:r>
              <a:rPr lang="en-US" sz="1200"/>
              <a:t>accessing private data of class A</a:t>
            </a:r>
          </a:p>
          <a:p>
            <a:pPr>
              <a:lnSpc>
                <a:spcPct val="80000"/>
              </a:lnSpc>
              <a:buFont typeface="Arial" charset="0"/>
              <a:buNone/>
            </a:pPr>
            <a:r>
              <a:rPr lang="en-US" sz="1800"/>
              <a:t>Obj.disx();</a:t>
            </a:r>
          </a:p>
          <a:p>
            <a:pPr>
              <a:lnSpc>
                <a:spcPct val="80000"/>
              </a:lnSpc>
              <a:buFont typeface="Arial" charset="0"/>
              <a:buNone/>
            </a:pPr>
            <a:r>
              <a:rPr lang="en-US" sz="1800"/>
              <a:t>}</a:t>
            </a:r>
          </a:p>
          <a:p>
            <a:pPr>
              <a:lnSpc>
                <a:spcPct val="80000"/>
              </a:lnSpc>
              <a:buFont typeface="Arial" charset="0"/>
              <a:buNone/>
            </a:pPr>
            <a:r>
              <a:rPr lang="en-US" sz="1800"/>
              <a:t>};</a:t>
            </a:r>
          </a:p>
          <a:p>
            <a:pPr>
              <a:lnSpc>
                <a:spcPct val="80000"/>
              </a:lnSpc>
            </a:pPr>
            <a:endParaRPr lang="en-US" sz="1800"/>
          </a:p>
        </p:txBody>
      </p:sp>
      <p:sp>
        <p:nvSpPr>
          <p:cNvPr id="1558532" name="Rectangle 4"/>
          <p:cNvSpPr>
            <a:spLocks noChangeArrowheads="1"/>
          </p:cNvSpPr>
          <p:nvPr/>
        </p:nvSpPr>
        <p:spPr bwMode="auto">
          <a:xfrm>
            <a:off x="5181600" y="1905000"/>
            <a:ext cx="2667000" cy="2743200"/>
          </a:xfrm>
          <a:prstGeom prst="rect">
            <a:avLst/>
          </a:prstGeom>
          <a:noFill/>
          <a:ln w="9525">
            <a:noFill/>
            <a:miter lim="800000"/>
            <a:headEnd/>
            <a:tailEnd/>
          </a:ln>
          <a:effectLst/>
        </p:spPr>
        <p:txBody>
          <a:bodyPr/>
          <a:lstStyle/>
          <a:p>
            <a:pPr marL="342900" indent="-342900" eaLnBrk="0" hangingPunct="0">
              <a:lnSpc>
                <a:spcPct val="80000"/>
              </a:lnSpc>
              <a:spcBef>
                <a:spcPct val="20000"/>
              </a:spcBef>
              <a:buFont typeface="Arial" charset="0"/>
              <a:buNone/>
            </a:pPr>
            <a:r>
              <a:rPr lang="en-US" b="1">
                <a:latin typeface="Gill Sans MT" pitchFamily="34" charset="0"/>
              </a:rPr>
              <a:t>main()</a:t>
            </a:r>
          </a:p>
          <a:p>
            <a:pPr marL="342900" indent="-342900" eaLnBrk="0" hangingPunct="0">
              <a:lnSpc>
                <a:spcPct val="80000"/>
              </a:lnSpc>
              <a:spcBef>
                <a:spcPct val="20000"/>
              </a:spcBef>
              <a:buFont typeface="Arial" charset="0"/>
              <a:buNone/>
            </a:pPr>
            <a:r>
              <a:rPr lang="en-US" b="1">
                <a:latin typeface="Gill Sans MT" pitchFamily="34" charset="0"/>
              </a:rPr>
              <a:t>{</a:t>
            </a:r>
          </a:p>
          <a:p>
            <a:pPr marL="342900" indent="-342900" eaLnBrk="0" hangingPunct="0">
              <a:lnSpc>
                <a:spcPct val="80000"/>
              </a:lnSpc>
              <a:spcBef>
                <a:spcPct val="20000"/>
              </a:spcBef>
              <a:buFont typeface="Arial" charset="0"/>
              <a:buNone/>
            </a:pPr>
            <a:r>
              <a:rPr lang="en-US" b="1">
                <a:latin typeface="Gill Sans MT" pitchFamily="34" charset="0"/>
              </a:rPr>
              <a:t>B Obj;</a:t>
            </a:r>
          </a:p>
          <a:p>
            <a:pPr marL="342900" indent="-342900" eaLnBrk="0" hangingPunct="0">
              <a:lnSpc>
                <a:spcPct val="80000"/>
              </a:lnSpc>
              <a:spcBef>
                <a:spcPct val="20000"/>
              </a:spcBef>
              <a:buFont typeface="Arial" charset="0"/>
              <a:buNone/>
            </a:pPr>
            <a:r>
              <a:rPr lang="en-US" b="1">
                <a:latin typeface="Gill Sans MT" pitchFamily="34" charset="0"/>
              </a:rPr>
              <a:t>Obj.setxy();</a:t>
            </a:r>
          </a:p>
          <a:p>
            <a:pPr marL="342900" indent="-342900" eaLnBrk="0" hangingPunct="0">
              <a:lnSpc>
                <a:spcPct val="80000"/>
              </a:lnSpc>
              <a:spcBef>
                <a:spcPct val="20000"/>
              </a:spcBef>
              <a:buFont typeface="Arial" charset="0"/>
              <a:buNone/>
            </a:pPr>
            <a:endParaRPr lang="en-US" b="1">
              <a:latin typeface="Gill Sans MT" pitchFamily="34" charset="0"/>
            </a:endParaRPr>
          </a:p>
          <a:p>
            <a:pPr marL="342900" indent="-342900" eaLnBrk="0" hangingPunct="0">
              <a:lnSpc>
                <a:spcPct val="80000"/>
              </a:lnSpc>
              <a:spcBef>
                <a:spcPct val="20000"/>
              </a:spcBef>
              <a:buFont typeface="Arial" charset="0"/>
              <a:buNone/>
            </a:pPr>
            <a:r>
              <a:rPr lang="en-US" b="1">
                <a:latin typeface="Gill Sans MT" pitchFamily="34" charset="0"/>
              </a:rPr>
              <a:t>}</a:t>
            </a:r>
          </a:p>
          <a:p>
            <a:pPr marL="342900" indent="-342900" eaLnBrk="0" hangingPunct="0">
              <a:lnSpc>
                <a:spcPct val="80000"/>
              </a:lnSpc>
              <a:spcBef>
                <a:spcPct val="20000"/>
              </a:spcBef>
              <a:buFont typeface="Arial" charset="0"/>
              <a:buChar char="•"/>
            </a:pPr>
            <a:endParaRPr lang="en-US" b="1">
              <a:latin typeface="Gill Sans MT" pitchFamily="34"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8" name="Rectangle 2"/>
          <p:cNvSpPr>
            <a:spLocks noGrp="1"/>
          </p:cNvSpPr>
          <p:nvPr>
            <p:ph type="title"/>
          </p:nvPr>
        </p:nvSpPr>
        <p:spPr/>
        <p:txBody>
          <a:bodyPr/>
          <a:lstStyle/>
          <a:p>
            <a:r>
              <a:rPr lang="en-US"/>
              <a:t>Summary</a:t>
            </a:r>
          </a:p>
        </p:txBody>
      </p:sp>
      <p:sp>
        <p:nvSpPr>
          <p:cNvPr id="1560579" name="Rectangle 3"/>
          <p:cNvSpPr>
            <a:spLocks noGrp="1"/>
          </p:cNvSpPr>
          <p:nvPr>
            <p:ph type="body" idx="1"/>
          </p:nvPr>
        </p:nvSpPr>
        <p:spPr/>
        <p:txBody>
          <a:bodyPr/>
          <a:lstStyle/>
          <a:p>
            <a:pPr marL="457200" indent="-457200">
              <a:buFont typeface="Arial" charset="0"/>
              <a:buNone/>
            </a:pPr>
            <a:endParaRPr lang="en-US"/>
          </a:p>
          <a:p>
            <a:pPr marL="457200" indent="-457200">
              <a:buFont typeface="Arial" charset="0"/>
              <a:buNone/>
            </a:pPr>
            <a:r>
              <a:rPr lang="en-US"/>
              <a:t>At the end of this Section, you  learnt to: </a:t>
            </a:r>
          </a:p>
          <a:p>
            <a:pPr marL="457200" indent="-457200"/>
            <a:r>
              <a:rPr lang="en-US"/>
              <a:t> Define friend function</a:t>
            </a:r>
          </a:p>
          <a:p>
            <a:pPr marL="457200" indent="-457200"/>
            <a:r>
              <a:rPr lang="en-US"/>
              <a:t> Implementing friend function</a:t>
            </a:r>
          </a:p>
          <a:p>
            <a:pPr marL="457200" indent="-457200"/>
            <a:r>
              <a:rPr lang="en-US"/>
              <a:t> Define friend class</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p:cNvSpPr>
          <p:nvPr>
            <p:ph type="ctrTitle"/>
          </p:nvPr>
        </p:nvSpPr>
        <p:spPr>
          <a:xfrm>
            <a:off x="533400" y="1676400"/>
            <a:ext cx="7696200" cy="1466850"/>
          </a:xfrm>
        </p:spPr>
        <p:txBody>
          <a:bodyPr/>
          <a:lstStyle/>
          <a:p>
            <a:r>
              <a:rPr lang="en-US"/>
              <a:t>Operator Overloading </a:t>
            </a:r>
            <a:endParaRPr lang="en-GB"/>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568771" name="Text Box 3"/>
          <p:cNvSpPr txBox="1">
            <a:spLocks noChangeArrowheads="1"/>
          </p:cNvSpPr>
          <p:nvPr/>
        </p:nvSpPr>
        <p:spPr bwMode="auto">
          <a:xfrm>
            <a:off x="762000" y="2022475"/>
            <a:ext cx="7848600" cy="2370138"/>
          </a:xfrm>
          <a:prstGeom prst="rect">
            <a:avLst/>
          </a:prstGeom>
          <a:noFill/>
          <a:ln w="9525">
            <a:noFill/>
            <a:miter lim="800000"/>
            <a:headEnd/>
            <a:tailEnd/>
          </a:ln>
          <a:effectLst/>
        </p:spPr>
        <p:txBody>
          <a:bodyPr>
            <a:spAutoFit/>
          </a:bodyPr>
          <a:lstStyle/>
          <a:p>
            <a:pPr eaLnBrk="0" hangingPunct="0">
              <a:spcBef>
                <a:spcPct val="20000"/>
              </a:spcBef>
              <a:buFont typeface="Arial" charset="0"/>
              <a:buNone/>
            </a:pPr>
            <a:r>
              <a:rPr lang="en-US" sz="2000">
                <a:latin typeface="Gill Sans MT" pitchFamily="34" charset="0"/>
              </a:rPr>
              <a:t>At the end of this lesson, you will be able to: </a:t>
            </a:r>
          </a:p>
          <a:p>
            <a:pPr eaLnBrk="0" hangingPunct="0">
              <a:spcBef>
                <a:spcPct val="20000"/>
              </a:spcBef>
              <a:buFont typeface="Arial" charset="0"/>
              <a:buChar char="•"/>
            </a:pPr>
            <a:r>
              <a:rPr lang="en-US" sz="2000">
                <a:latin typeface="Gill Sans MT" pitchFamily="34" charset="0"/>
              </a:rPr>
              <a:t>Describe operator overloading and its functionality</a:t>
            </a:r>
          </a:p>
          <a:p>
            <a:pPr eaLnBrk="0" hangingPunct="0">
              <a:spcBef>
                <a:spcPct val="20000"/>
              </a:spcBef>
              <a:buFont typeface="Arial" charset="0"/>
              <a:buChar char="•"/>
            </a:pPr>
            <a:r>
              <a:rPr lang="en-US" sz="2000">
                <a:latin typeface="Gill Sans MT" pitchFamily="34" charset="0"/>
              </a:rPr>
              <a:t> Implement overloaded operators</a:t>
            </a:r>
          </a:p>
          <a:p>
            <a:pPr eaLnBrk="0" hangingPunct="0">
              <a:spcBef>
                <a:spcPct val="20000"/>
              </a:spcBef>
              <a:buFont typeface="Arial" charset="0"/>
              <a:buChar char="•"/>
            </a:pPr>
            <a:r>
              <a:rPr lang="en-US" sz="2000">
                <a:latin typeface="Gill Sans MT" pitchFamily="34" charset="0"/>
              </a:rPr>
              <a:t> Overload unary and binary operators </a:t>
            </a:r>
          </a:p>
          <a:p>
            <a:pPr eaLnBrk="0" hangingPunct="0">
              <a:spcBef>
                <a:spcPct val="20000"/>
              </a:spcBef>
              <a:buFont typeface="Arial" charset="0"/>
              <a:buChar char="•"/>
            </a:pPr>
            <a:r>
              <a:rPr lang="en-US" sz="2000">
                <a:latin typeface="Gill Sans MT" pitchFamily="34" charset="0"/>
              </a:rPr>
              <a:t> Use conversion functions</a:t>
            </a:r>
          </a:p>
          <a:p>
            <a:pPr eaLnBrk="0" hangingPunct="0">
              <a:spcBef>
                <a:spcPct val="20000"/>
              </a:spcBef>
              <a:buFont typeface="Arial" charset="0"/>
              <a:buChar char="•"/>
            </a:pPr>
            <a:r>
              <a:rPr lang="en-US" sz="2000">
                <a:latin typeface="Gill Sans MT" pitchFamily="34" charset="0"/>
              </a:rPr>
              <a:t>Friend operator function</a:t>
            </a:r>
            <a:r>
              <a:rPr lang="en-US" sz="2800">
                <a:latin typeface="Times New Roman" pitchFamily="18" charset="0"/>
              </a:rPr>
              <a:t> </a:t>
            </a:r>
          </a:p>
        </p:txBody>
      </p:sp>
      <p:sp>
        <p:nvSpPr>
          <p:cNvPr id="1568772" name="Rectangle 4"/>
          <p:cNvSpPr>
            <a:spLocks noChangeArrowheads="1"/>
          </p:cNvSpPr>
          <p:nvPr/>
        </p:nvSpPr>
        <p:spPr bwMode="auto">
          <a:xfrm>
            <a:off x="0" y="304800"/>
            <a:ext cx="7099300" cy="762000"/>
          </a:xfrm>
          <a:prstGeom prst="rect">
            <a:avLst/>
          </a:prstGeom>
          <a:noFill/>
          <a:ln w="9525">
            <a:noFill/>
            <a:miter lim="800000"/>
            <a:headEnd/>
            <a:tailEnd/>
          </a:ln>
          <a:effectLst/>
        </p:spPr>
        <p:txBody>
          <a:bodyPr>
            <a:spAutoFit/>
          </a:bodyPr>
          <a:lstStyle/>
          <a:p>
            <a:pPr eaLnBrk="0" hangingPunct="0"/>
            <a:r>
              <a:rPr lang="en-US" sz="4400">
                <a:solidFill>
                  <a:schemeClr val="tx2"/>
                </a:solidFill>
                <a:latin typeface="Times New Roman" pitchFamily="18" charset="0"/>
              </a:rPr>
              <a:t>      </a:t>
            </a:r>
            <a:r>
              <a:rPr lang="en-US" sz="3200">
                <a:latin typeface="Times New Roman" pitchFamily="18" charset="0"/>
              </a:rPr>
              <a:t>Objectives</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p:cNvSpPr>
          <p:nvPr>
            <p:ph type="title"/>
          </p:nvPr>
        </p:nvSpPr>
        <p:spPr/>
        <p:txBody>
          <a:bodyPr/>
          <a:lstStyle/>
          <a:p>
            <a:r>
              <a:rPr lang="en-US"/>
              <a:t>Operator Overloading</a:t>
            </a:r>
          </a:p>
        </p:txBody>
      </p:sp>
      <p:sp>
        <p:nvSpPr>
          <p:cNvPr id="1570819" name="Rectangle 3"/>
          <p:cNvSpPr>
            <a:spLocks noGrp="1"/>
          </p:cNvSpPr>
          <p:nvPr>
            <p:ph type="body" idx="1"/>
          </p:nvPr>
        </p:nvSpPr>
        <p:spPr/>
        <p:txBody>
          <a:bodyPr/>
          <a:lstStyle/>
          <a:p>
            <a:r>
              <a:rPr lang="en-US"/>
              <a:t>Most fundamental data types have pre-defined operations associated with them.</a:t>
            </a:r>
          </a:p>
          <a:p>
            <a:r>
              <a:rPr lang="en-US"/>
              <a:t>To make a user-defined data type as natural as a fundamental data type, the appropriate set of operators must be associated with it.</a:t>
            </a:r>
          </a:p>
          <a:p>
            <a:r>
              <a:rPr lang="en-US"/>
              <a:t>C++ allows to Define additional meaning to a existing operator without changing its basic meaning </a:t>
            </a:r>
          </a:p>
          <a:p>
            <a:pPr>
              <a:buFont typeface="Arial" charset="0"/>
              <a:buNone/>
            </a:pPr>
            <a:r>
              <a:rPr lang="en-US" sz="1200" b="1"/>
              <a:t>           </a:t>
            </a:r>
            <a:r>
              <a:rPr lang="en-US" sz="1800" b="1"/>
              <a:t>-Operator overloading</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p:cNvSpPr>
          <p:nvPr>
            <p:ph type="title"/>
          </p:nvPr>
        </p:nvSpPr>
        <p:spPr/>
        <p:txBody>
          <a:bodyPr/>
          <a:lstStyle/>
          <a:p>
            <a:r>
              <a:rPr lang="en-US"/>
              <a:t>Operator Overloading</a:t>
            </a:r>
          </a:p>
        </p:txBody>
      </p:sp>
      <p:sp>
        <p:nvSpPr>
          <p:cNvPr id="1572867" name="Rectangle 3"/>
          <p:cNvSpPr>
            <a:spLocks noGrp="1"/>
          </p:cNvSpPr>
          <p:nvPr>
            <p:ph type="body" idx="1"/>
          </p:nvPr>
        </p:nvSpPr>
        <p:spPr/>
        <p:txBody>
          <a:bodyPr>
            <a:normAutofit fontScale="92500" lnSpcReduction="10000"/>
          </a:bodyPr>
          <a:lstStyle/>
          <a:p>
            <a:endParaRPr lang="en-US"/>
          </a:p>
          <a:p>
            <a:r>
              <a:rPr lang="en-US"/>
              <a:t>To add two  objects of the same class , a member function  needs to be invoked.</a:t>
            </a:r>
          </a:p>
          <a:p>
            <a:pPr>
              <a:buFont typeface="Arial" charset="0"/>
              <a:buNone/>
            </a:pPr>
            <a:r>
              <a:rPr lang="en-US"/>
              <a:t>       - Obj3.addFun(obj1,obj2)</a:t>
            </a:r>
          </a:p>
          <a:p>
            <a:r>
              <a:rPr lang="en-US"/>
              <a:t>User have to remember functions names for  all operations</a:t>
            </a:r>
          </a:p>
          <a:p>
            <a:endParaRPr lang="en-US"/>
          </a:p>
          <a:p>
            <a:r>
              <a:rPr lang="en-US"/>
              <a:t>Understanding of operations will be more easier when we use operators</a:t>
            </a:r>
          </a:p>
          <a:p>
            <a:endParaRPr lang="en-US"/>
          </a:p>
          <a:p>
            <a:endParaRPr lang="en-US"/>
          </a:p>
          <a:p>
            <a:endParaRPr 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p:cNvSpPr>
          <p:nvPr>
            <p:ph type="title"/>
          </p:nvPr>
        </p:nvSpPr>
        <p:spPr/>
        <p:txBody>
          <a:bodyPr/>
          <a:lstStyle/>
          <a:p>
            <a:r>
              <a:rPr lang="en-US"/>
              <a:t>Operator Overloading</a:t>
            </a:r>
          </a:p>
        </p:txBody>
      </p:sp>
      <p:sp>
        <p:nvSpPr>
          <p:cNvPr id="1574915" name="Rectangle 3"/>
          <p:cNvSpPr>
            <a:spLocks noGrp="1"/>
          </p:cNvSpPr>
          <p:nvPr>
            <p:ph type="body" idx="1"/>
          </p:nvPr>
        </p:nvSpPr>
        <p:spPr>
          <a:xfrm>
            <a:off x="685800" y="1587500"/>
            <a:ext cx="7772400" cy="4449763"/>
          </a:xfrm>
        </p:spPr>
        <p:txBody>
          <a:bodyPr>
            <a:normAutofit fontScale="85000" lnSpcReduction="20000"/>
          </a:bodyPr>
          <a:lstStyle/>
          <a:p>
            <a:pPr>
              <a:lnSpc>
                <a:spcPct val="90000"/>
              </a:lnSpc>
            </a:pPr>
            <a:r>
              <a:rPr lang="en-US"/>
              <a:t>adding the two objects and storing the result in a third object could be carried out as follows:</a:t>
            </a:r>
          </a:p>
          <a:p>
            <a:pPr lvl="1">
              <a:lnSpc>
                <a:spcPct val="90000"/>
              </a:lnSpc>
            </a:pPr>
            <a:r>
              <a:rPr lang="en-US"/>
              <a:t>object3 = object1 + object2;</a:t>
            </a:r>
          </a:p>
          <a:p>
            <a:pPr>
              <a:lnSpc>
                <a:spcPct val="90000"/>
              </a:lnSpc>
            </a:pPr>
            <a:endParaRPr lang="en-US"/>
          </a:p>
          <a:p>
            <a:pPr>
              <a:lnSpc>
                <a:spcPct val="90000"/>
              </a:lnSpc>
            </a:pPr>
            <a:r>
              <a:rPr lang="en-US"/>
              <a:t>The user can understand the operation more easily as compared to the function call because it is closer to a real-life implementation.</a:t>
            </a:r>
          </a:p>
          <a:p>
            <a:pPr>
              <a:lnSpc>
                <a:spcPct val="90000"/>
              </a:lnSpc>
            </a:pPr>
            <a:endParaRPr lang="en-US"/>
          </a:p>
          <a:p>
            <a:pPr>
              <a:lnSpc>
                <a:spcPct val="90000"/>
              </a:lnSpc>
            </a:pPr>
            <a:r>
              <a:rPr lang="en-US"/>
              <a:t>Thus by associating a set of meaningful operators, manipulation of an ADT can be done in a conventional and simple form. Associating operators with ADTs involves overloading the operators.</a:t>
            </a:r>
          </a:p>
          <a:p>
            <a:pPr>
              <a:lnSpc>
                <a:spcPct val="90000"/>
              </a:lnSpc>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p:cNvSpPr>
          <p:nvPr>
            <p:ph type="title"/>
          </p:nvPr>
        </p:nvSpPr>
        <p:spPr>
          <a:xfrm>
            <a:off x="304800" y="228600"/>
            <a:ext cx="8610600" cy="1143000"/>
          </a:xfrm>
        </p:spPr>
        <p:txBody>
          <a:bodyPr>
            <a:normAutofit fontScale="90000"/>
          </a:bodyPr>
          <a:lstStyle/>
          <a:p>
            <a:r>
              <a:rPr lang="en-US"/>
              <a:t>Operations on User-Defined Data Types</a:t>
            </a:r>
          </a:p>
        </p:txBody>
      </p:sp>
      <p:sp>
        <p:nvSpPr>
          <p:cNvPr id="678915" name="Rectangle 3"/>
          <p:cNvSpPr>
            <a:spLocks noGrp="1"/>
          </p:cNvSpPr>
          <p:nvPr>
            <p:ph type="body" idx="1"/>
          </p:nvPr>
        </p:nvSpPr>
        <p:spPr>
          <a:xfrm>
            <a:off x="457200" y="1801813"/>
            <a:ext cx="8001000" cy="4235450"/>
          </a:xfrm>
        </p:spPr>
        <p:txBody>
          <a:bodyPr>
            <a:normAutofit fontScale="77500" lnSpcReduction="20000"/>
          </a:bodyPr>
          <a:lstStyle/>
          <a:p>
            <a:pPr>
              <a:lnSpc>
                <a:spcPct val="90000"/>
              </a:lnSpc>
            </a:pPr>
            <a:r>
              <a:rPr lang="en-US"/>
              <a:t>But the problem with a struct declaration in C is that it allows only data members, and user-defined functions cannot be defined as part of the </a:t>
            </a:r>
            <a:r>
              <a:rPr lang="en-US" b="1"/>
              <a:t>struct</a:t>
            </a:r>
            <a:r>
              <a:rPr lang="en-US"/>
              <a:t> declaration itself.</a:t>
            </a:r>
          </a:p>
          <a:p>
            <a:pPr>
              <a:lnSpc>
                <a:spcPct val="90000"/>
              </a:lnSpc>
            </a:pPr>
            <a:endParaRPr lang="en-US"/>
          </a:p>
          <a:p>
            <a:pPr>
              <a:lnSpc>
                <a:spcPct val="90000"/>
              </a:lnSpc>
            </a:pPr>
            <a:r>
              <a:rPr lang="en-US"/>
              <a:t>This was the problem with the C compiler that confronted Bjarne Stroustrup when he was working on the design of an Object-Oriented Programming Language in 1980.</a:t>
            </a:r>
          </a:p>
          <a:p>
            <a:pPr>
              <a:lnSpc>
                <a:spcPct val="90000"/>
              </a:lnSpc>
            </a:pPr>
            <a:endParaRPr lang="en-US"/>
          </a:p>
          <a:p>
            <a:pPr>
              <a:lnSpc>
                <a:spcPct val="90000"/>
              </a:lnSpc>
            </a:pPr>
            <a:r>
              <a:rPr lang="en-US"/>
              <a:t>He adapted the </a:t>
            </a:r>
            <a:r>
              <a:rPr lang="en-US" b="1"/>
              <a:t>class construct</a:t>
            </a:r>
            <a:r>
              <a:rPr lang="en-US"/>
              <a:t> that he had used in </a:t>
            </a:r>
            <a:r>
              <a:rPr lang="en-US" b="1"/>
              <a:t>Simula-67</a:t>
            </a:r>
            <a:r>
              <a:rPr lang="en-US"/>
              <a:t> (an earlier language that he developed) into the C language by rewriting the C compiler that he called </a:t>
            </a:r>
            <a:r>
              <a:rPr lang="en-US" b="1"/>
              <a:t>“C with Classes”</a:t>
            </a:r>
          </a:p>
        </p:txBody>
      </p:sp>
      <p:pic>
        <p:nvPicPr>
          <p:cNvPr id="2" name="Audio 1">
            <a:hlinkClick r:id="" action="ppaction://media"/>
            <a:extLst>
              <a:ext uri="{FF2B5EF4-FFF2-40B4-BE49-F238E27FC236}">
                <a16:creationId xmlns:a16="http://schemas.microsoft.com/office/drawing/2014/main" id="{BE06A2F4-3F17-479F-9405-F890AEAEE2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3"/>
    </mc:Choice>
    <mc:Fallback xmlns="">
      <p:transition spd="slow" advTm="1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p:cNvSpPr>
          <p:nvPr>
            <p:ph type="title"/>
          </p:nvPr>
        </p:nvSpPr>
        <p:spPr/>
        <p:txBody>
          <a:bodyPr/>
          <a:lstStyle/>
          <a:p>
            <a:r>
              <a:rPr lang="en-US"/>
              <a:t>Operator Overloading</a:t>
            </a:r>
          </a:p>
        </p:txBody>
      </p:sp>
      <p:sp>
        <p:nvSpPr>
          <p:cNvPr id="1576963" name="Rectangle 3"/>
          <p:cNvSpPr>
            <a:spLocks noGrp="1"/>
          </p:cNvSpPr>
          <p:nvPr>
            <p:ph type="body" idx="1"/>
          </p:nvPr>
        </p:nvSpPr>
        <p:spPr>
          <a:xfrm>
            <a:off x="685800" y="1874838"/>
            <a:ext cx="7924800" cy="4162425"/>
          </a:xfrm>
        </p:spPr>
        <p:txBody>
          <a:bodyPr>
            <a:normAutofit fontScale="70000" lnSpcReduction="20000"/>
          </a:bodyPr>
          <a:lstStyle/>
          <a:p>
            <a:r>
              <a:rPr lang="en-US"/>
              <a:t>Only the predefined set of C++ operators can be overloaded, no new operator can be introduced.</a:t>
            </a:r>
          </a:p>
          <a:p>
            <a:endParaRPr lang="en-US"/>
          </a:p>
          <a:p>
            <a:r>
              <a:rPr lang="en-US"/>
              <a:t>An operator can be overloaded by defining a function for it.</a:t>
            </a:r>
          </a:p>
          <a:p>
            <a:endParaRPr lang="en-US"/>
          </a:p>
          <a:p>
            <a:r>
              <a:rPr lang="en-US"/>
              <a:t>The function for the overloaded operator is declared using the </a:t>
            </a:r>
            <a:r>
              <a:rPr lang="en-US" b="1"/>
              <a:t>operator</a:t>
            </a:r>
            <a:r>
              <a:rPr lang="en-US"/>
              <a:t> keyword.</a:t>
            </a:r>
          </a:p>
          <a:p>
            <a:endParaRPr lang="en-US"/>
          </a:p>
          <a:p>
            <a:r>
              <a:rPr lang="en-US"/>
              <a:t>For example, if the = = operator is overloaded in the fps_distance class, the declaration for the operator function is as follows:</a:t>
            </a:r>
          </a:p>
          <a:p>
            <a:endParaRPr 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p:cNvSpPr>
          <p:nvPr>
            <p:ph type="title"/>
          </p:nvPr>
        </p:nvSpPr>
        <p:spPr/>
        <p:txBody>
          <a:bodyPr/>
          <a:lstStyle/>
          <a:p>
            <a:r>
              <a:rPr lang="en-US"/>
              <a:t>Operator Overloading</a:t>
            </a:r>
          </a:p>
        </p:txBody>
      </p:sp>
      <p:sp>
        <p:nvSpPr>
          <p:cNvPr id="1579011" name="Rectangle 3"/>
          <p:cNvSpPr>
            <a:spLocks noGrp="1"/>
          </p:cNvSpPr>
          <p:nvPr>
            <p:ph type="body" idx="1"/>
          </p:nvPr>
        </p:nvSpPr>
        <p:spPr>
          <a:xfrm>
            <a:off x="685800" y="1587500"/>
            <a:ext cx="7772400" cy="4449763"/>
          </a:xfrm>
        </p:spPr>
        <p:txBody>
          <a:bodyPr>
            <a:normAutofit fontScale="92500" lnSpcReduction="20000"/>
          </a:bodyPr>
          <a:lstStyle/>
          <a:p>
            <a:pPr>
              <a:lnSpc>
                <a:spcPct val="90000"/>
              </a:lnSpc>
            </a:pPr>
            <a:r>
              <a:rPr lang="en-US" sz="1600"/>
              <a:t>int fps_distance :: operator = =(fps_distance);</a:t>
            </a:r>
          </a:p>
          <a:p>
            <a:pPr>
              <a:lnSpc>
                <a:spcPct val="90000"/>
              </a:lnSpc>
            </a:pPr>
            <a:endParaRPr lang="en-US" sz="1600"/>
          </a:p>
          <a:p>
            <a:pPr>
              <a:lnSpc>
                <a:spcPct val="90000"/>
              </a:lnSpc>
            </a:pPr>
            <a:r>
              <a:rPr lang="en-US"/>
              <a:t>This instruction tells the compiler to call the operator = =( ) function whenever the = = operator is encountered, provided the left hand side operand is of type fps_distance.</a:t>
            </a:r>
          </a:p>
          <a:p>
            <a:pPr>
              <a:lnSpc>
                <a:spcPct val="90000"/>
              </a:lnSpc>
            </a:pPr>
            <a:endParaRPr lang="en-US"/>
          </a:p>
          <a:p>
            <a:pPr>
              <a:lnSpc>
                <a:spcPct val="90000"/>
              </a:lnSpc>
            </a:pPr>
            <a:r>
              <a:rPr lang="en-US"/>
              <a:t>The right hand side operand is passed on to the operator function as an argument.</a:t>
            </a:r>
          </a:p>
          <a:p>
            <a:pPr>
              <a:lnSpc>
                <a:spcPct val="90000"/>
              </a:lnSpc>
            </a:pPr>
            <a:endParaRPr lang="en-US" sz="1600"/>
          </a:p>
          <a:p>
            <a:pPr>
              <a:lnSpc>
                <a:spcPct val="90000"/>
              </a:lnSpc>
            </a:pPr>
            <a:r>
              <a:rPr lang="en-US" sz="1600"/>
              <a:t>For example, the expression:</a:t>
            </a:r>
          </a:p>
          <a:p>
            <a:pPr lvl="1">
              <a:lnSpc>
                <a:spcPct val="90000"/>
              </a:lnSpc>
            </a:pPr>
            <a:r>
              <a:rPr lang="en-US" sz="1600"/>
              <a:t>X = R = = F translates to</a:t>
            </a:r>
          </a:p>
          <a:p>
            <a:pPr lvl="1">
              <a:lnSpc>
                <a:spcPct val="90000"/>
              </a:lnSpc>
            </a:pPr>
            <a:r>
              <a:rPr lang="en-US" sz="1600"/>
              <a:t>X = R.operator= =(F);</a:t>
            </a:r>
          </a:p>
          <a:p>
            <a:pPr lvl="1">
              <a:lnSpc>
                <a:spcPct val="90000"/>
              </a:lnSpc>
            </a:pPr>
            <a:r>
              <a:rPr lang="en-US" sz="1600"/>
              <a:t>The return value of type int of the operator function is stored in X.</a:t>
            </a:r>
          </a:p>
          <a:p>
            <a:pPr>
              <a:lnSpc>
                <a:spcPct val="90000"/>
              </a:lnSpc>
            </a:pPr>
            <a:endParaRPr lang="en-US" sz="160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p:cNvSpPr>
          <p:nvPr>
            <p:ph type="title"/>
          </p:nvPr>
        </p:nvSpPr>
        <p:spPr>
          <a:xfrm>
            <a:off x="152400" y="228600"/>
            <a:ext cx="7772400" cy="1143000"/>
          </a:xfrm>
        </p:spPr>
        <p:txBody>
          <a:bodyPr>
            <a:normAutofit fontScale="90000"/>
          </a:bodyPr>
          <a:lstStyle/>
          <a:p>
            <a:r>
              <a:rPr lang="en-US"/>
              <a:t>Precautions When Overloading Operators</a:t>
            </a:r>
          </a:p>
        </p:txBody>
      </p:sp>
      <p:sp>
        <p:nvSpPr>
          <p:cNvPr id="1581059" name="Rectangle 3"/>
          <p:cNvSpPr>
            <a:spLocks noGrp="1"/>
          </p:cNvSpPr>
          <p:nvPr>
            <p:ph type="body" idx="1"/>
          </p:nvPr>
        </p:nvSpPr>
        <p:spPr/>
        <p:txBody>
          <a:bodyPr>
            <a:normAutofit fontScale="85000" lnSpcReduction="10000"/>
          </a:bodyPr>
          <a:lstStyle/>
          <a:p>
            <a:r>
              <a:rPr lang="en-US"/>
              <a:t>When operators are overloaded, it does not change the predefined sequence of execution of the operators. This is true regardless of the class or implementation.</a:t>
            </a:r>
          </a:p>
          <a:p>
            <a:endParaRPr lang="en-US"/>
          </a:p>
          <a:p>
            <a:r>
              <a:rPr lang="en-US"/>
              <a:t>The expression syntax of the C++ operators cannot be overloaded. For example, it is not possible to overload the ‘%’ operator as a unary operator. </a:t>
            </a:r>
          </a:p>
          <a:p>
            <a:endParaRPr lang="en-US"/>
          </a:p>
          <a:p>
            <a:r>
              <a:rPr lang="en-US"/>
              <a:t>Neither is it possible to overload the ++ operator as a binary operator.</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p:cNvSpPr>
          <p:nvPr>
            <p:ph type="title"/>
          </p:nvPr>
        </p:nvSpPr>
        <p:spPr/>
        <p:txBody>
          <a:bodyPr/>
          <a:lstStyle/>
          <a:p>
            <a:r>
              <a:rPr lang="en-US"/>
              <a:t>Overloading Unary Operators</a:t>
            </a:r>
          </a:p>
        </p:txBody>
      </p:sp>
      <p:sp>
        <p:nvSpPr>
          <p:cNvPr id="1583107" name="Rectangle 3"/>
          <p:cNvSpPr>
            <a:spLocks noGrp="1"/>
          </p:cNvSpPr>
          <p:nvPr>
            <p:ph type="body" idx="1"/>
          </p:nvPr>
        </p:nvSpPr>
        <p:spPr>
          <a:xfrm>
            <a:off x="685800" y="1587500"/>
            <a:ext cx="7772400" cy="4449763"/>
          </a:xfrm>
        </p:spPr>
        <p:txBody>
          <a:bodyPr/>
          <a:lstStyle/>
          <a:p>
            <a:pPr>
              <a:lnSpc>
                <a:spcPct val="90000"/>
              </a:lnSpc>
            </a:pPr>
            <a:r>
              <a:rPr lang="en-US" sz="1600"/>
              <a:t>Unary operators act on one operand. As an example, you will now overload the + + operator for the fps_distance to increment the data member feet by 1.</a:t>
            </a:r>
          </a:p>
          <a:p>
            <a:pPr>
              <a:lnSpc>
                <a:spcPct val="90000"/>
              </a:lnSpc>
            </a:pPr>
            <a:r>
              <a:rPr lang="en-US" sz="1600"/>
              <a:t>#include(iostream&gt;</a:t>
            </a:r>
          </a:p>
          <a:p>
            <a:pPr>
              <a:lnSpc>
                <a:spcPct val="90000"/>
              </a:lnSpc>
            </a:pPr>
            <a:r>
              <a:rPr lang="en-US" sz="1600"/>
              <a:t>class fps_distance</a:t>
            </a:r>
          </a:p>
          <a:p>
            <a:pPr>
              <a:lnSpc>
                <a:spcPct val="90000"/>
              </a:lnSpc>
            </a:pPr>
            <a:r>
              <a:rPr lang="en-US" sz="1600"/>
              <a:t> { private:</a:t>
            </a:r>
          </a:p>
          <a:p>
            <a:pPr>
              <a:lnSpc>
                <a:spcPct val="90000"/>
              </a:lnSpc>
            </a:pPr>
            <a:r>
              <a:rPr lang="en-US" sz="1600"/>
              <a:t>   int feet;</a:t>
            </a:r>
          </a:p>
          <a:p>
            <a:pPr>
              <a:lnSpc>
                <a:spcPct val="90000"/>
              </a:lnSpc>
            </a:pPr>
            <a:r>
              <a:rPr lang="en-US" sz="1600"/>
              <a:t>   float inch;</a:t>
            </a:r>
          </a:p>
          <a:p>
            <a:pPr>
              <a:lnSpc>
                <a:spcPct val="90000"/>
              </a:lnSpc>
            </a:pPr>
            <a:r>
              <a:rPr lang="en-US" sz="1600"/>
              <a:t>  public:</a:t>
            </a:r>
          </a:p>
          <a:p>
            <a:pPr>
              <a:lnSpc>
                <a:spcPct val="90000"/>
              </a:lnSpc>
            </a:pPr>
            <a:r>
              <a:rPr lang="en-US" sz="1600"/>
              <a:t>   fps_distance (int f, float i)</a:t>
            </a:r>
          </a:p>
          <a:p>
            <a:pPr>
              <a:lnSpc>
                <a:spcPct val="90000"/>
              </a:lnSpc>
            </a:pPr>
            <a:r>
              <a:rPr lang="en-US" sz="1600"/>
              <a:t>   {feet = f;</a:t>
            </a:r>
          </a:p>
          <a:p>
            <a:pPr>
              <a:lnSpc>
                <a:spcPct val="90000"/>
              </a:lnSpc>
            </a:pPr>
            <a:r>
              <a:rPr lang="en-US" sz="1600"/>
              <a:t>    inch = i; }</a:t>
            </a:r>
          </a:p>
          <a:p>
            <a:pPr>
              <a:lnSpc>
                <a:spcPct val="90000"/>
              </a:lnSpc>
            </a:pPr>
            <a:r>
              <a:rPr lang="en-US" sz="1600"/>
              <a:t>operator ++( )</a:t>
            </a:r>
          </a:p>
          <a:p>
            <a:pPr>
              <a:lnSpc>
                <a:spcPct val="90000"/>
              </a:lnSpc>
            </a:pPr>
            <a:r>
              <a:rPr lang="en-US" sz="1600"/>
              <a:t> { feet++;  }</a:t>
            </a:r>
          </a:p>
          <a:p>
            <a:pPr>
              <a:lnSpc>
                <a:spcPct val="90000"/>
              </a:lnSpc>
            </a:pPr>
            <a:r>
              <a:rPr lang="en-US" sz="1600"/>
              <a:t>void disp_distance( )</a:t>
            </a:r>
          </a:p>
          <a:p>
            <a:pPr>
              <a:lnSpc>
                <a:spcPct val="90000"/>
              </a:lnSpc>
            </a:pPr>
            <a:r>
              <a:rPr lang="en-US" sz="1600"/>
              <a:t> { cout &lt;&lt; “distance = “ &lt;&lt; feet &lt;&lt; “ ‘” &lt;&lt; inch &lt;&lt; “ “ “;  } };</a:t>
            </a:r>
          </a:p>
          <a:p>
            <a:pPr>
              <a:lnSpc>
                <a:spcPct val="90000"/>
              </a:lnSpc>
            </a:pPr>
            <a:endParaRPr lang="en-US" sz="160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p:cNvSpPr>
          <p:nvPr>
            <p:ph type="title"/>
          </p:nvPr>
        </p:nvSpPr>
        <p:spPr/>
        <p:txBody>
          <a:bodyPr/>
          <a:lstStyle/>
          <a:p>
            <a:r>
              <a:rPr lang="en-US"/>
              <a:t>Overloading Unary Operators</a:t>
            </a:r>
          </a:p>
        </p:txBody>
      </p:sp>
      <p:sp>
        <p:nvSpPr>
          <p:cNvPr id="1585155" name="Rectangle 3"/>
          <p:cNvSpPr>
            <a:spLocks noGrp="1"/>
          </p:cNvSpPr>
          <p:nvPr>
            <p:ph type="body" idx="1"/>
          </p:nvPr>
        </p:nvSpPr>
        <p:spPr/>
        <p:txBody>
          <a:bodyPr>
            <a:normAutofit fontScale="92500" lnSpcReduction="20000"/>
          </a:bodyPr>
          <a:lstStyle/>
          <a:p>
            <a:r>
              <a:rPr lang="en-US" sz="1600"/>
              <a:t>void main ( )</a:t>
            </a:r>
          </a:p>
          <a:p>
            <a:r>
              <a:rPr lang="en-US" sz="1600"/>
              <a:t> {</a:t>
            </a:r>
          </a:p>
          <a:p>
            <a:r>
              <a:rPr lang="en-US" sz="1600"/>
              <a:t>   fps_distance fps(10,10)</a:t>
            </a:r>
          </a:p>
          <a:p>
            <a:r>
              <a:rPr lang="en-US" sz="1600"/>
              <a:t>   ++fps;</a:t>
            </a:r>
          </a:p>
          <a:p>
            <a:r>
              <a:rPr lang="en-US" sz="1600"/>
              <a:t>   fps.disp_distance( );</a:t>
            </a:r>
          </a:p>
          <a:p>
            <a:r>
              <a:rPr lang="en-US" sz="1600"/>
              <a:t>  }</a:t>
            </a:r>
          </a:p>
          <a:p>
            <a:endParaRPr lang="en-US" sz="1600"/>
          </a:p>
          <a:p>
            <a:r>
              <a:rPr lang="en-US"/>
              <a:t>The data member feet of the fps object is incremented using the overloaded operator ++.</a:t>
            </a:r>
          </a:p>
          <a:p>
            <a:endParaRPr lang="en-US"/>
          </a:p>
          <a:p>
            <a:r>
              <a:rPr lang="en-US"/>
              <a:t>Since the operator ++ is a member function in class fps_distance, it can access all members of the class.</a:t>
            </a:r>
            <a:endParaRPr lang="en-US" sz="160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02" name="Rectangle 2"/>
          <p:cNvSpPr>
            <a:spLocks noGrp="1"/>
          </p:cNvSpPr>
          <p:nvPr>
            <p:ph type="title"/>
          </p:nvPr>
        </p:nvSpPr>
        <p:spPr>
          <a:xfrm>
            <a:off x="381000" y="76200"/>
            <a:ext cx="7772400" cy="1143000"/>
          </a:xfrm>
        </p:spPr>
        <p:txBody>
          <a:bodyPr>
            <a:normAutofit fontScale="90000"/>
          </a:bodyPr>
          <a:lstStyle/>
          <a:p>
            <a:r>
              <a:rPr lang="en-US"/>
              <a:t>Overloading Prefix &amp; Postfix Unary Operators</a:t>
            </a:r>
          </a:p>
        </p:txBody>
      </p:sp>
      <p:sp>
        <p:nvSpPr>
          <p:cNvPr id="1587203" name="Rectangle 3"/>
          <p:cNvSpPr>
            <a:spLocks noGrp="1"/>
          </p:cNvSpPr>
          <p:nvPr>
            <p:ph type="body" idx="1"/>
          </p:nvPr>
        </p:nvSpPr>
        <p:spPr/>
        <p:txBody>
          <a:bodyPr>
            <a:normAutofit fontScale="85000" lnSpcReduction="20000"/>
          </a:bodyPr>
          <a:lstStyle/>
          <a:p>
            <a:r>
              <a:rPr lang="en-US"/>
              <a:t>Unary operators work with one operand. Hence, the operator function does not need any parameter. Note that the + + operator has been used as a prefix operator.</a:t>
            </a:r>
          </a:p>
          <a:p>
            <a:endParaRPr lang="en-US"/>
          </a:p>
          <a:p>
            <a:r>
              <a:rPr lang="en-US"/>
              <a:t>When used with fundamental data types, the prefix application of the operator causes the variable to be incremented first before it is used in an expression.</a:t>
            </a:r>
          </a:p>
          <a:p>
            <a:pPr>
              <a:buFont typeface="Arial" charset="0"/>
              <a:buNone/>
            </a:pPr>
            <a:endParaRPr lang="en-US"/>
          </a:p>
          <a:p>
            <a:r>
              <a:rPr lang="en-US"/>
              <a:t>The postfix application of the operator causes the value to be incremented after the value is used in an expression.</a:t>
            </a:r>
          </a:p>
          <a:p>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Grp="1"/>
          </p:cNvSpPr>
          <p:nvPr>
            <p:ph type="title"/>
          </p:nvPr>
        </p:nvSpPr>
        <p:spPr>
          <a:xfrm>
            <a:off x="381000" y="76200"/>
            <a:ext cx="8382000" cy="1143000"/>
          </a:xfrm>
        </p:spPr>
        <p:txBody>
          <a:bodyPr/>
          <a:lstStyle/>
          <a:p>
            <a:r>
              <a:rPr lang="en-US" sz="2600"/>
              <a:t>Distinguishing Between Postfix &amp; Prefix Unary Operators</a:t>
            </a:r>
          </a:p>
        </p:txBody>
      </p:sp>
      <p:sp>
        <p:nvSpPr>
          <p:cNvPr id="1589251" name="Rectangle 3"/>
          <p:cNvSpPr>
            <a:spLocks noGrp="1"/>
          </p:cNvSpPr>
          <p:nvPr>
            <p:ph type="body" idx="1"/>
          </p:nvPr>
        </p:nvSpPr>
        <p:spPr/>
        <p:txBody>
          <a:bodyPr>
            <a:normAutofit fontScale="77500" lnSpcReduction="20000"/>
          </a:bodyPr>
          <a:lstStyle/>
          <a:p>
            <a:r>
              <a:rPr lang="en-US"/>
              <a:t>The ++ operator used in the fps_distance class earlier cannot be used as a postfix operator.</a:t>
            </a:r>
          </a:p>
          <a:p>
            <a:endParaRPr lang="en-US"/>
          </a:p>
          <a:p>
            <a:r>
              <a:rPr lang="en-US" b="1"/>
              <a:t>An operator function with no arguments is invoked by the compiler for the prefix application of the operator.</a:t>
            </a:r>
          </a:p>
          <a:p>
            <a:endParaRPr lang="en-US" b="1"/>
          </a:p>
          <a:p>
            <a:r>
              <a:rPr lang="en-US" b="1"/>
              <a:t>The compiler invokes the operator function with an int argument for the postfix application of the operator.</a:t>
            </a:r>
          </a:p>
          <a:p>
            <a:endParaRPr lang="en-US"/>
          </a:p>
          <a:p>
            <a:r>
              <a:rPr lang="en-US" b="1"/>
              <a:t>int operator ++(int)</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p:cNvSpPr>
          <p:nvPr>
            <p:ph type="title"/>
          </p:nvPr>
        </p:nvSpPr>
        <p:spPr>
          <a:xfrm>
            <a:off x="304800" y="76200"/>
            <a:ext cx="8077200" cy="1143000"/>
          </a:xfrm>
        </p:spPr>
        <p:txBody>
          <a:bodyPr/>
          <a:lstStyle/>
          <a:p>
            <a:r>
              <a:rPr lang="en-US" sz="2600"/>
              <a:t>Distinguishing Between Postfix &amp; Prefix Unary Operators</a:t>
            </a:r>
          </a:p>
        </p:txBody>
      </p:sp>
      <p:sp>
        <p:nvSpPr>
          <p:cNvPr id="1591299" name="Rectangle 3"/>
          <p:cNvSpPr>
            <a:spLocks noGrp="1"/>
          </p:cNvSpPr>
          <p:nvPr>
            <p:ph type="body" idx="1"/>
          </p:nvPr>
        </p:nvSpPr>
        <p:spPr>
          <a:xfrm>
            <a:off x="685800" y="1587500"/>
            <a:ext cx="7772400" cy="4449763"/>
          </a:xfrm>
        </p:spPr>
        <p:txBody>
          <a:bodyPr>
            <a:normAutofit fontScale="92500" lnSpcReduction="20000"/>
          </a:bodyPr>
          <a:lstStyle/>
          <a:p>
            <a:r>
              <a:rPr lang="en-US"/>
              <a:t>Overloading the - - operator for the fps_distance class:</a:t>
            </a:r>
          </a:p>
          <a:p>
            <a:r>
              <a:rPr lang="en-US"/>
              <a:t>Prefix Implementation:</a:t>
            </a:r>
          </a:p>
          <a:p>
            <a:r>
              <a:rPr lang="en-US" sz="1600"/>
              <a:t>fps_distance operator - - ( )</a:t>
            </a:r>
          </a:p>
          <a:p>
            <a:r>
              <a:rPr lang="en-US" sz="1600"/>
              <a:t> {feet --;</a:t>
            </a:r>
          </a:p>
          <a:p>
            <a:r>
              <a:rPr lang="en-US" sz="1600"/>
              <a:t>  fps_distance temp(feet, inch);</a:t>
            </a:r>
          </a:p>
          <a:p>
            <a:r>
              <a:rPr lang="en-US" sz="1600"/>
              <a:t>  return temp;  }</a:t>
            </a:r>
          </a:p>
          <a:p>
            <a:endParaRPr lang="en-US"/>
          </a:p>
          <a:p>
            <a:r>
              <a:rPr lang="en-US"/>
              <a:t>Postfix Implementation:</a:t>
            </a:r>
          </a:p>
          <a:p>
            <a:r>
              <a:rPr lang="en-US" sz="1600"/>
              <a:t>fps_distance operator - - (int )</a:t>
            </a:r>
          </a:p>
          <a:p>
            <a:r>
              <a:rPr lang="en-US" sz="1600"/>
              <a:t> { //create a temporary object with the original value of feet</a:t>
            </a:r>
          </a:p>
          <a:p>
            <a:r>
              <a:rPr lang="en-US" sz="1600"/>
              <a:t>  fps_distance temp (feet, inch);  </a:t>
            </a:r>
          </a:p>
          <a:p>
            <a:r>
              <a:rPr lang="en-US" sz="1600"/>
              <a:t>  feet- -;</a:t>
            </a:r>
          </a:p>
          <a:p>
            <a:r>
              <a:rPr lang="en-US" sz="1600"/>
              <a:t>  // return temp; }</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p:cNvSpPr>
          <p:nvPr>
            <p:ph type="title"/>
          </p:nvPr>
        </p:nvSpPr>
        <p:spPr/>
        <p:txBody>
          <a:bodyPr/>
          <a:lstStyle/>
          <a:p>
            <a:r>
              <a:rPr lang="en-US"/>
              <a:t>Nameless Objects</a:t>
            </a:r>
          </a:p>
        </p:txBody>
      </p:sp>
      <p:sp>
        <p:nvSpPr>
          <p:cNvPr id="1593347" name="Rectangle 3"/>
          <p:cNvSpPr>
            <a:spLocks noGrp="1"/>
          </p:cNvSpPr>
          <p:nvPr>
            <p:ph type="body" idx="1"/>
          </p:nvPr>
        </p:nvSpPr>
        <p:spPr/>
        <p:txBody>
          <a:bodyPr>
            <a:normAutofit fontScale="92500" lnSpcReduction="10000"/>
          </a:bodyPr>
          <a:lstStyle/>
          <a:p>
            <a:r>
              <a:rPr lang="en-US"/>
              <a:t>The solution to the earlier exercise can be modified as follows:</a:t>
            </a:r>
          </a:p>
          <a:p>
            <a:r>
              <a:rPr lang="en-US" sz="1600"/>
              <a:t>fps_distance operator - - ( )</a:t>
            </a:r>
          </a:p>
          <a:p>
            <a:r>
              <a:rPr lang="en-US" sz="1600"/>
              <a:t> {</a:t>
            </a:r>
          </a:p>
          <a:p>
            <a:r>
              <a:rPr lang="en-US" sz="1600"/>
              <a:t>  feet - -;</a:t>
            </a:r>
          </a:p>
          <a:p>
            <a:r>
              <a:rPr lang="en-US" sz="1600"/>
              <a:t>  return fps_distance(feet, inch);</a:t>
            </a:r>
          </a:p>
          <a:p>
            <a:r>
              <a:rPr lang="en-US" sz="1600"/>
              <a:t> }</a:t>
            </a:r>
          </a:p>
          <a:p>
            <a:endParaRPr lang="en-US"/>
          </a:p>
          <a:p>
            <a:r>
              <a:rPr lang="en-US"/>
              <a:t>This method saves us one step of creating a temporary object called </a:t>
            </a:r>
            <a:r>
              <a:rPr lang="en-US" b="1"/>
              <a:t>temp</a:t>
            </a:r>
            <a:r>
              <a:rPr lang="en-US"/>
              <a:t>. Since the function is not accessing the new object created, it does not have a name.</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p:cNvSpPr>
          <p:nvPr>
            <p:ph type="title"/>
          </p:nvPr>
        </p:nvSpPr>
        <p:spPr/>
        <p:txBody>
          <a:bodyPr/>
          <a:lstStyle/>
          <a:p>
            <a:r>
              <a:rPr lang="en-US"/>
              <a:t>Overloading Binary Operators</a:t>
            </a:r>
          </a:p>
        </p:txBody>
      </p:sp>
      <p:sp>
        <p:nvSpPr>
          <p:cNvPr id="1595395" name="Rectangle 3"/>
          <p:cNvSpPr>
            <a:spLocks noGrp="1"/>
          </p:cNvSpPr>
          <p:nvPr>
            <p:ph type="body" idx="1"/>
          </p:nvPr>
        </p:nvSpPr>
        <p:spPr/>
        <p:txBody>
          <a:bodyPr>
            <a:normAutofit fontScale="92500" lnSpcReduction="20000"/>
          </a:bodyPr>
          <a:lstStyle/>
          <a:p>
            <a:r>
              <a:rPr lang="en-US"/>
              <a:t>Overloading a binary operator is similar to overloading a unary operator. Binary operators are those operators which work on two operands.</a:t>
            </a:r>
          </a:p>
          <a:p>
            <a:endParaRPr lang="en-US"/>
          </a:p>
          <a:p>
            <a:r>
              <a:rPr lang="en-US"/>
              <a:t>The only difference is that the binary operator function requires only one more parameter. </a:t>
            </a:r>
          </a:p>
          <a:p>
            <a:endParaRPr lang="en-US"/>
          </a:p>
          <a:p>
            <a:r>
              <a:rPr lang="en-US"/>
              <a:t>You will now overload the binary “+” operator for adding two objects of the fps_distance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p:cNvSpPr>
          <p:nvPr>
            <p:ph type="title"/>
          </p:nvPr>
        </p:nvSpPr>
        <p:spPr/>
        <p:txBody>
          <a:bodyPr/>
          <a:lstStyle/>
          <a:p>
            <a:r>
              <a:rPr lang="en-US"/>
              <a:t>Abstract Data Types (ADT)</a:t>
            </a:r>
          </a:p>
        </p:txBody>
      </p:sp>
      <p:sp>
        <p:nvSpPr>
          <p:cNvPr id="680963" name="Rectangle 3"/>
          <p:cNvSpPr>
            <a:spLocks noGrp="1"/>
          </p:cNvSpPr>
          <p:nvPr>
            <p:ph type="body" idx="1"/>
          </p:nvPr>
        </p:nvSpPr>
        <p:spPr>
          <a:xfrm>
            <a:off x="381000" y="1828800"/>
            <a:ext cx="8382000" cy="4267200"/>
          </a:xfrm>
        </p:spPr>
        <p:txBody>
          <a:bodyPr>
            <a:normAutofit fontScale="85000" lnSpcReduction="20000"/>
          </a:bodyPr>
          <a:lstStyle/>
          <a:p>
            <a:r>
              <a:rPr lang="en-US"/>
              <a:t>C with classes supported the </a:t>
            </a:r>
            <a:r>
              <a:rPr lang="en-US" b="1"/>
              <a:t>class</a:t>
            </a:r>
            <a:r>
              <a:rPr lang="en-US"/>
              <a:t> construct using which one could define not only data in the type, but also operations on the data type as part of the type declaration itself.</a:t>
            </a:r>
          </a:p>
          <a:p>
            <a:endParaRPr lang="en-US"/>
          </a:p>
          <a:p>
            <a:r>
              <a:rPr lang="en-US"/>
              <a:t>A </a:t>
            </a:r>
            <a:r>
              <a:rPr lang="en-US" b="1"/>
              <a:t>class</a:t>
            </a:r>
            <a:r>
              <a:rPr lang="en-US"/>
              <a:t> therefore, satisfies the requirement of an Abstract Data Type (ADT).</a:t>
            </a:r>
          </a:p>
          <a:p>
            <a:endParaRPr lang="en-US"/>
          </a:p>
          <a:p>
            <a:r>
              <a:rPr lang="en-US"/>
              <a:t>The advantage of an Abstract Data Type is that only operations defined as part of the data type can access the data in the type.</a:t>
            </a:r>
          </a:p>
        </p:txBody>
      </p:sp>
      <p:pic>
        <p:nvPicPr>
          <p:cNvPr id="2" name="Audio 1">
            <a:hlinkClick r:id="" action="ppaction://media"/>
            <a:extLst>
              <a:ext uri="{FF2B5EF4-FFF2-40B4-BE49-F238E27FC236}">
                <a16:creationId xmlns:a16="http://schemas.microsoft.com/office/drawing/2014/main" id="{700BA4A6-1E68-488D-8D42-B4452A8AB37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0"/>
    </mc:Choice>
    <mc:Fallback xmlns="">
      <p:transition spd="slow" advTm="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p:cNvSpPr>
          <p:nvPr>
            <p:ph type="title"/>
          </p:nvPr>
        </p:nvSpPr>
        <p:spPr/>
        <p:txBody>
          <a:bodyPr/>
          <a:lstStyle/>
          <a:p>
            <a:r>
              <a:rPr lang="en-US"/>
              <a:t>Overloading Binary Operators</a:t>
            </a:r>
          </a:p>
        </p:txBody>
      </p:sp>
      <p:sp>
        <p:nvSpPr>
          <p:cNvPr id="1597443" name="Rectangle 3"/>
          <p:cNvSpPr>
            <a:spLocks noGrp="1"/>
          </p:cNvSpPr>
          <p:nvPr>
            <p:ph type="body" idx="1"/>
          </p:nvPr>
        </p:nvSpPr>
        <p:spPr>
          <a:xfrm>
            <a:off x="685800" y="1514475"/>
            <a:ext cx="7772400" cy="4522788"/>
          </a:xfrm>
        </p:spPr>
        <p:txBody>
          <a:bodyPr/>
          <a:lstStyle/>
          <a:p>
            <a:pPr>
              <a:lnSpc>
                <a:spcPct val="90000"/>
              </a:lnSpc>
            </a:pPr>
            <a:r>
              <a:rPr lang="en-US" sz="1600"/>
              <a:t>#include&lt;iostream&gt;</a:t>
            </a:r>
          </a:p>
          <a:p>
            <a:pPr>
              <a:lnSpc>
                <a:spcPct val="90000"/>
              </a:lnSpc>
            </a:pPr>
            <a:r>
              <a:rPr lang="en-US" sz="1600"/>
              <a:t>class fps_distance</a:t>
            </a:r>
          </a:p>
          <a:p>
            <a:pPr>
              <a:lnSpc>
                <a:spcPct val="90000"/>
              </a:lnSpc>
            </a:pPr>
            <a:r>
              <a:rPr lang="en-US" sz="1600"/>
              <a:t> {private:</a:t>
            </a:r>
          </a:p>
          <a:p>
            <a:pPr>
              <a:lnSpc>
                <a:spcPct val="90000"/>
              </a:lnSpc>
            </a:pPr>
            <a:r>
              <a:rPr lang="en-US" sz="1600"/>
              <a:t>   int feet;</a:t>
            </a:r>
          </a:p>
          <a:p>
            <a:pPr>
              <a:lnSpc>
                <a:spcPct val="90000"/>
              </a:lnSpc>
            </a:pPr>
            <a:r>
              <a:rPr lang="en-US" sz="1600"/>
              <a:t>   float inch;</a:t>
            </a:r>
          </a:p>
          <a:p>
            <a:pPr>
              <a:lnSpc>
                <a:spcPct val="90000"/>
              </a:lnSpc>
            </a:pPr>
            <a:r>
              <a:rPr lang="en-US" sz="1600"/>
              <a:t>  public:</a:t>
            </a:r>
          </a:p>
          <a:p>
            <a:pPr>
              <a:lnSpc>
                <a:spcPct val="90000"/>
              </a:lnSpc>
            </a:pPr>
            <a:r>
              <a:rPr lang="en-US" sz="1600"/>
              <a:t>   fps_distance( int, float);</a:t>
            </a:r>
          </a:p>
          <a:p>
            <a:pPr>
              <a:lnSpc>
                <a:spcPct val="90000"/>
              </a:lnSpc>
            </a:pPr>
            <a:r>
              <a:rPr lang="en-US" sz="1600"/>
              <a:t>   fps_distance operator +( fps_distance&amp;);</a:t>
            </a:r>
          </a:p>
          <a:p>
            <a:pPr>
              <a:lnSpc>
                <a:spcPct val="90000"/>
              </a:lnSpc>
            </a:pPr>
            <a:r>
              <a:rPr lang="en-US" sz="1600"/>
              <a:t>   void disp_distance( ); };</a:t>
            </a:r>
          </a:p>
          <a:p>
            <a:pPr>
              <a:lnSpc>
                <a:spcPct val="90000"/>
              </a:lnSpc>
            </a:pPr>
            <a:r>
              <a:rPr lang="en-US" sz="1600"/>
              <a:t>fps_distance :: fps_distance( int f = 0; i = 0.0)</a:t>
            </a:r>
          </a:p>
          <a:p>
            <a:pPr>
              <a:lnSpc>
                <a:spcPct val="90000"/>
              </a:lnSpc>
            </a:pPr>
            <a:r>
              <a:rPr lang="en-US" sz="1600"/>
              <a:t>{ feet = f;</a:t>
            </a:r>
          </a:p>
          <a:p>
            <a:pPr>
              <a:lnSpc>
                <a:spcPct val="90000"/>
              </a:lnSpc>
            </a:pPr>
            <a:r>
              <a:rPr lang="en-US" sz="1600"/>
              <a:t> inch = i; }</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2"/>
          <p:cNvSpPr>
            <a:spLocks noGrp="1"/>
          </p:cNvSpPr>
          <p:nvPr>
            <p:ph type="title"/>
          </p:nvPr>
        </p:nvSpPr>
        <p:spPr/>
        <p:txBody>
          <a:bodyPr/>
          <a:lstStyle/>
          <a:p>
            <a:r>
              <a:rPr lang="en-US"/>
              <a:t>Overloading Binary Operators</a:t>
            </a:r>
          </a:p>
        </p:txBody>
      </p:sp>
      <p:sp>
        <p:nvSpPr>
          <p:cNvPr id="1599491" name="Rectangle 3"/>
          <p:cNvSpPr>
            <a:spLocks noGrp="1"/>
          </p:cNvSpPr>
          <p:nvPr>
            <p:ph type="body" idx="1"/>
          </p:nvPr>
        </p:nvSpPr>
        <p:spPr>
          <a:xfrm>
            <a:off x="685800" y="1658938"/>
            <a:ext cx="7772400" cy="4378325"/>
          </a:xfrm>
        </p:spPr>
        <p:txBody>
          <a:bodyPr/>
          <a:lstStyle/>
          <a:p>
            <a:pPr>
              <a:lnSpc>
                <a:spcPct val="90000"/>
              </a:lnSpc>
            </a:pPr>
            <a:r>
              <a:rPr lang="en-US" sz="1600"/>
              <a:t>fps_distance fps_distance </a:t>
            </a:r>
            <a:r>
              <a:rPr lang="en-US" sz="1600" b="1"/>
              <a:t>::</a:t>
            </a:r>
            <a:r>
              <a:rPr lang="en-US" sz="1600"/>
              <a:t>  operator + (fps_distance &amp;fps2)</a:t>
            </a:r>
          </a:p>
          <a:p>
            <a:pPr>
              <a:lnSpc>
                <a:spcPct val="90000"/>
              </a:lnSpc>
            </a:pPr>
            <a:r>
              <a:rPr lang="en-US" sz="1600"/>
              <a:t> {int f = feet + fps2.feet;</a:t>
            </a:r>
          </a:p>
          <a:p>
            <a:pPr>
              <a:lnSpc>
                <a:spcPct val="90000"/>
              </a:lnSpc>
            </a:pPr>
            <a:r>
              <a:rPr lang="en-US" sz="1600"/>
              <a:t>  float i = inch + fps2.inch;</a:t>
            </a:r>
          </a:p>
          <a:p>
            <a:pPr>
              <a:lnSpc>
                <a:spcPct val="90000"/>
              </a:lnSpc>
            </a:pPr>
            <a:r>
              <a:rPr lang="en-US" sz="1600"/>
              <a:t>  if ( i &gt;= 12)</a:t>
            </a:r>
          </a:p>
          <a:p>
            <a:pPr>
              <a:lnSpc>
                <a:spcPct val="90000"/>
              </a:lnSpc>
            </a:pPr>
            <a:r>
              <a:rPr lang="en-US" sz="1600"/>
              <a:t>   { i - = 12;</a:t>
            </a:r>
          </a:p>
          <a:p>
            <a:pPr>
              <a:lnSpc>
                <a:spcPct val="90000"/>
              </a:lnSpc>
            </a:pPr>
            <a:r>
              <a:rPr lang="en-US" sz="1600"/>
              <a:t>     f++; }</a:t>
            </a:r>
          </a:p>
          <a:p>
            <a:pPr>
              <a:lnSpc>
                <a:spcPct val="90000"/>
              </a:lnSpc>
            </a:pPr>
            <a:r>
              <a:rPr lang="en-US" sz="1600"/>
              <a:t>    return fps_distance( f, i); //creating an unnamed object and returning it } </a:t>
            </a:r>
          </a:p>
          <a:p>
            <a:pPr>
              <a:lnSpc>
                <a:spcPct val="90000"/>
              </a:lnSpc>
            </a:pPr>
            <a:endParaRPr lang="en-US" sz="1600"/>
          </a:p>
          <a:p>
            <a:pPr>
              <a:lnSpc>
                <a:spcPct val="90000"/>
              </a:lnSpc>
            </a:pPr>
            <a:r>
              <a:rPr lang="en-US" sz="1600"/>
              <a:t>void fps_distance :: disp_distance( )</a:t>
            </a:r>
          </a:p>
          <a:p>
            <a:pPr>
              <a:lnSpc>
                <a:spcPct val="90000"/>
              </a:lnSpc>
            </a:pPr>
            <a:r>
              <a:rPr lang="en-US" sz="1600"/>
              <a:t> { cout &lt;&lt; “distance = “ &lt;&lt; feet &lt;&lt; inch; } </a:t>
            </a:r>
          </a:p>
          <a:p>
            <a:pPr>
              <a:lnSpc>
                <a:spcPct val="90000"/>
              </a:lnSpc>
            </a:pPr>
            <a:r>
              <a:rPr lang="en-US" sz="1600"/>
              <a:t>void main( )</a:t>
            </a:r>
          </a:p>
          <a:p>
            <a:pPr>
              <a:lnSpc>
                <a:spcPct val="90000"/>
              </a:lnSpc>
            </a:pPr>
            <a:r>
              <a:rPr lang="en-US" sz="1600"/>
              <a:t> {fps_distance fps1(11, 11), fps2(10, 10), fps3;</a:t>
            </a:r>
          </a:p>
          <a:p>
            <a:pPr>
              <a:lnSpc>
                <a:spcPct val="90000"/>
              </a:lnSpc>
            </a:pPr>
            <a:r>
              <a:rPr lang="en-US" sz="1600"/>
              <a:t> fps3 = fps1 + fps2;</a:t>
            </a:r>
          </a:p>
          <a:p>
            <a:pPr>
              <a:lnSpc>
                <a:spcPct val="90000"/>
              </a:lnSpc>
            </a:pPr>
            <a:r>
              <a:rPr lang="en-US" sz="1600"/>
              <a:t> fps3.disp_distance( ); }</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p:cNvSpPr>
          <p:nvPr>
            <p:ph type="title"/>
          </p:nvPr>
        </p:nvSpPr>
        <p:spPr/>
        <p:txBody>
          <a:bodyPr/>
          <a:lstStyle/>
          <a:p>
            <a:r>
              <a:rPr lang="en-US"/>
              <a:t>Overloading Binary Operators</a:t>
            </a:r>
          </a:p>
        </p:txBody>
      </p:sp>
      <p:sp>
        <p:nvSpPr>
          <p:cNvPr id="1601539" name="Rectangle 3"/>
          <p:cNvSpPr>
            <a:spLocks noGrp="1"/>
          </p:cNvSpPr>
          <p:nvPr>
            <p:ph type="body" idx="1"/>
          </p:nvPr>
        </p:nvSpPr>
        <p:spPr/>
        <p:txBody>
          <a:bodyPr>
            <a:normAutofit fontScale="85000" lnSpcReduction="10000"/>
          </a:bodyPr>
          <a:lstStyle/>
          <a:p>
            <a:r>
              <a:rPr lang="en-US"/>
              <a:t>When an overloaded binary operator is invoked, the object on the left hand side of the operator is the object of which the operator is a member, and the variable or the constant on the right hand side is the parameter to the operator function.</a:t>
            </a:r>
          </a:p>
          <a:p>
            <a:endParaRPr lang="en-US"/>
          </a:p>
          <a:p>
            <a:r>
              <a:rPr lang="en-US"/>
              <a:t>In general, the declaration of an overloaded operator always requires one less argument than the number of operands, as one operand is the object of which the operator function is a member.</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p:cNvSpPr>
          <p:nvPr>
            <p:ph type="title"/>
          </p:nvPr>
        </p:nvSpPr>
        <p:spPr/>
        <p:txBody>
          <a:bodyPr/>
          <a:lstStyle/>
          <a:p>
            <a:r>
              <a:rPr lang="en-US"/>
              <a:t>Overloading Overloaded Operators</a:t>
            </a:r>
          </a:p>
        </p:txBody>
      </p:sp>
      <p:sp>
        <p:nvSpPr>
          <p:cNvPr id="1603587" name="Rectangle 3"/>
          <p:cNvSpPr>
            <a:spLocks noGrp="1"/>
          </p:cNvSpPr>
          <p:nvPr>
            <p:ph type="body" idx="1"/>
          </p:nvPr>
        </p:nvSpPr>
        <p:spPr>
          <a:xfrm>
            <a:off x="685800" y="1658938"/>
            <a:ext cx="7772400" cy="4162425"/>
          </a:xfrm>
        </p:spPr>
        <p:txBody>
          <a:bodyPr>
            <a:normAutofit fontScale="77500" lnSpcReduction="20000"/>
          </a:bodyPr>
          <a:lstStyle/>
          <a:p>
            <a:r>
              <a:rPr lang="en-US"/>
              <a:t>A class can have more than one function for the same operator, i.e., the same operator can be overloaded.</a:t>
            </a:r>
          </a:p>
          <a:p>
            <a:endParaRPr lang="en-US"/>
          </a:p>
          <a:p>
            <a:r>
              <a:rPr lang="en-US"/>
              <a:t>For example, you might want to add a constant distance to the object of the fps_distance class. The constant distance can be in inches.</a:t>
            </a:r>
          </a:p>
          <a:p>
            <a:pPr>
              <a:buFont typeface="Arial" charset="0"/>
              <a:buNone/>
            </a:pPr>
            <a:r>
              <a:rPr lang="en-US" sz="1600"/>
              <a:t>      fps2 = fps1 + 20; //adding a constant</a:t>
            </a:r>
          </a:p>
          <a:p>
            <a:endParaRPr lang="en-US" sz="1600"/>
          </a:p>
          <a:p>
            <a:r>
              <a:rPr lang="en-US"/>
              <a:t>The program for overloading the ‘+’ operator given earlier cannot handle this case. We have to define another + operator function with a different kind of parameter.</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p:cNvSpPr>
          <p:nvPr>
            <p:ph type="title"/>
          </p:nvPr>
        </p:nvSpPr>
        <p:spPr/>
        <p:txBody>
          <a:bodyPr/>
          <a:lstStyle/>
          <a:p>
            <a:r>
              <a:rPr lang="en-US"/>
              <a:t>Overloading Overloaded Operators</a:t>
            </a:r>
          </a:p>
        </p:txBody>
      </p:sp>
      <p:sp>
        <p:nvSpPr>
          <p:cNvPr id="1605635" name="Rectangle 3"/>
          <p:cNvSpPr>
            <a:spLocks noGrp="1"/>
          </p:cNvSpPr>
          <p:nvPr>
            <p:ph type="body" idx="1"/>
          </p:nvPr>
        </p:nvSpPr>
        <p:spPr>
          <a:xfrm>
            <a:off x="685800" y="1514475"/>
            <a:ext cx="7772400" cy="4522788"/>
          </a:xfrm>
        </p:spPr>
        <p:txBody>
          <a:bodyPr/>
          <a:lstStyle/>
          <a:p>
            <a:pPr>
              <a:lnSpc>
                <a:spcPct val="80000"/>
              </a:lnSpc>
            </a:pPr>
            <a:r>
              <a:rPr lang="en-US" sz="1600"/>
              <a:t>The following are the two operator functions:</a:t>
            </a:r>
          </a:p>
          <a:p>
            <a:pPr>
              <a:lnSpc>
                <a:spcPct val="80000"/>
              </a:lnSpc>
            </a:pPr>
            <a:endParaRPr lang="en-US" sz="1600"/>
          </a:p>
          <a:p>
            <a:pPr>
              <a:lnSpc>
                <a:spcPct val="80000"/>
              </a:lnSpc>
            </a:pPr>
            <a:r>
              <a:rPr lang="en-US" sz="1600"/>
              <a:t>fps_distance fps_distance ::  operator + (fps_distance &amp;fps2)</a:t>
            </a:r>
          </a:p>
          <a:p>
            <a:pPr>
              <a:lnSpc>
                <a:spcPct val="80000"/>
              </a:lnSpc>
            </a:pPr>
            <a:r>
              <a:rPr lang="en-US" sz="1600"/>
              <a:t> {int f = feet + fps2.feet;</a:t>
            </a:r>
          </a:p>
          <a:p>
            <a:pPr>
              <a:lnSpc>
                <a:spcPct val="80000"/>
              </a:lnSpc>
            </a:pPr>
            <a:r>
              <a:rPr lang="en-US" sz="1600"/>
              <a:t>  float i = inch + fps2.inch;</a:t>
            </a:r>
          </a:p>
          <a:p>
            <a:pPr>
              <a:lnSpc>
                <a:spcPct val="80000"/>
              </a:lnSpc>
            </a:pPr>
            <a:r>
              <a:rPr lang="en-US" sz="1600"/>
              <a:t>  if ( i &gt;= 12)</a:t>
            </a:r>
          </a:p>
          <a:p>
            <a:pPr>
              <a:lnSpc>
                <a:spcPct val="80000"/>
              </a:lnSpc>
            </a:pPr>
            <a:r>
              <a:rPr lang="en-US" sz="1600"/>
              <a:t>   { i - = 12;</a:t>
            </a:r>
          </a:p>
          <a:p>
            <a:pPr>
              <a:lnSpc>
                <a:spcPct val="80000"/>
              </a:lnSpc>
            </a:pPr>
            <a:r>
              <a:rPr lang="en-US" sz="1600"/>
              <a:t>     f++; }</a:t>
            </a:r>
          </a:p>
          <a:p>
            <a:pPr>
              <a:lnSpc>
                <a:spcPct val="80000"/>
              </a:lnSpc>
            </a:pPr>
            <a:r>
              <a:rPr lang="en-US" sz="1600"/>
              <a:t>     return fps_distance( f, i); //creating an unnamed object and returning it }</a:t>
            </a:r>
          </a:p>
          <a:p>
            <a:pPr>
              <a:lnSpc>
                <a:spcPct val="80000"/>
              </a:lnSpc>
            </a:pPr>
            <a:endParaRPr lang="en-US" sz="1600"/>
          </a:p>
          <a:p>
            <a:pPr>
              <a:lnSpc>
                <a:spcPct val="80000"/>
              </a:lnSpc>
            </a:pPr>
            <a:r>
              <a:rPr lang="en-US" sz="1600"/>
              <a:t>fps_distance fps_distance :: operator + (int inches)</a:t>
            </a:r>
          </a:p>
          <a:p>
            <a:pPr>
              <a:lnSpc>
                <a:spcPct val="80000"/>
              </a:lnSpc>
            </a:pPr>
            <a:r>
              <a:rPr lang="en-US" sz="1600"/>
              <a:t>{int f = feet + (inches / 12);</a:t>
            </a:r>
          </a:p>
          <a:p>
            <a:pPr>
              <a:lnSpc>
                <a:spcPct val="80000"/>
              </a:lnSpc>
            </a:pPr>
            <a:r>
              <a:rPr lang="en-US" sz="1600"/>
              <a:t>  int i = inch + (inches % 12);</a:t>
            </a:r>
          </a:p>
          <a:p>
            <a:pPr>
              <a:lnSpc>
                <a:spcPct val="80000"/>
              </a:lnSpc>
            </a:pPr>
            <a:r>
              <a:rPr lang="en-US" sz="1600"/>
              <a:t>  if ( i &gt;= 12.0)</a:t>
            </a:r>
          </a:p>
          <a:p>
            <a:pPr>
              <a:lnSpc>
                <a:spcPct val="80000"/>
              </a:lnSpc>
            </a:pPr>
            <a:r>
              <a:rPr lang="en-US" sz="1600"/>
              <a:t>  {i- = 12;</a:t>
            </a:r>
          </a:p>
          <a:p>
            <a:pPr>
              <a:lnSpc>
                <a:spcPct val="80000"/>
              </a:lnSpc>
            </a:pPr>
            <a:r>
              <a:rPr lang="en-US" sz="1600"/>
              <a:t>   f++; }</a:t>
            </a:r>
          </a:p>
          <a:p>
            <a:pPr>
              <a:lnSpc>
                <a:spcPct val="80000"/>
              </a:lnSpc>
            </a:pPr>
            <a:r>
              <a:rPr lang="en-US" sz="1600"/>
              <a:t> return fps_distance( f, i); }</a:t>
            </a:r>
          </a:p>
          <a:p>
            <a:pPr>
              <a:lnSpc>
                <a:spcPct val="80000"/>
              </a:lnSpc>
            </a:pPr>
            <a:r>
              <a:rPr lang="en-US" sz="1600"/>
              <a:t> </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p:cNvSpPr>
          <p:nvPr>
            <p:ph type="title"/>
          </p:nvPr>
        </p:nvSpPr>
        <p:spPr/>
        <p:txBody>
          <a:bodyPr/>
          <a:lstStyle/>
          <a:p>
            <a:r>
              <a:rPr lang="en-US"/>
              <a:t>Data Conversion</a:t>
            </a:r>
          </a:p>
        </p:txBody>
      </p:sp>
      <p:sp>
        <p:nvSpPr>
          <p:cNvPr id="1607683" name="Rectangle 3"/>
          <p:cNvSpPr>
            <a:spLocks noGrp="1"/>
          </p:cNvSpPr>
          <p:nvPr>
            <p:ph type="body" idx="1"/>
          </p:nvPr>
        </p:nvSpPr>
        <p:spPr>
          <a:xfrm>
            <a:off x="685800" y="1658938"/>
            <a:ext cx="7772400" cy="4378325"/>
          </a:xfrm>
        </p:spPr>
        <p:txBody>
          <a:bodyPr>
            <a:normAutofit fontScale="85000" lnSpcReduction="20000"/>
          </a:bodyPr>
          <a:lstStyle/>
          <a:p>
            <a:pPr>
              <a:lnSpc>
                <a:spcPct val="90000"/>
              </a:lnSpc>
            </a:pPr>
            <a:r>
              <a:rPr lang="en-US"/>
              <a:t>The assignment operator ( = ) can be used to assign a value from one variable to another, or assign a constant value to a variable.</a:t>
            </a:r>
          </a:p>
          <a:p>
            <a:pPr>
              <a:lnSpc>
                <a:spcPct val="90000"/>
              </a:lnSpc>
            </a:pPr>
            <a:endParaRPr lang="en-US"/>
          </a:p>
          <a:p>
            <a:pPr>
              <a:lnSpc>
                <a:spcPct val="90000"/>
              </a:lnSpc>
            </a:pPr>
            <a:r>
              <a:rPr lang="en-US"/>
              <a:t>The assignment operator can also be used to assign one object to another object provided the objects are of the same data type or class type.</a:t>
            </a:r>
          </a:p>
          <a:p>
            <a:pPr>
              <a:lnSpc>
                <a:spcPct val="90000"/>
              </a:lnSpc>
            </a:pPr>
            <a:endParaRPr lang="en-US"/>
          </a:p>
          <a:p>
            <a:pPr>
              <a:lnSpc>
                <a:spcPct val="90000"/>
              </a:lnSpc>
            </a:pPr>
            <a:r>
              <a:rPr lang="en-US"/>
              <a:t>Thus, assignment between same types (fundamental and user-defined) are handled by the compiler on the condition that the data types on both the left-hand side and the right-hand side of the operator are the same.</a:t>
            </a:r>
          </a:p>
          <a:p>
            <a:pPr>
              <a:lnSpc>
                <a:spcPct val="90000"/>
              </a:lnSpc>
            </a:pPr>
            <a:endParaRPr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Grp="1"/>
          </p:cNvSpPr>
          <p:nvPr>
            <p:ph type="title"/>
          </p:nvPr>
        </p:nvSpPr>
        <p:spPr/>
        <p:txBody>
          <a:bodyPr/>
          <a:lstStyle/>
          <a:p>
            <a:r>
              <a:rPr lang="en-US"/>
              <a:t>Overloading Overloaded Operators</a:t>
            </a:r>
          </a:p>
        </p:txBody>
      </p:sp>
      <p:sp>
        <p:nvSpPr>
          <p:cNvPr id="1989635" name="Rectangle 3"/>
          <p:cNvSpPr>
            <a:spLocks noGrp="1"/>
          </p:cNvSpPr>
          <p:nvPr>
            <p:ph type="body" idx="1"/>
          </p:nvPr>
        </p:nvSpPr>
        <p:spPr>
          <a:xfrm>
            <a:off x="685800" y="1658938"/>
            <a:ext cx="7772400" cy="4162425"/>
          </a:xfrm>
        </p:spPr>
        <p:txBody>
          <a:bodyPr>
            <a:normAutofit fontScale="77500" lnSpcReduction="20000"/>
          </a:bodyPr>
          <a:lstStyle/>
          <a:p>
            <a:r>
              <a:rPr lang="en-US"/>
              <a:t>A class can have more than one function for the same operator, i.e., the same operator can be overloaded.</a:t>
            </a:r>
          </a:p>
          <a:p>
            <a:endParaRPr lang="en-US"/>
          </a:p>
          <a:p>
            <a:r>
              <a:rPr lang="en-US"/>
              <a:t>For example, you might want to add a constant distance to the object of the fps_distance class. The constant distance can be in inches.</a:t>
            </a:r>
          </a:p>
          <a:p>
            <a:pPr>
              <a:buFont typeface="Arial" charset="0"/>
              <a:buNone/>
            </a:pPr>
            <a:r>
              <a:rPr lang="en-US" sz="1600"/>
              <a:t>      fps2 = fps1 + 20; //adding a constant</a:t>
            </a:r>
          </a:p>
          <a:p>
            <a:endParaRPr lang="en-US" sz="1600"/>
          </a:p>
          <a:p>
            <a:r>
              <a:rPr lang="en-US"/>
              <a:t>The program for overloading the ‘+’ operator given earlier cannot handle this case. We have to define another + operator function with a different kind of parameter.</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2"/>
          <p:cNvSpPr>
            <a:spLocks noGrp="1"/>
          </p:cNvSpPr>
          <p:nvPr>
            <p:ph type="title"/>
          </p:nvPr>
        </p:nvSpPr>
        <p:spPr/>
        <p:txBody>
          <a:bodyPr/>
          <a:lstStyle/>
          <a:p>
            <a:r>
              <a:rPr lang="en-US"/>
              <a:t>Overloading Overloaded Operators</a:t>
            </a:r>
          </a:p>
        </p:txBody>
      </p:sp>
      <p:sp>
        <p:nvSpPr>
          <p:cNvPr id="1991683" name="Rectangle 3"/>
          <p:cNvSpPr>
            <a:spLocks noGrp="1"/>
          </p:cNvSpPr>
          <p:nvPr>
            <p:ph type="body" idx="1"/>
          </p:nvPr>
        </p:nvSpPr>
        <p:spPr>
          <a:xfrm>
            <a:off x="685800" y="1514475"/>
            <a:ext cx="7772400" cy="4522788"/>
          </a:xfrm>
        </p:spPr>
        <p:txBody>
          <a:bodyPr/>
          <a:lstStyle/>
          <a:p>
            <a:pPr>
              <a:lnSpc>
                <a:spcPct val="80000"/>
              </a:lnSpc>
            </a:pPr>
            <a:r>
              <a:rPr lang="en-US" sz="1600"/>
              <a:t>The following are the two operator functions:</a:t>
            </a:r>
          </a:p>
          <a:p>
            <a:pPr>
              <a:lnSpc>
                <a:spcPct val="80000"/>
              </a:lnSpc>
            </a:pPr>
            <a:endParaRPr lang="en-US" sz="1600"/>
          </a:p>
          <a:p>
            <a:pPr>
              <a:lnSpc>
                <a:spcPct val="80000"/>
              </a:lnSpc>
            </a:pPr>
            <a:r>
              <a:rPr lang="en-US" sz="1600"/>
              <a:t>fps_distance fps_distance ::  operator + (fps_distance &amp;fps2)</a:t>
            </a:r>
          </a:p>
          <a:p>
            <a:pPr>
              <a:lnSpc>
                <a:spcPct val="80000"/>
              </a:lnSpc>
            </a:pPr>
            <a:r>
              <a:rPr lang="en-US" sz="1600"/>
              <a:t> {int f = feet + fps2.feet;</a:t>
            </a:r>
          </a:p>
          <a:p>
            <a:pPr>
              <a:lnSpc>
                <a:spcPct val="80000"/>
              </a:lnSpc>
            </a:pPr>
            <a:r>
              <a:rPr lang="en-US" sz="1600"/>
              <a:t>  float i = inch + fps2.inch;</a:t>
            </a:r>
          </a:p>
          <a:p>
            <a:pPr>
              <a:lnSpc>
                <a:spcPct val="80000"/>
              </a:lnSpc>
            </a:pPr>
            <a:r>
              <a:rPr lang="en-US" sz="1600"/>
              <a:t>  if ( i &gt;= 12)</a:t>
            </a:r>
          </a:p>
          <a:p>
            <a:pPr>
              <a:lnSpc>
                <a:spcPct val="80000"/>
              </a:lnSpc>
            </a:pPr>
            <a:r>
              <a:rPr lang="en-US" sz="1600"/>
              <a:t>   { i - = 12;</a:t>
            </a:r>
          </a:p>
          <a:p>
            <a:pPr>
              <a:lnSpc>
                <a:spcPct val="80000"/>
              </a:lnSpc>
            </a:pPr>
            <a:r>
              <a:rPr lang="en-US" sz="1600"/>
              <a:t>     f++; }</a:t>
            </a:r>
          </a:p>
          <a:p>
            <a:pPr>
              <a:lnSpc>
                <a:spcPct val="80000"/>
              </a:lnSpc>
            </a:pPr>
            <a:r>
              <a:rPr lang="en-US" sz="1600"/>
              <a:t>     return fps_distance( f, i); //creating an unnamed object and returning it }</a:t>
            </a:r>
          </a:p>
          <a:p>
            <a:pPr>
              <a:lnSpc>
                <a:spcPct val="80000"/>
              </a:lnSpc>
            </a:pPr>
            <a:endParaRPr lang="en-US" sz="1600"/>
          </a:p>
          <a:p>
            <a:pPr>
              <a:lnSpc>
                <a:spcPct val="80000"/>
              </a:lnSpc>
            </a:pPr>
            <a:r>
              <a:rPr lang="en-US" sz="1600"/>
              <a:t>fps_distance fps_distance :: operator + (int inches)</a:t>
            </a:r>
          </a:p>
          <a:p>
            <a:pPr>
              <a:lnSpc>
                <a:spcPct val="80000"/>
              </a:lnSpc>
            </a:pPr>
            <a:r>
              <a:rPr lang="en-US" sz="1600"/>
              <a:t>{int f = feet + (inches / 12);</a:t>
            </a:r>
          </a:p>
          <a:p>
            <a:pPr>
              <a:lnSpc>
                <a:spcPct val="80000"/>
              </a:lnSpc>
            </a:pPr>
            <a:r>
              <a:rPr lang="en-US" sz="1600"/>
              <a:t>  int i = inch + (inches % 12);</a:t>
            </a:r>
          </a:p>
          <a:p>
            <a:pPr>
              <a:lnSpc>
                <a:spcPct val="80000"/>
              </a:lnSpc>
            </a:pPr>
            <a:r>
              <a:rPr lang="en-US" sz="1600"/>
              <a:t>  if ( i &gt;= 12.0)</a:t>
            </a:r>
          </a:p>
          <a:p>
            <a:pPr>
              <a:lnSpc>
                <a:spcPct val="80000"/>
              </a:lnSpc>
            </a:pPr>
            <a:r>
              <a:rPr lang="en-US" sz="1600"/>
              <a:t>  {i- = 12;</a:t>
            </a:r>
          </a:p>
          <a:p>
            <a:pPr>
              <a:lnSpc>
                <a:spcPct val="80000"/>
              </a:lnSpc>
            </a:pPr>
            <a:r>
              <a:rPr lang="en-US" sz="1600"/>
              <a:t>   f++; }</a:t>
            </a:r>
          </a:p>
          <a:p>
            <a:pPr>
              <a:lnSpc>
                <a:spcPct val="80000"/>
              </a:lnSpc>
            </a:pPr>
            <a:r>
              <a:rPr lang="en-US" sz="1600"/>
              <a:t> return fps_distance( f, i); }</a:t>
            </a:r>
          </a:p>
          <a:p>
            <a:pPr>
              <a:lnSpc>
                <a:spcPct val="80000"/>
              </a:lnSpc>
            </a:pPr>
            <a:r>
              <a:rPr lang="en-US" sz="1600"/>
              <a:t> </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0" name="Rectangle 2"/>
          <p:cNvSpPr>
            <a:spLocks noGrp="1"/>
          </p:cNvSpPr>
          <p:nvPr>
            <p:ph type="title"/>
          </p:nvPr>
        </p:nvSpPr>
        <p:spPr/>
        <p:txBody>
          <a:bodyPr/>
          <a:lstStyle/>
          <a:p>
            <a:r>
              <a:rPr lang="en-US"/>
              <a:t>Data Conversion</a:t>
            </a:r>
          </a:p>
        </p:txBody>
      </p:sp>
      <p:sp>
        <p:nvSpPr>
          <p:cNvPr id="1993731" name="Rectangle 3"/>
          <p:cNvSpPr>
            <a:spLocks noGrp="1"/>
          </p:cNvSpPr>
          <p:nvPr>
            <p:ph type="body" idx="1"/>
          </p:nvPr>
        </p:nvSpPr>
        <p:spPr>
          <a:xfrm>
            <a:off x="685800" y="1658938"/>
            <a:ext cx="7772400" cy="4378325"/>
          </a:xfrm>
        </p:spPr>
        <p:txBody>
          <a:bodyPr>
            <a:normAutofit fontScale="85000" lnSpcReduction="20000"/>
          </a:bodyPr>
          <a:lstStyle/>
          <a:p>
            <a:pPr>
              <a:lnSpc>
                <a:spcPct val="90000"/>
              </a:lnSpc>
            </a:pPr>
            <a:r>
              <a:rPr lang="en-US"/>
              <a:t>The assignment operator ( = ) can be used to assign a value from one variable to another, or assign a constant value to a variable.</a:t>
            </a:r>
          </a:p>
          <a:p>
            <a:pPr>
              <a:lnSpc>
                <a:spcPct val="90000"/>
              </a:lnSpc>
            </a:pPr>
            <a:endParaRPr lang="en-US"/>
          </a:p>
          <a:p>
            <a:pPr>
              <a:lnSpc>
                <a:spcPct val="90000"/>
              </a:lnSpc>
            </a:pPr>
            <a:r>
              <a:rPr lang="en-US"/>
              <a:t>The assignment operator can also be used to assign one object to another object provided the objects are of the same data type or class type.</a:t>
            </a:r>
          </a:p>
          <a:p>
            <a:pPr>
              <a:lnSpc>
                <a:spcPct val="90000"/>
              </a:lnSpc>
            </a:pPr>
            <a:endParaRPr lang="en-US"/>
          </a:p>
          <a:p>
            <a:pPr>
              <a:lnSpc>
                <a:spcPct val="90000"/>
              </a:lnSpc>
            </a:pPr>
            <a:r>
              <a:rPr lang="en-US"/>
              <a:t>Thus, assignment between same types (fundamental and user-defined) are handled by the compiler on the condition that the data types on both the left-hand side and the right-hand side of the operator are the same.</a:t>
            </a:r>
          </a:p>
          <a:p>
            <a:pPr>
              <a:lnSpc>
                <a:spcPct val="90000"/>
              </a:lnSpc>
            </a:pPr>
            <a:endParaRPr lang="en-US"/>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948675" name="Text Box 3"/>
          <p:cNvSpPr txBox="1">
            <a:spLocks noChangeArrowheads="1"/>
          </p:cNvSpPr>
          <p:nvPr/>
        </p:nvSpPr>
        <p:spPr bwMode="auto">
          <a:xfrm>
            <a:off x="762000" y="2022475"/>
            <a:ext cx="7848600" cy="2370138"/>
          </a:xfrm>
          <a:prstGeom prst="rect">
            <a:avLst/>
          </a:prstGeom>
          <a:noFill/>
          <a:ln w="9525">
            <a:noFill/>
            <a:miter lim="800000"/>
            <a:headEnd/>
            <a:tailEnd/>
          </a:ln>
          <a:effectLst/>
        </p:spPr>
        <p:txBody>
          <a:bodyPr>
            <a:spAutoFit/>
          </a:bodyPr>
          <a:lstStyle/>
          <a:p>
            <a:pPr eaLnBrk="0" hangingPunct="0">
              <a:spcBef>
                <a:spcPct val="20000"/>
              </a:spcBef>
              <a:buFont typeface="Arial" charset="0"/>
              <a:buNone/>
            </a:pPr>
            <a:r>
              <a:rPr lang="en-US" sz="2000">
                <a:latin typeface="Gill Sans MT" pitchFamily="34" charset="0"/>
              </a:rPr>
              <a:t>At the end of this lesson, you will be able to: </a:t>
            </a:r>
          </a:p>
          <a:p>
            <a:pPr eaLnBrk="0" hangingPunct="0">
              <a:spcBef>
                <a:spcPct val="20000"/>
              </a:spcBef>
              <a:buFont typeface="Arial" charset="0"/>
              <a:buChar char="•"/>
            </a:pPr>
            <a:r>
              <a:rPr lang="en-US" sz="2000">
                <a:latin typeface="Gill Sans MT" pitchFamily="34" charset="0"/>
              </a:rPr>
              <a:t>Describe operator overloading and its functionality</a:t>
            </a:r>
          </a:p>
          <a:p>
            <a:pPr eaLnBrk="0" hangingPunct="0">
              <a:spcBef>
                <a:spcPct val="20000"/>
              </a:spcBef>
              <a:buFont typeface="Arial" charset="0"/>
              <a:buChar char="•"/>
            </a:pPr>
            <a:r>
              <a:rPr lang="en-US" sz="2000">
                <a:latin typeface="Gill Sans MT" pitchFamily="34" charset="0"/>
              </a:rPr>
              <a:t> Implement overloaded operators</a:t>
            </a:r>
          </a:p>
          <a:p>
            <a:pPr eaLnBrk="0" hangingPunct="0">
              <a:spcBef>
                <a:spcPct val="20000"/>
              </a:spcBef>
              <a:buFont typeface="Arial" charset="0"/>
              <a:buChar char="•"/>
            </a:pPr>
            <a:r>
              <a:rPr lang="en-US" sz="2000">
                <a:latin typeface="Gill Sans MT" pitchFamily="34" charset="0"/>
              </a:rPr>
              <a:t> Overload unary and binary operators </a:t>
            </a:r>
          </a:p>
          <a:p>
            <a:pPr eaLnBrk="0" hangingPunct="0">
              <a:spcBef>
                <a:spcPct val="20000"/>
              </a:spcBef>
              <a:buFont typeface="Arial" charset="0"/>
              <a:buChar char="•"/>
            </a:pPr>
            <a:r>
              <a:rPr lang="en-US" sz="2000">
                <a:latin typeface="Gill Sans MT" pitchFamily="34" charset="0"/>
              </a:rPr>
              <a:t> Use conversion functions</a:t>
            </a:r>
          </a:p>
          <a:p>
            <a:pPr eaLnBrk="0" hangingPunct="0">
              <a:spcBef>
                <a:spcPct val="20000"/>
              </a:spcBef>
              <a:buFont typeface="Arial" charset="0"/>
              <a:buChar char="•"/>
            </a:pPr>
            <a:r>
              <a:rPr lang="en-US" sz="2000">
                <a:latin typeface="Gill Sans MT" pitchFamily="34" charset="0"/>
              </a:rPr>
              <a:t>Friend operator function</a:t>
            </a:r>
            <a:r>
              <a:rPr lang="en-US" sz="2800">
                <a:latin typeface="Times New Roman" pitchFamily="18" charset="0"/>
              </a:rPr>
              <a:t> </a:t>
            </a:r>
          </a:p>
        </p:txBody>
      </p:sp>
      <p:sp>
        <p:nvSpPr>
          <p:cNvPr id="1948676" name="Rectangle 4"/>
          <p:cNvSpPr>
            <a:spLocks noChangeArrowheads="1"/>
          </p:cNvSpPr>
          <p:nvPr/>
        </p:nvSpPr>
        <p:spPr bwMode="auto">
          <a:xfrm>
            <a:off x="0" y="304800"/>
            <a:ext cx="7099300" cy="762000"/>
          </a:xfrm>
          <a:prstGeom prst="rect">
            <a:avLst/>
          </a:prstGeom>
          <a:noFill/>
          <a:ln w="9525">
            <a:noFill/>
            <a:miter lim="800000"/>
            <a:headEnd/>
            <a:tailEnd/>
          </a:ln>
          <a:effectLst/>
        </p:spPr>
        <p:txBody>
          <a:bodyPr>
            <a:spAutoFit/>
          </a:bodyPr>
          <a:lstStyle/>
          <a:p>
            <a:pPr eaLnBrk="0" hangingPunct="0"/>
            <a:r>
              <a:rPr lang="en-US" sz="4400">
                <a:solidFill>
                  <a:schemeClr val="tx2"/>
                </a:solidFill>
                <a:latin typeface="Times New Roman" pitchFamily="18" charset="0"/>
              </a:rPr>
              <a:t>      </a:t>
            </a:r>
            <a:r>
              <a:rPr lang="en-US" sz="3200">
                <a:latin typeface="Times New Roman" pitchFamily="18" charset="0"/>
              </a:rPr>
              <a:t>Objectives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Clr>
                <a:schemeClr val="tx2"/>
              </a:buClr>
              <a:buFontTx/>
              <a:buChar char="•"/>
            </a:pPr>
            <a:endParaRPr lang="en-US" sz="2400">
              <a:latin typeface="Times New Roman" pitchFamily="18" charset="0"/>
            </a:endParaRPr>
          </a:p>
          <a:p>
            <a:pPr marL="342900" indent="-342900" eaLnBrk="0" hangingPunct="0">
              <a:spcBef>
                <a:spcPct val="20000"/>
              </a:spcBef>
              <a:buFont typeface="Arial" charset="0"/>
              <a:buChar char="•"/>
            </a:pPr>
            <a:r>
              <a:rPr lang="en-US" sz="2000">
                <a:latin typeface="Gill Sans MT" pitchFamily="34" charset="0"/>
              </a:rPr>
              <a:t>Class is a way to bind the data and the associated functions together.</a:t>
            </a:r>
          </a:p>
          <a:p>
            <a:pPr marL="342900" indent="-342900" eaLnBrk="0" hangingPunct="0">
              <a:spcBef>
                <a:spcPct val="20000"/>
              </a:spcBef>
              <a:buFont typeface="Arial" charset="0"/>
              <a:buChar char="•"/>
            </a:pPr>
            <a:endParaRPr lang="en-US" sz="2000">
              <a:latin typeface="Gill Sans MT" pitchFamily="34" charset="0"/>
            </a:endParaRPr>
          </a:p>
          <a:p>
            <a:pPr marL="342900" indent="-342900" eaLnBrk="0" hangingPunct="0">
              <a:spcBef>
                <a:spcPct val="20000"/>
              </a:spcBef>
              <a:buFont typeface="Arial" charset="0"/>
              <a:buChar char="•"/>
            </a:pPr>
            <a:r>
              <a:rPr lang="en-US" sz="2000">
                <a:latin typeface="Gill Sans MT" pitchFamily="34" charset="0"/>
              </a:rPr>
              <a:t>Class declaration is similar to structure declaration.</a:t>
            </a:r>
          </a:p>
          <a:p>
            <a:pPr marL="342900" indent="-342900" eaLnBrk="0" hangingPunct="0">
              <a:spcBef>
                <a:spcPct val="20000"/>
              </a:spcBef>
              <a:buFont typeface="Arial" charset="0"/>
              <a:buChar char="•"/>
            </a:pPr>
            <a:endParaRPr lang="en-US" sz="2000">
              <a:latin typeface="Gill Sans MT" pitchFamily="34" charset="0"/>
            </a:endParaRPr>
          </a:p>
          <a:p>
            <a:pPr marL="342900" indent="-342900" eaLnBrk="0" hangingPunct="0">
              <a:spcBef>
                <a:spcPct val="20000"/>
              </a:spcBef>
              <a:buFont typeface="Arial" charset="0"/>
              <a:buChar char="•"/>
            </a:pPr>
            <a:r>
              <a:rPr lang="en-US" sz="2000">
                <a:latin typeface="Gill Sans MT" pitchFamily="34" charset="0"/>
              </a:rPr>
              <a:t>Creates a new data type that can be treated as any other built-in data type. </a:t>
            </a:r>
          </a:p>
          <a:p>
            <a:pPr marL="342900" indent="-342900" eaLnBrk="0" hangingPunct="0">
              <a:spcBef>
                <a:spcPct val="20000"/>
              </a:spcBef>
              <a:buFont typeface="Arial" charset="0"/>
              <a:buChar char="•"/>
            </a:pPr>
            <a:endParaRPr lang="en-US" sz="2000">
              <a:latin typeface="Gill Sans MT" pitchFamily="34" charset="0"/>
            </a:endParaRPr>
          </a:p>
        </p:txBody>
      </p:sp>
      <p:sp>
        <p:nvSpPr>
          <p:cNvPr id="683011" name="Rectangle 3"/>
          <p:cNvSpPr>
            <a:spLocks noChangeArrowheads="1"/>
          </p:cNvSpPr>
          <p:nvPr/>
        </p:nvSpPr>
        <p:spPr bwMode="auto">
          <a:xfrm>
            <a:off x="304800" y="304800"/>
            <a:ext cx="4178300" cy="762000"/>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Class</a:t>
            </a:r>
            <a:r>
              <a:rPr lang="en-US" sz="4400">
                <a:solidFill>
                  <a:schemeClr val="tx2"/>
                </a:solidFill>
                <a:latin typeface="Times New Roman" pitchFamily="18" charset="0"/>
              </a:rPr>
              <a:t> </a:t>
            </a:r>
          </a:p>
        </p:txBody>
      </p:sp>
      <p:pic>
        <p:nvPicPr>
          <p:cNvPr id="2" name="Audio 1">
            <a:hlinkClick r:id="" action="ppaction://media"/>
            <a:extLst>
              <a:ext uri="{FF2B5EF4-FFF2-40B4-BE49-F238E27FC236}">
                <a16:creationId xmlns:a16="http://schemas.microsoft.com/office/drawing/2014/main" id="{B65E0FA7-9116-4618-81EF-3C68097763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4"/>
    </mc:Choice>
    <mc:Fallback xmlns="">
      <p:transition spd="slow" advTm="1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p:cNvSpPr>
          <p:nvPr>
            <p:ph type="title"/>
          </p:nvPr>
        </p:nvSpPr>
        <p:spPr/>
        <p:txBody>
          <a:bodyPr/>
          <a:lstStyle/>
          <a:p>
            <a:r>
              <a:rPr lang="en-US"/>
              <a:t>Operator Overloading</a:t>
            </a:r>
          </a:p>
        </p:txBody>
      </p:sp>
      <p:sp>
        <p:nvSpPr>
          <p:cNvPr id="1950723" name="Rectangle 3"/>
          <p:cNvSpPr>
            <a:spLocks noGrp="1"/>
          </p:cNvSpPr>
          <p:nvPr>
            <p:ph type="body" idx="1"/>
          </p:nvPr>
        </p:nvSpPr>
        <p:spPr/>
        <p:txBody>
          <a:bodyPr/>
          <a:lstStyle/>
          <a:p>
            <a:r>
              <a:rPr lang="en-US"/>
              <a:t>Most fundamental data types have pre-defined operations associated with them.</a:t>
            </a:r>
          </a:p>
          <a:p>
            <a:r>
              <a:rPr lang="en-US"/>
              <a:t>To make a user-defined data type as natural as a fundamental data type, the appropriate set of operators must be associated with it.</a:t>
            </a:r>
          </a:p>
          <a:p>
            <a:r>
              <a:rPr lang="en-US"/>
              <a:t>C++ allows to Define additional meaning to a existing operator without changing its basic meaning </a:t>
            </a:r>
          </a:p>
          <a:p>
            <a:pPr>
              <a:buFont typeface="Arial" charset="0"/>
              <a:buNone/>
            </a:pPr>
            <a:r>
              <a:rPr lang="en-US" sz="1200" b="1"/>
              <a:t>           </a:t>
            </a:r>
            <a:r>
              <a:rPr lang="en-US" sz="1800" b="1"/>
              <a:t>-Operator overloading</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p:cNvSpPr>
          <p:nvPr>
            <p:ph type="title"/>
          </p:nvPr>
        </p:nvSpPr>
        <p:spPr/>
        <p:txBody>
          <a:bodyPr/>
          <a:lstStyle/>
          <a:p>
            <a:r>
              <a:rPr lang="en-US"/>
              <a:t>Operator Overloading</a:t>
            </a:r>
          </a:p>
        </p:txBody>
      </p:sp>
      <p:sp>
        <p:nvSpPr>
          <p:cNvPr id="1952771" name="Rectangle 3"/>
          <p:cNvSpPr>
            <a:spLocks noGrp="1"/>
          </p:cNvSpPr>
          <p:nvPr>
            <p:ph type="body" idx="1"/>
          </p:nvPr>
        </p:nvSpPr>
        <p:spPr/>
        <p:txBody>
          <a:bodyPr>
            <a:normAutofit fontScale="92500" lnSpcReduction="10000"/>
          </a:bodyPr>
          <a:lstStyle/>
          <a:p>
            <a:endParaRPr lang="en-US"/>
          </a:p>
          <a:p>
            <a:r>
              <a:rPr lang="en-US"/>
              <a:t>To add two  objects of the same class , a member function  needs to be invoked.</a:t>
            </a:r>
          </a:p>
          <a:p>
            <a:pPr>
              <a:buFont typeface="Arial" charset="0"/>
              <a:buNone/>
            </a:pPr>
            <a:r>
              <a:rPr lang="en-US"/>
              <a:t>       - Obj3.addFun(obj1,obj2)</a:t>
            </a:r>
          </a:p>
          <a:p>
            <a:r>
              <a:rPr lang="en-US"/>
              <a:t>User have to remember functions names for  all operations</a:t>
            </a:r>
          </a:p>
          <a:p>
            <a:endParaRPr lang="en-US"/>
          </a:p>
          <a:p>
            <a:r>
              <a:rPr lang="en-US"/>
              <a:t>Understanding of operations will be more easier when we use operators</a:t>
            </a:r>
          </a:p>
          <a:p>
            <a:endParaRPr lang="en-US"/>
          </a:p>
          <a:p>
            <a:endParaRPr lang="en-US"/>
          </a:p>
          <a:p>
            <a:endParaRPr lang="en-US"/>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p:cNvSpPr>
          <p:nvPr>
            <p:ph type="title"/>
          </p:nvPr>
        </p:nvSpPr>
        <p:spPr/>
        <p:txBody>
          <a:bodyPr/>
          <a:lstStyle/>
          <a:p>
            <a:r>
              <a:rPr lang="en-US"/>
              <a:t>Operator Overloading</a:t>
            </a:r>
          </a:p>
        </p:txBody>
      </p:sp>
      <p:sp>
        <p:nvSpPr>
          <p:cNvPr id="1954819" name="Rectangle 3"/>
          <p:cNvSpPr>
            <a:spLocks noGrp="1"/>
          </p:cNvSpPr>
          <p:nvPr>
            <p:ph type="body" idx="1"/>
          </p:nvPr>
        </p:nvSpPr>
        <p:spPr>
          <a:xfrm>
            <a:off x="685800" y="1587500"/>
            <a:ext cx="7772400" cy="4449763"/>
          </a:xfrm>
        </p:spPr>
        <p:txBody>
          <a:bodyPr>
            <a:normAutofit fontScale="85000" lnSpcReduction="20000"/>
          </a:bodyPr>
          <a:lstStyle/>
          <a:p>
            <a:pPr>
              <a:lnSpc>
                <a:spcPct val="90000"/>
              </a:lnSpc>
            </a:pPr>
            <a:r>
              <a:rPr lang="en-US"/>
              <a:t>adding the two objects and storing the result in a third object could be carried out as follows:</a:t>
            </a:r>
          </a:p>
          <a:p>
            <a:pPr lvl="1">
              <a:lnSpc>
                <a:spcPct val="90000"/>
              </a:lnSpc>
            </a:pPr>
            <a:r>
              <a:rPr lang="en-US"/>
              <a:t>object3 = object1 + object2;</a:t>
            </a:r>
          </a:p>
          <a:p>
            <a:pPr>
              <a:lnSpc>
                <a:spcPct val="90000"/>
              </a:lnSpc>
            </a:pPr>
            <a:endParaRPr lang="en-US"/>
          </a:p>
          <a:p>
            <a:pPr>
              <a:lnSpc>
                <a:spcPct val="90000"/>
              </a:lnSpc>
            </a:pPr>
            <a:r>
              <a:rPr lang="en-US"/>
              <a:t>The user can understand the operation more easily as compared to the function call because it is closer to a real-life implementation.</a:t>
            </a:r>
          </a:p>
          <a:p>
            <a:pPr>
              <a:lnSpc>
                <a:spcPct val="90000"/>
              </a:lnSpc>
            </a:pPr>
            <a:endParaRPr lang="en-US"/>
          </a:p>
          <a:p>
            <a:pPr>
              <a:lnSpc>
                <a:spcPct val="90000"/>
              </a:lnSpc>
            </a:pPr>
            <a:r>
              <a:rPr lang="en-US"/>
              <a:t>Thus by associating a set of meaningful operators, manipulation of an ADT can be done in a conventional and simple form. Associating operators with ADTs involves overloading the operators.</a:t>
            </a:r>
          </a:p>
          <a:p>
            <a:pPr>
              <a:lnSpc>
                <a:spcPct val="90000"/>
              </a:lnSpc>
            </a:pPr>
            <a:endParaRPr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p:cNvSpPr>
          <p:nvPr>
            <p:ph type="title"/>
          </p:nvPr>
        </p:nvSpPr>
        <p:spPr/>
        <p:txBody>
          <a:bodyPr/>
          <a:lstStyle/>
          <a:p>
            <a:r>
              <a:rPr lang="en-US"/>
              <a:t>Operator Overloading</a:t>
            </a:r>
          </a:p>
        </p:txBody>
      </p:sp>
      <p:sp>
        <p:nvSpPr>
          <p:cNvPr id="1956867" name="Rectangle 3"/>
          <p:cNvSpPr>
            <a:spLocks noGrp="1"/>
          </p:cNvSpPr>
          <p:nvPr>
            <p:ph type="body" idx="1"/>
          </p:nvPr>
        </p:nvSpPr>
        <p:spPr>
          <a:xfrm>
            <a:off x="685800" y="1874838"/>
            <a:ext cx="7924800" cy="4162425"/>
          </a:xfrm>
        </p:spPr>
        <p:txBody>
          <a:bodyPr>
            <a:normAutofit fontScale="70000" lnSpcReduction="20000"/>
          </a:bodyPr>
          <a:lstStyle/>
          <a:p>
            <a:r>
              <a:rPr lang="en-US"/>
              <a:t>Only the predefined set of C++ operators can be overloaded, no new operator can be introduced.</a:t>
            </a:r>
          </a:p>
          <a:p>
            <a:endParaRPr lang="en-US"/>
          </a:p>
          <a:p>
            <a:r>
              <a:rPr lang="en-US"/>
              <a:t>An operator can be overloaded by defining a function for it.</a:t>
            </a:r>
          </a:p>
          <a:p>
            <a:endParaRPr lang="en-US"/>
          </a:p>
          <a:p>
            <a:r>
              <a:rPr lang="en-US"/>
              <a:t>The function for the overloaded operator is declared using the </a:t>
            </a:r>
            <a:r>
              <a:rPr lang="en-US" b="1"/>
              <a:t>operator</a:t>
            </a:r>
            <a:r>
              <a:rPr lang="en-US"/>
              <a:t> keyword.</a:t>
            </a:r>
          </a:p>
          <a:p>
            <a:endParaRPr lang="en-US"/>
          </a:p>
          <a:p>
            <a:r>
              <a:rPr lang="en-US"/>
              <a:t>For example, if the = = operator is overloaded in the fps_distance class, the declaration for the operator function is as follows:</a:t>
            </a:r>
          </a:p>
          <a:p>
            <a:endParaRPr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p:cNvSpPr>
          <p:nvPr>
            <p:ph type="title"/>
          </p:nvPr>
        </p:nvSpPr>
        <p:spPr/>
        <p:txBody>
          <a:bodyPr/>
          <a:lstStyle/>
          <a:p>
            <a:r>
              <a:rPr lang="en-US"/>
              <a:t>Operator Overloading</a:t>
            </a:r>
          </a:p>
        </p:txBody>
      </p:sp>
      <p:sp>
        <p:nvSpPr>
          <p:cNvPr id="1958915" name="Rectangle 3"/>
          <p:cNvSpPr>
            <a:spLocks noGrp="1"/>
          </p:cNvSpPr>
          <p:nvPr>
            <p:ph type="body" idx="1"/>
          </p:nvPr>
        </p:nvSpPr>
        <p:spPr>
          <a:xfrm>
            <a:off x="685800" y="1587500"/>
            <a:ext cx="7772400" cy="4449763"/>
          </a:xfrm>
        </p:spPr>
        <p:txBody>
          <a:bodyPr>
            <a:normAutofit fontScale="92500" lnSpcReduction="20000"/>
          </a:bodyPr>
          <a:lstStyle/>
          <a:p>
            <a:pPr>
              <a:lnSpc>
                <a:spcPct val="90000"/>
              </a:lnSpc>
            </a:pPr>
            <a:r>
              <a:rPr lang="en-US" sz="1600"/>
              <a:t>int fps_distance :: operator = =(fps_distance);</a:t>
            </a:r>
          </a:p>
          <a:p>
            <a:pPr>
              <a:lnSpc>
                <a:spcPct val="90000"/>
              </a:lnSpc>
            </a:pPr>
            <a:endParaRPr lang="en-US" sz="1600"/>
          </a:p>
          <a:p>
            <a:pPr>
              <a:lnSpc>
                <a:spcPct val="90000"/>
              </a:lnSpc>
            </a:pPr>
            <a:r>
              <a:rPr lang="en-US"/>
              <a:t>This instruction tells the compiler to call the operator = =( ) function whenever the = = operator is encountered, provided the left hand side operand is of type fps_distance.</a:t>
            </a:r>
          </a:p>
          <a:p>
            <a:pPr>
              <a:lnSpc>
                <a:spcPct val="90000"/>
              </a:lnSpc>
            </a:pPr>
            <a:endParaRPr lang="en-US"/>
          </a:p>
          <a:p>
            <a:pPr>
              <a:lnSpc>
                <a:spcPct val="90000"/>
              </a:lnSpc>
            </a:pPr>
            <a:r>
              <a:rPr lang="en-US"/>
              <a:t>The right hand side operand is passed on to the operator function as an argument.</a:t>
            </a:r>
          </a:p>
          <a:p>
            <a:pPr>
              <a:lnSpc>
                <a:spcPct val="90000"/>
              </a:lnSpc>
            </a:pPr>
            <a:endParaRPr lang="en-US" sz="1600"/>
          </a:p>
          <a:p>
            <a:pPr>
              <a:lnSpc>
                <a:spcPct val="90000"/>
              </a:lnSpc>
            </a:pPr>
            <a:r>
              <a:rPr lang="en-US" sz="1600"/>
              <a:t>For example, the expression:</a:t>
            </a:r>
          </a:p>
          <a:p>
            <a:pPr lvl="1">
              <a:lnSpc>
                <a:spcPct val="90000"/>
              </a:lnSpc>
            </a:pPr>
            <a:r>
              <a:rPr lang="en-US" sz="1600"/>
              <a:t>X = R = = F translates to</a:t>
            </a:r>
          </a:p>
          <a:p>
            <a:pPr lvl="1">
              <a:lnSpc>
                <a:spcPct val="90000"/>
              </a:lnSpc>
            </a:pPr>
            <a:r>
              <a:rPr lang="en-US" sz="1600"/>
              <a:t>X = R.operator= =(F);</a:t>
            </a:r>
          </a:p>
          <a:p>
            <a:pPr lvl="1">
              <a:lnSpc>
                <a:spcPct val="90000"/>
              </a:lnSpc>
            </a:pPr>
            <a:r>
              <a:rPr lang="en-US" sz="1600"/>
              <a:t>The return value of type int of the operator function is stored in X.</a:t>
            </a:r>
          </a:p>
          <a:p>
            <a:pPr>
              <a:lnSpc>
                <a:spcPct val="90000"/>
              </a:lnSpc>
            </a:pPr>
            <a:endParaRPr lang="en-US" sz="160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p:cNvSpPr>
            <a:spLocks noGrp="1"/>
          </p:cNvSpPr>
          <p:nvPr>
            <p:ph type="title"/>
          </p:nvPr>
        </p:nvSpPr>
        <p:spPr>
          <a:xfrm>
            <a:off x="152400" y="228600"/>
            <a:ext cx="7772400" cy="1143000"/>
          </a:xfrm>
        </p:spPr>
        <p:txBody>
          <a:bodyPr>
            <a:normAutofit fontScale="90000"/>
          </a:bodyPr>
          <a:lstStyle/>
          <a:p>
            <a:r>
              <a:rPr lang="en-US"/>
              <a:t>Precautions When Overloading Operators</a:t>
            </a:r>
          </a:p>
        </p:txBody>
      </p:sp>
      <p:sp>
        <p:nvSpPr>
          <p:cNvPr id="1960963" name="Rectangle 3"/>
          <p:cNvSpPr>
            <a:spLocks noGrp="1"/>
          </p:cNvSpPr>
          <p:nvPr>
            <p:ph type="body" idx="1"/>
          </p:nvPr>
        </p:nvSpPr>
        <p:spPr/>
        <p:txBody>
          <a:bodyPr>
            <a:normAutofit fontScale="85000" lnSpcReduction="10000"/>
          </a:bodyPr>
          <a:lstStyle/>
          <a:p>
            <a:r>
              <a:rPr lang="en-US"/>
              <a:t>When operators are overloaded, it does not change the predefined sequence of execution of the operators. This is true regardless of the class or implementation.</a:t>
            </a:r>
          </a:p>
          <a:p>
            <a:endParaRPr lang="en-US"/>
          </a:p>
          <a:p>
            <a:r>
              <a:rPr lang="en-US"/>
              <a:t>The expression syntax of the C++ operators cannot be overloaded. For example, it is not possible to overload the ‘%’ operator as a unary operator. </a:t>
            </a:r>
          </a:p>
          <a:p>
            <a:endParaRPr lang="en-US"/>
          </a:p>
          <a:p>
            <a:r>
              <a:rPr lang="en-US"/>
              <a:t>Neither is it possible to overload the ++ operator as a binary operator.</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10" name="Rectangle 2"/>
          <p:cNvSpPr>
            <a:spLocks noGrp="1"/>
          </p:cNvSpPr>
          <p:nvPr>
            <p:ph type="title"/>
          </p:nvPr>
        </p:nvSpPr>
        <p:spPr/>
        <p:txBody>
          <a:bodyPr/>
          <a:lstStyle/>
          <a:p>
            <a:r>
              <a:rPr lang="en-US"/>
              <a:t>Overloading Unary Operators</a:t>
            </a:r>
          </a:p>
        </p:txBody>
      </p:sp>
      <p:sp>
        <p:nvSpPr>
          <p:cNvPr id="1963011" name="Rectangle 3"/>
          <p:cNvSpPr>
            <a:spLocks noGrp="1"/>
          </p:cNvSpPr>
          <p:nvPr>
            <p:ph type="body" idx="1"/>
          </p:nvPr>
        </p:nvSpPr>
        <p:spPr>
          <a:xfrm>
            <a:off x="685800" y="1587500"/>
            <a:ext cx="7772400" cy="4449763"/>
          </a:xfrm>
        </p:spPr>
        <p:txBody>
          <a:bodyPr/>
          <a:lstStyle/>
          <a:p>
            <a:pPr>
              <a:lnSpc>
                <a:spcPct val="90000"/>
              </a:lnSpc>
            </a:pPr>
            <a:r>
              <a:rPr lang="en-US" sz="1600"/>
              <a:t>Unary operators act on one operand. As an example, you will now overload the + + operator for the fps_distance to increment the data member feet by 1.</a:t>
            </a:r>
          </a:p>
          <a:p>
            <a:pPr>
              <a:lnSpc>
                <a:spcPct val="90000"/>
              </a:lnSpc>
            </a:pPr>
            <a:r>
              <a:rPr lang="en-US" sz="1600"/>
              <a:t>#include(iostream&gt;</a:t>
            </a:r>
          </a:p>
          <a:p>
            <a:pPr>
              <a:lnSpc>
                <a:spcPct val="90000"/>
              </a:lnSpc>
            </a:pPr>
            <a:r>
              <a:rPr lang="en-US" sz="1600"/>
              <a:t>class fps_distance</a:t>
            </a:r>
          </a:p>
          <a:p>
            <a:pPr>
              <a:lnSpc>
                <a:spcPct val="90000"/>
              </a:lnSpc>
            </a:pPr>
            <a:r>
              <a:rPr lang="en-US" sz="1600"/>
              <a:t> { private:</a:t>
            </a:r>
          </a:p>
          <a:p>
            <a:pPr>
              <a:lnSpc>
                <a:spcPct val="90000"/>
              </a:lnSpc>
            </a:pPr>
            <a:r>
              <a:rPr lang="en-US" sz="1600"/>
              <a:t>   int feet;</a:t>
            </a:r>
          </a:p>
          <a:p>
            <a:pPr>
              <a:lnSpc>
                <a:spcPct val="90000"/>
              </a:lnSpc>
            </a:pPr>
            <a:r>
              <a:rPr lang="en-US" sz="1600"/>
              <a:t>   float inch;</a:t>
            </a:r>
          </a:p>
          <a:p>
            <a:pPr>
              <a:lnSpc>
                <a:spcPct val="90000"/>
              </a:lnSpc>
            </a:pPr>
            <a:r>
              <a:rPr lang="en-US" sz="1600"/>
              <a:t>  public:</a:t>
            </a:r>
          </a:p>
          <a:p>
            <a:pPr>
              <a:lnSpc>
                <a:spcPct val="90000"/>
              </a:lnSpc>
            </a:pPr>
            <a:r>
              <a:rPr lang="en-US" sz="1600"/>
              <a:t>   fps_distance (int f, float i)</a:t>
            </a:r>
          </a:p>
          <a:p>
            <a:pPr>
              <a:lnSpc>
                <a:spcPct val="90000"/>
              </a:lnSpc>
            </a:pPr>
            <a:r>
              <a:rPr lang="en-US" sz="1600"/>
              <a:t>   {feet = f;</a:t>
            </a:r>
          </a:p>
          <a:p>
            <a:pPr>
              <a:lnSpc>
                <a:spcPct val="90000"/>
              </a:lnSpc>
            </a:pPr>
            <a:r>
              <a:rPr lang="en-US" sz="1600"/>
              <a:t>    inch = i; }</a:t>
            </a:r>
          </a:p>
          <a:p>
            <a:pPr>
              <a:lnSpc>
                <a:spcPct val="90000"/>
              </a:lnSpc>
            </a:pPr>
            <a:r>
              <a:rPr lang="en-US" sz="1600"/>
              <a:t>operator ++( )</a:t>
            </a:r>
          </a:p>
          <a:p>
            <a:pPr>
              <a:lnSpc>
                <a:spcPct val="90000"/>
              </a:lnSpc>
            </a:pPr>
            <a:r>
              <a:rPr lang="en-US" sz="1600"/>
              <a:t> { feet++;  }</a:t>
            </a:r>
          </a:p>
          <a:p>
            <a:pPr>
              <a:lnSpc>
                <a:spcPct val="90000"/>
              </a:lnSpc>
            </a:pPr>
            <a:r>
              <a:rPr lang="en-US" sz="1600"/>
              <a:t>void disp_distance( )</a:t>
            </a:r>
          </a:p>
          <a:p>
            <a:pPr>
              <a:lnSpc>
                <a:spcPct val="90000"/>
              </a:lnSpc>
            </a:pPr>
            <a:r>
              <a:rPr lang="en-US" sz="1600"/>
              <a:t> { cout &lt;&lt; “distance = “ &lt;&lt; feet &lt;&lt; “ ‘” &lt;&lt; inch &lt;&lt; “ “ “;  } };</a:t>
            </a:r>
          </a:p>
          <a:p>
            <a:pPr>
              <a:lnSpc>
                <a:spcPct val="90000"/>
              </a:lnSpc>
            </a:pPr>
            <a:endParaRPr lang="en-US" sz="160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5058" name="Rectangle 2"/>
          <p:cNvSpPr>
            <a:spLocks noGrp="1"/>
          </p:cNvSpPr>
          <p:nvPr>
            <p:ph type="title"/>
          </p:nvPr>
        </p:nvSpPr>
        <p:spPr/>
        <p:txBody>
          <a:bodyPr/>
          <a:lstStyle/>
          <a:p>
            <a:r>
              <a:rPr lang="en-US"/>
              <a:t>Overloading Unary Operators</a:t>
            </a:r>
          </a:p>
        </p:txBody>
      </p:sp>
      <p:sp>
        <p:nvSpPr>
          <p:cNvPr id="1965059" name="Rectangle 3"/>
          <p:cNvSpPr>
            <a:spLocks noGrp="1"/>
          </p:cNvSpPr>
          <p:nvPr>
            <p:ph type="body" idx="1"/>
          </p:nvPr>
        </p:nvSpPr>
        <p:spPr/>
        <p:txBody>
          <a:bodyPr>
            <a:normAutofit fontScale="92500" lnSpcReduction="20000"/>
          </a:bodyPr>
          <a:lstStyle/>
          <a:p>
            <a:r>
              <a:rPr lang="en-US" sz="1600"/>
              <a:t>void main ( )</a:t>
            </a:r>
          </a:p>
          <a:p>
            <a:r>
              <a:rPr lang="en-US" sz="1600"/>
              <a:t> {</a:t>
            </a:r>
          </a:p>
          <a:p>
            <a:r>
              <a:rPr lang="en-US" sz="1600"/>
              <a:t>   fps_distance fps(10,10)</a:t>
            </a:r>
          </a:p>
          <a:p>
            <a:r>
              <a:rPr lang="en-US" sz="1600"/>
              <a:t>   ++fps;</a:t>
            </a:r>
          </a:p>
          <a:p>
            <a:r>
              <a:rPr lang="en-US" sz="1600"/>
              <a:t>   fps.disp_distance( );</a:t>
            </a:r>
          </a:p>
          <a:p>
            <a:r>
              <a:rPr lang="en-US" sz="1600"/>
              <a:t>  }</a:t>
            </a:r>
          </a:p>
          <a:p>
            <a:endParaRPr lang="en-US" sz="1600"/>
          </a:p>
          <a:p>
            <a:r>
              <a:rPr lang="en-US"/>
              <a:t>The data member feet of the fps object is incremented using the overloaded operator ++.</a:t>
            </a:r>
          </a:p>
          <a:p>
            <a:endParaRPr lang="en-US"/>
          </a:p>
          <a:p>
            <a:r>
              <a:rPr lang="en-US"/>
              <a:t>Since the operator ++ is a member function in class fps_distance, it can access all members of the class.</a:t>
            </a:r>
            <a:endParaRPr lang="en-US" sz="160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6" name="Rectangle 2"/>
          <p:cNvSpPr>
            <a:spLocks noGrp="1"/>
          </p:cNvSpPr>
          <p:nvPr>
            <p:ph type="title"/>
          </p:nvPr>
        </p:nvSpPr>
        <p:spPr>
          <a:xfrm>
            <a:off x="381000" y="76200"/>
            <a:ext cx="7772400" cy="1143000"/>
          </a:xfrm>
        </p:spPr>
        <p:txBody>
          <a:bodyPr>
            <a:normAutofit fontScale="90000"/>
          </a:bodyPr>
          <a:lstStyle/>
          <a:p>
            <a:r>
              <a:rPr lang="en-US"/>
              <a:t>Overloading Prefix &amp; Postfix Unary Operators</a:t>
            </a:r>
          </a:p>
        </p:txBody>
      </p:sp>
      <p:sp>
        <p:nvSpPr>
          <p:cNvPr id="1967107" name="Rectangle 3"/>
          <p:cNvSpPr>
            <a:spLocks noGrp="1"/>
          </p:cNvSpPr>
          <p:nvPr>
            <p:ph type="body" idx="1"/>
          </p:nvPr>
        </p:nvSpPr>
        <p:spPr/>
        <p:txBody>
          <a:bodyPr>
            <a:normAutofit fontScale="85000" lnSpcReduction="20000"/>
          </a:bodyPr>
          <a:lstStyle/>
          <a:p>
            <a:r>
              <a:rPr lang="en-US"/>
              <a:t>Unary operators work with one operand. Hence, the operator function does not need any parameter. Note that the + + operator has been used as a prefix operator.</a:t>
            </a:r>
          </a:p>
          <a:p>
            <a:endParaRPr lang="en-US"/>
          </a:p>
          <a:p>
            <a:r>
              <a:rPr lang="en-US"/>
              <a:t>When used with fundamental data types, the prefix application of the operator causes the variable to be incremented first before it is used in an expression.</a:t>
            </a:r>
          </a:p>
          <a:p>
            <a:pPr>
              <a:buFont typeface="Arial" charset="0"/>
              <a:buNone/>
            </a:pPr>
            <a:endParaRPr lang="en-US"/>
          </a:p>
          <a:p>
            <a:r>
              <a:rPr lang="en-US"/>
              <a:t>The postfix application of the operator causes the value to be incremented after the value is used in an expression.</a:t>
            </a:r>
          </a:p>
          <a:p>
            <a:endParaRPr lang="en-US"/>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154" name="Rectangle 2"/>
          <p:cNvSpPr>
            <a:spLocks noGrp="1"/>
          </p:cNvSpPr>
          <p:nvPr>
            <p:ph type="title"/>
          </p:nvPr>
        </p:nvSpPr>
        <p:spPr>
          <a:xfrm>
            <a:off x="381000" y="76200"/>
            <a:ext cx="8382000" cy="1143000"/>
          </a:xfrm>
        </p:spPr>
        <p:txBody>
          <a:bodyPr/>
          <a:lstStyle/>
          <a:p>
            <a:r>
              <a:rPr lang="en-US" sz="2600"/>
              <a:t>Distinguishing Between Postfix &amp; Prefix Unary Operators</a:t>
            </a:r>
          </a:p>
        </p:txBody>
      </p:sp>
      <p:sp>
        <p:nvSpPr>
          <p:cNvPr id="1969155" name="Rectangle 3"/>
          <p:cNvSpPr>
            <a:spLocks noGrp="1"/>
          </p:cNvSpPr>
          <p:nvPr>
            <p:ph type="body" idx="1"/>
          </p:nvPr>
        </p:nvSpPr>
        <p:spPr/>
        <p:txBody>
          <a:bodyPr>
            <a:normAutofit fontScale="77500" lnSpcReduction="20000"/>
          </a:bodyPr>
          <a:lstStyle/>
          <a:p>
            <a:r>
              <a:rPr lang="en-US"/>
              <a:t>The ++ operator used in the fps_distance class earlier cannot be used as a postfix operator.</a:t>
            </a:r>
          </a:p>
          <a:p>
            <a:endParaRPr lang="en-US"/>
          </a:p>
          <a:p>
            <a:r>
              <a:rPr lang="en-US" b="1"/>
              <a:t>An operator function with no arguments is invoked by the compiler for the prefix application of the operator.</a:t>
            </a:r>
          </a:p>
          <a:p>
            <a:endParaRPr lang="en-US" b="1"/>
          </a:p>
          <a:p>
            <a:r>
              <a:rPr lang="en-US" b="1"/>
              <a:t>The compiler invokes the operator function with an int argument for the postfix application of the operator.</a:t>
            </a:r>
          </a:p>
          <a:p>
            <a:endParaRPr lang="en-US"/>
          </a:p>
          <a:p>
            <a:r>
              <a:rPr lang="en-US" b="1"/>
              <a:t>int operator ++(int)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p:cNvSpPr>
          <p:nvPr>
            <p:ph type="title"/>
          </p:nvPr>
        </p:nvSpPr>
        <p:spPr/>
        <p:txBody>
          <a:bodyPr/>
          <a:lstStyle/>
          <a:p>
            <a:r>
              <a:rPr lang="en-US"/>
              <a:t>Classes and Objects</a:t>
            </a:r>
          </a:p>
        </p:txBody>
      </p:sp>
      <p:sp>
        <p:nvSpPr>
          <p:cNvPr id="685059" name="Rectangle 3"/>
          <p:cNvSpPr>
            <a:spLocks noGrp="1"/>
          </p:cNvSpPr>
          <p:nvPr>
            <p:ph type="body" idx="1"/>
          </p:nvPr>
        </p:nvSpPr>
        <p:spPr/>
        <p:txBody>
          <a:bodyPr/>
          <a:lstStyle/>
          <a:p>
            <a:r>
              <a:rPr lang="en-US"/>
              <a:t>An object is a physical implementation of a class created in memory by a program.</a:t>
            </a:r>
          </a:p>
          <a:p>
            <a:endParaRPr lang="en-US"/>
          </a:p>
          <a:p>
            <a:r>
              <a:rPr lang="en-US"/>
              <a:t>An object therefore, represents class instantiation.</a:t>
            </a:r>
          </a:p>
          <a:p>
            <a:endParaRPr lang="en-US"/>
          </a:p>
          <a:p>
            <a:r>
              <a:rPr lang="en-US"/>
              <a:t>An object is therefore, called as an instance of a class.</a:t>
            </a:r>
          </a:p>
        </p:txBody>
      </p:sp>
      <p:pic>
        <p:nvPicPr>
          <p:cNvPr id="2" name="Audio 1">
            <a:hlinkClick r:id="" action="ppaction://media"/>
            <a:extLst>
              <a:ext uri="{FF2B5EF4-FFF2-40B4-BE49-F238E27FC236}">
                <a16:creationId xmlns:a16="http://schemas.microsoft.com/office/drawing/2014/main" id="{F97E463E-7654-46E4-B4FB-4B5C994289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5"/>
    </mc:Choice>
    <mc:Fallback xmlns="">
      <p:transition spd="slow" advTm="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202" name="Rectangle 2"/>
          <p:cNvSpPr>
            <a:spLocks noGrp="1"/>
          </p:cNvSpPr>
          <p:nvPr>
            <p:ph type="title"/>
          </p:nvPr>
        </p:nvSpPr>
        <p:spPr>
          <a:xfrm>
            <a:off x="304800" y="76200"/>
            <a:ext cx="8077200" cy="1143000"/>
          </a:xfrm>
        </p:spPr>
        <p:txBody>
          <a:bodyPr/>
          <a:lstStyle/>
          <a:p>
            <a:r>
              <a:rPr lang="en-US" sz="2600"/>
              <a:t>Distinguishing Between Postfix &amp; Prefix Unary Operators</a:t>
            </a:r>
          </a:p>
        </p:txBody>
      </p:sp>
      <p:sp>
        <p:nvSpPr>
          <p:cNvPr id="1971203" name="Rectangle 3"/>
          <p:cNvSpPr>
            <a:spLocks noGrp="1"/>
          </p:cNvSpPr>
          <p:nvPr>
            <p:ph type="body" idx="1"/>
          </p:nvPr>
        </p:nvSpPr>
        <p:spPr>
          <a:xfrm>
            <a:off x="685800" y="1587500"/>
            <a:ext cx="7772400" cy="4449763"/>
          </a:xfrm>
        </p:spPr>
        <p:txBody>
          <a:bodyPr>
            <a:normAutofit fontScale="92500" lnSpcReduction="20000"/>
          </a:bodyPr>
          <a:lstStyle/>
          <a:p>
            <a:r>
              <a:rPr lang="en-US"/>
              <a:t>Overloading the - - operator for the fps_distance class:</a:t>
            </a:r>
          </a:p>
          <a:p>
            <a:r>
              <a:rPr lang="en-US"/>
              <a:t>Prefix Implementation:</a:t>
            </a:r>
          </a:p>
          <a:p>
            <a:r>
              <a:rPr lang="en-US" sz="1600"/>
              <a:t>fps_distance operator - - ( )</a:t>
            </a:r>
          </a:p>
          <a:p>
            <a:r>
              <a:rPr lang="en-US" sz="1600"/>
              <a:t> {feet --;</a:t>
            </a:r>
          </a:p>
          <a:p>
            <a:r>
              <a:rPr lang="en-US" sz="1600"/>
              <a:t>  fps_distance temp(feet, inch);</a:t>
            </a:r>
          </a:p>
          <a:p>
            <a:r>
              <a:rPr lang="en-US" sz="1600"/>
              <a:t>  return temp;  }</a:t>
            </a:r>
          </a:p>
          <a:p>
            <a:endParaRPr lang="en-US"/>
          </a:p>
          <a:p>
            <a:r>
              <a:rPr lang="en-US"/>
              <a:t>Postfix Implementation:</a:t>
            </a:r>
          </a:p>
          <a:p>
            <a:r>
              <a:rPr lang="en-US" sz="1600"/>
              <a:t>fps_distance operator - - (int )</a:t>
            </a:r>
          </a:p>
          <a:p>
            <a:r>
              <a:rPr lang="en-US" sz="1600"/>
              <a:t> { //create a temporary object with the original value of feet</a:t>
            </a:r>
          </a:p>
          <a:p>
            <a:r>
              <a:rPr lang="en-US" sz="1600"/>
              <a:t>  fps_distance temp (feet, inch);  </a:t>
            </a:r>
          </a:p>
          <a:p>
            <a:r>
              <a:rPr lang="en-US" sz="1600"/>
              <a:t>  feet- -;</a:t>
            </a:r>
          </a:p>
          <a:p>
            <a:r>
              <a:rPr lang="en-US" sz="1600"/>
              <a:t>  // return temp; }</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0" name="Rectangle 2"/>
          <p:cNvSpPr>
            <a:spLocks noGrp="1"/>
          </p:cNvSpPr>
          <p:nvPr>
            <p:ph type="title"/>
          </p:nvPr>
        </p:nvSpPr>
        <p:spPr/>
        <p:txBody>
          <a:bodyPr/>
          <a:lstStyle/>
          <a:p>
            <a:r>
              <a:rPr lang="en-US"/>
              <a:t>Nameless Objects</a:t>
            </a:r>
          </a:p>
        </p:txBody>
      </p:sp>
      <p:sp>
        <p:nvSpPr>
          <p:cNvPr id="1973251" name="Rectangle 3"/>
          <p:cNvSpPr>
            <a:spLocks noGrp="1"/>
          </p:cNvSpPr>
          <p:nvPr>
            <p:ph type="body" idx="1"/>
          </p:nvPr>
        </p:nvSpPr>
        <p:spPr/>
        <p:txBody>
          <a:bodyPr>
            <a:normAutofit fontScale="92500" lnSpcReduction="10000"/>
          </a:bodyPr>
          <a:lstStyle/>
          <a:p>
            <a:r>
              <a:rPr lang="en-US"/>
              <a:t>The solution to the earlier exercise can be modified as follows:</a:t>
            </a:r>
          </a:p>
          <a:p>
            <a:r>
              <a:rPr lang="en-US" sz="1600"/>
              <a:t>fps_distance operator - - ( )</a:t>
            </a:r>
          </a:p>
          <a:p>
            <a:r>
              <a:rPr lang="en-US" sz="1600"/>
              <a:t> {</a:t>
            </a:r>
          </a:p>
          <a:p>
            <a:r>
              <a:rPr lang="en-US" sz="1600"/>
              <a:t>  feet - -;</a:t>
            </a:r>
          </a:p>
          <a:p>
            <a:r>
              <a:rPr lang="en-US" sz="1600"/>
              <a:t>  return fps_distance(feet, inch);</a:t>
            </a:r>
          </a:p>
          <a:p>
            <a:r>
              <a:rPr lang="en-US" sz="1600"/>
              <a:t> }</a:t>
            </a:r>
          </a:p>
          <a:p>
            <a:endParaRPr lang="en-US"/>
          </a:p>
          <a:p>
            <a:r>
              <a:rPr lang="en-US"/>
              <a:t>This method saves us one step of creating a temporary object called </a:t>
            </a:r>
            <a:r>
              <a:rPr lang="en-US" b="1"/>
              <a:t>temp</a:t>
            </a:r>
            <a:r>
              <a:rPr lang="en-US"/>
              <a:t>. Since the function is not accessing the new object created, it does not have a name.</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298" name="Rectangle 2"/>
          <p:cNvSpPr>
            <a:spLocks noGrp="1"/>
          </p:cNvSpPr>
          <p:nvPr>
            <p:ph type="title"/>
          </p:nvPr>
        </p:nvSpPr>
        <p:spPr/>
        <p:txBody>
          <a:bodyPr/>
          <a:lstStyle/>
          <a:p>
            <a:r>
              <a:rPr lang="en-US"/>
              <a:t>Overloading Binary Operators</a:t>
            </a:r>
          </a:p>
        </p:txBody>
      </p:sp>
      <p:sp>
        <p:nvSpPr>
          <p:cNvPr id="1975299" name="Rectangle 3"/>
          <p:cNvSpPr>
            <a:spLocks noGrp="1"/>
          </p:cNvSpPr>
          <p:nvPr>
            <p:ph type="body" idx="1"/>
          </p:nvPr>
        </p:nvSpPr>
        <p:spPr/>
        <p:txBody>
          <a:bodyPr>
            <a:normAutofit fontScale="92500" lnSpcReduction="20000"/>
          </a:bodyPr>
          <a:lstStyle/>
          <a:p>
            <a:r>
              <a:rPr lang="en-US"/>
              <a:t>Overloading a binary operator is similar to overloading a unary operator. Binary operators are those operators which work on two operands.</a:t>
            </a:r>
          </a:p>
          <a:p>
            <a:endParaRPr lang="en-US"/>
          </a:p>
          <a:p>
            <a:r>
              <a:rPr lang="en-US"/>
              <a:t>The only difference is that the binary operator function requires only one more parameter. </a:t>
            </a:r>
          </a:p>
          <a:p>
            <a:endParaRPr lang="en-US"/>
          </a:p>
          <a:p>
            <a:r>
              <a:rPr lang="en-US"/>
              <a:t>You will now overload the binary “+” operator for adding two objects of the fps_distance class.</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346" name="Rectangle 2"/>
          <p:cNvSpPr>
            <a:spLocks noGrp="1"/>
          </p:cNvSpPr>
          <p:nvPr>
            <p:ph type="title"/>
          </p:nvPr>
        </p:nvSpPr>
        <p:spPr/>
        <p:txBody>
          <a:bodyPr/>
          <a:lstStyle/>
          <a:p>
            <a:r>
              <a:rPr lang="en-US"/>
              <a:t>Overloading Binary Operators</a:t>
            </a:r>
          </a:p>
        </p:txBody>
      </p:sp>
      <p:sp>
        <p:nvSpPr>
          <p:cNvPr id="1977347" name="Rectangle 3"/>
          <p:cNvSpPr>
            <a:spLocks noGrp="1"/>
          </p:cNvSpPr>
          <p:nvPr>
            <p:ph type="body" idx="1"/>
          </p:nvPr>
        </p:nvSpPr>
        <p:spPr>
          <a:xfrm>
            <a:off x="685800" y="1514475"/>
            <a:ext cx="7772400" cy="4522788"/>
          </a:xfrm>
        </p:spPr>
        <p:txBody>
          <a:bodyPr/>
          <a:lstStyle/>
          <a:p>
            <a:pPr>
              <a:lnSpc>
                <a:spcPct val="90000"/>
              </a:lnSpc>
            </a:pPr>
            <a:r>
              <a:rPr lang="en-US" sz="1600"/>
              <a:t>#include&lt;iostream&gt;</a:t>
            </a:r>
          </a:p>
          <a:p>
            <a:pPr>
              <a:lnSpc>
                <a:spcPct val="90000"/>
              </a:lnSpc>
            </a:pPr>
            <a:r>
              <a:rPr lang="en-US" sz="1600"/>
              <a:t>class fps_distance</a:t>
            </a:r>
          </a:p>
          <a:p>
            <a:pPr>
              <a:lnSpc>
                <a:spcPct val="90000"/>
              </a:lnSpc>
            </a:pPr>
            <a:r>
              <a:rPr lang="en-US" sz="1600"/>
              <a:t> {private:</a:t>
            </a:r>
          </a:p>
          <a:p>
            <a:pPr>
              <a:lnSpc>
                <a:spcPct val="90000"/>
              </a:lnSpc>
            </a:pPr>
            <a:r>
              <a:rPr lang="en-US" sz="1600"/>
              <a:t>   int feet;</a:t>
            </a:r>
          </a:p>
          <a:p>
            <a:pPr>
              <a:lnSpc>
                <a:spcPct val="90000"/>
              </a:lnSpc>
            </a:pPr>
            <a:r>
              <a:rPr lang="en-US" sz="1600"/>
              <a:t>   float inch;</a:t>
            </a:r>
          </a:p>
          <a:p>
            <a:pPr>
              <a:lnSpc>
                <a:spcPct val="90000"/>
              </a:lnSpc>
            </a:pPr>
            <a:r>
              <a:rPr lang="en-US" sz="1600"/>
              <a:t>  public:</a:t>
            </a:r>
          </a:p>
          <a:p>
            <a:pPr>
              <a:lnSpc>
                <a:spcPct val="90000"/>
              </a:lnSpc>
            </a:pPr>
            <a:r>
              <a:rPr lang="en-US" sz="1600"/>
              <a:t>   fps_distance( int, float);</a:t>
            </a:r>
          </a:p>
          <a:p>
            <a:pPr>
              <a:lnSpc>
                <a:spcPct val="90000"/>
              </a:lnSpc>
            </a:pPr>
            <a:r>
              <a:rPr lang="en-US" sz="1600"/>
              <a:t>   fps_distance operator +( fps_distance&amp;);</a:t>
            </a:r>
          </a:p>
          <a:p>
            <a:pPr>
              <a:lnSpc>
                <a:spcPct val="90000"/>
              </a:lnSpc>
            </a:pPr>
            <a:r>
              <a:rPr lang="en-US" sz="1600"/>
              <a:t>   void disp_distance( ); };</a:t>
            </a:r>
          </a:p>
          <a:p>
            <a:pPr>
              <a:lnSpc>
                <a:spcPct val="90000"/>
              </a:lnSpc>
            </a:pPr>
            <a:r>
              <a:rPr lang="en-US" sz="1600"/>
              <a:t>fps_distance :: fps_distance( int f = 0; i = 0.0)</a:t>
            </a:r>
          </a:p>
          <a:p>
            <a:pPr>
              <a:lnSpc>
                <a:spcPct val="90000"/>
              </a:lnSpc>
            </a:pPr>
            <a:r>
              <a:rPr lang="en-US" sz="1600"/>
              <a:t>{ feet = f;</a:t>
            </a:r>
          </a:p>
          <a:p>
            <a:pPr>
              <a:lnSpc>
                <a:spcPct val="90000"/>
              </a:lnSpc>
            </a:pPr>
            <a:r>
              <a:rPr lang="en-US" sz="1600"/>
              <a:t> inch = i; }</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9394" name="Rectangle 2"/>
          <p:cNvSpPr>
            <a:spLocks noGrp="1"/>
          </p:cNvSpPr>
          <p:nvPr>
            <p:ph type="title"/>
          </p:nvPr>
        </p:nvSpPr>
        <p:spPr/>
        <p:txBody>
          <a:bodyPr/>
          <a:lstStyle/>
          <a:p>
            <a:r>
              <a:rPr lang="en-US"/>
              <a:t>Overloading Binary Operators</a:t>
            </a:r>
          </a:p>
        </p:txBody>
      </p:sp>
      <p:sp>
        <p:nvSpPr>
          <p:cNvPr id="1979395" name="Rectangle 3"/>
          <p:cNvSpPr>
            <a:spLocks noGrp="1"/>
          </p:cNvSpPr>
          <p:nvPr>
            <p:ph type="body" idx="1"/>
          </p:nvPr>
        </p:nvSpPr>
        <p:spPr>
          <a:xfrm>
            <a:off x="685800" y="1658938"/>
            <a:ext cx="7772400" cy="4378325"/>
          </a:xfrm>
        </p:spPr>
        <p:txBody>
          <a:bodyPr/>
          <a:lstStyle/>
          <a:p>
            <a:pPr>
              <a:lnSpc>
                <a:spcPct val="90000"/>
              </a:lnSpc>
            </a:pPr>
            <a:r>
              <a:rPr lang="en-US" sz="1600"/>
              <a:t>fps_distance fps_distance </a:t>
            </a:r>
            <a:r>
              <a:rPr lang="en-US" sz="1600" b="1"/>
              <a:t>::</a:t>
            </a:r>
            <a:r>
              <a:rPr lang="en-US" sz="1600"/>
              <a:t>  operator + (fps_distance &amp;fps2)</a:t>
            </a:r>
          </a:p>
          <a:p>
            <a:pPr>
              <a:lnSpc>
                <a:spcPct val="90000"/>
              </a:lnSpc>
            </a:pPr>
            <a:r>
              <a:rPr lang="en-US" sz="1600"/>
              <a:t> {int f = feet + fps2.feet;</a:t>
            </a:r>
          </a:p>
          <a:p>
            <a:pPr>
              <a:lnSpc>
                <a:spcPct val="90000"/>
              </a:lnSpc>
            </a:pPr>
            <a:r>
              <a:rPr lang="en-US" sz="1600"/>
              <a:t>  float i = inch + fps2.inch;</a:t>
            </a:r>
          </a:p>
          <a:p>
            <a:pPr>
              <a:lnSpc>
                <a:spcPct val="90000"/>
              </a:lnSpc>
            </a:pPr>
            <a:r>
              <a:rPr lang="en-US" sz="1600"/>
              <a:t>  if ( i &gt;= 12)</a:t>
            </a:r>
          </a:p>
          <a:p>
            <a:pPr>
              <a:lnSpc>
                <a:spcPct val="90000"/>
              </a:lnSpc>
            </a:pPr>
            <a:r>
              <a:rPr lang="en-US" sz="1600"/>
              <a:t>   { i - = 12;</a:t>
            </a:r>
          </a:p>
          <a:p>
            <a:pPr>
              <a:lnSpc>
                <a:spcPct val="90000"/>
              </a:lnSpc>
            </a:pPr>
            <a:r>
              <a:rPr lang="en-US" sz="1600"/>
              <a:t>     f++; }</a:t>
            </a:r>
          </a:p>
          <a:p>
            <a:pPr>
              <a:lnSpc>
                <a:spcPct val="90000"/>
              </a:lnSpc>
            </a:pPr>
            <a:r>
              <a:rPr lang="en-US" sz="1600"/>
              <a:t>    return fps_distance( f, i); //creating an unnamed object and returning it } </a:t>
            </a:r>
          </a:p>
          <a:p>
            <a:pPr>
              <a:lnSpc>
                <a:spcPct val="90000"/>
              </a:lnSpc>
            </a:pPr>
            <a:endParaRPr lang="en-US" sz="1600"/>
          </a:p>
          <a:p>
            <a:pPr>
              <a:lnSpc>
                <a:spcPct val="90000"/>
              </a:lnSpc>
            </a:pPr>
            <a:r>
              <a:rPr lang="en-US" sz="1600"/>
              <a:t>void fps_distance :: disp_distance( )</a:t>
            </a:r>
          </a:p>
          <a:p>
            <a:pPr>
              <a:lnSpc>
                <a:spcPct val="90000"/>
              </a:lnSpc>
            </a:pPr>
            <a:r>
              <a:rPr lang="en-US" sz="1600"/>
              <a:t> { cout &lt;&lt; “distance = “ &lt;&lt; feet &lt;&lt; inch; } </a:t>
            </a:r>
          </a:p>
          <a:p>
            <a:pPr>
              <a:lnSpc>
                <a:spcPct val="90000"/>
              </a:lnSpc>
            </a:pPr>
            <a:r>
              <a:rPr lang="en-US" sz="1600"/>
              <a:t>void main( )</a:t>
            </a:r>
          </a:p>
          <a:p>
            <a:pPr>
              <a:lnSpc>
                <a:spcPct val="90000"/>
              </a:lnSpc>
            </a:pPr>
            <a:r>
              <a:rPr lang="en-US" sz="1600"/>
              <a:t> {fps_distance fps1(11, 11), fps2(10, 10), fps3;</a:t>
            </a:r>
          </a:p>
          <a:p>
            <a:pPr>
              <a:lnSpc>
                <a:spcPct val="90000"/>
              </a:lnSpc>
            </a:pPr>
            <a:r>
              <a:rPr lang="en-US" sz="1600"/>
              <a:t> fps3 = fps1 + fps2;</a:t>
            </a:r>
          </a:p>
          <a:p>
            <a:pPr>
              <a:lnSpc>
                <a:spcPct val="90000"/>
              </a:lnSpc>
            </a:pPr>
            <a:r>
              <a:rPr lang="en-US" sz="1600"/>
              <a:t> fps3.disp_distance( ); }</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1442" name="Rectangle 2"/>
          <p:cNvSpPr>
            <a:spLocks noGrp="1"/>
          </p:cNvSpPr>
          <p:nvPr>
            <p:ph type="title"/>
          </p:nvPr>
        </p:nvSpPr>
        <p:spPr/>
        <p:txBody>
          <a:bodyPr/>
          <a:lstStyle/>
          <a:p>
            <a:r>
              <a:rPr lang="en-US"/>
              <a:t>Overloading Binary Operators</a:t>
            </a:r>
          </a:p>
        </p:txBody>
      </p:sp>
      <p:sp>
        <p:nvSpPr>
          <p:cNvPr id="1981443" name="Rectangle 3"/>
          <p:cNvSpPr>
            <a:spLocks noGrp="1"/>
          </p:cNvSpPr>
          <p:nvPr>
            <p:ph type="body" idx="1"/>
          </p:nvPr>
        </p:nvSpPr>
        <p:spPr/>
        <p:txBody>
          <a:bodyPr>
            <a:normAutofit fontScale="85000" lnSpcReduction="10000"/>
          </a:bodyPr>
          <a:lstStyle/>
          <a:p>
            <a:r>
              <a:rPr lang="en-US"/>
              <a:t>When an overloaded binary operator is invoked, the object on the left hand side of the operator is the object of which the operator is a member, and the variable or the constant on the right hand side is the parameter to the operator function.</a:t>
            </a:r>
          </a:p>
          <a:p>
            <a:endParaRPr lang="en-US"/>
          </a:p>
          <a:p>
            <a:r>
              <a:rPr lang="en-US"/>
              <a:t>In general, the declaration of an overloaded operator always requires one less argument than the number of operands, as one operand is the object of which the operator function is a member.</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Rectangle 2"/>
          <p:cNvSpPr>
            <a:spLocks noGrp="1"/>
          </p:cNvSpPr>
          <p:nvPr>
            <p:ph type="title"/>
          </p:nvPr>
        </p:nvSpPr>
        <p:spPr/>
        <p:txBody>
          <a:bodyPr/>
          <a:lstStyle/>
          <a:p>
            <a:r>
              <a:rPr lang="en-US"/>
              <a:t>Overloading Overloaded Operators</a:t>
            </a:r>
          </a:p>
        </p:txBody>
      </p:sp>
      <p:sp>
        <p:nvSpPr>
          <p:cNvPr id="1983491" name="Rectangle 3"/>
          <p:cNvSpPr>
            <a:spLocks noGrp="1"/>
          </p:cNvSpPr>
          <p:nvPr>
            <p:ph type="body" idx="1"/>
          </p:nvPr>
        </p:nvSpPr>
        <p:spPr>
          <a:xfrm>
            <a:off x="685800" y="1658938"/>
            <a:ext cx="7772400" cy="4162425"/>
          </a:xfrm>
        </p:spPr>
        <p:txBody>
          <a:bodyPr>
            <a:normAutofit fontScale="77500" lnSpcReduction="20000"/>
          </a:bodyPr>
          <a:lstStyle/>
          <a:p>
            <a:r>
              <a:rPr lang="en-US"/>
              <a:t>A class can have more than one function for the same operator, i.e., the same operator can be overloaded.</a:t>
            </a:r>
          </a:p>
          <a:p>
            <a:endParaRPr lang="en-US"/>
          </a:p>
          <a:p>
            <a:r>
              <a:rPr lang="en-US"/>
              <a:t>For example, you might want to add a constant distance to the object of the fps_distance class. The constant distance can be in inches.</a:t>
            </a:r>
          </a:p>
          <a:p>
            <a:pPr>
              <a:buFont typeface="Arial" charset="0"/>
              <a:buNone/>
            </a:pPr>
            <a:r>
              <a:rPr lang="en-US" sz="1600"/>
              <a:t>      fps2 = fps1 + 20; //adding a constant</a:t>
            </a:r>
          </a:p>
          <a:p>
            <a:endParaRPr lang="en-US" sz="1600"/>
          </a:p>
          <a:p>
            <a:r>
              <a:rPr lang="en-US"/>
              <a:t>The program for overloading the ‘+’ operator given earlier cannot handle this case. We have to define another + operator function with a different kind of parameter.</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p:cNvSpPr>
          <p:nvPr>
            <p:ph type="title"/>
          </p:nvPr>
        </p:nvSpPr>
        <p:spPr/>
        <p:txBody>
          <a:bodyPr/>
          <a:lstStyle/>
          <a:p>
            <a:r>
              <a:rPr lang="en-US"/>
              <a:t>Overloading Overloaded Operators</a:t>
            </a:r>
          </a:p>
        </p:txBody>
      </p:sp>
      <p:sp>
        <p:nvSpPr>
          <p:cNvPr id="1985539" name="Rectangle 3"/>
          <p:cNvSpPr>
            <a:spLocks noGrp="1"/>
          </p:cNvSpPr>
          <p:nvPr>
            <p:ph type="body" idx="1"/>
          </p:nvPr>
        </p:nvSpPr>
        <p:spPr>
          <a:xfrm>
            <a:off x="685800" y="1514475"/>
            <a:ext cx="7772400" cy="4522788"/>
          </a:xfrm>
        </p:spPr>
        <p:txBody>
          <a:bodyPr/>
          <a:lstStyle/>
          <a:p>
            <a:pPr>
              <a:lnSpc>
                <a:spcPct val="80000"/>
              </a:lnSpc>
            </a:pPr>
            <a:r>
              <a:rPr lang="en-US" sz="1600"/>
              <a:t>The following are the two operator functions:</a:t>
            </a:r>
          </a:p>
          <a:p>
            <a:pPr>
              <a:lnSpc>
                <a:spcPct val="80000"/>
              </a:lnSpc>
            </a:pPr>
            <a:endParaRPr lang="en-US" sz="1600"/>
          </a:p>
          <a:p>
            <a:pPr>
              <a:lnSpc>
                <a:spcPct val="80000"/>
              </a:lnSpc>
            </a:pPr>
            <a:r>
              <a:rPr lang="en-US" sz="1600"/>
              <a:t>fps_distance fps_distance ::  operator + (fps_distance &amp;fps2)</a:t>
            </a:r>
          </a:p>
          <a:p>
            <a:pPr>
              <a:lnSpc>
                <a:spcPct val="80000"/>
              </a:lnSpc>
            </a:pPr>
            <a:r>
              <a:rPr lang="en-US" sz="1600"/>
              <a:t> {int f = feet + fps2.feet;</a:t>
            </a:r>
          </a:p>
          <a:p>
            <a:pPr>
              <a:lnSpc>
                <a:spcPct val="80000"/>
              </a:lnSpc>
            </a:pPr>
            <a:r>
              <a:rPr lang="en-US" sz="1600"/>
              <a:t>  float i = inch + fps2.inch;</a:t>
            </a:r>
          </a:p>
          <a:p>
            <a:pPr>
              <a:lnSpc>
                <a:spcPct val="80000"/>
              </a:lnSpc>
            </a:pPr>
            <a:r>
              <a:rPr lang="en-US" sz="1600"/>
              <a:t>  if ( i &gt;= 12)</a:t>
            </a:r>
          </a:p>
          <a:p>
            <a:pPr>
              <a:lnSpc>
                <a:spcPct val="80000"/>
              </a:lnSpc>
            </a:pPr>
            <a:r>
              <a:rPr lang="en-US" sz="1600"/>
              <a:t>   { i - = 12;</a:t>
            </a:r>
          </a:p>
          <a:p>
            <a:pPr>
              <a:lnSpc>
                <a:spcPct val="80000"/>
              </a:lnSpc>
            </a:pPr>
            <a:r>
              <a:rPr lang="en-US" sz="1600"/>
              <a:t>     f++; }</a:t>
            </a:r>
          </a:p>
          <a:p>
            <a:pPr>
              <a:lnSpc>
                <a:spcPct val="80000"/>
              </a:lnSpc>
            </a:pPr>
            <a:r>
              <a:rPr lang="en-US" sz="1600"/>
              <a:t>     return fps_distance( f, i); //creating an unnamed object and returning it }</a:t>
            </a:r>
          </a:p>
          <a:p>
            <a:pPr>
              <a:lnSpc>
                <a:spcPct val="80000"/>
              </a:lnSpc>
            </a:pPr>
            <a:endParaRPr lang="en-US" sz="1600"/>
          </a:p>
          <a:p>
            <a:pPr>
              <a:lnSpc>
                <a:spcPct val="80000"/>
              </a:lnSpc>
            </a:pPr>
            <a:r>
              <a:rPr lang="en-US" sz="1600"/>
              <a:t>fps_distance fps_distance :: operator + (int inches)</a:t>
            </a:r>
          </a:p>
          <a:p>
            <a:pPr>
              <a:lnSpc>
                <a:spcPct val="80000"/>
              </a:lnSpc>
            </a:pPr>
            <a:r>
              <a:rPr lang="en-US" sz="1600"/>
              <a:t>{int f = feet + (inches / 12);</a:t>
            </a:r>
          </a:p>
          <a:p>
            <a:pPr>
              <a:lnSpc>
                <a:spcPct val="80000"/>
              </a:lnSpc>
            </a:pPr>
            <a:r>
              <a:rPr lang="en-US" sz="1600"/>
              <a:t>  int i = inch + (inches % 12);</a:t>
            </a:r>
          </a:p>
          <a:p>
            <a:pPr>
              <a:lnSpc>
                <a:spcPct val="80000"/>
              </a:lnSpc>
            </a:pPr>
            <a:r>
              <a:rPr lang="en-US" sz="1600"/>
              <a:t>  if ( i &gt;= 12.0)</a:t>
            </a:r>
          </a:p>
          <a:p>
            <a:pPr>
              <a:lnSpc>
                <a:spcPct val="80000"/>
              </a:lnSpc>
            </a:pPr>
            <a:r>
              <a:rPr lang="en-US" sz="1600"/>
              <a:t>  {i- = 12;</a:t>
            </a:r>
          </a:p>
          <a:p>
            <a:pPr>
              <a:lnSpc>
                <a:spcPct val="80000"/>
              </a:lnSpc>
            </a:pPr>
            <a:r>
              <a:rPr lang="en-US" sz="1600"/>
              <a:t>   f++; }</a:t>
            </a:r>
          </a:p>
          <a:p>
            <a:pPr>
              <a:lnSpc>
                <a:spcPct val="80000"/>
              </a:lnSpc>
            </a:pPr>
            <a:r>
              <a:rPr lang="en-US" sz="1600"/>
              <a:t> return fps_distance( f, i); }</a:t>
            </a:r>
          </a:p>
          <a:p>
            <a:pPr>
              <a:lnSpc>
                <a:spcPct val="80000"/>
              </a:lnSpc>
            </a:pPr>
            <a:r>
              <a:rPr lang="en-US" sz="1600"/>
              <a:t> </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2"/>
          <p:cNvSpPr>
            <a:spLocks noGrp="1"/>
          </p:cNvSpPr>
          <p:nvPr>
            <p:ph type="title"/>
          </p:nvPr>
        </p:nvSpPr>
        <p:spPr/>
        <p:txBody>
          <a:bodyPr/>
          <a:lstStyle/>
          <a:p>
            <a:r>
              <a:rPr lang="en-US"/>
              <a:t>Data Conversion</a:t>
            </a:r>
          </a:p>
        </p:txBody>
      </p:sp>
      <p:sp>
        <p:nvSpPr>
          <p:cNvPr id="1987587" name="Rectangle 3"/>
          <p:cNvSpPr>
            <a:spLocks noGrp="1"/>
          </p:cNvSpPr>
          <p:nvPr>
            <p:ph type="body" idx="1"/>
          </p:nvPr>
        </p:nvSpPr>
        <p:spPr>
          <a:xfrm>
            <a:off x="685800" y="1658938"/>
            <a:ext cx="7772400" cy="4378325"/>
          </a:xfrm>
        </p:spPr>
        <p:txBody>
          <a:bodyPr>
            <a:normAutofit fontScale="85000" lnSpcReduction="20000"/>
          </a:bodyPr>
          <a:lstStyle/>
          <a:p>
            <a:pPr>
              <a:lnSpc>
                <a:spcPct val="90000"/>
              </a:lnSpc>
            </a:pPr>
            <a:r>
              <a:rPr lang="en-US"/>
              <a:t>The assignment operator ( = ) can be used to assign a value from one variable to another, or assign a constant value to a variable.</a:t>
            </a:r>
          </a:p>
          <a:p>
            <a:pPr>
              <a:lnSpc>
                <a:spcPct val="90000"/>
              </a:lnSpc>
            </a:pPr>
            <a:endParaRPr lang="en-US"/>
          </a:p>
          <a:p>
            <a:pPr>
              <a:lnSpc>
                <a:spcPct val="90000"/>
              </a:lnSpc>
            </a:pPr>
            <a:r>
              <a:rPr lang="en-US"/>
              <a:t>The assignment operator can also be used to assign one object to another object provided the objects are of the same data type or class type.</a:t>
            </a:r>
          </a:p>
          <a:p>
            <a:pPr>
              <a:lnSpc>
                <a:spcPct val="90000"/>
              </a:lnSpc>
            </a:pPr>
            <a:endParaRPr lang="en-US"/>
          </a:p>
          <a:p>
            <a:pPr>
              <a:lnSpc>
                <a:spcPct val="90000"/>
              </a:lnSpc>
            </a:pPr>
            <a:r>
              <a:rPr lang="en-US"/>
              <a:t>Thus, assignment between same types (fundamental and user-defined) are handled by the compiler on the condition that the data types on both the left-hand side and the right-hand side of the operator are the same.</a:t>
            </a:r>
          </a:p>
          <a:p>
            <a:pPr>
              <a:lnSpc>
                <a:spcPct val="90000"/>
              </a:lnSpc>
            </a:pPr>
            <a:endParaRPr lang="en-US"/>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0" name="Rectangle 2"/>
          <p:cNvSpPr>
            <a:spLocks noGrp="1"/>
          </p:cNvSpPr>
          <p:nvPr>
            <p:ph type="title"/>
          </p:nvPr>
        </p:nvSpPr>
        <p:spPr>
          <a:xfrm>
            <a:off x="304800" y="228600"/>
            <a:ext cx="7772400" cy="1143000"/>
          </a:xfrm>
        </p:spPr>
        <p:txBody>
          <a:bodyPr>
            <a:normAutofit fontScale="90000"/>
          </a:bodyPr>
          <a:lstStyle/>
          <a:p>
            <a:r>
              <a:rPr lang="en-US"/>
              <a:t>Fundamental to User-Defined Conversion</a:t>
            </a:r>
          </a:p>
        </p:txBody>
      </p:sp>
      <p:sp>
        <p:nvSpPr>
          <p:cNvPr id="1609731" name="Rectangle 3"/>
          <p:cNvSpPr>
            <a:spLocks noGrp="1"/>
          </p:cNvSpPr>
          <p:nvPr>
            <p:ph type="body" idx="1"/>
          </p:nvPr>
        </p:nvSpPr>
        <p:spPr>
          <a:xfrm>
            <a:off x="457200" y="1874838"/>
            <a:ext cx="8001000" cy="4162425"/>
          </a:xfrm>
        </p:spPr>
        <p:txBody>
          <a:bodyPr>
            <a:normAutofit fontScale="77500" lnSpcReduction="20000"/>
          </a:bodyPr>
          <a:lstStyle/>
          <a:p>
            <a:r>
              <a:rPr lang="en-US"/>
              <a:t>The compiler takes care of conversion for only fundamental data types. You may want to convert between user-defined and fundamental types.</a:t>
            </a:r>
          </a:p>
          <a:p>
            <a:endParaRPr lang="en-US"/>
          </a:p>
          <a:p>
            <a:r>
              <a:rPr lang="en-US"/>
              <a:t>The following program illustrates the conversion of a fundamental data type to a user-defined data type. This is accomplished through a single-argument constructor.</a:t>
            </a:r>
          </a:p>
          <a:p>
            <a:endParaRPr lang="en-US"/>
          </a:p>
          <a:p>
            <a:r>
              <a:rPr lang="en-US"/>
              <a:t>The program allows assigning distance in inches (integer) to an object using the assignment ( =  ) operator.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7106" name="Rectangle 2"/>
          <p:cNvSpPr>
            <a:spLocks noGrp="1"/>
          </p:cNvSpPr>
          <p:nvPr>
            <p:ph type="title"/>
          </p:nvPr>
        </p:nvSpPr>
        <p:spPr/>
        <p:txBody>
          <a:bodyPr/>
          <a:lstStyle/>
          <a:p>
            <a:r>
              <a:rPr lang="en-US"/>
              <a:t>The Object-Message Paradigm</a:t>
            </a:r>
          </a:p>
        </p:txBody>
      </p:sp>
      <p:sp>
        <p:nvSpPr>
          <p:cNvPr id="687107" name="Rectangle 3"/>
          <p:cNvSpPr>
            <a:spLocks noGrp="1"/>
          </p:cNvSpPr>
          <p:nvPr>
            <p:ph type="body" idx="1"/>
          </p:nvPr>
        </p:nvSpPr>
        <p:spPr>
          <a:xfrm>
            <a:off x="685800" y="1587500"/>
            <a:ext cx="7772400" cy="4449763"/>
          </a:xfrm>
        </p:spPr>
        <p:txBody>
          <a:bodyPr>
            <a:normAutofit fontScale="77500" lnSpcReduction="20000"/>
          </a:bodyPr>
          <a:lstStyle/>
          <a:p>
            <a:r>
              <a:rPr lang="en-US"/>
              <a:t>Objects communicate with one another using messages.</a:t>
            </a:r>
          </a:p>
          <a:p>
            <a:endParaRPr lang="en-US"/>
          </a:p>
          <a:p>
            <a:r>
              <a:rPr lang="en-US"/>
              <a:t>An object needing a service initiates a message to an object providing the service.</a:t>
            </a:r>
          </a:p>
          <a:p>
            <a:endParaRPr lang="en-US"/>
          </a:p>
          <a:p>
            <a:r>
              <a:rPr lang="en-US"/>
              <a:t>The object requesting the service is called the client object and the object providing the service is called the server object.</a:t>
            </a:r>
          </a:p>
          <a:p>
            <a:endParaRPr lang="en-US"/>
          </a:p>
          <a:p>
            <a:r>
              <a:rPr lang="en-US"/>
              <a:t>Sending a message to the server object results in an invocation of a service provided by the server object.</a:t>
            </a:r>
          </a:p>
        </p:txBody>
      </p:sp>
    </p:spTree>
  </p:cSld>
  <p:clrMapOvr>
    <a:masterClrMapping/>
  </p:clrMapOv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778" name="Rectangle 2"/>
          <p:cNvSpPr>
            <a:spLocks noGrp="1"/>
          </p:cNvSpPr>
          <p:nvPr>
            <p:ph type="title"/>
          </p:nvPr>
        </p:nvSpPr>
        <p:spPr>
          <a:xfrm>
            <a:off x="228600" y="228600"/>
            <a:ext cx="7772400" cy="1143000"/>
          </a:xfrm>
        </p:spPr>
        <p:txBody>
          <a:bodyPr>
            <a:normAutofit fontScale="90000"/>
          </a:bodyPr>
          <a:lstStyle/>
          <a:p>
            <a:r>
              <a:rPr lang="en-US"/>
              <a:t>Fundamental to User-Defined Conversion</a:t>
            </a:r>
          </a:p>
        </p:txBody>
      </p:sp>
      <p:sp>
        <p:nvSpPr>
          <p:cNvPr id="1611779" name="Rectangle 3"/>
          <p:cNvSpPr>
            <a:spLocks noGrp="1"/>
          </p:cNvSpPr>
          <p:nvPr>
            <p:ph type="body" idx="1"/>
          </p:nvPr>
        </p:nvSpPr>
        <p:spPr>
          <a:xfrm>
            <a:off x="685800" y="1587500"/>
            <a:ext cx="7772400" cy="4449763"/>
          </a:xfrm>
        </p:spPr>
        <p:txBody>
          <a:bodyPr/>
          <a:lstStyle/>
          <a:p>
            <a:r>
              <a:rPr lang="en-US" sz="1600"/>
              <a:t>#include&lt;iostream&gt;</a:t>
            </a:r>
          </a:p>
          <a:p>
            <a:r>
              <a:rPr lang="en-US" sz="1600"/>
              <a:t>class fps_distance</a:t>
            </a:r>
          </a:p>
          <a:p>
            <a:r>
              <a:rPr lang="en-US" sz="1600"/>
              <a:t> {private:</a:t>
            </a:r>
          </a:p>
          <a:p>
            <a:r>
              <a:rPr lang="en-US" sz="1600"/>
              <a:t>    int feet;</a:t>
            </a:r>
          </a:p>
          <a:p>
            <a:r>
              <a:rPr lang="en-US" sz="1600"/>
              <a:t>    float inch;</a:t>
            </a:r>
          </a:p>
          <a:p>
            <a:r>
              <a:rPr lang="en-US" sz="1600"/>
              <a:t>   public:</a:t>
            </a:r>
          </a:p>
          <a:p>
            <a:r>
              <a:rPr lang="en-US" sz="1600"/>
              <a:t>    fps_distance( int inches)</a:t>
            </a:r>
          </a:p>
          <a:p>
            <a:r>
              <a:rPr lang="en-US" sz="1600"/>
              <a:t>     {feet = inches /12;</a:t>
            </a:r>
          </a:p>
          <a:p>
            <a:r>
              <a:rPr lang="en-US" sz="1600"/>
              <a:t>       inch = inches % 12; } </a:t>
            </a:r>
          </a:p>
          <a:p>
            <a:endParaRPr lang="en-US" sz="1600"/>
          </a:p>
          <a:p>
            <a:r>
              <a:rPr lang="en-US" sz="1600"/>
              <a:t>fps_distance( int f, float i)</a:t>
            </a:r>
          </a:p>
          <a:p>
            <a:r>
              <a:rPr lang="en-US" sz="1600"/>
              <a:t> {feet = f;</a:t>
            </a:r>
          </a:p>
          <a:p>
            <a:r>
              <a:rPr lang="en-US" sz="1600"/>
              <a:t>   inch = i; }</a:t>
            </a:r>
          </a:p>
          <a:p>
            <a:endParaRPr lang="en-US" sz="160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826" name="Rectangle 2"/>
          <p:cNvSpPr>
            <a:spLocks noGrp="1"/>
          </p:cNvSpPr>
          <p:nvPr>
            <p:ph type="title"/>
          </p:nvPr>
        </p:nvSpPr>
        <p:spPr>
          <a:xfrm>
            <a:off x="304800" y="228600"/>
            <a:ext cx="7772400" cy="1143000"/>
          </a:xfrm>
        </p:spPr>
        <p:txBody>
          <a:bodyPr>
            <a:normAutofit fontScale="90000"/>
          </a:bodyPr>
          <a:lstStyle/>
          <a:p>
            <a:r>
              <a:rPr lang="en-US"/>
              <a:t>Fundamental to User-Defined Conversion</a:t>
            </a:r>
          </a:p>
        </p:txBody>
      </p:sp>
      <p:sp>
        <p:nvSpPr>
          <p:cNvPr id="1613827" name="Rectangle 3"/>
          <p:cNvSpPr>
            <a:spLocks noGrp="1"/>
          </p:cNvSpPr>
          <p:nvPr>
            <p:ph type="body" idx="1"/>
          </p:nvPr>
        </p:nvSpPr>
        <p:spPr>
          <a:xfrm>
            <a:off x="685800" y="1658938"/>
            <a:ext cx="7772400" cy="4378325"/>
          </a:xfrm>
        </p:spPr>
        <p:txBody>
          <a:bodyPr>
            <a:normAutofit lnSpcReduction="10000"/>
          </a:bodyPr>
          <a:lstStyle/>
          <a:p>
            <a:pPr>
              <a:lnSpc>
                <a:spcPct val="80000"/>
              </a:lnSpc>
            </a:pPr>
            <a:endParaRPr lang="en-US" sz="1800"/>
          </a:p>
          <a:p>
            <a:pPr>
              <a:lnSpc>
                <a:spcPct val="80000"/>
              </a:lnSpc>
            </a:pPr>
            <a:r>
              <a:rPr lang="en-US" sz="1800"/>
              <a:t>void disp_distance( )</a:t>
            </a:r>
          </a:p>
          <a:p>
            <a:pPr>
              <a:lnSpc>
                <a:spcPct val="80000"/>
              </a:lnSpc>
            </a:pPr>
            <a:r>
              <a:rPr lang="en-US" sz="1800"/>
              <a:t>  {cout &lt;&lt; feet &lt;&lt; inch &lt;&lt; “\n”; } }; </a:t>
            </a:r>
          </a:p>
          <a:p>
            <a:pPr>
              <a:lnSpc>
                <a:spcPct val="80000"/>
              </a:lnSpc>
            </a:pPr>
            <a:endParaRPr lang="en-US" sz="1800"/>
          </a:p>
          <a:p>
            <a:pPr>
              <a:lnSpc>
                <a:spcPct val="80000"/>
              </a:lnSpc>
            </a:pPr>
            <a:r>
              <a:rPr lang="en-US" sz="1800"/>
              <a:t>void main( )</a:t>
            </a:r>
          </a:p>
          <a:p>
            <a:pPr>
              <a:lnSpc>
                <a:spcPct val="80000"/>
              </a:lnSpc>
            </a:pPr>
            <a:r>
              <a:rPr lang="en-US" sz="1800"/>
              <a:t> {</a:t>
            </a:r>
          </a:p>
          <a:p>
            <a:pPr>
              <a:lnSpc>
                <a:spcPct val="80000"/>
              </a:lnSpc>
            </a:pPr>
            <a:r>
              <a:rPr lang="en-US" sz="1800"/>
              <a:t>   fps_distance dist1 = 39;</a:t>
            </a:r>
          </a:p>
          <a:p>
            <a:pPr>
              <a:lnSpc>
                <a:spcPct val="80000"/>
              </a:lnSpc>
            </a:pPr>
            <a:r>
              <a:rPr lang="en-US" sz="1800"/>
              <a:t>   dist1.disp_distance( );</a:t>
            </a:r>
          </a:p>
          <a:p>
            <a:pPr>
              <a:lnSpc>
                <a:spcPct val="80000"/>
              </a:lnSpc>
            </a:pPr>
            <a:r>
              <a:rPr lang="en-US" sz="1800"/>
              <a:t>   dist1 = 78;</a:t>
            </a:r>
          </a:p>
          <a:p>
            <a:pPr>
              <a:lnSpc>
                <a:spcPct val="80000"/>
              </a:lnSpc>
            </a:pPr>
            <a:r>
              <a:rPr lang="en-US" sz="1800"/>
              <a:t>   dist1.disp_distance( );</a:t>
            </a:r>
          </a:p>
          <a:p>
            <a:pPr>
              <a:lnSpc>
                <a:spcPct val="80000"/>
              </a:lnSpc>
            </a:pPr>
            <a:r>
              <a:rPr lang="en-US" sz="1800"/>
              <a:t>}</a:t>
            </a:r>
          </a:p>
          <a:p>
            <a:pPr>
              <a:lnSpc>
                <a:spcPct val="80000"/>
              </a:lnSpc>
            </a:pPr>
            <a:endParaRPr lang="en-US" sz="1800"/>
          </a:p>
          <a:p>
            <a:pPr>
              <a:lnSpc>
                <a:spcPct val="80000"/>
              </a:lnSpc>
            </a:pPr>
            <a:r>
              <a:rPr lang="en-US"/>
              <a:t>When an object is created with one argument, the compiler calls the constructor with one argument.</a:t>
            </a:r>
            <a:endParaRPr lang="en-US" sz="1800"/>
          </a:p>
          <a:p>
            <a:pPr>
              <a:lnSpc>
                <a:spcPct val="80000"/>
              </a:lnSpc>
            </a:pPr>
            <a:endParaRPr lang="en-US" sz="180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p:cNvSpPr>
          <p:nvPr>
            <p:ph type="title"/>
          </p:nvPr>
        </p:nvSpPr>
        <p:spPr>
          <a:xfrm>
            <a:off x="304800" y="228600"/>
            <a:ext cx="7772400" cy="1143000"/>
          </a:xfrm>
        </p:spPr>
        <p:txBody>
          <a:bodyPr>
            <a:normAutofit fontScale="90000"/>
          </a:bodyPr>
          <a:lstStyle/>
          <a:p>
            <a:r>
              <a:rPr lang="en-US"/>
              <a:t>User-Defined to Fundamental Conversion</a:t>
            </a:r>
          </a:p>
        </p:txBody>
      </p:sp>
      <p:sp>
        <p:nvSpPr>
          <p:cNvPr id="1615875" name="Rectangle 3"/>
          <p:cNvSpPr>
            <a:spLocks noGrp="1"/>
          </p:cNvSpPr>
          <p:nvPr>
            <p:ph type="body" idx="1"/>
          </p:nvPr>
        </p:nvSpPr>
        <p:spPr/>
        <p:txBody>
          <a:bodyPr>
            <a:normAutofit fontScale="85000" lnSpcReduction="10000"/>
          </a:bodyPr>
          <a:lstStyle/>
          <a:p>
            <a:r>
              <a:rPr lang="en-US"/>
              <a:t>When you want to convert from a user-defined data type to a fundamental data type, the trick is to overload the </a:t>
            </a:r>
            <a:r>
              <a:rPr lang="en-US" b="1"/>
              <a:t>cast</a:t>
            </a:r>
            <a:r>
              <a:rPr lang="en-US"/>
              <a:t> operator.</a:t>
            </a:r>
          </a:p>
          <a:p>
            <a:endParaRPr lang="en-US"/>
          </a:p>
          <a:p>
            <a:r>
              <a:rPr lang="en-US" i="1"/>
              <a:t>The overloaded cast operator is called the conversion operator that performs the conversion from a user-defined data type to a fundamental data type.</a:t>
            </a:r>
          </a:p>
          <a:p>
            <a:endParaRPr lang="en-US"/>
          </a:p>
          <a:p>
            <a:r>
              <a:rPr lang="en-US"/>
              <a:t>The operator takes the value of the object of which it is a member, and converts it into an inch. The int value is returned. </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p:cNvSpPr>
          <p:nvPr>
            <p:ph type="title"/>
          </p:nvPr>
        </p:nvSpPr>
        <p:spPr>
          <a:xfrm>
            <a:off x="228600" y="228600"/>
            <a:ext cx="7772400" cy="1143000"/>
          </a:xfrm>
        </p:spPr>
        <p:txBody>
          <a:bodyPr>
            <a:normAutofit fontScale="90000"/>
          </a:bodyPr>
          <a:lstStyle/>
          <a:p>
            <a:r>
              <a:rPr lang="en-US"/>
              <a:t>User-Defined to Fundamental Conversion</a:t>
            </a:r>
          </a:p>
        </p:txBody>
      </p:sp>
      <p:sp>
        <p:nvSpPr>
          <p:cNvPr id="1617923" name="Rectangle 3"/>
          <p:cNvSpPr>
            <a:spLocks noGrp="1"/>
          </p:cNvSpPr>
          <p:nvPr>
            <p:ph type="body" idx="1"/>
          </p:nvPr>
        </p:nvSpPr>
        <p:spPr>
          <a:xfrm>
            <a:off x="685800" y="1587500"/>
            <a:ext cx="7772400" cy="4449763"/>
          </a:xfrm>
        </p:spPr>
        <p:txBody>
          <a:bodyPr/>
          <a:lstStyle/>
          <a:p>
            <a:pPr>
              <a:lnSpc>
                <a:spcPct val="90000"/>
              </a:lnSpc>
            </a:pPr>
            <a:r>
              <a:rPr lang="en-US" sz="1800"/>
              <a:t>The following program converts a user-defined data type to a fundamental data type.</a:t>
            </a:r>
          </a:p>
          <a:p>
            <a:pPr>
              <a:lnSpc>
                <a:spcPct val="90000"/>
              </a:lnSpc>
            </a:pPr>
            <a:r>
              <a:rPr lang="en-US" sz="1800"/>
              <a:t>#include&lt;iostream&gt;</a:t>
            </a:r>
          </a:p>
          <a:p>
            <a:pPr>
              <a:lnSpc>
                <a:spcPct val="90000"/>
              </a:lnSpc>
            </a:pPr>
            <a:r>
              <a:rPr lang="en-US" sz="1800"/>
              <a:t>class fps_distance</a:t>
            </a:r>
          </a:p>
          <a:p>
            <a:pPr>
              <a:lnSpc>
                <a:spcPct val="90000"/>
              </a:lnSpc>
            </a:pPr>
            <a:r>
              <a:rPr lang="en-US" sz="1800"/>
              <a:t> {private:</a:t>
            </a:r>
          </a:p>
          <a:p>
            <a:pPr>
              <a:lnSpc>
                <a:spcPct val="90000"/>
              </a:lnSpc>
            </a:pPr>
            <a:r>
              <a:rPr lang="en-US" sz="1800"/>
              <a:t>  int feet;</a:t>
            </a:r>
          </a:p>
          <a:p>
            <a:pPr>
              <a:lnSpc>
                <a:spcPct val="90000"/>
              </a:lnSpc>
            </a:pPr>
            <a:r>
              <a:rPr lang="en-US" sz="1800"/>
              <a:t>  float inch;</a:t>
            </a:r>
          </a:p>
          <a:p>
            <a:pPr>
              <a:lnSpc>
                <a:spcPct val="90000"/>
              </a:lnSpc>
            </a:pPr>
            <a:r>
              <a:rPr lang="en-US" sz="1800"/>
              <a:t> public:</a:t>
            </a:r>
          </a:p>
          <a:p>
            <a:pPr>
              <a:lnSpc>
                <a:spcPct val="90000"/>
              </a:lnSpc>
            </a:pPr>
            <a:r>
              <a:rPr lang="en-US" sz="1800"/>
              <a:t>  fps_distance( int f, float i);</a:t>
            </a:r>
          </a:p>
          <a:p>
            <a:pPr>
              <a:lnSpc>
                <a:spcPct val="90000"/>
              </a:lnSpc>
            </a:pPr>
            <a:r>
              <a:rPr lang="en-US" sz="1800"/>
              <a:t>   {feet = f;</a:t>
            </a:r>
          </a:p>
          <a:p>
            <a:pPr>
              <a:lnSpc>
                <a:spcPct val="90000"/>
              </a:lnSpc>
            </a:pPr>
            <a:r>
              <a:rPr lang="en-US" sz="1800"/>
              <a:t>     inch = i; }</a:t>
            </a:r>
          </a:p>
          <a:p>
            <a:pPr>
              <a:lnSpc>
                <a:spcPct val="90000"/>
              </a:lnSpc>
            </a:pPr>
            <a:r>
              <a:rPr lang="en-US" sz="1800"/>
              <a:t> void disp_distance( )</a:t>
            </a:r>
          </a:p>
          <a:p>
            <a:pPr>
              <a:lnSpc>
                <a:spcPct val="90000"/>
              </a:lnSpc>
            </a:pPr>
            <a:r>
              <a:rPr lang="en-US" sz="1800"/>
              <a:t>  {cout &lt;&lt; feet &lt;&lt; “-” &lt;&lt; inch &lt;&lt; “\n”; } </a:t>
            </a:r>
          </a:p>
          <a:p>
            <a:pPr>
              <a:lnSpc>
                <a:spcPct val="90000"/>
              </a:lnSpc>
            </a:pPr>
            <a:r>
              <a:rPr lang="en-US" sz="1800"/>
              <a:t>  </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p:cNvSpPr>
          <p:nvPr>
            <p:ph type="title"/>
          </p:nvPr>
        </p:nvSpPr>
        <p:spPr>
          <a:xfrm>
            <a:off x="228600" y="228600"/>
            <a:ext cx="7772400" cy="1143000"/>
          </a:xfrm>
        </p:spPr>
        <p:txBody>
          <a:bodyPr>
            <a:normAutofit fontScale="90000"/>
          </a:bodyPr>
          <a:lstStyle/>
          <a:p>
            <a:r>
              <a:rPr lang="en-US"/>
              <a:t>User-Defined to Fundamental Conversion</a:t>
            </a:r>
          </a:p>
        </p:txBody>
      </p:sp>
      <p:sp>
        <p:nvSpPr>
          <p:cNvPr id="1619971" name="Rectangle 3"/>
          <p:cNvSpPr>
            <a:spLocks noGrp="1"/>
          </p:cNvSpPr>
          <p:nvPr>
            <p:ph type="body" idx="1"/>
          </p:nvPr>
        </p:nvSpPr>
        <p:spPr/>
        <p:txBody>
          <a:bodyPr/>
          <a:lstStyle/>
          <a:p>
            <a:pPr>
              <a:buFont typeface="Arial" charset="0"/>
              <a:buNone/>
            </a:pPr>
            <a:r>
              <a:rPr lang="en-US" sz="1600"/>
              <a:t>        operator int( )</a:t>
            </a:r>
          </a:p>
          <a:p>
            <a:r>
              <a:rPr lang="en-US" sz="1600"/>
              <a:t>  {</a:t>
            </a:r>
          </a:p>
          <a:p>
            <a:r>
              <a:rPr lang="en-US" sz="1600"/>
              <a:t>    return (feet * 12 + inch);</a:t>
            </a:r>
          </a:p>
          <a:p>
            <a:r>
              <a:rPr lang="en-US" sz="1600"/>
              <a:t>  }</a:t>
            </a:r>
          </a:p>
          <a:p>
            <a:r>
              <a:rPr lang="en-US" sz="1600"/>
              <a:t>};</a:t>
            </a:r>
          </a:p>
          <a:p>
            <a:r>
              <a:rPr lang="en-US" sz="1600"/>
              <a:t>void main( )</a:t>
            </a:r>
          </a:p>
          <a:p>
            <a:r>
              <a:rPr lang="en-US" sz="1600"/>
              <a:t>  {</a:t>
            </a:r>
          </a:p>
          <a:p>
            <a:r>
              <a:rPr lang="en-US" sz="1600"/>
              <a:t>    fps_distance height( 6,3);</a:t>
            </a:r>
          </a:p>
          <a:p>
            <a:r>
              <a:rPr lang="en-US" sz="1600"/>
              <a:t>    height.disp_distance( );</a:t>
            </a:r>
          </a:p>
          <a:p>
            <a:r>
              <a:rPr lang="en-US" sz="1600"/>
              <a:t>    int inches = int( height);</a:t>
            </a:r>
          </a:p>
          <a:p>
            <a:r>
              <a:rPr lang="en-US" sz="1600"/>
              <a:t>    cout &lt;&lt; inches &lt;&lt; “\n”;</a:t>
            </a:r>
          </a:p>
          <a:p>
            <a:r>
              <a:rPr lang="en-US" sz="1600"/>
              <a:t>  }</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2018" name="Rectangle 2"/>
          <p:cNvSpPr>
            <a:spLocks noGrp="1"/>
          </p:cNvSpPr>
          <p:nvPr>
            <p:ph type="title"/>
          </p:nvPr>
        </p:nvSpPr>
        <p:spPr>
          <a:xfrm>
            <a:off x="457200" y="228600"/>
            <a:ext cx="7772400" cy="1143000"/>
          </a:xfrm>
        </p:spPr>
        <p:txBody>
          <a:bodyPr>
            <a:normAutofit fontScale="90000"/>
          </a:bodyPr>
          <a:lstStyle/>
          <a:p>
            <a:r>
              <a:rPr lang="en-US"/>
              <a:t>Overloading the Assignment Operator</a:t>
            </a:r>
          </a:p>
        </p:txBody>
      </p:sp>
      <p:sp>
        <p:nvSpPr>
          <p:cNvPr id="1622019" name="Rectangle 3"/>
          <p:cNvSpPr>
            <a:spLocks noGrp="1"/>
          </p:cNvSpPr>
          <p:nvPr>
            <p:ph type="body" idx="1"/>
          </p:nvPr>
        </p:nvSpPr>
        <p:spPr>
          <a:xfrm>
            <a:off x="685800" y="1514475"/>
            <a:ext cx="7772400" cy="4594225"/>
          </a:xfrm>
        </p:spPr>
        <p:txBody>
          <a:bodyPr/>
          <a:lstStyle/>
          <a:p>
            <a:r>
              <a:rPr lang="en-US" sz="1600"/>
              <a:t>Consider the following RationalNum class:</a:t>
            </a:r>
          </a:p>
          <a:p>
            <a:r>
              <a:rPr lang="en-US" sz="1600"/>
              <a:t>class RationalNum</a:t>
            </a:r>
          </a:p>
          <a:p>
            <a:r>
              <a:rPr lang="en-US" sz="1600"/>
              <a:t> {private:</a:t>
            </a:r>
          </a:p>
          <a:p>
            <a:r>
              <a:rPr lang="en-US" sz="1600"/>
              <a:t>    int numerator;</a:t>
            </a:r>
          </a:p>
          <a:p>
            <a:r>
              <a:rPr lang="en-US" sz="1600"/>
              <a:t>    int denominator;</a:t>
            </a:r>
          </a:p>
          <a:p>
            <a:r>
              <a:rPr lang="en-US" sz="1600"/>
              <a:t>  public:</a:t>
            </a:r>
          </a:p>
          <a:p>
            <a:r>
              <a:rPr lang="en-US" sz="1600"/>
              <a:t>    void display( ) </a:t>
            </a:r>
          </a:p>
          <a:p>
            <a:r>
              <a:rPr lang="en-US" sz="1600"/>
              <a:t>     { cout &lt;&lt; numerator &lt;&lt; “/” &lt;&lt; denominator;  }</a:t>
            </a:r>
          </a:p>
          <a:p>
            <a:r>
              <a:rPr lang="en-US" sz="1600"/>
              <a:t>     RationalNum( int x, int y)</a:t>
            </a:r>
          </a:p>
          <a:p>
            <a:r>
              <a:rPr lang="en-US" sz="1600"/>
              <a:t>      { numerator = x;</a:t>
            </a:r>
          </a:p>
          <a:p>
            <a:r>
              <a:rPr lang="en-US" sz="1600"/>
              <a:t>         denominator = y; } };</a:t>
            </a:r>
          </a:p>
          <a:p>
            <a:r>
              <a:rPr lang="en-US" sz="1600"/>
              <a:t>Consider the following code segment:</a:t>
            </a:r>
          </a:p>
          <a:p>
            <a:r>
              <a:rPr lang="en-US" sz="1600"/>
              <a:t>RationalNum a(5,9), b;</a:t>
            </a:r>
          </a:p>
          <a:p>
            <a:r>
              <a:rPr lang="en-US" sz="1600"/>
              <a:t>b = a; // assignment</a:t>
            </a:r>
          </a:p>
          <a:p>
            <a:r>
              <a:rPr lang="en-US" sz="1600"/>
              <a:t>b.display( );  // outputs 5/9</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24067" name="Rectangle 3"/>
          <p:cNvSpPr>
            <a:spLocks noGrp="1"/>
          </p:cNvSpPr>
          <p:nvPr>
            <p:ph type="body" idx="1"/>
          </p:nvPr>
        </p:nvSpPr>
        <p:spPr/>
        <p:txBody>
          <a:bodyPr>
            <a:normAutofit fontScale="92500" lnSpcReduction="20000"/>
          </a:bodyPr>
          <a:lstStyle/>
          <a:p>
            <a:r>
              <a:rPr lang="en-US"/>
              <a:t>In our sample case, the default assignment operator function translates the statement b = a; as follows:</a:t>
            </a:r>
          </a:p>
          <a:p>
            <a:r>
              <a:rPr lang="en-US" sz="1600"/>
              <a:t>b.numerator = a.numerator;</a:t>
            </a:r>
          </a:p>
          <a:p>
            <a:r>
              <a:rPr lang="en-US" sz="1600"/>
              <a:t>b.denominator = a.denominator;</a:t>
            </a:r>
          </a:p>
          <a:p>
            <a:endParaRPr lang="en-US" sz="1600"/>
          </a:p>
          <a:p>
            <a:r>
              <a:rPr lang="en-US" b="1"/>
              <a:t>This type of assignment is called member-wise assignment.</a:t>
            </a:r>
          </a:p>
          <a:p>
            <a:endParaRPr lang="en-US"/>
          </a:p>
          <a:p>
            <a:r>
              <a:rPr lang="en-US"/>
              <a:t>In the absence of an assignment operator defined in the class, the C++ compiler builds this type of default assignment operator for each class.</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26115" name="Rectangle 3"/>
          <p:cNvSpPr>
            <a:spLocks noGrp="1"/>
          </p:cNvSpPr>
          <p:nvPr>
            <p:ph type="body" idx="1"/>
          </p:nvPr>
        </p:nvSpPr>
        <p:spPr/>
        <p:txBody>
          <a:bodyPr/>
          <a:lstStyle/>
          <a:p>
            <a:r>
              <a:rPr lang="en-US"/>
              <a:t>If the class does not contain any pointer data members, this default assignment operator is adequate, and it causes no problems.</a:t>
            </a:r>
          </a:p>
          <a:p>
            <a:endParaRPr lang="en-US"/>
          </a:p>
          <a:p>
            <a:r>
              <a:rPr lang="en-US"/>
              <a:t>If the class has pointer data members, the default assignment operator, supplied by the compiler, could lead to serious problems.</a:t>
            </a:r>
          </a:p>
          <a:p>
            <a:pPr>
              <a:buFont typeface="Arial" charset="0"/>
              <a:buNone/>
            </a:pPr>
            <a:endParaRPr lang="en-US"/>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28163" name="Rectangle 3"/>
          <p:cNvSpPr>
            <a:spLocks noGrp="1"/>
          </p:cNvSpPr>
          <p:nvPr>
            <p:ph type="body" idx="1"/>
          </p:nvPr>
        </p:nvSpPr>
        <p:spPr>
          <a:xfrm>
            <a:off x="685800" y="1658938"/>
            <a:ext cx="7772400" cy="4378325"/>
          </a:xfrm>
        </p:spPr>
        <p:txBody>
          <a:bodyPr/>
          <a:lstStyle/>
          <a:p>
            <a:pPr>
              <a:lnSpc>
                <a:spcPct val="80000"/>
              </a:lnSpc>
            </a:pPr>
            <a:r>
              <a:rPr lang="en-US" sz="1800"/>
              <a:t>illustrate it with a class that contains a pointer data member:</a:t>
            </a:r>
          </a:p>
          <a:p>
            <a:pPr>
              <a:lnSpc>
                <a:spcPct val="80000"/>
              </a:lnSpc>
              <a:buFont typeface="Arial" charset="0"/>
              <a:buNone/>
            </a:pPr>
            <a:endParaRPr lang="en-US" sz="1600"/>
          </a:p>
          <a:p>
            <a:pPr>
              <a:lnSpc>
                <a:spcPct val="80000"/>
              </a:lnSpc>
            </a:pPr>
            <a:r>
              <a:rPr lang="en-US" sz="1600"/>
              <a:t>class MyString</a:t>
            </a:r>
          </a:p>
          <a:p>
            <a:pPr>
              <a:lnSpc>
                <a:spcPct val="80000"/>
              </a:lnSpc>
            </a:pPr>
            <a:r>
              <a:rPr lang="en-US" sz="1600"/>
              <a:t> {private:</a:t>
            </a:r>
          </a:p>
          <a:p>
            <a:pPr>
              <a:lnSpc>
                <a:spcPct val="80000"/>
              </a:lnSpc>
            </a:pPr>
            <a:r>
              <a:rPr lang="en-US" sz="1600"/>
              <a:t>    char* rep;</a:t>
            </a:r>
          </a:p>
          <a:p>
            <a:pPr>
              <a:lnSpc>
                <a:spcPct val="80000"/>
              </a:lnSpc>
            </a:pPr>
            <a:r>
              <a:rPr lang="en-US" sz="1600"/>
              <a:t>  public:</a:t>
            </a:r>
          </a:p>
          <a:p>
            <a:pPr>
              <a:lnSpc>
                <a:spcPct val="80000"/>
              </a:lnSpc>
            </a:pPr>
            <a:r>
              <a:rPr lang="en-US" sz="1600"/>
              <a:t>   MyString( char* str)</a:t>
            </a:r>
          </a:p>
          <a:p>
            <a:pPr>
              <a:lnSpc>
                <a:spcPct val="80000"/>
              </a:lnSpc>
            </a:pPr>
            <a:r>
              <a:rPr lang="en-US" sz="1600"/>
              <a:t>    {rep = new char[ strlen(str) + 1];</a:t>
            </a:r>
          </a:p>
          <a:p>
            <a:pPr>
              <a:lnSpc>
                <a:spcPct val="80000"/>
              </a:lnSpc>
            </a:pPr>
            <a:r>
              <a:rPr lang="en-US" sz="1600"/>
              <a:t>      strcpy( rep, str); } };</a:t>
            </a:r>
          </a:p>
          <a:p>
            <a:pPr>
              <a:lnSpc>
                <a:spcPct val="80000"/>
              </a:lnSpc>
            </a:pPr>
            <a:endParaRPr lang="en-US" sz="1800"/>
          </a:p>
          <a:p>
            <a:pPr>
              <a:lnSpc>
                <a:spcPct val="80000"/>
              </a:lnSpc>
            </a:pPr>
            <a:r>
              <a:rPr lang="en-US" sz="1800"/>
              <a:t>The following statement:</a:t>
            </a:r>
          </a:p>
          <a:p>
            <a:pPr>
              <a:lnSpc>
                <a:spcPct val="80000"/>
              </a:lnSpc>
            </a:pPr>
            <a:r>
              <a:rPr lang="en-US" sz="1800"/>
              <a:t>MyString a(“Hello”), b(“Students”);</a:t>
            </a:r>
          </a:p>
          <a:p>
            <a:pPr>
              <a:lnSpc>
                <a:spcPct val="80000"/>
              </a:lnSpc>
            </a:pPr>
            <a:r>
              <a:rPr lang="en-US" sz="1800"/>
              <a:t>Invokes the constructor MyString (char *) twice.</a:t>
            </a:r>
          </a:p>
          <a:p>
            <a:pPr>
              <a:lnSpc>
                <a:spcPct val="80000"/>
              </a:lnSpc>
            </a:pPr>
            <a:endParaRPr lang="en-US" sz="1800"/>
          </a:p>
          <a:p>
            <a:pPr>
              <a:lnSpc>
                <a:spcPct val="80000"/>
              </a:lnSpc>
            </a:pPr>
            <a:r>
              <a:rPr lang="en-US" sz="1800"/>
              <a:t>The two calls, one for object </a:t>
            </a:r>
            <a:r>
              <a:rPr lang="en-US" sz="1800" b="1"/>
              <a:t>a</a:t>
            </a:r>
            <a:r>
              <a:rPr lang="en-US" sz="1800"/>
              <a:t>, and the other for object </a:t>
            </a:r>
            <a:r>
              <a:rPr lang="en-US" sz="1800" b="1"/>
              <a:t>b</a:t>
            </a:r>
            <a:r>
              <a:rPr lang="en-US" sz="1800"/>
              <a:t>, build two MyString objects as follows:</a:t>
            </a:r>
            <a:endParaRPr lang="en-US" sz="1600"/>
          </a:p>
          <a:p>
            <a:pPr>
              <a:lnSpc>
                <a:spcPct val="80000"/>
              </a:lnSpc>
            </a:pPr>
            <a:endParaRPr lang="en-US" sz="160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p:cNvSpPr>
          <p:nvPr>
            <p:ph type="title"/>
          </p:nvPr>
        </p:nvSpPr>
        <p:spPr>
          <a:xfrm>
            <a:off x="304800" y="228600"/>
            <a:ext cx="7772400" cy="1143000"/>
          </a:xfrm>
        </p:spPr>
        <p:txBody>
          <a:bodyPr>
            <a:normAutofit fontScale="90000"/>
          </a:bodyPr>
          <a:lstStyle/>
          <a:p>
            <a:r>
              <a:rPr lang="en-US"/>
              <a:t>Overloading the Assignment Operator</a:t>
            </a:r>
          </a:p>
        </p:txBody>
      </p:sp>
      <p:pic>
        <p:nvPicPr>
          <p:cNvPr id="1630211" name="Picture 3"/>
          <p:cNvPicPr>
            <a:picLocks noGrp="1" noChangeAspect="1" noChangeArrowheads="1"/>
          </p:cNvPicPr>
          <p:nvPr>
            <p:ph type="body" idx="1"/>
          </p:nvPr>
        </p:nvPicPr>
        <p:blipFill>
          <a:blip r:embed="rId3" cstate="print"/>
          <a:srcRect/>
          <a:stretch>
            <a:fillRect/>
          </a:stretch>
        </p:blipFill>
        <p:spPr>
          <a:xfrm>
            <a:off x="685800" y="1447800"/>
            <a:ext cx="8229600" cy="46482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9154" name="Rectangle 2"/>
          <p:cNvSpPr>
            <a:spLocks noGrp="1"/>
          </p:cNvSpPr>
          <p:nvPr>
            <p:ph type="title"/>
          </p:nvPr>
        </p:nvSpPr>
        <p:spPr/>
        <p:txBody>
          <a:bodyPr/>
          <a:lstStyle/>
          <a:p>
            <a:r>
              <a:rPr lang="en-US" sz="4000"/>
              <a:t>The Object-Message Paradigm</a:t>
            </a:r>
          </a:p>
        </p:txBody>
      </p:sp>
      <p:sp>
        <p:nvSpPr>
          <p:cNvPr id="689155" name="Rectangle 3"/>
          <p:cNvSpPr>
            <a:spLocks noGrp="1"/>
          </p:cNvSpPr>
          <p:nvPr>
            <p:ph type="body" idx="1"/>
          </p:nvPr>
        </p:nvSpPr>
        <p:spPr/>
        <p:txBody>
          <a:bodyPr>
            <a:noAutofit/>
          </a:bodyPr>
          <a:lstStyle/>
          <a:p>
            <a:r>
              <a:rPr lang="en-US" sz="2800"/>
              <a:t>The components of the message initiated by the client to the server object consists of the server object name, the service name, and any arguments needed by the service.</a:t>
            </a:r>
          </a:p>
          <a:p>
            <a:endParaRPr lang="en-US" sz="2800"/>
          </a:p>
          <a:p>
            <a:r>
              <a:rPr lang="en-US" sz="2800"/>
              <a:t>The service being invoked in the server object by the client returns a value to the client.</a:t>
            </a:r>
          </a:p>
          <a:p>
            <a:endParaRPr lang="en-US" sz="2800"/>
          </a:p>
          <a:p>
            <a:r>
              <a:rPr lang="en-US" sz="2800"/>
              <a:t>The client can use this value to determine successful execution, or otherwise of the invoked service. </a:t>
            </a:r>
          </a:p>
        </p:txBody>
      </p:sp>
    </p:spTree>
  </p:cSld>
  <p:clrMapOvr>
    <a:masterClrMapping/>
  </p:clrMapOv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258"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pic>
        <p:nvPicPr>
          <p:cNvPr id="1632259" name="Picture 3"/>
          <p:cNvPicPr>
            <a:picLocks noGrp="1" noChangeAspect="1" noChangeArrowheads="1"/>
          </p:cNvPicPr>
          <p:nvPr>
            <p:ph type="body" idx="1"/>
          </p:nvPr>
        </p:nvPicPr>
        <p:blipFill>
          <a:blip r:embed="rId3" cstate="print"/>
          <a:srcRect/>
          <a:stretch>
            <a:fillRect/>
          </a:stretch>
        </p:blipFill>
        <p:spPr/>
      </p:pic>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p:cNvSpPr>
          <p:nvPr>
            <p:ph type="title"/>
          </p:nvPr>
        </p:nvSpPr>
        <p:spPr/>
        <p:txBody>
          <a:bodyPr>
            <a:normAutofit fontScale="90000"/>
          </a:bodyPr>
          <a:lstStyle/>
          <a:p>
            <a:r>
              <a:rPr lang="en-US"/>
              <a:t>Overloading the Assignment Operator</a:t>
            </a:r>
          </a:p>
        </p:txBody>
      </p:sp>
      <p:sp>
        <p:nvSpPr>
          <p:cNvPr id="1634307" name="Rectangle 3"/>
          <p:cNvSpPr>
            <a:spLocks noGrp="1"/>
          </p:cNvSpPr>
          <p:nvPr>
            <p:ph type="body" sz="half" idx="1"/>
          </p:nvPr>
        </p:nvSpPr>
        <p:spPr>
          <a:xfrm>
            <a:off x="457200" y="1371600"/>
            <a:ext cx="8229600" cy="4953000"/>
          </a:xfrm>
        </p:spPr>
        <p:txBody>
          <a:bodyPr/>
          <a:lstStyle/>
          <a:p>
            <a:r>
              <a:rPr lang="en-US"/>
              <a:t>What is really desired by the expression b = a; is that the strings themselves be copied, but not their pointers as shown below:</a:t>
            </a:r>
          </a:p>
          <a:p>
            <a:endParaRPr lang="en-US"/>
          </a:p>
          <a:p>
            <a:endParaRPr lang="en-US" sz="1800"/>
          </a:p>
          <a:p>
            <a:endParaRPr lang="en-US" sz="1800"/>
          </a:p>
        </p:txBody>
      </p:sp>
      <p:pic>
        <p:nvPicPr>
          <p:cNvPr id="1634308" name="Picture 4"/>
          <p:cNvPicPr>
            <a:picLocks noGrp="1" noChangeAspect="1" noChangeArrowheads="1"/>
          </p:cNvPicPr>
          <p:nvPr>
            <p:ph sz="half" idx="2"/>
          </p:nvPr>
        </p:nvPicPr>
        <p:blipFill>
          <a:blip r:embed="rId3" cstate="print"/>
          <a:srcRect/>
          <a:stretch>
            <a:fillRect/>
          </a:stretch>
        </p:blipFill>
        <p:spPr>
          <a:xfrm>
            <a:off x="609600" y="2879725"/>
            <a:ext cx="7772400" cy="2870200"/>
          </a:xfrm>
          <a:noFill/>
          <a:ln/>
        </p:spPr>
      </p:pic>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36355" name="Rectangle 3"/>
          <p:cNvSpPr>
            <a:spLocks noGrp="1"/>
          </p:cNvSpPr>
          <p:nvPr>
            <p:ph type="body" idx="1"/>
          </p:nvPr>
        </p:nvSpPr>
        <p:spPr/>
        <p:txBody>
          <a:bodyPr>
            <a:normAutofit fontScale="85000" lnSpcReduction="20000"/>
          </a:bodyPr>
          <a:lstStyle/>
          <a:p>
            <a:r>
              <a:rPr lang="en-US"/>
              <a:t>The assignment operator is overloaded for a given class with the following declaration in the class, where ClassName is the identifier for the class: </a:t>
            </a:r>
          </a:p>
          <a:p>
            <a:r>
              <a:rPr lang="en-US"/>
              <a:t> </a:t>
            </a:r>
            <a:r>
              <a:rPr lang="en-US" sz="1600"/>
              <a:t>const ClassName&amp; operator= (const ClassName&amp; rhs);</a:t>
            </a:r>
            <a:r>
              <a:rPr lang="en-US"/>
              <a:t> </a:t>
            </a:r>
          </a:p>
          <a:p>
            <a:endParaRPr lang="en-US"/>
          </a:p>
          <a:p>
            <a:r>
              <a:rPr lang="en-US"/>
              <a:t>Let’s decode this a piece at a time, starting from the right.  </a:t>
            </a:r>
          </a:p>
          <a:p>
            <a:endParaRPr lang="en-US"/>
          </a:p>
          <a:p>
            <a:r>
              <a:rPr lang="en-US"/>
              <a:t>First, </a:t>
            </a:r>
            <a:r>
              <a:rPr lang="en-US" b="1"/>
              <a:t>rhs</a:t>
            </a:r>
            <a:r>
              <a:rPr lang="en-US"/>
              <a:t> (short for right hand side) is simply the identifier for the parameter which will appear to the right of the assignment operator. </a:t>
            </a:r>
            <a:endParaRPr lang="en-US" sz="1600"/>
          </a:p>
          <a:p>
            <a:endParaRPr lang="en-US" sz="160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38403" name="Rectangle 3"/>
          <p:cNvSpPr>
            <a:spLocks noGrp="1"/>
          </p:cNvSpPr>
          <p:nvPr>
            <p:ph type="body" idx="1"/>
          </p:nvPr>
        </p:nvSpPr>
        <p:spPr>
          <a:xfrm>
            <a:off x="609600" y="1658938"/>
            <a:ext cx="8077200" cy="4378325"/>
          </a:xfrm>
        </p:spPr>
        <p:txBody>
          <a:bodyPr>
            <a:normAutofit fontScale="85000" lnSpcReduction="20000"/>
          </a:bodyPr>
          <a:lstStyle/>
          <a:p>
            <a:pPr>
              <a:lnSpc>
                <a:spcPct val="90000"/>
              </a:lnSpc>
            </a:pPr>
            <a:r>
              <a:rPr lang="en-US"/>
              <a:t>It is standard to pass the parameter as a constant reference parameter which is indicated by the const and &amp; in the parentheses.  </a:t>
            </a:r>
          </a:p>
          <a:p>
            <a:pPr>
              <a:lnSpc>
                <a:spcPct val="90000"/>
              </a:lnSpc>
            </a:pPr>
            <a:endParaRPr lang="en-US"/>
          </a:p>
          <a:p>
            <a:pPr>
              <a:lnSpc>
                <a:spcPct val="90000"/>
              </a:lnSpc>
            </a:pPr>
            <a:r>
              <a:rPr lang="en-US"/>
              <a:t>This is done for the usual reason that we do not want to needlessly copy a large structure.  </a:t>
            </a:r>
          </a:p>
          <a:p>
            <a:pPr>
              <a:lnSpc>
                <a:spcPct val="90000"/>
              </a:lnSpc>
            </a:pPr>
            <a:endParaRPr lang="en-US"/>
          </a:p>
          <a:p>
            <a:pPr>
              <a:lnSpc>
                <a:spcPct val="90000"/>
              </a:lnSpc>
            </a:pPr>
            <a:r>
              <a:rPr lang="en-US"/>
              <a:t>The name of this function is operator =. It is a member function, so if anObj and someObj were declared to be an objects of class ClassName, we could make an assignment as follows: </a:t>
            </a:r>
          </a:p>
          <a:p>
            <a:pPr>
              <a:lnSpc>
                <a:spcPct val="90000"/>
              </a:lnSpc>
            </a:pPr>
            <a:r>
              <a:rPr lang="en-US"/>
              <a:t> </a:t>
            </a:r>
            <a:r>
              <a:rPr lang="en-US" sz="1600"/>
              <a:t>anObj.operator=(someObj);</a:t>
            </a:r>
            <a:r>
              <a:rPr lang="en-US"/>
              <a:t> </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0"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40451" name="Rectangle 3"/>
          <p:cNvSpPr>
            <a:spLocks noGrp="1"/>
          </p:cNvSpPr>
          <p:nvPr>
            <p:ph type="body" idx="1"/>
          </p:nvPr>
        </p:nvSpPr>
        <p:spPr/>
        <p:txBody>
          <a:bodyPr>
            <a:normAutofit fontScale="92500" lnSpcReduction="10000"/>
          </a:bodyPr>
          <a:lstStyle/>
          <a:p>
            <a:r>
              <a:rPr lang="en-US"/>
              <a:t>The following statement is the more common equivalent of the one above: </a:t>
            </a:r>
          </a:p>
          <a:p>
            <a:r>
              <a:rPr lang="en-US"/>
              <a:t> </a:t>
            </a:r>
            <a:r>
              <a:rPr lang="en-US" sz="1600"/>
              <a:t>anObj = someObj; </a:t>
            </a:r>
          </a:p>
          <a:p>
            <a:endParaRPr lang="en-US" sz="1600"/>
          </a:p>
          <a:p>
            <a:r>
              <a:rPr lang="en-US"/>
              <a:t>The left part of the declaration of the operator = specifies the return type.  </a:t>
            </a:r>
          </a:p>
          <a:p>
            <a:endParaRPr lang="en-US"/>
          </a:p>
          <a:p>
            <a:r>
              <a:rPr lang="en-US"/>
              <a:t>Why a return type for the assignment operator when its work is done by assigning the value of one expression to another variable? </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8"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42499" name="Rectangle 3"/>
          <p:cNvSpPr>
            <a:spLocks noGrp="1"/>
          </p:cNvSpPr>
          <p:nvPr>
            <p:ph type="body" idx="1"/>
          </p:nvPr>
        </p:nvSpPr>
        <p:spPr>
          <a:xfrm>
            <a:off x="457200" y="1541463"/>
            <a:ext cx="8229600" cy="4783137"/>
          </a:xfrm>
        </p:spPr>
        <p:txBody>
          <a:bodyPr>
            <a:normAutofit fontScale="85000" lnSpcReduction="10000"/>
          </a:bodyPr>
          <a:lstStyle/>
          <a:p>
            <a:r>
              <a:rPr lang="en-US"/>
              <a:t>When we overload the assignment operator for a new class, we want the same syntax to work, so it must return the value assigned, which has type ClassName.  </a:t>
            </a:r>
          </a:p>
          <a:p>
            <a:endParaRPr lang="en-US"/>
          </a:p>
          <a:p>
            <a:r>
              <a:rPr lang="en-US"/>
              <a:t>However, to avoid extra copying and an implicit call to the copy constructor, we make the return value a constant reference parameter, hence the  "const ClassName &amp;".  </a:t>
            </a:r>
          </a:p>
          <a:p>
            <a:endParaRPr lang="en-US"/>
          </a:p>
          <a:p>
            <a:pPr>
              <a:buFont typeface="Arial" charset="0"/>
              <a:buNone/>
            </a:pPr>
            <a:br>
              <a:rPr lang="en-US"/>
            </a:br>
            <a:endParaRPr lang="en-US"/>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546" name="Rectangle 2"/>
          <p:cNvSpPr>
            <a:spLocks noGrp="1"/>
          </p:cNvSpPr>
          <p:nvPr>
            <p:ph type="title"/>
          </p:nvPr>
        </p:nvSpPr>
        <p:spPr>
          <a:xfrm>
            <a:off x="381000" y="228600"/>
            <a:ext cx="7772400" cy="1143000"/>
          </a:xfrm>
        </p:spPr>
        <p:txBody>
          <a:bodyPr>
            <a:normAutofit fontScale="90000"/>
          </a:bodyPr>
          <a:lstStyle/>
          <a:p>
            <a:r>
              <a:rPr lang="en-US"/>
              <a:t>Overloading the Assignment Operator</a:t>
            </a:r>
          </a:p>
        </p:txBody>
      </p:sp>
      <p:sp>
        <p:nvSpPr>
          <p:cNvPr id="1644547" name="Rectangle 3"/>
          <p:cNvSpPr>
            <a:spLocks noGrp="1"/>
          </p:cNvSpPr>
          <p:nvPr>
            <p:ph type="body" idx="1"/>
          </p:nvPr>
        </p:nvSpPr>
        <p:spPr/>
        <p:txBody>
          <a:bodyPr/>
          <a:lstStyle/>
          <a:p>
            <a:r>
              <a:rPr lang="en-US" sz="1600"/>
              <a:t>const MyString&amp; operator= (const MyString&amp; rhsObject)</a:t>
            </a:r>
          </a:p>
          <a:p>
            <a:r>
              <a:rPr lang="en-US" sz="1600"/>
              <a:t> {</a:t>
            </a:r>
          </a:p>
          <a:p>
            <a:r>
              <a:rPr lang="en-US" sz="1600"/>
              <a:t>   if (this != &amp;rhsObject)   // do not copy self </a:t>
            </a:r>
          </a:p>
          <a:p>
            <a:r>
              <a:rPr lang="en-US" sz="1600"/>
              <a:t>    {</a:t>
            </a:r>
          </a:p>
          <a:p>
            <a:r>
              <a:rPr lang="en-US" sz="1600"/>
              <a:t>      delete [ ] rep; // return memory pointed to by rep back to freestore</a:t>
            </a:r>
          </a:p>
          <a:p>
            <a:r>
              <a:rPr lang="en-US" sz="1600"/>
              <a:t>      rep = new char[ strlen( rhsObject.rep + 1]; // allocate new array</a:t>
            </a:r>
          </a:p>
          <a:p>
            <a:r>
              <a:rPr lang="en-US" sz="1600"/>
              <a:t>      strcpy( rep, rhsObject.rep);</a:t>
            </a:r>
          </a:p>
          <a:p>
            <a:r>
              <a:rPr lang="en-US" sz="1600"/>
              <a:t>      return *this;</a:t>
            </a:r>
          </a:p>
          <a:p>
            <a:r>
              <a:rPr lang="en-US" sz="1600"/>
              <a:t>    }</a:t>
            </a:r>
          </a:p>
          <a:p>
            <a:r>
              <a:rPr lang="en-US" sz="1600"/>
              <a:t>      </a:t>
            </a:r>
          </a:p>
          <a:p>
            <a:r>
              <a:rPr lang="en-US" sz="1600"/>
              <a:t>   </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594" name="Rectangle 2"/>
          <p:cNvSpPr>
            <a:spLocks noChangeArrowheads="1"/>
          </p:cNvSpPr>
          <p:nvPr/>
        </p:nvSpPr>
        <p:spPr bwMode="auto">
          <a:xfrm>
            <a:off x="685800" y="1371600"/>
            <a:ext cx="7772400" cy="45720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2400">
                <a:solidFill>
                  <a:srgbClr val="990000"/>
                </a:solidFill>
                <a:latin typeface="Times New Roman" pitchFamily="18" charset="0"/>
              </a:rPr>
              <a:t>On the face of it, the overloaded assignment operator looks functionally similar to a copy constructor but with two significant differences:</a:t>
            </a:r>
          </a:p>
          <a:p>
            <a:pPr marL="742950" lvl="1" indent="-285750" eaLnBrk="0" hangingPunct="0">
              <a:spcBef>
                <a:spcPct val="20000"/>
              </a:spcBef>
              <a:buFont typeface="Wingdings" pitchFamily="2" charset="2"/>
              <a:buChar char="Ø"/>
            </a:pPr>
            <a:r>
              <a:rPr lang="en-US" sz="2600">
                <a:solidFill>
                  <a:srgbClr val="990000"/>
                </a:solidFill>
                <a:latin typeface="Times New Roman" pitchFamily="18" charset="0"/>
              </a:rPr>
              <a:t>it returns something: a reference</a:t>
            </a:r>
          </a:p>
          <a:p>
            <a:pPr marL="742950" lvl="1" indent="-285750" eaLnBrk="0" hangingPunct="0">
              <a:spcBef>
                <a:spcPct val="20000"/>
              </a:spcBef>
              <a:buClr>
                <a:schemeClr val="tx2"/>
              </a:buClr>
              <a:buFont typeface="Wingdings" pitchFamily="2" charset="2"/>
              <a:buChar char="Ø"/>
            </a:pPr>
            <a:r>
              <a:rPr lang="en-US" sz="2600">
                <a:solidFill>
                  <a:srgbClr val="990000"/>
                </a:solidFill>
                <a:latin typeface="Times New Roman" pitchFamily="18" charset="0"/>
              </a:rPr>
              <a:t>it must cleanup on the </a:t>
            </a:r>
            <a:r>
              <a:rPr lang="en-US" sz="2600" i="1">
                <a:solidFill>
                  <a:srgbClr val="990000"/>
                </a:solidFill>
                <a:latin typeface="Times New Roman" pitchFamily="18" charset="0"/>
              </a:rPr>
              <a:t>this</a:t>
            </a:r>
            <a:r>
              <a:rPr lang="en-US" sz="2600">
                <a:solidFill>
                  <a:srgbClr val="990000"/>
                </a:solidFill>
                <a:latin typeface="Times New Roman" pitchFamily="18" charset="0"/>
              </a:rPr>
              <a:t> object before assigning</a:t>
            </a:r>
          </a:p>
          <a:p>
            <a:pPr marL="742950" lvl="1" indent="-285750" eaLnBrk="0" hangingPunct="0">
              <a:spcBef>
                <a:spcPct val="20000"/>
              </a:spcBef>
              <a:buClr>
                <a:schemeClr val="tx2"/>
              </a:buClr>
              <a:buFontTx/>
              <a:buChar char="•"/>
            </a:pPr>
            <a:endParaRPr lang="en-US" sz="1500" b="1">
              <a:solidFill>
                <a:srgbClr val="990000"/>
              </a:solidFill>
              <a:latin typeface="Courier New" pitchFamily="49" charset="0"/>
            </a:endParaRPr>
          </a:p>
        </p:txBody>
      </p:sp>
      <p:sp>
        <p:nvSpPr>
          <p:cNvPr id="1646595" name="Rectangle 3"/>
          <p:cNvSpPr>
            <a:spLocks noChangeArrowheads="1"/>
          </p:cNvSpPr>
          <p:nvPr/>
        </p:nvSpPr>
        <p:spPr bwMode="auto">
          <a:xfrm>
            <a:off x="152400" y="152400"/>
            <a:ext cx="73914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Times New Roman" pitchFamily="18" charset="0"/>
              </a:rPr>
              <a:t>Overloaded Assignment Operator and the Copy Constructor</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p:cNvSpPr>
          <p:nvPr>
            <p:ph type="title"/>
          </p:nvPr>
        </p:nvSpPr>
        <p:spPr/>
        <p:txBody>
          <a:bodyPr/>
          <a:lstStyle/>
          <a:p>
            <a:r>
              <a:rPr lang="en-US"/>
              <a:t>Friendly Operator</a:t>
            </a:r>
          </a:p>
        </p:txBody>
      </p:sp>
      <p:sp>
        <p:nvSpPr>
          <p:cNvPr id="1648643" name="Rectangle 3"/>
          <p:cNvSpPr>
            <a:spLocks noGrp="1"/>
          </p:cNvSpPr>
          <p:nvPr>
            <p:ph type="body" idx="1"/>
          </p:nvPr>
        </p:nvSpPr>
        <p:spPr/>
        <p:txBody>
          <a:bodyPr>
            <a:normAutofit lnSpcReduction="10000"/>
          </a:bodyPr>
          <a:lstStyle/>
          <a:p>
            <a:r>
              <a:rPr lang="en-US"/>
              <a:t>While overloading the binary operator ‘ + ‘ the left side argument must be the object of which the overloaded operator is a member.</a:t>
            </a:r>
          </a:p>
          <a:p>
            <a:endParaRPr lang="en-US" sz="1600"/>
          </a:p>
          <a:p>
            <a:r>
              <a:rPr lang="en-US" sz="1600"/>
              <a:t>Assume that the + operator is overloaded in the fps_distance class.  Then it can be invoked as:</a:t>
            </a:r>
          </a:p>
          <a:p>
            <a:r>
              <a:rPr lang="en-US" sz="1600"/>
              <a:t>height + 3 // height is an object of fps_distance class</a:t>
            </a:r>
          </a:p>
          <a:p>
            <a:r>
              <a:rPr lang="en-US" sz="1600"/>
              <a:t>height + height2;</a:t>
            </a:r>
          </a:p>
          <a:p>
            <a:r>
              <a:rPr lang="en-US" sz="1600"/>
              <a:t>// height and height are objects of the fps_distance class</a:t>
            </a:r>
          </a:p>
          <a:p>
            <a:endParaRPr lang="en-US" sz="1600"/>
          </a:p>
          <a:p>
            <a:r>
              <a:rPr lang="en-US"/>
              <a:t>The conversion from int type to fps_distance is done by the single argument constructor.</a:t>
            </a:r>
            <a:endParaRPr lang="en-US" sz="160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p:cNvSpPr>
          <p:nvPr>
            <p:ph type="title"/>
          </p:nvPr>
        </p:nvSpPr>
        <p:spPr/>
        <p:txBody>
          <a:bodyPr/>
          <a:lstStyle/>
          <a:p>
            <a:r>
              <a:rPr lang="en-US"/>
              <a:t>Friendly Operator</a:t>
            </a:r>
          </a:p>
        </p:txBody>
      </p:sp>
      <p:sp>
        <p:nvSpPr>
          <p:cNvPr id="1650691" name="Rectangle 3"/>
          <p:cNvSpPr>
            <a:spLocks noGrp="1"/>
          </p:cNvSpPr>
          <p:nvPr>
            <p:ph type="body" idx="1"/>
          </p:nvPr>
        </p:nvSpPr>
        <p:spPr>
          <a:xfrm>
            <a:off x="685800" y="1730375"/>
            <a:ext cx="7772400" cy="4306888"/>
          </a:xfrm>
        </p:spPr>
        <p:txBody>
          <a:bodyPr>
            <a:normAutofit fontScale="77500" lnSpcReduction="20000"/>
          </a:bodyPr>
          <a:lstStyle/>
          <a:p>
            <a:r>
              <a:rPr lang="en-US"/>
              <a:t>If this overloaded operator is a member of the fps_distance class, then it cannot be invoked as:</a:t>
            </a:r>
          </a:p>
          <a:p>
            <a:r>
              <a:rPr lang="en-US"/>
              <a:t>3 + height;</a:t>
            </a:r>
          </a:p>
          <a:p>
            <a:endParaRPr lang="en-US"/>
          </a:p>
          <a:p>
            <a:r>
              <a:rPr lang="en-US"/>
              <a:t>This statement will not work because the object of which the + operator is a member must be on the left hand side.</a:t>
            </a:r>
          </a:p>
          <a:p>
            <a:endParaRPr lang="en-US"/>
          </a:p>
          <a:p>
            <a:r>
              <a:rPr lang="en-US"/>
              <a:t>This property where A + B = B + A is know as the commutative property which is a natural property of the + operator when used with fundamental data types.</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Title 6"/>
          <p:cNvSpPr>
            <a:spLocks noGrp="1"/>
          </p:cNvSpPr>
          <p:nvPr>
            <p:ph type="title" idx="4294967295"/>
          </p:nvPr>
        </p:nvSpPr>
        <p:spPr>
          <a:xfrm>
            <a:off x="0" y="0"/>
            <a:ext cx="7564438" cy="914400"/>
          </a:xfrm>
        </p:spPr>
        <p:txBody>
          <a:bodyPr/>
          <a:lstStyle/>
          <a:p>
            <a:pPr eaLnBrk="1" hangingPunct="1"/>
            <a:r>
              <a:rPr lang="en-US" dirty="0"/>
              <a:t>    Agenda</a:t>
            </a:r>
          </a:p>
        </p:txBody>
      </p:sp>
      <p:sp>
        <p:nvSpPr>
          <p:cNvPr id="1927171" name="Rectangle 128"/>
          <p:cNvSpPr>
            <a:spLocks noChangeArrowheads="1"/>
          </p:cNvSpPr>
          <p:nvPr/>
        </p:nvSpPr>
        <p:spPr bwMode="auto">
          <a:xfrm>
            <a:off x="319088" y="2187575"/>
            <a:ext cx="788987" cy="523875"/>
          </a:xfrm>
          <a:prstGeom prst="rect">
            <a:avLst/>
          </a:prstGeom>
          <a:solidFill>
            <a:srgbClr val="FF0000">
              <a:alpha val="59999"/>
            </a:srgbClr>
          </a:solidFill>
          <a:ln w="9525">
            <a:noFill/>
            <a:miter lim="800000"/>
            <a:headEnd/>
            <a:tailEnd/>
          </a:ln>
        </p:spPr>
        <p:txBody>
          <a:bodyPr wrap="none" anchor="ctr"/>
          <a:lstStyle/>
          <a:p>
            <a:pPr algn="ctr"/>
            <a:r>
              <a:rPr lang="en-US" sz="2000" b="1">
                <a:latin typeface="Gill Sans MT" pitchFamily="34" charset="0"/>
              </a:rPr>
              <a:t>9</a:t>
            </a:r>
          </a:p>
        </p:txBody>
      </p:sp>
      <p:grpSp>
        <p:nvGrpSpPr>
          <p:cNvPr id="2" name="Group 140"/>
          <p:cNvGrpSpPr>
            <a:grpSpLocks/>
          </p:cNvGrpSpPr>
          <p:nvPr/>
        </p:nvGrpSpPr>
        <p:grpSpPr bwMode="auto">
          <a:xfrm>
            <a:off x="7488238" y="838200"/>
            <a:ext cx="298450" cy="157163"/>
            <a:chOff x="4176" y="3312"/>
            <a:chExt cx="192" cy="288"/>
          </a:xfrm>
        </p:grpSpPr>
        <p:sp>
          <p:nvSpPr>
            <p:cNvPr id="1927184"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185"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186"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nvGrpSpPr>
          <p:cNvPr id="3" name="Group 151"/>
          <p:cNvGrpSpPr>
            <a:grpSpLocks/>
          </p:cNvGrpSpPr>
          <p:nvPr/>
        </p:nvGrpSpPr>
        <p:grpSpPr bwMode="auto">
          <a:xfrm>
            <a:off x="7488238" y="1674813"/>
            <a:ext cx="298450" cy="157162"/>
            <a:chOff x="4176" y="3312"/>
            <a:chExt cx="192" cy="288"/>
          </a:xfrm>
        </p:grpSpPr>
        <p:sp>
          <p:nvSpPr>
            <p:cNvPr id="192719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19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19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927198" name="Rectangle 155"/>
          <p:cNvSpPr>
            <a:spLocks noChangeArrowheads="1"/>
          </p:cNvSpPr>
          <p:nvPr/>
        </p:nvSpPr>
        <p:spPr bwMode="auto">
          <a:xfrm>
            <a:off x="304800" y="1354138"/>
            <a:ext cx="788988" cy="565150"/>
          </a:xfrm>
          <a:prstGeom prst="rect">
            <a:avLst/>
          </a:prstGeom>
          <a:solidFill>
            <a:srgbClr val="FFFF00">
              <a:alpha val="59999"/>
            </a:srgbClr>
          </a:solidFill>
          <a:ln w="9525">
            <a:noFill/>
            <a:miter lim="800000"/>
            <a:headEnd/>
            <a:tailEnd/>
          </a:ln>
        </p:spPr>
        <p:txBody>
          <a:bodyPr wrap="none" anchor="ctr"/>
          <a:lstStyle/>
          <a:p>
            <a:pPr algn="ctr"/>
            <a:r>
              <a:rPr lang="en-US" sz="2000" b="1">
                <a:latin typeface="Gill Sans MT" pitchFamily="34" charset="0"/>
              </a:rPr>
              <a:t>8</a:t>
            </a:r>
          </a:p>
        </p:txBody>
      </p:sp>
      <p:grpSp>
        <p:nvGrpSpPr>
          <p:cNvPr id="4" name="Group 156"/>
          <p:cNvGrpSpPr>
            <a:grpSpLocks/>
          </p:cNvGrpSpPr>
          <p:nvPr/>
        </p:nvGrpSpPr>
        <p:grpSpPr bwMode="auto">
          <a:xfrm>
            <a:off x="1082675" y="1354138"/>
            <a:ext cx="7651750" cy="565150"/>
            <a:chOff x="934" y="1719"/>
            <a:chExt cx="4312" cy="429"/>
          </a:xfrm>
        </p:grpSpPr>
        <p:sp>
          <p:nvSpPr>
            <p:cNvPr id="1927200" name="Rectangle 157">
              <a:hlinkClick r:id="rId3" action="ppaction://hlinksldjump"/>
            </p:cNvPr>
            <p:cNvSpPr>
              <a:spLocks noChangeArrowheads="1"/>
            </p:cNvSpPr>
            <p:nvPr/>
          </p:nvSpPr>
          <p:spPr bwMode="auto">
            <a:xfrm>
              <a:off x="934" y="1719"/>
              <a:ext cx="4312" cy="429"/>
            </a:xfrm>
            <a:prstGeom prst="rect">
              <a:avLst/>
            </a:prstGeom>
            <a:solidFill>
              <a:srgbClr val="FFFF00">
                <a:alpha val="39999"/>
              </a:srgbClr>
            </a:solidFill>
            <a:ln w="9525">
              <a:noFill/>
              <a:miter lim="800000"/>
              <a:headEnd/>
              <a:tailEnd/>
            </a:ln>
          </p:spPr>
          <p:txBody>
            <a:bodyPr wrap="none" anchor="ctr"/>
            <a:lstStyle/>
            <a:p>
              <a:r>
                <a:rPr lang="en-US" dirty="0"/>
                <a:t> </a:t>
              </a:r>
              <a:r>
                <a:rPr lang="en-US" sz="2000" b="1" dirty="0"/>
                <a:t>Operator</a:t>
              </a:r>
              <a:r>
                <a:rPr lang="en-US" dirty="0"/>
                <a:t> </a:t>
              </a:r>
              <a:r>
                <a:rPr lang="en-US" sz="2000" b="1" dirty="0"/>
                <a:t>Overloading</a:t>
              </a:r>
            </a:p>
          </p:txBody>
        </p:sp>
        <p:grpSp>
          <p:nvGrpSpPr>
            <p:cNvPr id="5" name="Group 158"/>
            <p:cNvGrpSpPr>
              <a:grpSpLocks/>
            </p:cNvGrpSpPr>
            <p:nvPr/>
          </p:nvGrpSpPr>
          <p:grpSpPr bwMode="auto">
            <a:xfrm>
              <a:off x="4969" y="1870"/>
              <a:ext cx="168" cy="120"/>
              <a:chOff x="4176" y="3312"/>
              <a:chExt cx="192" cy="288"/>
            </a:xfrm>
          </p:grpSpPr>
          <p:sp>
            <p:nvSpPr>
              <p:cNvPr id="1927202"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03"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04"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grpSp>
        <p:nvGrpSpPr>
          <p:cNvPr id="6" name="Group 162"/>
          <p:cNvGrpSpPr>
            <a:grpSpLocks/>
          </p:cNvGrpSpPr>
          <p:nvPr/>
        </p:nvGrpSpPr>
        <p:grpSpPr bwMode="auto">
          <a:xfrm>
            <a:off x="1066800" y="2190750"/>
            <a:ext cx="7656513" cy="523875"/>
            <a:chOff x="940" y="2244"/>
            <a:chExt cx="4315" cy="398"/>
          </a:xfrm>
        </p:grpSpPr>
        <p:sp>
          <p:nvSpPr>
            <p:cNvPr id="1927206" name="Rectangle 163">
              <a:hlinkClick r:id="rId4" action="ppaction://hlinksldjump"/>
            </p:cNvPr>
            <p:cNvSpPr>
              <a:spLocks noChangeArrowheads="1"/>
            </p:cNvSpPr>
            <p:nvPr/>
          </p:nvSpPr>
          <p:spPr bwMode="auto">
            <a:xfrm>
              <a:off x="940" y="2244"/>
              <a:ext cx="4315" cy="398"/>
            </a:xfrm>
            <a:prstGeom prst="rect">
              <a:avLst/>
            </a:prstGeom>
            <a:solidFill>
              <a:srgbClr val="FF0000">
                <a:alpha val="39999"/>
              </a:srgbClr>
            </a:solidFill>
            <a:ln w="9525">
              <a:noFill/>
              <a:miter lim="800000"/>
              <a:headEnd/>
              <a:tailEnd/>
            </a:ln>
          </p:spPr>
          <p:txBody>
            <a:bodyPr wrap="none" anchor="ctr"/>
            <a:lstStyle/>
            <a:p>
              <a:pPr eaLnBrk="0" hangingPunct="0"/>
              <a:r>
                <a:rPr lang="en-US" dirty="0"/>
                <a:t> </a:t>
              </a:r>
              <a:r>
                <a:rPr lang="en-US" sz="2000" b="1" dirty="0"/>
                <a:t>C++ Streams</a:t>
              </a:r>
            </a:p>
          </p:txBody>
        </p:sp>
        <p:grpSp>
          <p:nvGrpSpPr>
            <p:cNvPr id="7" name="Group 164"/>
            <p:cNvGrpSpPr>
              <a:grpSpLocks/>
            </p:cNvGrpSpPr>
            <p:nvPr/>
          </p:nvGrpSpPr>
          <p:grpSpPr bwMode="auto">
            <a:xfrm>
              <a:off x="4975" y="2385"/>
              <a:ext cx="168" cy="120"/>
              <a:chOff x="4176" y="3312"/>
              <a:chExt cx="192" cy="288"/>
            </a:xfrm>
          </p:grpSpPr>
          <p:sp>
            <p:nvSpPr>
              <p:cNvPr id="1927208" name="Rectangle 165"/>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09" name="Rectangle 166"/>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10" name="Rectangle 167"/>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sp>
        <p:nvSpPr>
          <p:cNvPr id="1927211" name="Rectangle 168"/>
          <p:cNvSpPr>
            <a:spLocks noChangeArrowheads="1"/>
          </p:cNvSpPr>
          <p:nvPr/>
        </p:nvSpPr>
        <p:spPr bwMode="auto">
          <a:xfrm>
            <a:off x="319088" y="3803650"/>
            <a:ext cx="788987" cy="523875"/>
          </a:xfrm>
          <a:prstGeom prst="rect">
            <a:avLst/>
          </a:prstGeom>
          <a:solidFill>
            <a:srgbClr val="0066FF">
              <a:alpha val="59999"/>
            </a:srgbClr>
          </a:solidFill>
          <a:ln w="9525">
            <a:noFill/>
            <a:miter lim="800000"/>
            <a:headEnd/>
            <a:tailEnd/>
          </a:ln>
        </p:spPr>
        <p:txBody>
          <a:bodyPr wrap="none" anchor="ctr"/>
          <a:lstStyle/>
          <a:p>
            <a:pPr algn="ctr"/>
            <a:r>
              <a:rPr lang="en-US" sz="2000" b="1">
                <a:latin typeface="Gill Sans MT" pitchFamily="34" charset="0"/>
              </a:rPr>
              <a:t>11</a:t>
            </a:r>
          </a:p>
        </p:txBody>
      </p:sp>
      <p:grpSp>
        <p:nvGrpSpPr>
          <p:cNvPr id="8" name="Group 169"/>
          <p:cNvGrpSpPr>
            <a:grpSpLocks/>
          </p:cNvGrpSpPr>
          <p:nvPr/>
        </p:nvGrpSpPr>
        <p:grpSpPr bwMode="auto">
          <a:xfrm>
            <a:off x="1092200" y="3803650"/>
            <a:ext cx="7656513" cy="523875"/>
            <a:chOff x="940" y="3262"/>
            <a:chExt cx="4315" cy="398"/>
          </a:xfrm>
        </p:grpSpPr>
        <p:sp>
          <p:nvSpPr>
            <p:cNvPr id="1927213" name="Rectangle 170">
              <a:hlinkClick r:id="rId5" action="ppaction://hlinksldjump"/>
            </p:cNvPr>
            <p:cNvSpPr>
              <a:spLocks noChangeArrowheads="1"/>
            </p:cNvSpPr>
            <p:nvPr/>
          </p:nvSpPr>
          <p:spPr bwMode="auto">
            <a:xfrm>
              <a:off x="940" y="3262"/>
              <a:ext cx="4315" cy="398"/>
            </a:xfrm>
            <a:prstGeom prst="rect">
              <a:avLst/>
            </a:prstGeom>
            <a:solidFill>
              <a:srgbClr val="0066FF">
                <a:alpha val="39999"/>
              </a:srgbClr>
            </a:solidFill>
            <a:ln w="9525">
              <a:noFill/>
              <a:miter lim="800000"/>
              <a:headEnd/>
              <a:tailEnd/>
            </a:ln>
          </p:spPr>
          <p:txBody>
            <a:bodyPr wrap="none" anchor="ctr"/>
            <a:lstStyle/>
            <a:p>
              <a:pPr eaLnBrk="0" hangingPunct="0">
                <a:spcBef>
                  <a:spcPct val="20000"/>
                </a:spcBef>
              </a:pPr>
              <a:r>
                <a:rPr lang="en-US" sz="2000" b="1" dirty="0"/>
                <a:t>Exception Handling</a:t>
              </a:r>
            </a:p>
          </p:txBody>
        </p:sp>
        <p:grpSp>
          <p:nvGrpSpPr>
            <p:cNvPr id="9" name="Group 171"/>
            <p:cNvGrpSpPr>
              <a:grpSpLocks/>
            </p:cNvGrpSpPr>
            <p:nvPr/>
          </p:nvGrpSpPr>
          <p:grpSpPr bwMode="auto">
            <a:xfrm>
              <a:off x="4975" y="3394"/>
              <a:ext cx="168" cy="120"/>
              <a:chOff x="4176" y="3312"/>
              <a:chExt cx="192" cy="288"/>
            </a:xfrm>
          </p:grpSpPr>
          <p:sp>
            <p:nvSpPr>
              <p:cNvPr id="1927215" name="Rectangle 172"/>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16" name="Rectangle 173"/>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17" name="Rectangle 174"/>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grpSp>
        <p:nvGrpSpPr>
          <p:cNvPr id="10" name="Group 140"/>
          <p:cNvGrpSpPr>
            <a:grpSpLocks/>
          </p:cNvGrpSpPr>
          <p:nvPr/>
        </p:nvGrpSpPr>
        <p:grpSpPr bwMode="auto">
          <a:xfrm>
            <a:off x="7542213" y="4953000"/>
            <a:ext cx="298450" cy="157163"/>
            <a:chOff x="4176" y="3312"/>
            <a:chExt cx="192" cy="288"/>
          </a:xfrm>
        </p:grpSpPr>
        <p:sp>
          <p:nvSpPr>
            <p:cNvPr id="1927219"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20"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21"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927222" name="Rectangle 144"/>
          <p:cNvSpPr>
            <a:spLocks noChangeArrowheads="1"/>
          </p:cNvSpPr>
          <p:nvPr/>
        </p:nvSpPr>
        <p:spPr bwMode="auto">
          <a:xfrm>
            <a:off x="361950" y="4632325"/>
            <a:ext cx="788988" cy="565150"/>
          </a:xfrm>
          <a:prstGeom prst="rect">
            <a:avLst/>
          </a:prstGeom>
          <a:solidFill>
            <a:srgbClr val="33CC33">
              <a:alpha val="59999"/>
            </a:srgbClr>
          </a:solidFill>
          <a:ln w="9525" algn="ctr">
            <a:noFill/>
            <a:miter lim="800000"/>
            <a:headEnd/>
            <a:tailEnd/>
          </a:ln>
        </p:spPr>
        <p:txBody>
          <a:bodyPr wrap="none" anchor="ctr"/>
          <a:lstStyle/>
          <a:p>
            <a:pPr algn="ctr"/>
            <a:r>
              <a:rPr lang="en-US" sz="2000" b="1">
                <a:latin typeface="Gill Sans MT" pitchFamily="34" charset="0"/>
              </a:rPr>
              <a:t>12</a:t>
            </a:r>
          </a:p>
        </p:txBody>
      </p:sp>
      <p:grpSp>
        <p:nvGrpSpPr>
          <p:cNvPr id="11" name="Group 145"/>
          <p:cNvGrpSpPr>
            <a:grpSpLocks/>
          </p:cNvGrpSpPr>
          <p:nvPr/>
        </p:nvGrpSpPr>
        <p:grpSpPr bwMode="auto">
          <a:xfrm>
            <a:off x="1143000" y="4648200"/>
            <a:ext cx="7651750" cy="565150"/>
            <a:chOff x="933" y="1192"/>
            <a:chExt cx="4312" cy="429"/>
          </a:xfrm>
        </p:grpSpPr>
        <p:sp>
          <p:nvSpPr>
            <p:cNvPr id="1927224" name="Rectangle 146"/>
            <p:cNvSpPr>
              <a:spLocks noChangeArrowheads="1"/>
            </p:cNvSpPr>
            <p:nvPr/>
          </p:nvSpPr>
          <p:spPr bwMode="auto">
            <a:xfrm>
              <a:off x="933" y="1192"/>
              <a:ext cx="4312" cy="429"/>
            </a:xfrm>
            <a:prstGeom prst="rect">
              <a:avLst/>
            </a:prstGeom>
            <a:solidFill>
              <a:srgbClr val="33CC33">
                <a:alpha val="39999"/>
              </a:srgbClr>
            </a:solidFill>
            <a:ln w="9525">
              <a:noFill/>
              <a:miter lim="800000"/>
              <a:headEnd/>
              <a:tailEnd/>
            </a:ln>
          </p:spPr>
          <p:txBody>
            <a:bodyPr wrap="none" anchor="ctr"/>
            <a:lstStyle/>
            <a:p>
              <a:pPr eaLnBrk="0" hangingPunct="0"/>
              <a:endParaRPr lang="en-US" b="1" dirty="0"/>
            </a:p>
            <a:p>
              <a:pPr eaLnBrk="0" hangingPunct="0"/>
              <a:r>
                <a:rPr lang="en-US" b="1" dirty="0"/>
                <a:t>Run Time Type Identification  (RTTI)</a:t>
              </a:r>
            </a:p>
            <a:p>
              <a:pPr eaLnBrk="0" hangingPunct="0"/>
              <a:endParaRPr lang="en-US" sz="2400" dirty="0"/>
            </a:p>
          </p:txBody>
        </p:sp>
        <p:grpSp>
          <p:nvGrpSpPr>
            <p:cNvPr id="12" name="Group 147"/>
            <p:cNvGrpSpPr>
              <a:grpSpLocks/>
            </p:cNvGrpSpPr>
            <p:nvPr/>
          </p:nvGrpSpPr>
          <p:grpSpPr bwMode="auto">
            <a:xfrm>
              <a:off x="4969" y="1343"/>
              <a:ext cx="168" cy="120"/>
              <a:chOff x="4176" y="3312"/>
              <a:chExt cx="192" cy="288"/>
            </a:xfrm>
          </p:grpSpPr>
          <p:sp>
            <p:nvSpPr>
              <p:cNvPr id="1927226" name="Rectangle 148"/>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27" name="Rectangle 149"/>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28" name="Rectangle 150"/>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sp>
        <p:nvSpPr>
          <p:cNvPr id="1927229" name="Rectangle 155"/>
          <p:cNvSpPr>
            <a:spLocks noChangeArrowheads="1"/>
          </p:cNvSpPr>
          <p:nvPr/>
        </p:nvSpPr>
        <p:spPr bwMode="auto">
          <a:xfrm>
            <a:off x="381000" y="5334000"/>
            <a:ext cx="788988" cy="565150"/>
          </a:xfrm>
          <a:prstGeom prst="rect">
            <a:avLst/>
          </a:prstGeom>
          <a:solidFill>
            <a:srgbClr val="FFFF00">
              <a:alpha val="59999"/>
            </a:srgbClr>
          </a:solidFill>
          <a:ln w="9525">
            <a:noFill/>
            <a:miter lim="800000"/>
            <a:headEnd/>
            <a:tailEnd/>
          </a:ln>
        </p:spPr>
        <p:txBody>
          <a:bodyPr wrap="none" anchor="ctr"/>
          <a:lstStyle/>
          <a:p>
            <a:pPr algn="ctr"/>
            <a:r>
              <a:rPr lang="en-US" sz="2000" b="1">
                <a:latin typeface="Gill Sans MT" pitchFamily="34" charset="0"/>
              </a:rPr>
              <a:t>13</a:t>
            </a:r>
          </a:p>
        </p:txBody>
      </p:sp>
      <p:grpSp>
        <p:nvGrpSpPr>
          <p:cNvPr id="13" name="Group 156"/>
          <p:cNvGrpSpPr>
            <a:grpSpLocks/>
          </p:cNvGrpSpPr>
          <p:nvPr/>
        </p:nvGrpSpPr>
        <p:grpSpPr bwMode="auto">
          <a:xfrm>
            <a:off x="1158875" y="5334000"/>
            <a:ext cx="7651750" cy="565150"/>
            <a:chOff x="934" y="1719"/>
            <a:chExt cx="4312" cy="429"/>
          </a:xfrm>
        </p:grpSpPr>
        <p:sp>
          <p:nvSpPr>
            <p:cNvPr id="1927231" name="Rectangle 157">
              <a:hlinkClick r:id="rId3" action="ppaction://hlinksldjump"/>
            </p:cNvPr>
            <p:cNvSpPr>
              <a:spLocks noChangeArrowheads="1"/>
            </p:cNvSpPr>
            <p:nvPr/>
          </p:nvSpPr>
          <p:spPr bwMode="auto">
            <a:xfrm>
              <a:off x="934" y="1719"/>
              <a:ext cx="4312" cy="429"/>
            </a:xfrm>
            <a:prstGeom prst="rect">
              <a:avLst/>
            </a:prstGeom>
            <a:solidFill>
              <a:srgbClr val="FFFF00">
                <a:alpha val="39999"/>
              </a:srgbClr>
            </a:solidFill>
            <a:ln w="9525">
              <a:noFill/>
              <a:miter lim="800000"/>
              <a:headEnd/>
              <a:tailEnd/>
            </a:ln>
          </p:spPr>
          <p:txBody>
            <a:bodyPr wrap="none" anchor="ctr"/>
            <a:lstStyle/>
            <a:p>
              <a:r>
                <a:rPr lang="en-US" dirty="0"/>
                <a:t> </a:t>
              </a:r>
              <a:r>
                <a:rPr lang="en-US" sz="2000" b="1" dirty="0"/>
                <a:t>Namespaces</a:t>
              </a:r>
            </a:p>
          </p:txBody>
        </p:sp>
        <p:grpSp>
          <p:nvGrpSpPr>
            <p:cNvPr id="14" name="Group 158"/>
            <p:cNvGrpSpPr>
              <a:grpSpLocks/>
            </p:cNvGrpSpPr>
            <p:nvPr/>
          </p:nvGrpSpPr>
          <p:grpSpPr bwMode="auto">
            <a:xfrm>
              <a:off x="4969" y="1870"/>
              <a:ext cx="168" cy="120"/>
              <a:chOff x="4176" y="3312"/>
              <a:chExt cx="192" cy="288"/>
            </a:xfrm>
          </p:grpSpPr>
          <p:sp>
            <p:nvSpPr>
              <p:cNvPr id="1927233"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34"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sp>
            <p:nvSpPr>
              <p:cNvPr id="1927235"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000">
                  <a:latin typeface="Gill Sans MT" pitchFamily="34" charset="0"/>
                  <a:ea typeface="Arial Unicode MS" pitchFamily="34" charset="-128"/>
                  <a:cs typeface="Arial Unicode MS" pitchFamily="34" charset="-128"/>
                </a:endParaRPr>
              </a:p>
            </p:txBody>
          </p:sp>
        </p:grpSp>
      </p:grpSp>
      <p:sp>
        <p:nvSpPr>
          <p:cNvPr id="1927238" name="Rectangle 129"/>
          <p:cNvSpPr>
            <a:spLocks noChangeArrowheads="1"/>
          </p:cNvSpPr>
          <p:nvPr/>
        </p:nvSpPr>
        <p:spPr bwMode="auto">
          <a:xfrm>
            <a:off x="319088" y="2971800"/>
            <a:ext cx="788987" cy="565150"/>
          </a:xfrm>
          <a:prstGeom prst="rect">
            <a:avLst/>
          </a:prstGeom>
          <a:solidFill>
            <a:srgbClr val="660066">
              <a:alpha val="59999"/>
            </a:srgbClr>
          </a:solidFill>
          <a:ln w="9525">
            <a:noFill/>
            <a:miter lim="800000"/>
            <a:headEnd/>
            <a:tailEnd/>
          </a:ln>
        </p:spPr>
        <p:txBody>
          <a:bodyPr wrap="none" anchor="ctr"/>
          <a:lstStyle/>
          <a:p>
            <a:pPr algn="ctr"/>
            <a:r>
              <a:rPr lang="en-US" sz="2000" b="1">
                <a:latin typeface="Gill Sans MT" pitchFamily="34" charset="0"/>
              </a:rPr>
              <a:t>10</a:t>
            </a:r>
          </a:p>
        </p:txBody>
      </p:sp>
      <p:grpSp>
        <p:nvGrpSpPr>
          <p:cNvPr id="15" name="Group 130"/>
          <p:cNvGrpSpPr>
            <a:grpSpLocks/>
          </p:cNvGrpSpPr>
          <p:nvPr/>
        </p:nvGrpSpPr>
        <p:grpSpPr bwMode="auto">
          <a:xfrm>
            <a:off x="1063625" y="2971800"/>
            <a:ext cx="7651750" cy="565150"/>
            <a:chOff x="940" y="2687"/>
            <a:chExt cx="4312" cy="429"/>
          </a:xfrm>
        </p:grpSpPr>
        <p:grpSp>
          <p:nvGrpSpPr>
            <p:cNvPr id="16" name="Group 131"/>
            <p:cNvGrpSpPr>
              <a:grpSpLocks/>
            </p:cNvGrpSpPr>
            <p:nvPr/>
          </p:nvGrpSpPr>
          <p:grpSpPr bwMode="auto">
            <a:xfrm>
              <a:off x="4976" y="2901"/>
              <a:ext cx="168" cy="120"/>
              <a:chOff x="4176" y="3312"/>
              <a:chExt cx="192" cy="288"/>
            </a:xfrm>
          </p:grpSpPr>
          <p:sp>
            <p:nvSpPr>
              <p:cNvPr id="1927241" name="Rectangle 132"/>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42" name="Rectangle 133"/>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43" name="Rectangle 134"/>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sp>
          <p:nvSpPr>
            <p:cNvPr id="1927244" name="Rectangle 135">
              <a:hlinkClick r:id="rId6" action="ppaction://hlinksldjump"/>
            </p:cNvPr>
            <p:cNvSpPr>
              <a:spLocks noChangeArrowheads="1"/>
            </p:cNvSpPr>
            <p:nvPr/>
          </p:nvSpPr>
          <p:spPr bwMode="auto">
            <a:xfrm>
              <a:off x="940" y="2687"/>
              <a:ext cx="4312" cy="429"/>
            </a:xfrm>
            <a:prstGeom prst="rect">
              <a:avLst/>
            </a:prstGeom>
            <a:solidFill>
              <a:srgbClr val="660066">
                <a:alpha val="39999"/>
              </a:srgbClr>
            </a:solidFill>
            <a:ln w="9525">
              <a:noFill/>
              <a:miter lim="800000"/>
              <a:headEnd/>
              <a:tailEnd/>
            </a:ln>
          </p:spPr>
          <p:txBody>
            <a:bodyPr wrap="none" anchor="ctr"/>
            <a:lstStyle/>
            <a:p>
              <a:r>
                <a:rPr lang="en-US" sz="2000" b="1" dirty="0">
                  <a:latin typeface="Gill Sans MT" pitchFamily="34" charset="0"/>
                </a:rPr>
                <a:t>Templates</a:t>
              </a:r>
            </a:p>
          </p:txBody>
        </p:sp>
        <p:grpSp>
          <p:nvGrpSpPr>
            <p:cNvPr id="17" name="Group 136"/>
            <p:cNvGrpSpPr>
              <a:grpSpLocks/>
            </p:cNvGrpSpPr>
            <p:nvPr/>
          </p:nvGrpSpPr>
          <p:grpSpPr bwMode="auto">
            <a:xfrm>
              <a:off x="4967" y="2839"/>
              <a:ext cx="168" cy="120"/>
              <a:chOff x="4176" y="3312"/>
              <a:chExt cx="192" cy="288"/>
            </a:xfrm>
          </p:grpSpPr>
          <p:sp>
            <p:nvSpPr>
              <p:cNvPr id="1927246" name="Rectangle 137"/>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47" name="Rectangle 138"/>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sp>
            <p:nvSpPr>
              <p:cNvPr id="1927248" name="Rectangle 139"/>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1200">
                  <a:latin typeface="Gill Sans MT" pitchFamily="34" charset="0"/>
                  <a:ea typeface="Arial Unicode MS" pitchFamily="34" charset="-128"/>
                  <a:cs typeface="Arial Unicode MS" pitchFamily="34" charset="-128"/>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p:cNvSpPr>
          <p:nvPr>
            <p:ph type="title"/>
          </p:nvPr>
        </p:nvSpPr>
        <p:spPr>
          <a:xfrm>
            <a:off x="381000" y="76200"/>
            <a:ext cx="7772400" cy="1143000"/>
          </a:xfrm>
        </p:spPr>
        <p:txBody>
          <a:bodyPr/>
          <a:lstStyle/>
          <a:p>
            <a:r>
              <a:rPr lang="en-US" sz="2400"/>
              <a:t>Object-Based, Class-Based and Object-Oriented Languages</a:t>
            </a:r>
          </a:p>
        </p:txBody>
      </p:sp>
      <p:sp>
        <p:nvSpPr>
          <p:cNvPr id="691203" name="Rectangle 3"/>
          <p:cNvSpPr>
            <a:spLocks noGrp="1"/>
          </p:cNvSpPr>
          <p:nvPr>
            <p:ph type="body" idx="1"/>
          </p:nvPr>
        </p:nvSpPr>
        <p:spPr>
          <a:xfrm>
            <a:off x="457200" y="1457325"/>
            <a:ext cx="8229600" cy="4867275"/>
          </a:xfrm>
        </p:spPr>
        <p:txBody>
          <a:bodyPr>
            <a:normAutofit fontScale="92500" lnSpcReduction="20000"/>
          </a:bodyPr>
          <a:lstStyle/>
          <a:p>
            <a:r>
              <a:rPr lang="en-US"/>
              <a:t>If a language supports only pre-defined objects, it is </a:t>
            </a:r>
            <a:r>
              <a:rPr lang="en-US" b="1"/>
              <a:t>Object-Based</a:t>
            </a:r>
            <a:r>
              <a:rPr lang="en-US"/>
              <a:t>.</a:t>
            </a:r>
          </a:p>
          <a:p>
            <a:endParaRPr lang="en-US"/>
          </a:p>
          <a:p>
            <a:r>
              <a:rPr lang="en-US"/>
              <a:t>Support for classes renders the language </a:t>
            </a:r>
            <a:r>
              <a:rPr lang="en-US" b="1"/>
              <a:t>Class-Based</a:t>
            </a:r>
            <a:r>
              <a:rPr lang="en-US"/>
              <a:t>.</a:t>
            </a:r>
          </a:p>
          <a:p>
            <a:endParaRPr lang="en-US"/>
          </a:p>
          <a:p>
            <a:r>
              <a:rPr lang="en-US"/>
              <a:t>If in addition to classes, a  language supports the basic principles of Abstract Data Types and Inheritance, and the enabling principles of Encapsulation and Polymorphism respectively, it is </a:t>
            </a:r>
            <a:r>
              <a:rPr lang="en-US" b="1"/>
              <a:t>Object-Oriented</a:t>
            </a:r>
            <a:r>
              <a:rPr lang="en-US"/>
              <a:t>.</a:t>
            </a:r>
          </a:p>
        </p:txBody>
      </p:sp>
      <p:pic>
        <p:nvPicPr>
          <p:cNvPr id="2" name="Audio 1">
            <a:hlinkClick r:id="" action="ppaction://media"/>
            <a:extLst>
              <a:ext uri="{FF2B5EF4-FFF2-40B4-BE49-F238E27FC236}">
                <a16:creationId xmlns:a16="http://schemas.microsoft.com/office/drawing/2014/main" id="{CDC413EC-B1F4-4E53-8169-4B83DDBC977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9"/>
    </mc:Choice>
    <mc:Fallback xmlns="">
      <p:transition spd="slow" advTm="1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p:cNvSpPr>
          <p:nvPr>
            <p:ph type="title"/>
          </p:nvPr>
        </p:nvSpPr>
        <p:spPr/>
        <p:txBody>
          <a:bodyPr/>
          <a:lstStyle/>
          <a:p>
            <a:r>
              <a:rPr lang="en-US"/>
              <a:t>Friendly Operator</a:t>
            </a:r>
          </a:p>
        </p:txBody>
      </p:sp>
      <p:sp>
        <p:nvSpPr>
          <p:cNvPr id="1652739" name="Rectangle 3"/>
          <p:cNvSpPr>
            <a:spLocks noGrp="1"/>
          </p:cNvSpPr>
          <p:nvPr>
            <p:ph type="body" idx="1"/>
          </p:nvPr>
        </p:nvSpPr>
        <p:spPr>
          <a:xfrm>
            <a:off x="685800" y="1587500"/>
            <a:ext cx="7772400" cy="4449763"/>
          </a:xfrm>
        </p:spPr>
        <p:txBody>
          <a:bodyPr>
            <a:normAutofit fontScale="70000" lnSpcReduction="20000"/>
          </a:bodyPr>
          <a:lstStyle/>
          <a:p>
            <a:r>
              <a:rPr lang="en-US"/>
              <a:t>If the operator is defined globally, then the operands on either side of the operator are sent down as parameters to to the operator function.</a:t>
            </a:r>
          </a:p>
          <a:p>
            <a:endParaRPr lang="en-US"/>
          </a:p>
          <a:p>
            <a:r>
              <a:rPr lang="en-US"/>
              <a:t>If the operator + is global, then the same expression translates to  operator +(f1, f2);</a:t>
            </a:r>
          </a:p>
          <a:p>
            <a:endParaRPr lang="en-US"/>
          </a:p>
          <a:p>
            <a:r>
              <a:rPr lang="en-US"/>
              <a:t>Thus, the global operator can have any operand of any data type on the left hand side of an operation.</a:t>
            </a:r>
          </a:p>
          <a:p>
            <a:endParaRPr lang="en-US"/>
          </a:p>
          <a:p>
            <a:r>
              <a:rPr lang="en-US"/>
              <a:t>Since the global operator function needs to access the member data of the operands, it is usually declared a friend of the operand class/classes. </a:t>
            </a:r>
          </a:p>
          <a:p>
            <a:endParaRPr lang="en-US"/>
          </a:p>
          <a:p>
            <a:endParaRPr lang="en-US"/>
          </a:p>
          <a:p>
            <a:endParaRPr 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p:cNvSpPr>
          <p:nvPr>
            <p:ph type="title"/>
          </p:nvPr>
        </p:nvSpPr>
        <p:spPr/>
        <p:txBody>
          <a:bodyPr/>
          <a:lstStyle/>
          <a:p>
            <a:r>
              <a:rPr lang="en-US"/>
              <a:t>Friendly Operator</a:t>
            </a:r>
          </a:p>
        </p:txBody>
      </p:sp>
      <p:sp>
        <p:nvSpPr>
          <p:cNvPr id="1654787" name="Rectangle 3"/>
          <p:cNvSpPr>
            <a:spLocks noGrp="1"/>
          </p:cNvSpPr>
          <p:nvPr>
            <p:ph type="body" idx="1"/>
          </p:nvPr>
        </p:nvSpPr>
        <p:spPr>
          <a:xfrm>
            <a:off x="685800" y="1587500"/>
            <a:ext cx="7772400" cy="4449763"/>
          </a:xfrm>
        </p:spPr>
        <p:txBody>
          <a:bodyPr/>
          <a:lstStyle/>
          <a:p>
            <a:pPr>
              <a:lnSpc>
                <a:spcPct val="90000"/>
              </a:lnSpc>
            </a:pPr>
            <a:r>
              <a:rPr lang="en-US" sz="1600"/>
              <a:t>class fps_distance</a:t>
            </a:r>
          </a:p>
          <a:p>
            <a:pPr>
              <a:lnSpc>
                <a:spcPct val="90000"/>
              </a:lnSpc>
            </a:pPr>
            <a:r>
              <a:rPr lang="en-US" sz="1600"/>
              <a:t> {private:</a:t>
            </a:r>
          </a:p>
          <a:p>
            <a:pPr>
              <a:lnSpc>
                <a:spcPct val="90000"/>
              </a:lnSpc>
            </a:pPr>
            <a:r>
              <a:rPr lang="en-US" sz="1600"/>
              <a:t>   int feet;</a:t>
            </a:r>
          </a:p>
          <a:p>
            <a:pPr>
              <a:lnSpc>
                <a:spcPct val="90000"/>
              </a:lnSpc>
            </a:pPr>
            <a:r>
              <a:rPr lang="en-US" sz="1600"/>
              <a:t>   int inch;</a:t>
            </a:r>
          </a:p>
          <a:p>
            <a:pPr>
              <a:lnSpc>
                <a:spcPct val="90000"/>
              </a:lnSpc>
            </a:pPr>
            <a:r>
              <a:rPr lang="en-US" sz="1600"/>
              <a:t> public:</a:t>
            </a:r>
          </a:p>
          <a:p>
            <a:pPr>
              <a:lnSpc>
                <a:spcPct val="90000"/>
              </a:lnSpc>
            </a:pPr>
            <a:r>
              <a:rPr lang="en-US" sz="1600"/>
              <a:t>  fps_distance (const int);</a:t>
            </a:r>
          </a:p>
          <a:p>
            <a:pPr>
              <a:lnSpc>
                <a:spcPct val="90000"/>
              </a:lnSpc>
            </a:pPr>
            <a:r>
              <a:rPr lang="en-US" sz="1600"/>
              <a:t>  fps_distance(int float);</a:t>
            </a:r>
          </a:p>
          <a:p>
            <a:pPr>
              <a:lnSpc>
                <a:spcPct val="90000"/>
              </a:lnSpc>
            </a:pPr>
            <a:r>
              <a:rPr lang="en-US" sz="1600"/>
              <a:t>  friend fps_distance operator + (fps_distance &amp;, fps_distance &amp;);</a:t>
            </a:r>
          </a:p>
          <a:p>
            <a:pPr>
              <a:lnSpc>
                <a:spcPct val="90000"/>
              </a:lnSpc>
            </a:pPr>
            <a:r>
              <a:rPr lang="en-US" sz="1600"/>
              <a:t>  void disp_distance( ); };</a:t>
            </a:r>
          </a:p>
          <a:p>
            <a:pPr>
              <a:lnSpc>
                <a:spcPct val="90000"/>
              </a:lnSpc>
            </a:pPr>
            <a:r>
              <a:rPr lang="en-US" sz="1600"/>
              <a:t>fps_distance :: fps_distance (const int i)</a:t>
            </a:r>
          </a:p>
          <a:p>
            <a:pPr>
              <a:lnSpc>
                <a:spcPct val="90000"/>
              </a:lnSpc>
            </a:pPr>
            <a:r>
              <a:rPr lang="en-US" sz="1600"/>
              <a:t> { feet = i /12;</a:t>
            </a:r>
          </a:p>
          <a:p>
            <a:pPr>
              <a:lnSpc>
                <a:spcPct val="90000"/>
              </a:lnSpc>
            </a:pPr>
            <a:r>
              <a:rPr lang="en-US" sz="1600"/>
              <a:t>    inch = i % 12; } </a:t>
            </a:r>
          </a:p>
          <a:p>
            <a:pPr>
              <a:lnSpc>
                <a:spcPct val="90000"/>
              </a:lnSpc>
            </a:pPr>
            <a:r>
              <a:rPr lang="en-US" sz="1600"/>
              <a:t>fps_distance::fps_distance (int f = 0, float i = 0.0)</a:t>
            </a:r>
          </a:p>
          <a:p>
            <a:pPr>
              <a:lnSpc>
                <a:spcPct val="90000"/>
              </a:lnSpc>
            </a:pPr>
            <a:r>
              <a:rPr lang="en-US" sz="1600"/>
              <a:t> {feet = f;</a:t>
            </a:r>
          </a:p>
          <a:p>
            <a:pPr>
              <a:lnSpc>
                <a:spcPct val="90000"/>
              </a:lnSpc>
            </a:pPr>
            <a:r>
              <a:rPr lang="en-US" sz="1600"/>
              <a:t>  inch = i; }</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p:cNvSpPr>
          <p:nvPr>
            <p:ph type="title"/>
          </p:nvPr>
        </p:nvSpPr>
        <p:spPr/>
        <p:txBody>
          <a:bodyPr/>
          <a:lstStyle/>
          <a:p>
            <a:r>
              <a:rPr lang="en-US"/>
              <a:t>Friendly Operator</a:t>
            </a:r>
          </a:p>
        </p:txBody>
      </p:sp>
      <p:sp>
        <p:nvSpPr>
          <p:cNvPr id="1656835" name="Rectangle 3"/>
          <p:cNvSpPr>
            <a:spLocks noGrp="1"/>
          </p:cNvSpPr>
          <p:nvPr>
            <p:ph type="body" idx="1"/>
          </p:nvPr>
        </p:nvSpPr>
        <p:spPr>
          <a:xfrm>
            <a:off x="685800" y="1514475"/>
            <a:ext cx="7772400" cy="4522788"/>
          </a:xfrm>
        </p:spPr>
        <p:txBody>
          <a:bodyPr/>
          <a:lstStyle/>
          <a:p>
            <a:pPr>
              <a:lnSpc>
                <a:spcPct val="90000"/>
              </a:lnSpc>
            </a:pPr>
            <a:r>
              <a:rPr lang="en-US" sz="1600"/>
              <a:t>fps_distance operator + ( fps_distance &amp;fps1, fps_distance fps2)</a:t>
            </a:r>
          </a:p>
          <a:p>
            <a:pPr>
              <a:lnSpc>
                <a:spcPct val="90000"/>
              </a:lnSpc>
            </a:pPr>
            <a:r>
              <a:rPr lang="en-US" sz="1600"/>
              <a:t> {int f = fps1.feet +fps2.feet;</a:t>
            </a:r>
          </a:p>
          <a:p>
            <a:pPr>
              <a:lnSpc>
                <a:spcPct val="90000"/>
              </a:lnSpc>
            </a:pPr>
            <a:r>
              <a:rPr lang="en-US" sz="1600"/>
              <a:t>  float i = fps1.inch + fps2.inch;</a:t>
            </a:r>
          </a:p>
          <a:p>
            <a:pPr>
              <a:lnSpc>
                <a:spcPct val="90000"/>
              </a:lnSpc>
            </a:pPr>
            <a:r>
              <a:rPr lang="en-US" sz="1600"/>
              <a:t>  if (i &gt;= 12.0)</a:t>
            </a:r>
          </a:p>
          <a:p>
            <a:pPr>
              <a:lnSpc>
                <a:spcPct val="90000"/>
              </a:lnSpc>
            </a:pPr>
            <a:r>
              <a:rPr lang="en-US" sz="1600"/>
              <a:t>   {i-= 12;</a:t>
            </a:r>
          </a:p>
          <a:p>
            <a:pPr>
              <a:lnSpc>
                <a:spcPct val="90000"/>
              </a:lnSpc>
            </a:pPr>
            <a:r>
              <a:rPr lang="en-US" sz="1600"/>
              <a:t>    f++; </a:t>
            </a:r>
          </a:p>
          <a:p>
            <a:pPr>
              <a:lnSpc>
                <a:spcPct val="90000"/>
              </a:lnSpc>
            </a:pPr>
            <a:r>
              <a:rPr lang="en-US" sz="1600"/>
              <a:t>   return fps_distance(f,i); }</a:t>
            </a:r>
          </a:p>
          <a:p>
            <a:pPr>
              <a:lnSpc>
                <a:spcPct val="90000"/>
              </a:lnSpc>
            </a:pPr>
            <a:endParaRPr lang="en-US" sz="1600"/>
          </a:p>
          <a:p>
            <a:pPr>
              <a:lnSpc>
                <a:spcPct val="90000"/>
              </a:lnSpc>
            </a:pPr>
            <a:r>
              <a:rPr lang="en-US" sz="1600"/>
              <a:t>void fps_distance :: disp_distance( )</a:t>
            </a:r>
          </a:p>
          <a:p>
            <a:pPr>
              <a:lnSpc>
                <a:spcPct val="90000"/>
              </a:lnSpc>
            </a:pPr>
            <a:r>
              <a:rPr lang="en-US" sz="1600"/>
              <a:t> {cout &lt;&lt; feet &lt;&lt; “-” &lt;&lt; inch &lt;&lt; “’” &lt;&lt; ‘\n’; }</a:t>
            </a:r>
          </a:p>
          <a:p>
            <a:pPr>
              <a:lnSpc>
                <a:spcPct val="90000"/>
              </a:lnSpc>
            </a:pPr>
            <a:r>
              <a:rPr lang="en-US" sz="1600"/>
              <a:t>void main( )</a:t>
            </a:r>
          </a:p>
          <a:p>
            <a:pPr>
              <a:lnSpc>
                <a:spcPct val="90000"/>
              </a:lnSpc>
            </a:pPr>
            <a:r>
              <a:rPr lang="en-US" sz="1600"/>
              <a:t> {fps_distance f1(6,2), f2 = 78; f3</a:t>
            </a:r>
          </a:p>
          <a:p>
            <a:pPr>
              <a:lnSpc>
                <a:spcPct val="90000"/>
              </a:lnSpc>
            </a:pPr>
            <a:r>
              <a:rPr lang="en-US" sz="1600"/>
              <a:t>   f3 = f1+f2</a:t>
            </a:r>
          </a:p>
          <a:p>
            <a:pPr>
              <a:lnSpc>
                <a:spcPct val="90000"/>
              </a:lnSpc>
            </a:pPr>
            <a:r>
              <a:rPr lang="en-US" sz="1600"/>
              <a:t>   f3 = f2 + 2;</a:t>
            </a:r>
          </a:p>
          <a:p>
            <a:pPr>
              <a:lnSpc>
                <a:spcPct val="90000"/>
              </a:lnSpc>
            </a:pPr>
            <a:r>
              <a:rPr lang="en-US" sz="1600"/>
              <a:t>   f3 = 2 + f2; }</a:t>
            </a:r>
          </a:p>
          <a:p>
            <a:pPr>
              <a:lnSpc>
                <a:spcPct val="90000"/>
              </a:lnSpc>
            </a:pPr>
            <a:endParaRPr lang="en-US" sz="160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82"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658883" name="Text Box 3"/>
          <p:cNvSpPr txBox="1">
            <a:spLocks noChangeArrowheads="1"/>
          </p:cNvSpPr>
          <p:nvPr/>
        </p:nvSpPr>
        <p:spPr bwMode="auto">
          <a:xfrm>
            <a:off x="762000" y="2022475"/>
            <a:ext cx="7848600" cy="2654300"/>
          </a:xfrm>
          <a:prstGeom prst="rect">
            <a:avLst/>
          </a:prstGeom>
          <a:noFill/>
          <a:ln w="9525">
            <a:noFill/>
            <a:miter lim="800000"/>
            <a:headEnd/>
            <a:tailEnd/>
          </a:ln>
          <a:effectLst/>
        </p:spPr>
        <p:txBody>
          <a:bodyPr>
            <a:spAutoFit/>
          </a:bodyPr>
          <a:lstStyle/>
          <a:p>
            <a:pPr algn="just" eaLnBrk="0" hangingPunct="0">
              <a:buSzPct val="120000"/>
            </a:pPr>
            <a:r>
              <a:rPr lang="en-US" sz="2800">
                <a:latin typeface="Times New Roman" pitchFamily="18" charset="0"/>
              </a:rPr>
              <a:t>At the end of this lesson, you learnt to: </a:t>
            </a:r>
          </a:p>
          <a:p>
            <a:pPr algn="just" eaLnBrk="0" hangingPunct="0">
              <a:buSzPct val="120000"/>
              <a:buFontTx/>
              <a:buChar char="•"/>
            </a:pPr>
            <a:r>
              <a:rPr lang="en-US" sz="2800">
                <a:latin typeface="Times New Roman" pitchFamily="18" charset="0"/>
              </a:rPr>
              <a:t> Describe operator overloading and its functionality</a:t>
            </a:r>
          </a:p>
          <a:p>
            <a:pPr algn="just" eaLnBrk="0" hangingPunct="0">
              <a:buSzPct val="120000"/>
              <a:buFontTx/>
              <a:buChar char="•"/>
            </a:pPr>
            <a:r>
              <a:rPr lang="en-US" sz="2800">
                <a:latin typeface="Times New Roman" pitchFamily="18" charset="0"/>
              </a:rPr>
              <a:t> Implement overloaded operators</a:t>
            </a:r>
          </a:p>
          <a:p>
            <a:pPr algn="just" eaLnBrk="0" hangingPunct="0">
              <a:buSzPct val="120000"/>
              <a:buFontTx/>
              <a:buChar char="•"/>
            </a:pPr>
            <a:r>
              <a:rPr lang="en-US" sz="2800">
                <a:latin typeface="Times New Roman" pitchFamily="18" charset="0"/>
              </a:rPr>
              <a:t> Overload unary and binary operators </a:t>
            </a:r>
          </a:p>
          <a:p>
            <a:pPr algn="just" eaLnBrk="0" hangingPunct="0">
              <a:buSzPct val="120000"/>
              <a:buFontTx/>
              <a:buChar char="•"/>
            </a:pPr>
            <a:r>
              <a:rPr lang="en-US" sz="2800">
                <a:latin typeface="Times New Roman" pitchFamily="18" charset="0"/>
              </a:rPr>
              <a:t> Use conversion functions</a:t>
            </a:r>
          </a:p>
          <a:p>
            <a:pPr algn="just" eaLnBrk="0" hangingPunct="0">
              <a:buSzPct val="120000"/>
              <a:buFontTx/>
              <a:buChar char="•"/>
            </a:pPr>
            <a:r>
              <a:rPr lang="en-US" sz="2800">
                <a:latin typeface="Times New Roman" pitchFamily="18" charset="0"/>
              </a:rPr>
              <a:t> Friend operator function </a:t>
            </a:r>
          </a:p>
        </p:txBody>
      </p:sp>
      <p:sp>
        <p:nvSpPr>
          <p:cNvPr id="1658884" name="Rectangle 4"/>
          <p:cNvSpPr>
            <a:spLocks noChangeArrowheads="1"/>
          </p:cNvSpPr>
          <p:nvPr/>
        </p:nvSpPr>
        <p:spPr bwMode="auto">
          <a:xfrm>
            <a:off x="2286000" y="304800"/>
            <a:ext cx="4813300" cy="641350"/>
          </a:xfrm>
          <a:prstGeom prst="rect">
            <a:avLst/>
          </a:prstGeom>
          <a:noFill/>
          <a:ln w="9525">
            <a:noFill/>
            <a:miter lim="800000"/>
            <a:headEnd/>
            <a:tailEnd/>
          </a:ln>
          <a:effectLst/>
        </p:spPr>
        <p:txBody>
          <a:bodyPr>
            <a:spAutoFit/>
          </a:bodyPr>
          <a:lstStyle/>
          <a:p>
            <a:pPr eaLnBrk="0" hangingPunct="0"/>
            <a:r>
              <a:rPr lang="en-US" sz="3600">
                <a:solidFill>
                  <a:schemeClr val="tx2"/>
                </a:solidFill>
                <a:latin typeface="Times New Roman" pitchFamily="18" charset="0"/>
              </a:rPr>
              <a:t>Summary</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p:cNvSpPr>
          <p:nvPr>
            <p:ph type="title"/>
          </p:nvPr>
        </p:nvSpPr>
        <p:spPr>
          <a:xfrm>
            <a:off x="609600" y="1600200"/>
            <a:ext cx="7772400" cy="2209800"/>
          </a:xfrm>
        </p:spPr>
        <p:txBody>
          <a:bodyPr/>
          <a:lstStyle/>
          <a:p>
            <a:br>
              <a:rPr lang="en-US" sz="4800"/>
            </a:br>
            <a:r>
              <a:rPr lang="en-US" sz="4800"/>
              <a:t>C++ Streams</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p:cNvSpPr>
          <p:nvPr>
            <p:ph type="title"/>
          </p:nvPr>
        </p:nvSpPr>
        <p:spPr/>
        <p:txBody>
          <a:bodyPr/>
          <a:lstStyle/>
          <a:p>
            <a:r>
              <a:rPr lang="en-US"/>
              <a:t>Objectives</a:t>
            </a:r>
          </a:p>
        </p:txBody>
      </p:sp>
      <p:sp>
        <p:nvSpPr>
          <p:cNvPr id="1662979" name="Rectangle 3"/>
          <p:cNvSpPr>
            <a:spLocks noGrp="1"/>
          </p:cNvSpPr>
          <p:nvPr>
            <p:ph type="body" idx="1"/>
          </p:nvPr>
        </p:nvSpPr>
        <p:spPr/>
        <p:txBody>
          <a:bodyPr>
            <a:normAutofit fontScale="85000" lnSpcReduction="20000"/>
          </a:bodyPr>
          <a:lstStyle/>
          <a:p>
            <a:pPr>
              <a:buFont typeface="Arial" charset="0"/>
              <a:buNone/>
            </a:pPr>
            <a:r>
              <a:rPr lang="en-US"/>
              <a:t>At the end of this Lesson you will learn to:</a:t>
            </a:r>
          </a:p>
          <a:p>
            <a:r>
              <a:rPr lang="en-US"/>
              <a:t>Define Stream and Stream classes</a:t>
            </a:r>
          </a:p>
          <a:p>
            <a:r>
              <a:rPr lang="en-US"/>
              <a:t>Describe Stream extraction –input/output</a:t>
            </a:r>
          </a:p>
          <a:p>
            <a:r>
              <a:rPr lang="en-US"/>
              <a:t>Describe Implicit file opening and closing</a:t>
            </a:r>
          </a:p>
          <a:p>
            <a:r>
              <a:rPr lang="en-US"/>
              <a:t>Describe Explicit file opening and closing</a:t>
            </a:r>
          </a:p>
          <a:p>
            <a:r>
              <a:rPr lang="en-US"/>
              <a:t>Use File open mode bits</a:t>
            </a:r>
          </a:p>
          <a:p>
            <a:r>
              <a:rPr lang="en-US"/>
              <a:t>Use Stream Status Bits</a:t>
            </a:r>
          </a:p>
          <a:p>
            <a:r>
              <a:rPr lang="en-US"/>
              <a:t>Use File Randam Access Functions</a:t>
            </a:r>
          </a:p>
          <a:p>
            <a:r>
              <a:rPr lang="en-US"/>
              <a:t>Use Formated I/O Functions</a:t>
            </a:r>
          </a:p>
          <a:p>
            <a:r>
              <a:rPr lang="en-US"/>
              <a:t>Describe Manipulators</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p:cNvSpPr>
          <p:nvPr>
            <p:ph type="title"/>
          </p:nvPr>
        </p:nvSpPr>
        <p:spPr/>
        <p:txBody>
          <a:bodyPr/>
          <a:lstStyle/>
          <a:p>
            <a:r>
              <a:rPr lang="en-US"/>
              <a:t>Streams</a:t>
            </a:r>
          </a:p>
        </p:txBody>
      </p:sp>
      <p:sp>
        <p:nvSpPr>
          <p:cNvPr id="1664003" name="Rectangle 3"/>
          <p:cNvSpPr>
            <a:spLocks noGrp="1"/>
          </p:cNvSpPr>
          <p:nvPr>
            <p:ph type="body" idx="1"/>
          </p:nvPr>
        </p:nvSpPr>
        <p:spPr>
          <a:xfrm>
            <a:off x="685800" y="1658938"/>
            <a:ext cx="7772400" cy="4378325"/>
          </a:xfrm>
        </p:spPr>
        <p:txBody>
          <a:bodyPr>
            <a:normAutofit fontScale="85000" lnSpcReduction="20000"/>
          </a:bodyPr>
          <a:lstStyle/>
          <a:p>
            <a:r>
              <a:rPr lang="en-US"/>
              <a:t>A stream is a source or a destination for a collection of characters, or a flow of data. Output streams allow you to store (write) characters, and characters are fetched (read) from input streams.</a:t>
            </a:r>
          </a:p>
          <a:p>
            <a:endParaRPr lang="en-US"/>
          </a:p>
          <a:p>
            <a:r>
              <a:rPr lang="en-US"/>
              <a:t>The stream classes form a powerful set of classes that can be modified, extended, or expanded to include support for user-defined data types or objects.</a:t>
            </a:r>
          </a:p>
          <a:p>
            <a:endParaRPr lang="en-US"/>
          </a:p>
          <a:p>
            <a:r>
              <a:rPr lang="en-US"/>
              <a:t>They are fully buffered to reduce disk access.</a:t>
            </a:r>
          </a:p>
          <a:p>
            <a:endParaRPr lang="en-US"/>
          </a:p>
          <a:p>
            <a:endParaRPr lang="en-US"/>
          </a:p>
          <a:p>
            <a:endParaRPr lang="en-US"/>
          </a:p>
          <a:p>
            <a:endParaRPr lang="en-US"/>
          </a:p>
          <a:p>
            <a:endParaRPr lang="en-US"/>
          </a:p>
          <a:p>
            <a:endParaRPr lang="en-US"/>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p:cNvSpPr>
          <p:nvPr>
            <p:ph type="title"/>
          </p:nvPr>
        </p:nvSpPr>
        <p:spPr/>
        <p:txBody>
          <a:bodyPr/>
          <a:lstStyle/>
          <a:p>
            <a:r>
              <a:rPr lang="en-US"/>
              <a:t>Advantages of the Stream Classes</a:t>
            </a:r>
          </a:p>
        </p:txBody>
      </p:sp>
      <p:sp>
        <p:nvSpPr>
          <p:cNvPr id="1666051" name="Rectangle 3"/>
          <p:cNvSpPr>
            <a:spLocks noGrp="1"/>
          </p:cNvSpPr>
          <p:nvPr>
            <p:ph type="body" idx="1"/>
          </p:nvPr>
        </p:nvSpPr>
        <p:spPr>
          <a:xfrm>
            <a:off x="685800" y="1730375"/>
            <a:ext cx="7772400" cy="4306888"/>
          </a:xfrm>
        </p:spPr>
        <p:txBody>
          <a:bodyPr/>
          <a:lstStyle/>
          <a:p>
            <a:r>
              <a:rPr lang="en-US"/>
              <a:t>They encapsulate their internal workings from the user. Thus, the programmer need not specify the type of data that is to be input or output; it is automatically determined by the stream class. </a:t>
            </a:r>
          </a:p>
          <a:p>
            <a:endParaRPr lang="en-US"/>
          </a:p>
          <a:p>
            <a:r>
              <a:rPr lang="en-US"/>
              <a:t>They offer a rich set of error handling facilities.</a:t>
            </a:r>
          </a:p>
          <a:p>
            <a:endParaRPr lang="en-US"/>
          </a:p>
          <a:p>
            <a:endParaRPr lang="en-US"/>
          </a:p>
          <a:p>
            <a:endParaRPr lang="en-US"/>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p:cNvSpPr>
          <p:nvPr>
            <p:ph type="title"/>
          </p:nvPr>
        </p:nvSpPr>
        <p:spPr/>
        <p:txBody>
          <a:bodyPr/>
          <a:lstStyle/>
          <a:p>
            <a:r>
              <a:rPr lang="en-US"/>
              <a:t>The Stream Class Hierarchy</a:t>
            </a:r>
          </a:p>
        </p:txBody>
      </p:sp>
      <p:sp>
        <p:nvSpPr>
          <p:cNvPr id="1668099" name="Rectangle 3"/>
          <p:cNvSpPr>
            <a:spLocks noGrp="1"/>
          </p:cNvSpPr>
          <p:nvPr>
            <p:ph type="body" idx="1"/>
          </p:nvPr>
        </p:nvSpPr>
        <p:spPr>
          <a:xfrm>
            <a:off x="685800" y="1514475"/>
            <a:ext cx="7772400" cy="4522788"/>
          </a:xfrm>
        </p:spPr>
        <p:txBody>
          <a:bodyPr/>
          <a:lstStyle/>
          <a:p>
            <a:endParaRPr lang="en-US"/>
          </a:p>
        </p:txBody>
      </p:sp>
      <p:sp>
        <p:nvSpPr>
          <p:cNvPr id="1668100" name="Rectangle 4"/>
          <p:cNvSpPr>
            <a:spLocks noChangeArrowheads="1"/>
          </p:cNvSpPr>
          <p:nvPr/>
        </p:nvSpPr>
        <p:spPr bwMode="auto">
          <a:xfrm>
            <a:off x="3581400" y="3733800"/>
            <a:ext cx="2438400" cy="685800"/>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iostream</a:t>
            </a:r>
          </a:p>
        </p:txBody>
      </p:sp>
      <p:sp>
        <p:nvSpPr>
          <p:cNvPr id="1668101" name="Line 5"/>
          <p:cNvSpPr>
            <a:spLocks noChangeShapeType="1"/>
          </p:cNvSpPr>
          <p:nvPr/>
        </p:nvSpPr>
        <p:spPr bwMode="auto">
          <a:xfrm flipV="1">
            <a:off x="2743200" y="2362200"/>
            <a:ext cx="0" cy="152400"/>
          </a:xfrm>
          <a:prstGeom prst="line">
            <a:avLst/>
          </a:prstGeom>
          <a:noFill/>
          <a:ln w="9525">
            <a:solidFill>
              <a:schemeClr val="tx1"/>
            </a:solidFill>
            <a:round/>
            <a:headEnd/>
            <a:tailEnd/>
          </a:ln>
          <a:effectLst/>
        </p:spPr>
        <p:txBody>
          <a:bodyPr wrap="none" anchor="ctr"/>
          <a:lstStyle/>
          <a:p>
            <a:endParaRPr lang="en-IN"/>
          </a:p>
        </p:txBody>
      </p:sp>
      <p:sp>
        <p:nvSpPr>
          <p:cNvPr id="1668102" name="Rectangle 6"/>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03" name="Rectangle 7"/>
          <p:cNvSpPr>
            <a:spLocks noChangeArrowheads="1"/>
          </p:cNvSpPr>
          <p:nvPr/>
        </p:nvSpPr>
        <p:spPr bwMode="auto">
          <a:xfrm>
            <a:off x="45720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04" name="Rectangle 8"/>
          <p:cNvSpPr>
            <a:spLocks noChangeArrowheads="1"/>
          </p:cNvSpPr>
          <p:nvPr/>
        </p:nvSpPr>
        <p:spPr bwMode="auto">
          <a:xfrm>
            <a:off x="45720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05" name="Line 9"/>
          <p:cNvSpPr>
            <a:spLocks noChangeShapeType="1"/>
          </p:cNvSpPr>
          <p:nvPr/>
        </p:nvSpPr>
        <p:spPr bwMode="auto">
          <a:xfrm flipV="1">
            <a:off x="27432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1668106" name="Rectangle 10"/>
          <p:cNvSpPr>
            <a:spLocks noChangeArrowheads="1"/>
          </p:cNvSpPr>
          <p:nvPr/>
        </p:nvSpPr>
        <p:spPr bwMode="auto">
          <a:xfrm>
            <a:off x="685800" y="12192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07" name="Line 11"/>
          <p:cNvSpPr>
            <a:spLocks noChangeShapeType="1"/>
          </p:cNvSpPr>
          <p:nvPr/>
        </p:nvSpPr>
        <p:spPr bwMode="auto">
          <a:xfrm flipV="1">
            <a:off x="2743200" y="3352800"/>
            <a:ext cx="0" cy="76200"/>
          </a:xfrm>
          <a:prstGeom prst="line">
            <a:avLst/>
          </a:prstGeom>
          <a:noFill/>
          <a:ln w="9525">
            <a:solidFill>
              <a:schemeClr val="tx1"/>
            </a:solidFill>
            <a:round/>
            <a:headEnd/>
            <a:tailEnd/>
          </a:ln>
          <a:effectLst/>
        </p:spPr>
        <p:txBody>
          <a:bodyPr wrap="none" anchor="ctr"/>
          <a:lstStyle/>
          <a:p>
            <a:endParaRPr lang="en-IN"/>
          </a:p>
        </p:txBody>
      </p:sp>
      <p:sp>
        <p:nvSpPr>
          <p:cNvPr id="1668108" name="Rectangle 12"/>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09" name="Line 13"/>
          <p:cNvSpPr>
            <a:spLocks noChangeShapeType="1"/>
          </p:cNvSpPr>
          <p:nvPr/>
        </p:nvSpPr>
        <p:spPr bwMode="auto">
          <a:xfrm flipV="1">
            <a:off x="2743200" y="3352800"/>
            <a:ext cx="0" cy="76200"/>
          </a:xfrm>
          <a:prstGeom prst="line">
            <a:avLst/>
          </a:prstGeom>
          <a:noFill/>
          <a:ln w="9525">
            <a:solidFill>
              <a:schemeClr val="tx1"/>
            </a:solidFill>
            <a:round/>
            <a:headEnd/>
            <a:tailEnd/>
          </a:ln>
          <a:effectLst/>
        </p:spPr>
        <p:txBody>
          <a:bodyPr wrap="none" anchor="ctr"/>
          <a:lstStyle/>
          <a:p>
            <a:endParaRPr lang="en-IN"/>
          </a:p>
        </p:txBody>
      </p:sp>
      <p:sp>
        <p:nvSpPr>
          <p:cNvPr id="1668110" name="Line 14"/>
          <p:cNvSpPr>
            <a:spLocks noChangeShapeType="1"/>
          </p:cNvSpPr>
          <p:nvPr/>
        </p:nvSpPr>
        <p:spPr bwMode="auto">
          <a:xfrm>
            <a:off x="2667000" y="3352800"/>
            <a:ext cx="304800" cy="0"/>
          </a:xfrm>
          <a:prstGeom prst="line">
            <a:avLst/>
          </a:prstGeom>
          <a:noFill/>
          <a:ln w="9525">
            <a:solidFill>
              <a:schemeClr val="tx1"/>
            </a:solidFill>
            <a:round/>
            <a:headEnd/>
            <a:tailEnd/>
          </a:ln>
          <a:effectLst/>
        </p:spPr>
        <p:txBody>
          <a:bodyPr wrap="none" anchor="ctr"/>
          <a:lstStyle/>
          <a:p>
            <a:endParaRPr lang="en-IN"/>
          </a:p>
        </p:txBody>
      </p:sp>
      <p:sp>
        <p:nvSpPr>
          <p:cNvPr id="1668111" name="Line 15"/>
          <p:cNvSpPr>
            <a:spLocks noChangeShapeType="1"/>
          </p:cNvSpPr>
          <p:nvPr/>
        </p:nvSpPr>
        <p:spPr bwMode="auto">
          <a:xfrm flipV="1">
            <a:off x="2667000" y="3124200"/>
            <a:ext cx="152400" cy="228600"/>
          </a:xfrm>
          <a:prstGeom prst="line">
            <a:avLst/>
          </a:prstGeom>
          <a:noFill/>
          <a:ln w="9525">
            <a:solidFill>
              <a:schemeClr val="tx1"/>
            </a:solidFill>
            <a:round/>
            <a:headEnd/>
            <a:tailEnd/>
          </a:ln>
          <a:effectLst/>
        </p:spPr>
        <p:txBody>
          <a:bodyPr wrap="none" anchor="ctr"/>
          <a:lstStyle/>
          <a:p>
            <a:endParaRPr lang="en-IN"/>
          </a:p>
        </p:txBody>
      </p:sp>
      <p:sp>
        <p:nvSpPr>
          <p:cNvPr id="1668112" name="Line 16"/>
          <p:cNvSpPr>
            <a:spLocks noChangeShapeType="1"/>
          </p:cNvSpPr>
          <p:nvPr/>
        </p:nvSpPr>
        <p:spPr bwMode="auto">
          <a:xfrm>
            <a:off x="2819400" y="3124200"/>
            <a:ext cx="152400" cy="228600"/>
          </a:xfrm>
          <a:prstGeom prst="line">
            <a:avLst/>
          </a:prstGeom>
          <a:noFill/>
          <a:ln w="9525">
            <a:solidFill>
              <a:schemeClr val="tx1"/>
            </a:solidFill>
            <a:round/>
            <a:headEnd/>
            <a:tailEnd/>
          </a:ln>
          <a:effectLst/>
        </p:spPr>
        <p:txBody>
          <a:bodyPr wrap="none" anchor="ctr"/>
          <a:lstStyle/>
          <a:p>
            <a:endParaRPr lang="en-IN"/>
          </a:p>
        </p:txBody>
      </p:sp>
      <p:sp>
        <p:nvSpPr>
          <p:cNvPr id="1668113" name="Rectangle 17"/>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1668114" name="Line 18"/>
          <p:cNvSpPr>
            <a:spLocks noChangeShapeType="1"/>
          </p:cNvSpPr>
          <p:nvPr/>
        </p:nvSpPr>
        <p:spPr bwMode="auto">
          <a:xfrm>
            <a:off x="2667000" y="3352800"/>
            <a:ext cx="304800" cy="0"/>
          </a:xfrm>
          <a:prstGeom prst="line">
            <a:avLst/>
          </a:prstGeom>
          <a:noFill/>
          <a:ln w="9525">
            <a:solidFill>
              <a:schemeClr val="tx1"/>
            </a:solidFill>
            <a:round/>
            <a:headEnd/>
            <a:tailEnd/>
          </a:ln>
          <a:effectLst/>
        </p:spPr>
        <p:txBody>
          <a:bodyPr wrap="none" anchor="ctr"/>
          <a:lstStyle/>
          <a:p>
            <a:endParaRPr lang="en-IN"/>
          </a:p>
        </p:txBody>
      </p:sp>
      <p:sp>
        <p:nvSpPr>
          <p:cNvPr id="1668115" name="Line 19"/>
          <p:cNvSpPr>
            <a:spLocks noChangeShapeType="1"/>
          </p:cNvSpPr>
          <p:nvPr/>
        </p:nvSpPr>
        <p:spPr bwMode="auto">
          <a:xfrm flipV="1">
            <a:off x="2667000" y="3124200"/>
            <a:ext cx="152400" cy="228600"/>
          </a:xfrm>
          <a:prstGeom prst="line">
            <a:avLst/>
          </a:prstGeom>
          <a:noFill/>
          <a:ln w="9525">
            <a:solidFill>
              <a:schemeClr val="tx1"/>
            </a:solidFill>
            <a:round/>
            <a:headEnd/>
            <a:tailEnd/>
          </a:ln>
          <a:effectLst/>
        </p:spPr>
        <p:txBody>
          <a:bodyPr wrap="none" anchor="ctr"/>
          <a:lstStyle/>
          <a:p>
            <a:endParaRPr lang="en-IN"/>
          </a:p>
        </p:txBody>
      </p:sp>
      <p:sp>
        <p:nvSpPr>
          <p:cNvPr id="1668116" name="Line 20"/>
          <p:cNvSpPr>
            <a:spLocks noChangeShapeType="1"/>
          </p:cNvSpPr>
          <p:nvPr/>
        </p:nvSpPr>
        <p:spPr bwMode="auto">
          <a:xfrm>
            <a:off x="2819400" y="3124200"/>
            <a:ext cx="152400" cy="228600"/>
          </a:xfrm>
          <a:prstGeom prst="line">
            <a:avLst/>
          </a:prstGeom>
          <a:noFill/>
          <a:ln w="9525">
            <a:solidFill>
              <a:schemeClr val="tx1"/>
            </a:solidFill>
            <a:round/>
            <a:headEnd/>
            <a:tailEnd/>
          </a:ln>
          <a:effectLst/>
        </p:spPr>
        <p:txBody>
          <a:bodyPr wrap="none" anchor="ctr"/>
          <a:lstStyle/>
          <a:p>
            <a:endParaRPr lang="en-IN"/>
          </a:p>
        </p:txBody>
      </p:sp>
      <p:sp>
        <p:nvSpPr>
          <p:cNvPr id="1668117" name="Line 21"/>
          <p:cNvSpPr>
            <a:spLocks noChangeShapeType="1"/>
          </p:cNvSpPr>
          <p:nvPr/>
        </p:nvSpPr>
        <p:spPr bwMode="auto">
          <a:xfrm flipV="1">
            <a:off x="71628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1668118" name="Rectangle 22"/>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grpSp>
        <p:nvGrpSpPr>
          <p:cNvPr id="2" name="Group 23"/>
          <p:cNvGrpSpPr>
            <a:grpSpLocks/>
          </p:cNvGrpSpPr>
          <p:nvPr/>
        </p:nvGrpSpPr>
        <p:grpSpPr bwMode="auto">
          <a:xfrm>
            <a:off x="1143000" y="1524000"/>
            <a:ext cx="7239000" cy="4419600"/>
            <a:chOff x="720" y="960"/>
            <a:chExt cx="4560" cy="2784"/>
          </a:xfrm>
        </p:grpSpPr>
        <p:sp>
          <p:nvSpPr>
            <p:cNvPr id="1668120" name="Rectangle 24"/>
            <p:cNvSpPr>
              <a:spLocks noChangeArrowheads="1"/>
            </p:cNvSpPr>
            <p:nvPr/>
          </p:nvSpPr>
          <p:spPr bwMode="auto">
            <a:xfrm>
              <a:off x="4080" y="3408"/>
              <a:ext cx="1200" cy="336"/>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ofstream</a:t>
              </a:r>
            </a:p>
          </p:txBody>
        </p:sp>
        <p:grpSp>
          <p:nvGrpSpPr>
            <p:cNvPr id="3" name="Group 25"/>
            <p:cNvGrpSpPr>
              <a:grpSpLocks/>
            </p:cNvGrpSpPr>
            <p:nvPr/>
          </p:nvGrpSpPr>
          <p:grpSpPr bwMode="auto">
            <a:xfrm>
              <a:off x="720" y="960"/>
              <a:ext cx="4512" cy="2784"/>
              <a:chOff x="720" y="960"/>
              <a:chExt cx="4512" cy="2784"/>
            </a:xfrm>
          </p:grpSpPr>
          <p:sp>
            <p:nvSpPr>
              <p:cNvPr id="1668122" name="Rectangle 26"/>
              <p:cNvSpPr>
                <a:spLocks noChangeArrowheads="1"/>
              </p:cNvSpPr>
              <p:nvPr/>
            </p:nvSpPr>
            <p:spPr bwMode="auto">
              <a:xfrm>
                <a:off x="2544" y="960"/>
                <a:ext cx="1152" cy="288"/>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ios</a:t>
                </a:r>
              </a:p>
            </p:txBody>
          </p:sp>
          <p:sp>
            <p:nvSpPr>
              <p:cNvPr id="1668123" name="Rectangle 27"/>
              <p:cNvSpPr>
                <a:spLocks noChangeArrowheads="1"/>
              </p:cNvSpPr>
              <p:nvPr/>
            </p:nvSpPr>
            <p:spPr bwMode="auto">
              <a:xfrm>
                <a:off x="1152" y="1584"/>
                <a:ext cx="1248" cy="384"/>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istream</a:t>
                </a:r>
              </a:p>
            </p:txBody>
          </p:sp>
          <p:sp>
            <p:nvSpPr>
              <p:cNvPr id="1668124" name="Rectangle 28"/>
              <p:cNvSpPr>
                <a:spLocks noChangeArrowheads="1"/>
              </p:cNvSpPr>
              <p:nvPr/>
            </p:nvSpPr>
            <p:spPr bwMode="auto">
              <a:xfrm>
                <a:off x="3456" y="1584"/>
                <a:ext cx="1776" cy="432"/>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ostream</a:t>
                </a:r>
              </a:p>
            </p:txBody>
          </p:sp>
          <p:sp>
            <p:nvSpPr>
              <p:cNvPr id="1668125" name="Rectangle 29"/>
              <p:cNvSpPr>
                <a:spLocks noChangeArrowheads="1"/>
              </p:cNvSpPr>
              <p:nvPr/>
            </p:nvSpPr>
            <p:spPr bwMode="auto">
              <a:xfrm>
                <a:off x="720" y="3360"/>
                <a:ext cx="1296" cy="336"/>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ifstream</a:t>
                </a:r>
              </a:p>
            </p:txBody>
          </p:sp>
          <p:sp>
            <p:nvSpPr>
              <p:cNvPr id="1668126" name="Rectangle 30"/>
              <p:cNvSpPr>
                <a:spLocks noChangeArrowheads="1"/>
              </p:cNvSpPr>
              <p:nvPr/>
            </p:nvSpPr>
            <p:spPr bwMode="auto">
              <a:xfrm>
                <a:off x="2448" y="3360"/>
                <a:ext cx="1344" cy="384"/>
              </a:xfrm>
              <a:prstGeom prst="rect">
                <a:avLst/>
              </a:prstGeom>
              <a:noFill/>
              <a:ln w="9525" algn="ctr">
                <a:solidFill>
                  <a:schemeClr val="tx1"/>
                </a:solidFill>
                <a:miter lim="800000"/>
                <a:headEnd/>
                <a:tailEnd/>
              </a:ln>
              <a:effectLst/>
            </p:spPr>
            <p:txBody>
              <a:bodyPr wrap="none" anchor="ctr"/>
              <a:lstStyle/>
              <a:p>
                <a:pPr marL="342900" indent="-342900" algn="ctr" eaLnBrk="0" hangingPunct="0">
                  <a:spcBef>
                    <a:spcPct val="20000"/>
                  </a:spcBef>
                </a:pPr>
                <a:r>
                  <a:rPr lang="en-US" sz="2400">
                    <a:latin typeface="Times New Roman" pitchFamily="18" charset="0"/>
                  </a:rPr>
                  <a:t>fstream</a:t>
                </a:r>
              </a:p>
            </p:txBody>
          </p:sp>
          <p:sp>
            <p:nvSpPr>
              <p:cNvPr id="1668127" name="Line 31"/>
              <p:cNvSpPr>
                <a:spLocks noChangeShapeType="1"/>
              </p:cNvSpPr>
              <p:nvPr/>
            </p:nvSpPr>
            <p:spPr bwMode="auto">
              <a:xfrm flipV="1">
                <a:off x="1728" y="1488"/>
                <a:ext cx="0" cy="96"/>
              </a:xfrm>
              <a:prstGeom prst="line">
                <a:avLst/>
              </a:prstGeom>
              <a:noFill/>
              <a:ln w="9525">
                <a:solidFill>
                  <a:schemeClr val="tx1"/>
                </a:solidFill>
                <a:round/>
                <a:headEnd/>
                <a:tailEnd/>
              </a:ln>
              <a:effectLst/>
            </p:spPr>
            <p:txBody>
              <a:bodyPr wrap="none" anchor="ctr"/>
              <a:lstStyle/>
              <a:p>
                <a:endParaRPr lang="en-IN"/>
              </a:p>
            </p:txBody>
          </p:sp>
          <p:sp>
            <p:nvSpPr>
              <p:cNvPr id="1668128" name="Line 32"/>
              <p:cNvSpPr>
                <a:spLocks noChangeShapeType="1"/>
              </p:cNvSpPr>
              <p:nvPr/>
            </p:nvSpPr>
            <p:spPr bwMode="auto">
              <a:xfrm flipV="1">
                <a:off x="4176" y="1488"/>
                <a:ext cx="0" cy="96"/>
              </a:xfrm>
              <a:prstGeom prst="line">
                <a:avLst/>
              </a:prstGeom>
              <a:noFill/>
              <a:ln w="9525">
                <a:solidFill>
                  <a:schemeClr val="tx1"/>
                </a:solidFill>
                <a:round/>
                <a:headEnd/>
                <a:tailEnd/>
              </a:ln>
              <a:effectLst/>
            </p:spPr>
            <p:txBody>
              <a:bodyPr wrap="none" anchor="ctr"/>
              <a:lstStyle/>
              <a:p>
                <a:endParaRPr lang="en-IN"/>
              </a:p>
            </p:txBody>
          </p:sp>
          <p:sp>
            <p:nvSpPr>
              <p:cNvPr id="1668129" name="Line 33"/>
              <p:cNvSpPr>
                <a:spLocks noChangeShapeType="1"/>
              </p:cNvSpPr>
              <p:nvPr/>
            </p:nvSpPr>
            <p:spPr bwMode="auto">
              <a:xfrm>
                <a:off x="1728" y="1488"/>
                <a:ext cx="2448" cy="0"/>
              </a:xfrm>
              <a:prstGeom prst="line">
                <a:avLst/>
              </a:prstGeom>
              <a:noFill/>
              <a:ln w="9525">
                <a:solidFill>
                  <a:schemeClr val="tx1"/>
                </a:solidFill>
                <a:round/>
                <a:headEnd/>
                <a:tailEnd/>
              </a:ln>
              <a:effectLst/>
            </p:spPr>
            <p:txBody>
              <a:bodyPr wrap="none" anchor="ctr"/>
              <a:lstStyle/>
              <a:p>
                <a:endParaRPr lang="en-IN"/>
              </a:p>
            </p:txBody>
          </p:sp>
          <p:sp>
            <p:nvSpPr>
              <p:cNvPr id="1668130" name="Line 34"/>
              <p:cNvSpPr>
                <a:spLocks noChangeShapeType="1"/>
              </p:cNvSpPr>
              <p:nvPr/>
            </p:nvSpPr>
            <p:spPr bwMode="auto">
              <a:xfrm flipV="1">
                <a:off x="3168" y="1392"/>
                <a:ext cx="0" cy="96"/>
              </a:xfrm>
              <a:prstGeom prst="line">
                <a:avLst/>
              </a:prstGeom>
              <a:noFill/>
              <a:ln w="9525">
                <a:solidFill>
                  <a:schemeClr val="tx1"/>
                </a:solidFill>
                <a:round/>
                <a:headEnd/>
                <a:tailEnd/>
              </a:ln>
              <a:effectLst/>
            </p:spPr>
            <p:txBody>
              <a:bodyPr wrap="none" anchor="ctr"/>
              <a:lstStyle/>
              <a:p>
                <a:endParaRPr lang="en-IN"/>
              </a:p>
            </p:txBody>
          </p:sp>
          <p:sp>
            <p:nvSpPr>
              <p:cNvPr id="1668131" name="Line 35"/>
              <p:cNvSpPr>
                <a:spLocks noChangeShapeType="1"/>
              </p:cNvSpPr>
              <p:nvPr/>
            </p:nvSpPr>
            <p:spPr bwMode="auto">
              <a:xfrm>
                <a:off x="3024" y="1392"/>
                <a:ext cx="240" cy="0"/>
              </a:xfrm>
              <a:prstGeom prst="line">
                <a:avLst/>
              </a:prstGeom>
              <a:noFill/>
              <a:ln w="9525">
                <a:solidFill>
                  <a:schemeClr val="tx1"/>
                </a:solidFill>
                <a:round/>
                <a:headEnd/>
                <a:tailEnd/>
              </a:ln>
              <a:effectLst/>
            </p:spPr>
            <p:txBody>
              <a:bodyPr wrap="none" anchor="ctr"/>
              <a:lstStyle/>
              <a:p>
                <a:endParaRPr lang="en-IN"/>
              </a:p>
            </p:txBody>
          </p:sp>
          <p:sp>
            <p:nvSpPr>
              <p:cNvPr id="1668132" name="Line 36"/>
              <p:cNvSpPr>
                <a:spLocks noChangeShapeType="1"/>
              </p:cNvSpPr>
              <p:nvPr/>
            </p:nvSpPr>
            <p:spPr bwMode="auto">
              <a:xfrm flipV="1">
                <a:off x="3024" y="1248"/>
                <a:ext cx="144" cy="144"/>
              </a:xfrm>
              <a:prstGeom prst="line">
                <a:avLst/>
              </a:prstGeom>
              <a:noFill/>
              <a:ln w="9525">
                <a:solidFill>
                  <a:schemeClr val="tx1"/>
                </a:solidFill>
                <a:round/>
                <a:headEnd/>
                <a:tailEnd/>
              </a:ln>
              <a:effectLst/>
            </p:spPr>
            <p:txBody>
              <a:bodyPr wrap="none" anchor="ctr"/>
              <a:lstStyle/>
              <a:p>
                <a:endParaRPr lang="en-IN"/>
              </a:p>
            </p:txBody>
          </p:sp>
          <p:sp>
            <p:nvSpPr>
              <p:cNvPr id="1668133" name="Line 37"/>
              <p:cNvSpPr>
                <a:spLocks noChangeShapeType="1"/>
              </p:cNvSpPr>
              <p:nvPr/>
            </p:nvSpPr>
            <p:spPr bwMode="auto">
              <a:xfrm>
                <a:off x="3168" y="1248"/>
                <a:ext cx="96" cy="144"/>
              </a:xfrm>
              <a:prstGeom prst="line">
                <a:avLst/>
              </a:prstGeom>
              <a:noFill/>
              <a:ln w="9525">
                <a:solidFill>
                  <a:schemeClr val="tx1"/>
                </a:solidFill>
                <a:round/>
                <a:headEnd/>
                <a:tailEnd/>
              </a:ln>
              <a:effectLst/>
            </p:spPr>
            <p:txBody>
              <a:bodyPr wrap="none" anchor="ctr"/>
              <a:lstStyle/>
              <a:p>
                <a:endParaRPr lang="en-IN"/>
              </a:p>
            </p:txBody>
          </p:sp>
          <p:sp>
            <p:nvSpPr>
              <p:cNvPr id="1668134" name="Line 38"/>
              <p:cNvSpPr>
                <a:spLocks noChangeShapeType="1"/>
              </p:cNvSpPr>
              <p:nvPr/>
            </p:nvSpPr>
            <p:spPr bwMode="auto">
              <a:xfrm flipV="1">
                <a:off x="3024" y="2208"/>
                <a:ext cx="0" cy="144"/>
              </a:xfrm>
              <a:prstGeom prst="line">
                <a:avLst/>
              </a:prstGeom>
              <a:noFill/>
              <a:ln w="9525">
                <a:solidFill>
                  <a:schemeClr val="tx1"/>
                </a:solidFill>
                <a:round/>
                <a:headEnd/>
                <a:tailEnd/>
              </a:ln>
              <a:effectLst/>
            </p:spPr>
            <p:txBody>
              <a:bodyPr wrap="none" anchor="ctr"/>
              <a:lstStyle/>
              <a:p>
                <a:endParaRPr lang="en-IN"/>
              </a:p>
            </p:txBody>
          </p:sp>
          <p:sp>
            <p:nvSpPr>
              <p:cNvPr id="1668135" name="Line 39"/>
              <p:cNvSpPr>
                <a:spLocks noChangeShapeType="1"/>
              </p:cNvSpPr>
              <p:nvPr/>
            </p:nvSpPr>
            <p:spPr bwMode="auto">
              <a:xfrm>
                <a:off x="1728" y="2208"/>
                <a:ext cx="2784" cy="0"/>
              </a:xfrm>
              <a:prstGeom prst="line">
                <a:avLst/>
              </a:prstGeom>
              <a:noFill/>
              <a:ln w="9525">
                <a:solidFill>
                  <a:schemeClr val="tx1"/>
                </a:solidFill>
                <a:round/>
                <a:headEnd/>
                <a:tailEnd/>
              </a:ln>
              <a:effectLst/>
            </p:spPr>
            <p:txBody>
              <a:bodyPr wrap="none" anchor="ctr"/>
              <a:lstStyle/>
              <a:p>
                <a:endParaRPr lang="en-IN"/>
              </a:p>
            </p:txBody>
          </p:sp>
          <p:sp>
            <p:nvSpPr>
              <p:cNvPr id="1668136" name="Line 40"/>
              <p:cNvSpPr>
                <a:spLocks noChangeShapeType="1"/>
              </p:cNvSpPr>
              <p:nvPr/>
            </p:nvSpPr>
            <p:spPr bwMode="auto">
              <a:xfrm flipV="1">
                <a:off x="1728" y="2160"/>
                <a:ext cx="0" cy="48"/>
              </a:xfrm>
              <a:prstGeom prst="line">
                <a:avLst/>
              </a:prstGeom>
              <a:noFill/>
              <a:ln w="9525">
                <a:solidFill>
                  <a:schemeClr val="tx1"/>
                </a:solidFill>
                <a:round/>
                <a:headEnd/>
                <a:tailEnd/>
              </a:ln>
              <a:effectLst/>
            </p:spPr>
            <p:txBody>
              <a:bodyPr wrap="none" anchor="ctr"/>
              <a:lstStyle/>
              <a:p>
                <a:endParaRPr lang="en-IN"/>
              </a:p>
            </p:txBody>
          </p:sp>
          <p:sp>
            <p:nvSpPr>
              <p:cNvPr id="1668137" name="Line 41"/>
              <p:cNvSpPr>
                <a:spLocks noChangeShapeType="1"/>
              </p:cNvSpPr>
              <p:nvPr/>
            </p:nvSpPr>
            <p:spPr bwMode="auto">
              <a:xfrm>
                <a:off x="4320" y="2160"/>
                <a:ext cx="336" cy="0"/>
              </a:xfrm>
              <a:prstGeom prst="line">
                <a:avLst/>
              </a:prstGeom>
              <a:noFill/>
              <a:ln w="9525">
                <a:solidFill>
                  <a:schemeClr val="tx1"/>
                </a:solidFill>
                <a:round/>
                <a:headEnd/>
                <a:tailEnd/>
              </a:ln>
              <a:effectLst/>
            </p:spPr>
            <p:txBody>
              <a:bodyPr wrap="none" anchor="ctr"/>
              <a:lstStyle/>
              <a:p>
                <a:endParaRPr lang="en-IN"/>
              </a:p>
            </p:txBody>
          </p:sp>
          <p:sp>
            <p:nvSpPr>
              <p:cNvPr id="1668138" name="Line 42"/>
              <p:cNvSpPr>
                <a:spLocks noChangeShapeType="1"/>
              </p:cNvSpPr>
              <p:nvPr/>
            </p:nvSpPr>
            <p:spPr bwMode="auto">
              <a:xfrm flipV="1">
                <a:off x="4320" y="2016"/>
                <a:ext cx="192" cy="144"/>
              </a:xfrm>
              <a:prstGeom prst="line">
                <a:avLst/>
              </a:prstGeom>
              <a:noFill/>
              <a:ln w="9525">
                <a:solidFill>
                  <a:schemeClr val="tx1"/>
                </a:solidFill>
                <a:round/>
                <a:headEnd/>
                <a:tailEnd/>
              </a:ln>
              <a:effectLst/>
            </p:spPr>
            <p:txBody>
              <a:bodyPr wrap="none" anchor="ctr"/>
              <a:lstStyle/>
              <a:p>
                <a:endParaRPr lang="en-IN"/>
              </a:p>
            </p:txBody>
          </p:sp>
          <p:sp>
            <p:nvSpPr>
              <p:cNvPr id="1668139" name="Line 43"/>
              <p:cNvSpPr>
                <a:spLocks noChangeShapeType="1"/>
              </p:cNvSpPr>
              <p:nvPr/>
            </p:nvSpPr>
            <p:spPr bwMode="auto">
              <a:xfrm>
                <a:off x="4512" y="2016"/>
                <a:ext cx="144" cy="144"/>
              </a:xfrm>
              <a:prstGeom prst="line">
                <a:avLst/>
              </a:prstGeom>
              <a:noFill/>
              <a:ln w="9525">
                <a:solidFill>
                  <a:schemeClr val="tx1"/>
                </a:solidFill>
                <a:round/>
                <a:headEnd/>
                <a:tailEnd/>
              </a:ln>
              <a:effectLst/>
            </p:spPr>
            <p:txBody>
              <a:bodyPr wrap="none" anchor="ctr"/>
              <a:lstStyle/>
              <a:p>
                <a:endParaRPr lang="en-IN"/>
              </a:p>
            </p:txBody>
          </p:sp>
          <p:sp>
            <p:nvSpPr>
              <p:cNvPr id="1668140" name="Line 44"/>
              <p:cNvSpPr>
                <a:spLocks noChangeShapeType="1"/>
              </p:cNvSpPr>
              <p:nvPr/>
            </p:nvSpPr>
            <p:spPr bwMode="auto">
              <a:xfrm>
                <a:off x="1680" y="2112"/>
                <a:ext cx="192" cy="0"/>
              </a:xfrm>
              <a:prstGeom prst="line">
                <a:avLst/>
              </a:prstGeom>
              <a:noFill/>
              <a:ln w="9525">
                <a:solidFill>
                  <a:schemeClr val="tx1"/>
                </a:solidFill>
                <a:round/>
                <a:headEnd/>
                <a:tailEnd/>
              </a:ln>
              <a:effectLst/>
            </p:spPr>
            <p:txBody>
              <a:bodyPr wrap="none" anchor="ctr"/>
              <a:lstStyle/>
              <a:p>
                <a:endParaRPr lang="en-IN"/>
              </a:p>
            </p:txBody>
          </p:sp>
          <p:sp>
            <p:nvSpPr>
              <p:cNvPr id="1668141" name="Line 45"/>
              <p:cNvSpPr>
                <a:spLocks noChangeShapeType="1"/>
              </p:cNvSpPr>
              <p:nvPr/>
            </p:nvSpPr>
            <p:spPr bwMode="auto">
              <a:xfrm flipV="1">
                <a:off x="1680" y="1968"/>
                <a:ext cx="96" cy="144"/>
              </a:xfrm>
              <a:prstGeom prst="line">
                <a:avLst/>
              </a:prstGeom>
              <a:noFill/>
              <a:ln w="9525">
                <a:solidFill>
                  <a:schemeClr val="tx1"/>
                </a:solidFill>
                <a:round/>
                <a:headEnd/>
                <a:tailEnd/>
              </a:ln>
              <a:effectLst/>
            </p:spPr>
            <p:txBody>
              <a:bodyPr wrap="none" anchor="ctr"/>
              <a:lstStyle/>
              <a:p>
                <a:endParaRPr lang="en-IN"/>
              </a:p>
            </p:txBody>
          </p:sp>
          <p:sp>
            <p:nvSpPr>
              <p:cNvPr id="1668142" name="Line 46"/>
              <p:cNvSpPr>
                <a:spLocks noChangeShapeType="1"/>
              </p:cNvSpPr>
              <p:nvPr/>
            </p:nvSpPr>
            <p:spPr bwMode="auto">
              <a:xfrm>
                <a:off x="1776" y="1968"/>
                <a:ext cx="96" cy="144"/>
              </a:xfrm>
              <a:prstGeom prst="line">
                <a:avLst/>
              </a:prstGeom>
              <a:noFill/>
              <a:ln w="9525">
                <a:solidFill>
                  <a:schemeClr val="tx1"/>
                </a:solidFill>
                <a:round/>
                <a:headEnd/>
                <a:tailEnd/>
              </a:ln>
              <a:effectLst/>
            </p:spPr>
            <p:txBody>
              <a:bodyPr wrap="none" anchor="ctr"/>
              <a:lstStyle/>
              <a:p>
                <a:endParaRPr lang="en-IN"/>
              </a:p>
            </p:txBody>
          </p:sp>
          <p:sp>
            <p:nvSpPr>
              <p:cNvPr id="1668143" name="Line 47"/>
              <p:cNvSpPr>
                <a:spLocks noChangeShapeType="1"/>
              </p:cNvSpPr>
              <p:nvPr/>
            </p:nvSpPr>
            <p:spPr bwMode="auto">
              <a:xfrm flipV="1">
                <a:off x="1296" y="2160"/>
                <a:ext cx="0" cy="1200"/>
              </a:xfrm>
              <a:prstGeom prst="line">
                <a:avLst/>
              </a:prstGeom>
              <a:noFill/>
              <a:ln w="9525">
                <a:solidFill>
                  <a:schemeClr val="tx1"/>
                </a:solidFill>
                <a:round/>
                <a:headEnd/>
                <a:tailEnd/>
              </a:ln>
              <a:effectLst/>
            </p:spPr>
            <p:txBody>
              <a:bodyPr wrap="none" anchor="ctr"/>
              <a:lstStyle/>
              <a:p>
                <a:endParaRPr lang="en-IN"/>
              </a:p>
            </p:txBody>
          </p:sp>
          <p:sp>
            <p:nvSpPr>
              <p:cNvPr id="1668144" name="Line 48"/>
              <p:cNvSpPr>
                <a:spLocks noChangeShapeType="1"/>
              </p:cNvSpPr>
              <p:nvPr/>
            </p:nvSpPr>
            <p:spPr bwMode="auto">
              <a:xfrm>
                <a:off x="1152" y="2160"/>
                <a:ext cx="288" cy="0"/>
              </a:xfrm>
              <a:prstGeom prst="line">
                <a:avLst/>
              </a:prstGeom>
              <a:noFill/>
              <a:ln w="9525">
                <a:solidFill>
                  <a:schemeClr val="tx1"/>
                </a:solidFill>
                <a:round/>
                <a:headEnd/>
                <a:tailEnd/>
              </a:ln>
              <a:effectLst/>
            </p:spPr>
            <p:txBody>
              <a:bodyPr wrap="none" anchor="ctr"/>
              <a:lstStyle/>
              <a:p>
                <a:endParaRPr lang="en-IN"/>
              </a:p>
            </p:txBody>
          </p:sp>
          <p:sp>
            <p:nvSpPr>
              <p:cNvPr id="1668145" name="Line 49"/>
              <p:cNvSpPr>
                <a:spLocks noChangeShapeType="1"/>
              </p:cNvSpPr>
              <p:nvPr/>
            </p:nvSpPr>
            <p:spPr bwMode="auto">
              <a:xfrm flipV="1">
                <a:off x="1152" y="1968"/>
                <a:ext cx="144" cy="192"/>
              </a:xfrm>
              <a:prstGeom prst="line">
                <a:avLst/>
              </a:prstGeom>
              <a:noFill/>
              <a:ln w="9525">
                <a:solidFill>
                  <a:schemeClr val="tx1"/>
                </a:solidFill>
                <a:round/>
                <a:headEnd/>
                <a:tailEnd/>
              </a:ln>
              <a:effectLst/>
            </p:spPr>
            <p:txBody>
              <a:bodyPr wrap="none" anchor="ctr"/>
              <a:lstStyle/>
              <a:p>
                <a:endParaRPr lang="en-IN"/>
              </a:p>
            </p:txBody>
          </p:sp>
          <p:sp>
            <p:nvSpPr>
              <p:cNvPr id="1668146" name="Line 50"/>
              <p:cNvSpPr>
                <a:spLocks noChangeShapeType="1"/>
              </p:cNvSpPr>
              <p:nvPr/>
            </p:nvSpPr>
            <p:spPr bwMode="auto">
              <a:xfrm>
                <a:off x="1296" y="1968"/>
                <a:ext cx="144" cy="192"/>
              </a:xfrm>
              <a:prstGeom prst="line">
                <a:avLst/>
              </a:prstGeom>
              <a:noFill/>
              <a:ln w="9525">
                <a:solidFill>
                  <a:schemeClr val="tx1"/>
                </a:solidFill>
                <a:round/>
                <a:headEnd/>
                <a:tailEnd/>
              </a:ln>
              <a:effectLst/>
            </p:spPr>
            <p:txBody>
              <a:bodyPr wrap="none" anchor="ctr"/>
              <a:lstStyle/>
              <a:p>
                <a:endParaRPr lang="en-IN"/>
              </a:p>
            </p:txBody>
          </p:sp>
          <p:sp>
            <p:nvSpPr>
              <p:cNvPr id="1668147" name="Line 51"/>
              <p:cNvSpPr>
                <a:spLocks noChangeShapeType="1"/>
              </p:cNvSpPr>
              <p:nvPr/>
            </p:nvSpPr>
            <p:spPr bwMode="auto">
              <a:xfrm flipV="1">
                <a:off x="4944" y="2208"/>
                <a:ext cx="0" cy="1200"/>
              </a:xfrm>
              <a:prstGeom prst="line">
                <a:avLst/>
              </a:prstGeom>
              <a:noFill/>
              <a:ln w="9525">
                <a:solidFill>
                  <a:schemeClr val="tx1"/>
                </a:solidFill>
                <a:round/>
                <a:headEnd/>
                <a:tailEnd/>
              </a:ln>
              <a:effectLst/>
            </p:spPr>
            <p:txBody>
              <a:bodyPr wrap="none" anchor="ctr"/>
              <a:lstStyle/>
              <a:p>
                <a:endParaRPr lang="en-IN"/>
              </a:p>
            </p:txBody>
          </p:sp>
          <p:sp>
            <p:nvSpPr>
              <p:cNvPr id="1668148" name="Line 52"/>
              <p:cNvSpPr>
                <a:spLocks noChangeShapeType="1"/>
              </p:cNvSpPr>
              <p:nvPr/>
            </p:nvSpPr>
            <p:spPr bwMode="auto">
              <a:xfrm>
                <a:off x="4848" y="2208"/>
                <a:ext cx="192" cy="0"/>
              </a:xfrm>
              <a:prstGeom prst="line">
                <a:avLst/>
              </a:prstGeom>
              <a:noFill/>
              <a:ln w="9525">
                <a:solidFill>
                  <a:schemeClr val="tx1"/>
                </a:solidFill>
                <a:round/>
                <a:headEnd/>
                <a:tailEnd/>
              </a:ln>
              <a:effectLst/>
            </p:spPr>
            <p:txBody>
              <a:bodyPr wrap="none" anchor="ctr"/>
              <a:lstStyle/>
              <a:p>
                <a:endParaRPr lang="en-IN"/>
              </a:p>
            </p:txBody>
          </p:sp>
          <p:sp>
            <p:nvSpPr>
              <p:cNvPr id="1668149" name="Line 53"/>
              <p:cNvSpPr>
                <a:spLocks noChangeShapeType="1"/>
              </p:cNvSpPr>
              <p:nvPr/>
            </p:nvSpPr>
            <p:spPr bwMode="auto">
              <a:xfrm flipV="1">
                <a:off x="4848" y="2016"/>
                <a:ext cx="96" cy="192"/>
              </a:xfrm>
              <a:prstGeom prst="line">
                <a:avLst/>
              </a:prstGeom>
              <a:noFill/>
              <a:ln w="9525">
                <a:solidFill>
                  <a:schemeClr val="tx1"/>
                </a:solidFill>
                <a:round/>
                <a:headEnd/>
                <a:tailEnd/>
              </a:ln>
              <a:effectLst/>
            </p:spPr>
            <p:txBody>
              <a:bodyPr wrap="none" anchor="ctr"/>
              <a:lstStyle/>
              <a:p>
                <a:endParaRPr lang="en-IN"/>
              </a:p>
            </p:txBody>
          </p:sp>
          <p:sp>
            <p:nvSpPr>
              <p:cNvPr id="1668150" name="Line 54"/>
              <p:cNvSpPr>
                <a:spLocks noChangeShapeType="1"/>
              </p:cNvSpPr>
              <p:nvPr/>
            </p:nvSpPr>
            <p:spPr bwMode="auto">
              <a:xfrm>
                <a:off x="4944" y="2016"/>
                <a:ext cx="96" cy="192"/>
              </a:xfrm>
              <a:prstGeom prst="line">
                <a:avLst/>
              </a:prstGeom>
              <a:noFill/>
              <a:ln w="9525">
                <a:solidFill>
                  <a:schemeClr val="tx1"/>
                </a:solidFill>
                <a:round/>
                <a:headEnd/>
                <a:tailEnd/>
              </a:ln>
              <a:effectLst/>
            </p:spPr>
            <p:txBody>
              <a:bodyPr wrap="none" anchor="ctr"/>
              <a:lstStyle/>
              <a:p>
                <a:endParaRPr lang="en-IN"/>
              </a:p>
            </p:txBody>
          </p:sp>
          <p:sp>
            <p:nvSpPr>
              <p:cNvPr id="1668151" name="Line 55"/>
              <p:cNvSpPr>
                <a:spLocks noChangeShapeType="1"/>
              </p:cNvSpPr>
              <p:nvPr/>
            </p:nvSpPr>
            <p:spPr bwMode="auto">
              <a:xfrm flipV="1">
                <a:off x="3072" y="2928"/>
                <a:ext cx="0" cy="432"/>
              </a:xfrm>
              <a:prstGeom prst="line">
                <a:avLst/>
              </a:prstGeom>
              <a:noFill/>
              <a:ln w="9525">
                <a:solidFill>
                  <a:schemeClr val="tx1"/>
                </a:solidFill>
                <a:round/>
                <a:headEnd/>
                <a:tailEnd/>
              </a:ln>
              <a:effectLst/>
            </p:spPr>
            <p:txBody>
              <a:bodyPr wrap="none" anchor="ctr"/>
              <a:lstStyle/>
              <a:p>
                <a:endParaRPr lang="en-IN"/>
              </a:p>
            </p:txBody>
          </p:sp>
          <p:sp>
            <p:nvSpPr>
              <p:cNvPr id="1668152" name="Line 56"/>
              <p:cNvSpPr>
                <a:spLocks noChangeShapeType="1"/>
              </p:cNvSpPr>
              <p:nvPr/>
            </p:nvSpPr>
            <p:spPr bwMode="auto">
              <a:xfrm>
                <a:off x="2928" y="2928"/>
                <a:ext cx="288" cy="0"/>
              </a:xfrm>
              <a:prstGeom prst="line">
                <a:avLst/>
              </a:prstGeom>
              <a:noFill/>
              <a:ln w="9525">
                <a:solidFill>
                  <a:schemeClr val="tx1"/>
                </a:solidFill>
                <a:round/>
                <a:headEnd/>
                <a:tailEnd/>
              </a:ln>
              <a:effectLst/>
            </p:spPr>
            <p:txBody>
              <a:bodyPr wrap="none" anchor="ctr"/>
              <a:lstStyle/>
              <a:p>
                <a:endParaRPr lang="en-IN"/>
              </a:p>
            </p:txBody>
          </p:sp>
          <p:sp>
            <p:nvSpPr>
              <p:cNvPr id="1668153" name="Line 57"/>
              <p:cNvSpPr>
                <a:spLocks noChangeShapeType="1"/>
              </p:cNvSpPr>
              <p:nvPr/>
            </p:nvSpPr>
            <p:spPr bwMode="auto">
              <a:xfrm flipV="1">
                <a:off x="2928" y="2784"/>
                <a:ext cx="144" cy="144"/>
              </a:xfrm>
              <a:prstGeom prst="line">
                <a:avLst/>
              </a:prstGeom>
              <a:noFill/>
              <a:ln w="9525">
                <a:solidFill>
                  <a:schemeClr val="tx1"/>
                </a:solidFill>
                <a:round/>
                <a:headEnd/>
                <a:tailEnd/>
              </a:ln>
              <a:effectLst/>
            </p:spPr>
            <p:txBody>
              <a:bodyPr wrap="none" anchor="ctr"/>
              <a:lstStyle/>
              <a:p>
                <a:endParaRPr lang="en-IN"/>
              </a:p>
            </p:txBody>
          </p:sp>
          <p:sp>
            <p:nvSpPr>
              <p:cNvPr id="1668154" name="Line 58"/>
              <p:cNvSpPr>
                <a:spLocks noChangeShapeType="1"/>
              </p:cNvSpPr>
              <p:nvPr/>
            </p:nvSpPr>
            <p:spPr bwMode="auto">
              <a:xfrm>
                <a:off x="3072" y="2784"/>
                <a:ext cx="144" cy="144"/>
              </a:xfrm>
              <a:prstGeom prst="line">
                <a:avLst/>
              </a:prstGeom>
              <a:noFill/>
              <a:ln w="9525">
                <a:solidFill>
                  <a:schemeClr val="tx1"/>
                </a:solidFill>
                <a:round/>
                <a:headEnd/>
                <a:tailEnd/>
              </a:ln>
              <a:effectLst/>
            </p:spPr>
            <p:txBody>
              <a:bodyPr wrap="none" anchor="ctr"/>
              <a:lstStyle/>
              <a:p>
                <a:endParaRPr lang="en-IN"/>
              </a:p>
            </p:txBody>
          </p:sp>
        </p:grpSp>
      </p:gr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p:cNvSpPr>
          <p:nvPr>
            <p:ph type="title"/>
          </p:nvPr>
        </p:nvSpPr>
        <p:spPr/>
        <p:txBody>
          <a:bodyPr/>
          <a:lstStyle/>
          <a:p>
            <a:r>
              <a:rPr lang="en-US"/>
              <a:t>Standard Output</a:t>
            </a:r>
          </a:p>
        </p:txBody>
      </p:sp>
      <p:sp>
        <p:nvSpPr>
          <p:cNvPr id="1670147" name="Rectangle 3"/>
          <p:cNvSpPr>
            <a:spLocks noGrp="1"/>
          </p:cNvSpPr>
          <p:nvPr>
            <p:ph type="body" idx="1"/>
          </p:nvPr>
        </p:nvSpPr>
        <p:spPr/>
        <p:txBody>
          <a:bodyPr>
            <a:normAutofit fontScale="92500" lnSpcReduction="20000"/>
          </a:bodyPr>
          <a:lstStyle/>
          <a:p>
            <a:r>
              <a:rPr lang="en-US"/>
              <a:t>Stream classes have their member data, functions, and definitions.</a:t>
            </a:r>
          </a:p>
          <a:p>
            <a:endParaRPr lang="en-US"/>
          </a:p>
          <a:p>
            <a:r>
              <a:rPr lang="en-US"/>
              <a:t>Class ostream contains functions defined for output operations. These operations are called stream insertions. The &lt;&lt; operator is called the inserter.</a:t>
            </a:r>
          </a:p>
          <a:p>
            <a:endParaRPr lang="en-US"/>
          </a:p>
          <a:p>
            <a:r>
              <a:rPr lang="en-US" b="1"/>
              <a:t>cout</a:t>
            </a:r>
            <a:r>
              <a:rPr lang="en-US"/>
              <a:t> is an object of type ostream defined in the header file iostream, and is attached to the standard output device, i.e., the screen.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ChangeArrowheads="1"/>
          </p:cNvSpPr>
          <p:nvPr/>
        </p:nvSpPr>
        <p:spPr bwMode="auto">
          <a:xfrm>
            <a:off x="304800" y="1371600"/>
            <a:ext cx="4191000" cy="4800600"/>
          </a:xfrm>
          <a:prstGeom prst="rect">
            <a:avLst/>
          </a:prstGeom>
          <a:noFill/>
          <a:ln w="9525">
            <a:solidFill>
              <a:schemeClr val="tx1"/>
            </a:solidFill>
            <a:miter lim="800000"/>
            <a:headEnd/>
            <a:tailEnd/>
          </a:ln>
          <a:effectLst/>
        </p:spPr>
        <p:txBody>
          <a:bodyPr lIns="92075" tIns="46037" rIns="92075" bIns="46037"/>
          <a:lstStyle/>
          <a:p>
            <a:pPr marL="342900" indent="-342900" eaLnBrk="0" hangingPunct="0">
              <a:spcBef>
                <a:spcPct val="20000"/>
              </a:spcBef>
              <a:buClr>
                <a:schemeClr val="tx2"/>
              </a:buClr>
              <a:buFontTx/>
              <a:buChar char="•"/>
            </a:pPr>
            <a:endParaRPr lang="en-US" sz="2400" b="1" i="1">
              <a:latin typeface="Times New Roman" pitchFamily="18" charset="0"/>
            </a:endParaRPr>
          </a:p>
          <a:p>
            <a:pPr marL="342900" indent="-342900" algn="ctr" eaLnBrk="0" hangingPunct="0">
              <a:spcBef>
                <a:spcPct val="20000"/>
              </a:spcBef>
              <a:buClr>
                <a:schemeClr val="tx2"/>
              </a:buClr>
            </a:pPr>
            <a:r>
              <a:rPr lang="en-US" sz="2400" b="1" i="1">
                <a:latin typeface="Times New Roman" pitchFamily="18" charset="0"/>
              </a:rPr>
              <a:t>Procedure oriented </a:t>
            </a:r>
          </a:p>
          <a:p>
            <a:pPr marL="342900" indent="-342900" algn="ctr" eaLnBrk="0" hangingPunct="0">
              <a:spcBef>
                <a:spcPct val="20000"/>
              </a:spcBef>
              <a:buClr>
                <a:schemeClr val="tx2"/>
              </a:buClr>
            </a:pPr>
            <a:r>
              <a:rPr lang="en-US" sz="2400" b="1" i="1">
                <a:latin typeface="Times New Roman" pitchFamily="18" charset="0"/>
              </a:rPr>
              <a:t>programming</a:t>
            </a:r>
            <a:endParaRPr lang="en-US" sz="2400" i="1">
              <a:latin typeface="Times New Roman" pitchFamily="18" charset="0"/>
            </a:endParaRPr>
          </a:p>
          <a:p>
            <a:pPr marL="742950" lvl="1" indent="-285750" eaLnBrk="0" hangingPunct="0">
              <a:spcBef>
                <a:spcPct val="20000"/>
              </a:spcBef>
              <a:buClr>
                <a:schemeClr val="tx2"/>
              </a:buClr>
            </a:pPr>
            <a:endParaRPr lang="en-US" sz="2400" b="1">
              <a:latin typeface="Times New Roman" pitchFamily="18" charset="0"/>
            </a:endParaRPr>
          </a:p>
          <a:p>
            <a:pPr marL="742950" lvl="1" indent="-285750" eaLnBrk="0" hangingPunct="0">
              <a:spcBef>
                <a:spcPct val="20000"/>
              </a:spcBef>
              <a:buClr>
                <a:schemeClr val="tx2"/>
              </a:buClr>
              <a:buFontTx/>
              <a:buChar char="•"/>
            </a:pPr>
            <a:r>
              <a:rPr lang="en-US" sz="2400">
                <a:latin typeface="Times New Roman" pitchFamily="18" charset="0"/>
              </a:rPr>
              <a:t>Emphasis on algorithms</a:t>
            </a:r>
          </a:p>
          <a:p>
            <a:pPr marL="742950" lvl="1" indent="-285750" eaLnBrk="0" hangingPunct="0">
              <a:spcBef>
                <a:spcPct val="20000"/>
              </a:spcBef>
              <a:buClr>
                <a:schemeClr val="tx2"/>
              </a:buClr>
              <a:buFontTx/>
              <a:buChar char="•"/>
            </a:pPr>
            <a:endParaRPr lang="en-US" sz="2400">
              <a:latin typeface="Times New Roman" pitchFamily="18" charset="0"/>
            </a:endParaRPr>
          </a:p>
          <a:p>
            <a:pPr marL="742950" lvl="1" indent="-285750" eaLnBrk="0" hangingPunct="0">
              <a:spcBef>
                <a:spcPct val="20000"/>
              </a:spcBef>
              <a:buClr>
                <a:schemeClr val="tx2"/>
              </a:buClr>
              <a:buFontTx/>
              <a:buChar char="•"/>
            </a:pPr>
            <a:r>
              <a:rPr lang="en-US" sz="2400">
                <a:latin typeface="Times New Roman" pitchFamily="18" charset="0"/>
              </a:rPr>
              <a:t>Functions </a:t>
            </a:r>
          </a:p>
          <a:p>
            <a:pPr marL="742950" lvl="1" indent="-285750" eaLnBrk="0" hangingPunct="0">
              <a:spcBef>
                <a:spcPct val="20000"/>
              </a:spcBef>
              <a:buClr>
                <a:schemeClr val="tx2"/>
              </a:buClr>
              <a:buFontTx/>
              <a:buChar char="•"/>
            </a:pPr>
            <a:r>
              <a:rPr lang="en-US" sz="2400">
                <a:latin typeface="Times New Roman" pitchFamily="18" charset="0"/>
              </a:rPr>
              <a:t>Global data</a:t>
            </a:r>
          </a:p>
          <a:p>
            <a:pPr marL="742950" lvl="1" indent="-285750" eaLnBrk="0" hangingPunct="0">
              <a:spcBef>
                <a:spcPct val="20000"/>
              </a:spcBef>
              <a:buClr>
                <a:schemeClr val="tx2"/>
              </a:buClr>
              <a:buFontTx/>
              <a:buChar char="•"/>
            </a:pPr>
            <a:endParaRPr lang="en-US" sz="2400">
              <a:latin typeface="Times New Roman" pitchFamily="18" charset="0"/>
            </a:endParaRPr>
          </a:p>
          <a:p>
            <a:pPr marL="742950" lvl="1" indent="-285750" eaLnBrk="0" hangingPunct="0">
              <a:spcBef>
                <a:spcPct val="20000"/>
              </a:spcBef>
              <a:buClr>
                <a:schemeClr val="tx2"/>
              </a:buClr>
              <a:buFontTx/>
              <a:buChar char="•"/>
            </a:pPr>
            <a:r>
              <a:rPr lang="en-US" sz="2400">
                <a:latin typeface="Times New Roman" pitchFamily="18" charset="0"/>
              </a:rPr>
              <a:t>Top down approach</a:t>
            </a:r>
          </a:p>
        </p:txBody>
      </p:sp>
      <p:sp>
        <p:nvSpPr>
          <p:cNvPr id="693251" name="Text Box 3"/>
          <p:cNvSpPr txBox="1">
            <a:spLocks noChangeArrowheads="1"/>
          </p:cNvSpPr>
          <p:nvPr/>
        </p:nvSpPr>
        <p:spPr bwMode="auto">
          <a:xfrm>
            <a:off x="4724400" y="1371600"/>
            <a:ext cx="3886200" cy="4775200"/>
          </a:xfrm>
          <a:prstGeom prst="rect">
            <a:avLst/>
          </a:prstGeom>
          <a:noFill/>
          <a:ln w="9525">
            <a:solidFill>
              <a:schemeClr val="tx1"/>
            </a:solidFill>
            <a:miter lim="800000"/>
            <a:headEnd/>
            <a:tailEnd/>
          </a:ln>
          <a:effectLst/>
        </p:spPr>
        <p:txBody>
          <a:bodyPr>
            <a:spAutoFit/>
          </a:bodyPr>
          <a:lstStyle/>
          <a:p>
            <a:pPr algn="ctr" eaLnBrk="0" hangingPunct="0">
              <a:spcBef>
                <a:spcPct val="20000"/>
              </a:spcBef>
              <a:buClr>
                <a:schemeClr val="tx2"/>
              </a:buClr>
            </a:pPr>
            <a:endParaRPr lang="en-US" sz="2400" b="1" i="1">
              <a:latin typeface="Times New Roman" pitchFamily="18" charset="0"/>
            </a:endParaRPr>
          </a:p>
          <a:p>
            <a:pPr algn="ctr" eaLnBrk="0" hangingPunct="0">
              <a:spcBef>
                <a:spcPct val="20000"/>
              </a:spcBef>
              <a:buClr>
                <a:schemeClr val="tx2"/>
              </a:buClr>
            </a:pPr>
            <a:r>
              <a:rPr lang="en-US" sz="2400" b="1" i="1">
                <a:latin typeface="Times New Roman" pitchFamily="18" charset="0"/>
              </a:rPr>
              <a:t>Object oriented        programming</a:t>
            </a:r>
          </a:p>
          <a:p>
            <a:pPr lvl="1" eaLnBrk="0" hangingPunct="0">
              <a:spcBef>
                <a:spcPct val="20000"/>
              </a:spcBef>
              <a:buClr>
                <a:schemeClr val="tx2"/>
              </a:buClr>
            </a:pPr>
            <a:endParaRPr lang="en-US" sz="2400" b="1">
              <a:latin typeface="Times New Roman" pitchFamily="18" charset="0"/>
            </a:endParaRPr>
          </a:p>
          <a:p>
            <a:pPr lvl="1" eaLnBrk="0" hangingPunct="0">
              <a:spcBef>
                <a:spcPct val="20000"/>
              </a:spcBef>
              <a:buClr>
                <a:schemeClr val="tx2"/>
              </a:buClr>
              <a:buFontTx/>
              <a:buChar char="•"/>
            </a:pPr>
            <a:r>
              <a:rPr lang="en-US" sz="2400">
                <a:latin typeface="Times New Roman" pitchFamily="18" charset="0"/>
              </a:rPr>
              <a:t>  emphasis on data   </a:t>
            </a:r>
          </a:p>
          <a:p>
            <a:pPr lvl="1" eaLnBrk="0" hangingPunct="0">
              <a:spcBef>
                <a:spcPct val="20000"/>
              </a:spcBef>
              <a:buClr>
                <a:schemeClr val="tx2"/>
              </a:buClr>
            </a:pPr>
            <a:r>
              <a:rPr lang="en-US" sz="2400">
                <a:latin typeface="Times New Roman" pitchFamily="18" charset="0"/>
              </a:rPr>
              <a:t>    abstraction</a:t>
            </a:r>
          </a:p>
          <a:p>
            <a:pPr lvl="1" eaLnBrk="0" hangingPunct="0">
              <a:spcBef>
                <a:spcPct val="20000"/>
              </a:spcBef>
              <a:buClr>
                <a:schemeClr val="tx2"/>
              </a:buClr>
              <a:buFontTx/>
              <a:buChar char="•"/>
            </a:pPr>
            <a:r>
              <a:rPr lang="en-US" sz="2400">
                <a:latin typeface="Times New Roman" pitchFamily="18" charset="0"/>
              </a:rPr>
              <a:t>  objects</a:t>
            </a:r>
          </a:p>
          <a:p>
            <a:pPr lvl="1" eaLnBrk="0" hangingPunct="0">
              <a:spcBef>
                <a:spcPct val="20000"/>
              </a:spcBef>
              <a:buClr>
                <a:schemeClr val="tx2"/>
              </a:buClr>
              <a:buFontTx/>
              <a:buChar char="•"/>
            </a:pPr>
            <a:r>
              <a:rPr lang="en-US" sz="2400">
                <a:latin typeface="Times New Roman" pitchFamily="18" charset="0"/>
              </a:rPr>
              <a:t>  Functions and data are</a:t>
            </a:r>
          </a:p>
          <a:p>
            <a:pPr lvl="1" eaLnBrk="0" hangingPunct="0">
              <a:spcBef>
                <a:spcPct val="20000"/>
              </a:spcBef>
              <a:buClr>
                <a:schemeClr val="tx2"/>
              </a:buClr>
            </a:pPr>
            <a:r>
              <a:rPr lang="en-US" sz="2400">
                <a:latin typeface="Times New Roman" pitchFamily="18" charset="0"/>
              </a:rPr>
              <a:t>   grouped into structures</a:t>
            </a:r>
          </a:p>
          <a:p>
            <a:pPr lvl="1" eaLnBrk="0" hangingPunct="0">
              <a:spcBef>
                <a:spcPct val="20000"/>
              </a:spcBef>
              <a:buClr>
                <a:schemeClr val="tx2"/>
              </a:buClr>
              <a:buFontTx/>
              <a:buChar char="•"/>
            </a:pPr>
            <a:r>
              <a:rPr lang="en-US" sz="2400">
                <a:latin typeface="Times New Roman" pitchFamily="18" charset="0"/>
              </a:rPr>
              <a:t>  Bottom up approach</a:t>
            </a:r>
            <a:endParaRPr lang="en-US" sz="2400" b="1">
              <a:latin typeface="Times New Roman" pitchFamily="18" charset="0"/>
            </a:endParaRPr>
          </a:p>
          <a:p>
            <a:pPr lvl="1" eaLnBrk="0" hangingPunct="0">
              <a:spcBef>
                <a:spcPct val="20000"/>
              </a:spcBef>
              <a:buClr>
                <a:schemeClr val="tx2"/>
              </a:buClr>
            </a:pPr>
            <a:endParaRPr lang="en-US" sz="2400" b="1">
              <a:latin typeface="Times New Roman" pitchFamily="18" charset="0"/>
            </a:endParaRPr>
          </a:p>
        </p:txBody>
      </p:sp>
      <p:sp>
        <p:nvSpPr>
          <p:cNvPr id="693252" name="Text Box 4"/>
          <p:cNvSpPr txBox="1">
            <a:spLocks noChangeArrowheads="1"/>
          </p:cNvSpPr>
          <p:nvPr/>
        </p:nvSpPr>
        <p:spPr bwMode="auto">
          <a:xfrm>
            <a:off x="3124200" y="485775"/>
            <a:ext cx="3322638" cy="579438"/>
          </a:xfrm>
          <a:prstGeom prst="rect">
            <a:avLst/>
          </a:prstGeom>
          <a:noFill/>
          <a:ln w="9525">
            <a:noFill/>
            <a:miter lim="800000"/>
            <a:headEnd/>
            <a:tailEnd/>
          </a:ln>
          <a:effectLst/>
        </p:spPr>
        <p:txBody>
          <a:bodyPr wrap="none">
            <a:spAutoFit/>
          </a:bodyPr>
          <a:lstStyle/>
          <a:p>
            <a:pPr eaLnBrk="0" hangingPunct="0"/>
            <a:r>
              <a:rPr lang="en-US" sz="3200">
                <a:latin typeface="Times New Roman" pitchFamily="18" charset="0"/>
              </a:rPr>
              <a:t>Procedural vs OOP</a:t>
            </a:r>
          </a:p>
        </p:txBody>
      </p:sp>
      <p:pic>
        <p:nvPicPr>
          <p:cNvPr id="2" name="Audio 1">
            <a:hlinkClick r:id="" action="ppaction://media"/>
            <a:extLst>
              <a:ext uri="{FF2B5EF4-FFF2-40B4-BE49-F238E27FC236}">
                <a16:creationId xmlns:a16="http://schemas.microsoft.com/office/drawing/2014/main" id="{B750A030-089C-4AEF-900E-60F229816E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5"/>
    </mc:Choice>
    <mc:Fallback xmlns="">
      <p:transition spd="slow" advTm="1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Grp="1"/>
          </p:cNvSpPr>
          <p:nvPr>
            <p:ph type="title"/>
          </p:nvPr>
        </p:nvSpPr>
        <p:spPr/>
        <p:txBody>
          <a:bodyPr>
            <a:normAutofit fontScale="90000"/>
          </a:bodyPr>
          <a:lstStyle/>
          <a:p>
            <a:r>
              <a:rPr lang="en-US"/>
              <a:t>Stream Extraction &amp; Standard Input</a:t>
            </a:r>
          </a:p>
        </p:txBody>
      </p:sp>
      <p:sp>
        <p:nvSpPr>
          <p:cNvPr id="1672195" name="Rectangle 3"/>
          <p:cNvSpPr>
            <a:spLocks noGrp="1"/>
          </p:cNvSpPr>
          <p:nvPr>
            <p:ph type="body" idx="1"/>
          </p:nvPr>
        </p:nvSpPr>
        <p:spPr/>
        <p:txBody>
          <a:bodyPr>
            <a:normAutofit fontScale="92500" lnSpcReduction="20000"/>
          </a:bodyPr>
          <a:lstStyle/>
          <a:p>
            <a:r>
              <a:rPr lang="en-US"/>
              <a:t>The opposite of insertion is extraction, which is the fetching of data from an input stream. Input stream operations are defined in istream class.</a:t>
            </a:r>
          </a:p>
          <a:p>
            <a:endParaRPr lang="en-US"/>
          </a:p>
          <a:p>
            <a:r>
              <a:rPr lang="en-US"/>
              <a:t>The overloaded operator &gt;&gt; (right-shift bitwise operator) is called the extractor.</a:t>
            </a:r>
          </a:p>
          <a:p>
            <a:endParaRPr lang="en-US"/>
          </a:p>
          <a:p>
            <a:r>
              <a:rPr lang="en-US"/>
              <a:t>The &gt;&gt; operator is overloaded to accept three data types, namely integers, floating points, and characters.</a:t>
            </a:r>
          </a:p>
          <a:p>
            <a:endParaRPr lang="en-US"/>
          </a:p>
          <a:p>
            <a:endParaRPr lang="en-US"/>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p:cNvSpPr>
          <p:nvPr>
            <p:ph type="title"/>
          </p:nvPr>
        </p:nvSpPr>
        <p:spPr/>
        <p:txBody>
          <a:bodyPr/>
          <a:lstStyle/>
          <a:p>
            <a:r>
              <a:rPr lang="en-US"/>
              <a:t>Integer Extraction</a:t>
            </a:r>
          </a:p>
        </p:txBody>
      </p:sp>
      <p:sp>
        <p:nvSpPr>
          <p:cNvPr id="1674243" name="Rectangle 3"/>
          <p:cNvSpPr>
            <a:spLocks noGrp="1"/>
          </p:cNvSpPr>
          <p:nvPr>
            <p:ph type="body" idx="1"/>
          </p:nvPr>
        </p:nvSpPr>
        <p:spPr>
          <a:xfrm>
            <a:off x="685800" y="1658938"/>
            <a:ext cx="7772400" cy="4378325"/>
          </a:xfrm>
        </p:spPr>
        <p:txBody>
          <a:bodyPr/>
          <a:lstStyle/>
          <a:p>
            <a:r>
              <a:rPr lang="en-US" sz="1800"/>
              <a:t>cin is an object of type istream defined in the header file iostream, and associated with the standard input device, i.e., the keyboard.</a:t>
            </a:r>
          </a:p>
          <a:p>
            <a:pPr>
              <a:buFont typeface="Arial" charset="0"/>
              <a:buNone/>
            </a:pPr>
            <a:endParaRPr lang="en-US" sz="1800"/>
          </a:p>
          <a:p>
            <a:r>
              <a:rPr lang="en-US" sz="1800"/>
              <a:t>int i;</a:t>
            </a:r>
          </a:p>
          <a:p>
            <a:r>
              <a:rPr lang="en-US" sz="1800"/>
              <a:t>cin &gt;&gt; i;</a:t>
            </a:r>
          </a:p>
          <a:p>
            <a:endParaRPr lang="en-US" sz="1800"/>
          </a:p>
          <a:p>
            <a:r>
              <a:rPr lang="en-US" sz="1800"/>
              <a:t>If the input from the user through the keyboard is &lt;space&gt; &lt;space&gt; 787w33, then i will contain 787.</a:t>
            </a:r>
          </a:p>
          <a:p>
            <a:endParaRPr lang="en-US" sz="1800"/>
          </a:p>
          <a:p>
            <a:r>
              <a:rPr lang="en-US" sz="1800"/>
              <a:t>The input buffer will now contain w33, and the pointer will be positioned at w. this is because integer extraction bypasses white spaces, and reads input characters until it encounters a character that cannot be part of that type.</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p:cNvSpPr>
          <p:nvPr>
            <p:ph type="title"/>
          </p:nvPr>
        </p:nvSpPr>
        <p:spPr/>
        <p:txBody>
          <a:bodyPr/>
          <a:lstStyle/>
          <a:p>
            <a:r>
              <a:rPr lang="en-US"/>
              <a:t>Character Extraction</a:t>
            </a:r>
          </a:p>
        </p:txBody>
      </p:sp>
      <p:sp>
        <p:nvSpPr>
          <p:cNvPr id="1676291" name="Rectangle 3"/>
          <p:cNvSpPr>
            <a:spLocks noGrp="1"/>
          </p:cNvSpPr>
          <p:nvPr>
            <p:ph type="body" idx="1"/>
          </p:nvPr>
        </p:nvSpPr>
        <p:spPr/>
        <p:txBody>
          <a:bodyPr>
            <a:normAutofit fontScale="92500" lnSpcReduction="10000"/>
          </a:bodyPr>
          <a:lstStyle/>
          <a:p>
            <a:r>
              <a:rPr lang="en-US"/>
              <a:t>The character extractor might not work the way one might expect it to. It reads the next character in the stream after skipping white spaces.</a:t>
            </a:r>
          </a:p>
          <a:p>
            <a:endParaRPr lang="en-US"/>
          </a:p>
          <a:p>
            <a:r>
              <a:rPr lang="en-US"/>
              <a:t>If you enter &lt;space&gt; A, the extractor would ignore the space and return ‘A’.</a:t>
            </a:r>
          </a:p>
          <a:p>
            <a:endParaRPr lang="en-US"/>
          </a:p>
          <a:p>
            <a:r>
              <a:rPr lang="en-US"/>
              <a:t>A direct consequence is that char * (or string) extractors may often yield unpredictable results.</a:t>
            </a:r>
          </a:p>
          <a:p>
            <a:pPr>
              <a:buFont typeface="Arial" charset="0"/>
              <a:buNone/>
            </a:pPr>
            <a:endParaRPr lang="en-US"/>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p:cNvSpPr>
          <p:nvPr>
            <p:ph type="title"/>
          </p:nvPr>
        </p:nvSpPr>
        <p:spPr/>
        <p:txBody>
          <a:bodyPr/>
          <a:lstStyle/>
          <a:p>
            <a:r>
              <a:rPr lang="en-US"/>
              <a:t>Character Extraction</a:t>
            </a:r>
          </a:p>
        </p:txBody>
      </p:sp>
      <p:sp>
        <p:nvSpPr>
          <p:cNvPr id="1678339" name="Rectangle 3"/>
          <p:cNvSpPr>
            <a:spLocks noGrp="1"/>
          </p:cNvSpPr>
          <p:nvPr>
            <p:ph type="body" idx="1"/>
          </p:nvPr>
        </p:nvSpPr>
        <p:spPr>
          <a:xfrm>
            <a:off x="685800" y="1801813"/>
            <a:ext cx="8001000" cy="4235450"/>
          </a:xfrm>
        </p:spPr>
        <p:txBody>
          <a:bodyPr>
            <a:normAutofit fontScale="85000" lnSpcReduction="20000"/>
          </a:bodyPr>
          <a:lstStyle/>
          <a:p>
            <a:r>
              <a:rPr lang="en-US"/>
              <a:t>char str1[20], str2[20];</a:t>
            </a:r>
          </a:p>
          <a:p>
            <a:r>
              <a:rPr lang="en-US"/>
              <a:t>cin &gt;&gt; str1;</a:t>
            </a:r>
          </a:p>
          <a:p>
            <a:r>
              <a:rPr lang="en-US"/>
              <a:t>cin &gt;&gt; str2;</a:t>
            </a:r>
          </a:p>
          <a:p>
            <a:endParaRPr lang="en-US"/>
          </a:p>
          <a:p>
            <a:r>
              <a:rPr lang="en-US"/>
              <a:t>If the user enters &lt;space&gt; james &lt;space&gt; gosling &lt;return&gt;, then str1 will contain “james”, and str2 will contain “gosling”.</a:t>
            </a:r>
          </a:p>
          <a:p>
            <a:endParaRPr lang="en-US"/>
          </a:p>
          <a:p>
            <a:r>
              <a:rPr lang="en-US"/>
              <a:t>This is because extraction terminates the moment a white space is encountered.</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p:cNvSpPr>
          <p:nvPr>
            <p:ph type="title"/>
          </p:nvPr>
        </p:nvSpPr>
        <p:spPr>
          <a:xfrm>
            <a:off x="381000" y="228600"/>
            <a:ext cx="7772400" cy="1143000"/>
          </a:xfrm>
        </p:spPr>
        <p:txBody>
          <a:bodyPr/>
          <a:lstStyle/>
          <a:p>
            <a:r>
              <a:rPr lang="en-US"/>
              <a:t>Implicit File Opening and Closing</a:t>
            </a:r>
          </a:p>
        </p:txBody>
      </p:sp>
      <p:sp>
        <p:nvSpPr>
          <p:cNvPr id="1680387" name="Rectangle 3"/>
          <p:cNvSpPr>
            <a:spLocks noGrp="1"/>
          </p:cNvSpPr>
          <p:nvPr>
            <p:ph type="body" idx="1"/>
          </p:nvPr>
        </p:nvSpPr>
        <p:spPr/>
        <p:txBody>
          <a:bodyPr>
            <a:normAutofit fontScale="85000" lnSpcReduction="20000"/>
          </a:bodyPr>
          <a:lstStyle/>
          <a:p>
            <a:pPr>
              <a:lnSpc>
                <a:spcPct val="90000"/>
              </a:lnSpc>
            </a:pPr>
            <a:r>
              <a:rPr lang="en-US"/>
              <a:t>In c++ , file can be opened without using additional open function.</a:t>
            </a:r>
          </a:p>
          <a:p>
            <a:pPr>
              <a:lnSpc>
                <a:spcPct val="90000"/>
              </a:lnSpc>
              <a:buFont typeface="Arial" charset="0"/>
              <a:buNone/>
            </a:pPr>
            <a:r>
              <a:rPr lang="en-US"/>
              <a:t>       </a:t>
            </a:r>
            <a:r>
              <a:rPr lang="en-US" sz="1800"/>
              <a:t>ofstream out(“OBJ.TST”);</a:t>
            </a:r>
          </a:p>
          <a:p>
            <a:pPr>
              <a:lnSpc>
                <a:spcPct val="90000"/>
              </a:lnSpc>
            </a:pPr>
            <a:r>
              <a:rPr lang="en-US"/>
              <a:t>It means that we create an object called </a:t>
            </a:r>
            <a:r>
              <a:rPr lang="en-US" b="1"/>
              <a:t>out</a:t>
            </a:r>
            <a:r>
              <a:rPr lang="en-US"/>
              <a:t> of the ofstream class, and its constructor is invoked with the value “OBJ.TST”.</a:t>
            </a:r>
          </a:p>
          <a:p>
            <a:pPr>
              <a:lnSpc>
                <a:spcPct val="90000"/>
              </a:lnSpc>
            </a:pPr>
            <a:endParaRPr lang="en-US"/>
          </a:p>
          <a:p>
            <a:pPr>
              <a:lnSpc>
                <a:spcPct val="90000"/>
              </a:lnSpc>
            </a:pPr>
            <a:r>
              <a:rPr lang="en-US"/>
              <a:t>When the scope of an object is over, its destructor is automatically called.</a:t>
            </a:r>
          </a:p>
          <a:p>
            <a:pPr>
              <a:lnSpc>
                <a:spcPct val="90000"/>
              </a:lnSpc>
            </a:pPr>
            <a:endParaRPr lang="en-US"/>
          </a:p>
          <a:p>
            <a:pPr>
              <a:lnSpc>
                <a:spcPct val="90000"/>
              </a:lnSpc>
            </a:pPr>
            <a:r>
              <a:rPr lang="en-US"/>
              <a:t>Likewise, when the scope of a stream object in a program gets over, the destructor of the stream class is automatically called, and the file is closed.</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p:cNvSpPr>
          <p:nvPr>
            <p:ph type="title"/>
          </p:nvPr>
        </p:nvSpPr>
        <p:spPr>
          <a:xfrm>
            <a:off x="152400" y="76200"/>
            <a:ext cx="8686800" cy="1143000"/>
          </a:xfrm>
        </p:spPr>
        <p:txBody>
          <a:bodyPr>
            <a:normAutofit fontScale="90000"/>
          </a:bodyPr>
          <a:lstStyle/>
          <a:p>
            <a:r>
              <a:rPr lang="en-US"/>
              <a:t>Extraction &amp; Insertion ofFundamental Data Types</a:t>
            </a:r>
          </a:p>
        </p:txBody>
      </p:sp>
      <p:sp>
        <p:nvSpPr>
          <p:cNvPr id="1682435" name="Rectangle 3"/>
          <p:cNvSpPr>
            <a:spLocks noGrp="1"/>
          </p:cNvSpPr>
          <p:nvPr>
            <p:ph type="body" idx="1"/>
          </p:nvPr>
        </p:nvSpPr>
        <p:spPr/>
        <p:txBody>
          <a:bodyPr>
            <a:normAutofit lnSpcReduction="10000"/>
          </a:bodyPr>
          <a:lstStyle/>
          <a:p>
            <a:r>
              <a:rPr lang="en-US"/>
              <a:t>File I/O using Fundamental Data Types:</a:t>
            </a:r>
          </a:p>
          <a:p>
            <a:endParaRPr lang="en-US"/>
          </a:p>
          <a:p>
            <a:r>
              <a:rPr lang="en-US"/>
              <a:t>Consider a situation where you want to write some integers to a file called INT.TST</a:t>
            </a:r>
          </a:p>
          <a:p>
            <a:endParaRPr lang="en-US" sz="1600"/>
          </a:p>
          <a:p>
            <a:r>
              <a:rPr lang="en-US" sz="1600"/>
              <a:t>#include&lt;iostream&gt;</a:t>
            </a:r>
          </a:p>
          <a:p>
            <a:r>
              <a:rPr lang="en-US" sz="1600"/>
              <a:t>using namespace std;</a:t>
            </a:r>
          </a:p>
          <a:p>
            <a:r>
              <a:rPr lang="en-US" sz="1600"/>
              <a:t>void main( )</a:t>
            </a:r>
          </a:p>
          <a:p>
            <a:r>
              <a:rPr lang="en-US" sz="1600"/>
              <a:t> {</a:t>
            </a:r>
          </a:p>
          <a:p>
            <a:r>
              <a:rPr lang="en-US" sz="1600"/>
              <a:t>  ofstream out(“int.tst”);</a:t>
            </a:r>
          </a:p>
          <a:p>
            <a:r>
              <a:rPr lang="en-US" sz="1600"/>
              <a:t>  out &lt;&lt; 25 &lt;&lt; ‘ ‘ &lt;&lt; 4567 &lt;&lt; ‘ ‘ &lt;&lt; 8910</a:t>
            </a:r>
          </a:p>
          <a:p>
            <a:r>
              <a:rPr lang="en-US" sz="1600"/>
              <a:t>}</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p:cNvSpPr>
          <p:nvPr>
            <p:ph type="title"/>
          </p:nvPr>
        </p:nvSpPr>
        <p:spPr>
          <a:xfrm>
            <a:off x="381000" y="76200"/>
            <a:ext cx="8458200" cy="1143000"/>
          </a:xfrm>
        </p:spPr>
        <p:txBody>
          <a:bodyPr>
            <a:normAutofit fontScale="90000"/>
          </a:bodyPr>
          <a:lstStyle/>
          <a:p>
            <a:r>
              <a:rPr lang="en-US"/>
              <a:t>Extraction &amp; Insertion of Fundamental </a:t>
            </a:r>
            <a:br>
              <a:rPr lang="en-US"/>
            </a:br>
            <a:r>
              <a:rPr lang="en-US"/>
              <a:t>Data Types</a:t>
            </a:r>
          </a:p>
        </p:txBody>
      </p:sp>
      <p:sp>
        <p:nvSpPr>
          <p:cNvPr id="1684483" name="Rectangle 3"/>
          <p:cNvSpPr>
            <a:spLocks noGrp="1"/>
          </p:cNvSpPr>
          <p:nvPr>
            <p:ph type="body" idx="1"/>
          </p:nvPr>
        </p:nvSpPr>
        <p:spPr/>
        <p:txBody>
          <a:bodyPr/>
          <a:lstStyle/>
          <a:p>
            <a:r>
              <a:rPr lang="en-US" sz="1800"/>
              <a:t>#include&lt;iostream&gt;</a:t>
            </a:r>
          </a:p>
          <a:p>
            <a:r>
              <a:rPr lang="en-US" sz="1800"/>
              <a:t>using namespace std;</a:t>
            </a:r>
          </a:p>
          <a:p>
            <a:r>
              <a:rPr lang="en-US" sz="1800"/>
              <a:t>void main( )</a:t>
            </a:r>
          </a:p>
          <a:p>
            <a:r>
              <a:rPr lang="en-US" sz="1800"/>
              <a:t> {</a:t>
            </a:r>
          </a:p>
          <a:p>
            <a:r>
              <a:rPr lang="en-US" sz="1800"/>
              <a:t>   ifstream in(“int.tst”);</a:t>
            </a:r>
          </a:p>
          <a:p>
            <a:r>
              <a:rPr lang="en-US" sz="1800"/>
              <a:t>   int i, j, k;</a:t>
            </a:r>
          </a:p>
          <a:p>
            <a:r>
              <a:rPr lang="en-US" sz="1800"/>
              <a:t>   in &gt;&gt; i &gt;&gt; j &gt;&gt; k;</a:t>
            </a:r>
          </a:p>
          <a:p>
            <a:r>
              <a:rPr lang="en-US" sz="1800"/>
              <a:t>   cout &lt;&lt; i &lt;&lt; ‘ ‘ &lt;&lt; j &lt;&lt; ‘ ‘ &lt;&lt; k;</a:t>
            </a:r>
          </a:p>
          <a:p>
            <a:r>
              <a:rPr lang="en-US" sz="1800"/>
              <a:t>  }</a:t>
            </a:r>
          </a:p>
          <a:p>
            <a:endParaRPr lang="en-US" sz="180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p:cNvSpPr>
          <p:nvPr>
            <p:ph type="title"/>
          </p:nvPr>
        </p:nvSpPr>
        <p:spPr>
          <a:xfrm>
            <a:off x="381000" y="76200"/>
            <a:ext cx="8534400" cy="1143000"/>
          </a:xfrm>
        </p:spPr>
        <p:txBody>
          <a:bodyPr>
            <a:normAutofit fontScale="90000"/>
          </a:bodyPr>
          <a:lstStyle/>
          <a:p>
            <a:r>
              <a:rPr lang="en-US"/>
              <a:t>Extraction &amp; Insertion of Fundamental </a:t>
            </a:r>
            <a:br>
              <a:rPr lang="en-US"/>
            </a:br>
            <a:r>
              <a:rPr lang="en-US"/>
              <a:t>Data Types</a:t>
            </a:r>
          </a:p>
        </p:txBody>
      </p:sp>
      <p:sp>
        <p:nvSpPr>
          <p:cNvPr id="1686531" name="Rectangle 3"/>
          <p:cNvSpPr>
            <a:spLocks noGrp="1"/>
          </p:cNvSpPr>
          <p:nvPr>
            <p:ph type="body" idx="1"/>
          </p:nvPr>
        </p:nvSpPr>
        <p:spPr>
          <a:xfrm>
            <a:off x="685800" y="1587500"/>
            <a:ext cx="7772400" cy="4449763"/>
          </a:xfrm>
        </p:spPr>
        <p:txBody>
          <a:bodyPr/>
          <a:lstStyle/>
          <a:p>
            <a:pPr>
              <a:lnSpc>
                <a:spcPct val="90000"/>
              </a:lnSpc>
            </a:pPr>
            <a:r>
              <a:rPr lang="en-US" sz="1600"/>
              <a:t>Strings in File I/O</a:t>
            </a:r>
          </a:p>
          <a:p>
            <a:pPr>
              <a:lnSpc>
                <a:spcPct val="90000"/>
              </a:lnSpc>
            </a:pPr>
            <a:r>
              <a:rPr lang="en-US" sz="1600"/>
              <a:t>#include &lt;fstream.h&gt;</a:t>
            </a:r>
          </a:p>
          <a:p>
            <a:pPr>
              <a:lnSpc>
                <a:spcPct val="90000"/>
              </a:lnSpc>
            </a:pPr>
            <a:r>
              <a:rPr lang="en-US" sz="1600"/>
              <a:t>void main( )</a:t>
            </a:r>
          </a:p>
          <a:p>
            <a:pPr>
              <a:lnSpc>
                <a:spcPct val="90000"/>
              </a:lnSpc>
            </a:pPr>
            <a:r>
              <a:rPr lang="en-US" sz="1600"/>
              <a:t> { ofstream out(“STR.TST”);</a:t>
            </a:r>
          </a:p>
          <a:p>
            <a:pPr>
              <a:lnSpc>
                <a:spcPct val="90000"/>
              </a:lnSpc>
            </a:pPr>
            <a:r>
              <a:rPr lang="en-US" sz="1600"/>
              <a:t>   out &lt;&lt;“This is a test string”; }</a:t>
            </a:r>
          </a:p>
          <a:p>
            <a:pPr>
              <a:lnSpc>
                <a:spcPct val="90000"/>
              </a:lnSpc>
            </a:pPr>
            <a:endParaRPr lang="en-US" sz="1600"/>
          </a:p>
          <a:p>
            <a:pPr>
              <a:lnSpc>
                <a:spcPct val="90000"/>
              </a:lnSpc>
            </a:pPr>
            <a:r>
              <a:rPr lang="en-US" sz="1600"/>
              <a:t>#include &lt;fstream.h&gt;</a:t>
            </a:r>
          </a:p>
          <a:p>
            <a:pPr>
              <a:lnSpc>
                <a:spcPct val="90000"/>
              </a:lnSpc>
            </a:pPr>
            <a:r>
              <a:rPr lang="en-US" sz="1600"/>
              <a:t>void main( )</a:t>
            </a:r>
          </a:p>
          <a:p>
            <a:pPr>
              <a:lnSpc>
                <a:spcPct val="90000"/>
              </a:lnSpc>
            </a:pPr>
            <a:r>
              <a:rPr lang="en-US" sz="1600"/>
              <a:t> {</a:t>
            </a:r>
          </a:p>
          <a:p>
            <a:pPr>
              <a:lnSpc>
                <a:spcPct val="90000"/>
              </a:lnSpc>
            </a:pPr>
            <a:r>
              <a:rPr lang="en-US" sz="1600"/>
              <a:t>   ifstream in(“STR.TST”);</a:t>
            </a:r>
          </a:p>
          <a:p>
            <a:pPr>
              <a:lnSpc>
                <a:spcPct val="90000"/>
              </a:lnSpc>
            </a:pPr>
            <a:r>
              <a:rPr lang="en-US" sz="1600"/>
              <a:t>   char str[30];</a:t>
            </a:r>
          </a:p>
          <a:p>
            <a:pPr>
              <a:lnSpc>
                <a:spcPct val="90000"/>
              </a:lnSpc>
            </a:pPr>
            <a:r>
              <a:rPr lang="en-US" sz="1800"/>
              <a:t>   in &gt;&gt; str;</a:t>
            </a:r>
          </a:p>
          <a:p>
            <a:pPr>
              <a:lnSpc>
                <a:spcPct val="90000"/>
              </a:lnSpc>
            </a:pPr>
            <a:r>
              <a:rPr lang="en-US" sz="1800"/>
              <a:t>   cout &lt;&lt; str;</a:t>
            </a:r>
          </a:p>
          <a:p>
            <a:pPr>
              <a:lnSpc>
                <a:spcPct val="90000"/>
              </a:lnSpc>
            </a:pPr>
            <a:r>
              <a:rPr lang="en-US" sz="1800"/>
              <a:t>}</a:t>
            </a:r>
          </a:p>
          <a:p>
            <a:pPr>
              <a:lnSpc>
                <a:spcPct val="90000"/>
              </a:lnSpc>
            </a:pPr>
            <a:endParaRPr lang="en-US" sz="160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p:cNvSpPr>
          <p:nvPr>
            <p:ph type="title"/>
          </p:nvPr>
        </p:nvSpPr>
        <p:spPr/>
        <p:txBody>
          <a:bodyPr/>
          <a:lstStyle/>
          <a:p>
            <a:r>
              <a:rPr lang="en-US"/>
              <a:t>File I/O Using Objects</a:t>
            </a:r>
          </a:p>
        </p:txBody>
      </p:sp>
      <p:sp>
        <p:nvSpPr>
          <p:cNvPr id="1688579" name="Rectangle 3"/>
          <p:cNvSpPr>
            <a:spLocks noGrp="1"/>
          </p:cNvSpPr>
          <p:nvPr>
            <p:ph type="body" idx="1"/>
          </p:nvPr>
        </p:nvSpPr>
        <p:spPr>
          <a:xfrm>
            <a:off x="685800" y="1514475"/>
            <a:ext cx="7772400" cy="4522788"/>
          </a:xfrm>
        </p:spPr>
        <p:txBody>
          <a:bodyPr/>
          <a:lstStyle/>
          <a:p>
            <a:pPr>
              <a:lnSpc>
                <a:spcPct val="90000"/>
              </a:lnSpc>
            </a:pPr>
            <a:r>
              <a:rPr lang="en-US" sz="1600"/>
              <a:t>Consider the following code:</a:t>
            </a:r>
          </a:p>
          <a:p>
            <a:pPr>
              <a:lnSpc>
                <a:spcPct val="90000"/>
              </a:lnSpc>
            </a:pPr>
            <a:r>
              <a:rPr lang="en-US" sz="1600"/>
              <a:t>#include&lt;fstream&gt;</a:t>
            </a:r>
          </a:p>
          <a:p>
            <a:pPr>
              <a:lnSpc>
                <a:spcPct val="90000"/>
              </a:lnSpc>
            </a:pPr>
            <a:r>
              <a:rPr lang="en-US" sz="1600"/>
              <a:t>#include&lt;string.h&gt;</a:t>
            </a:r>
          </a:p>
          <a:p>
            <a:pPr>
              <a:lnSpc>
                <a:spcPct val="90000"/>
              </a:lnSpc>
            </a:pPr>
            <a:r>
              <a:rPr lang="en-US" sz="1600"/>
              <a:t>class vehicle</a:t>
            </a:r>
          </a:p>
          <a:p>
            <a:pPr>
              <a:lnSpc>
                <a:spcPct val="90000"/>
              </a:lnSpc>
            </a:pPr>
            <a:r>
              <a:rPr lang="en-US" sz="1600"/>
              <a:t> {</a:t>
            </a:r>
          </a:p>
          <a:p>
            <a:pPr>
              <a:lnSpc>
                <a:spcPct val="90000"/>
              </a:lnSpc>
            </a:pPr>
            <a:r>
              <a:rPr lang="en-US" sz="1600"/>
              <a:t>   public:</a:t>
            </a:r>
          </a:p>
          <a:p>
            <a:pPr>
              <a:lnSpc>
                <a:spcPct val="90000"/>
              </a:lnSpc>
            </a:pPr>
            <a:r>
              <a:rPr lang="en-US" sz="1600"/>
              <a:t>    int serialno;</a:t>
            </a:r>
          </a:p>
          <a:p>
            <a:pPr>
              <a:lnSpc>
                <a:spcPct val="90000"/>
              </a:lnSpc>
            </a:pPr>
            <a:r>
              <a:rPr lang="en-US" sz="1600"/>
              <a:t>    char model[8];</a:t>
            </a:r>
          </a:p>
          <a:p>
            <a:pPr>
              <a:lnSpc>
                <a:spcPct val="90000"/>
              </a:lnSpc>
            </a:pPr>
            <a:r>
              <a:rPr lang="en-US" sz="1600"/>
              <a:t>    double price; };</a:t>
            </a:r>
          </a:p>
          <a:p>
            <a:pPr>
              <a:lnSpc>
                <a:spcPct val="90000"/>
              </a:lnSpc>
            </a:pPr>
            <a:r>
              <a:rPr lang="en-US" sz="1600"/>
              <a:t>void main( )</a:t>
            </a:r>
          </a:p>
          <a:p>
            <a:pPr>
              <a:lnSpc>
                <a:spcPct val="90000"/>
              </a:lnSpc>
            </a:pPr>
            <a:r>
              <a:rPr lang="en-US" sz="1600"/>
              <a:t> { ofstream out(“obj.tst”);</a:t>
            </a:r>
          </a:p>
          <a:p>
            <a:pPr>
              <a:lnSpc>
                <a:spcPct val="90000"/>
              </a:lnSpc>
            </a:pPr>
            <a:r>
              <a:rPr lang="en-US" sz="1600"/>
              <a:t>    vehicle car;</a:t>
            </a:r>
          </a:p>
          <a:p>
            <a:pPr>
              <a:lnSpc>
                <a:spcPct val="90000"/>
              </a:lnSpc>
            </a:pPr>
            <a:r>
              <a:rPr lang="en-US" sz="1600"/>
              <a:t>   car.serialno = 22;</a:t>
            </a:r>
          </a:p>
          <a:p>
            <a:pPr>
              <a:lnSpc>
                <a:spcPct val="90000"/>
              </a:lnSpc>
            </a:pPr>
            <a:r>
              <a:rPr lang="en-US" sz="1600"/>
              <a:t>   strcpy(car.model, “astra”);</a:t>
            </a:r>
          </a:p>
          <a:p>
            <a:pPr>
              <a:lnSpc>
                <a:spcPct val="90000"/>
              </a:lnSpc>
            </a:pPr>
            <a:r>
              <a:rPr lang="en-US" sz="1600"/>
              <a:t>   car.price = 600000.00;</a:t>
            </a:r>
          </a:p>
          <a:p>
            <a:pPr>
              <a:lnSpc>
                <a:spcPct val="90000"/>
              </a:lnSpc>
            </a:pPr>
            <a:r>
              <a:rPr lang="en-US" sz="1600"/>
              <a:t>   out &lt;&lt; car.serialno &lt;&lt; car.model &lt;&lt; car.price; }</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p:cNvSpPr>
          <p:nvPr>
            <p:ph type="title"/>
          </p:nvPr>
        </p:nvSpPr>
        <p:spPr/>
        <p:txBody>
          <a:bodyPr/>
          <a:lstStyle/>
          <a:p>
            <a:r>
              <a:rPr lang="en-US"/>
              <a:t>File I/O Using Objects</a:t>
            </a:r>
          </a:p>
        </p:txBody>
      </p:sp>
      <p:sp>
        <p:nvSpPr>
          <p:cNvPr id="1690627" name="Rectangle 3"/>
          <p:cNvSpPr>
            <a:spLocks noGrp="1"/>
          </p:cNvSpPr>
          <p:nvPr>
            <p:ph type="body" idx="1"/>
          </p:nvPr>
        </p:nvSpPr>
        <p:spPr>
          <a:xfrm>
            <a:off x="685800" y="1658938"/>
            <a:ext cx="7772400" cy="4378325"/>
          </a:xfrm>
        </p:spPr>
        <p:txBody>
          <a:bodyPr/>
          <a:lstStyle/>
          <a:p>
            <a:pPr>
              <a:lnSpc>
                <a:spcPct val="80000"/>
              </a:lnSpc>
            </a:pPr>
            <a:r>
              <a:rPr lang="en-US" sz="1600"/>
              <a:t>The following program shows the input of objects from a file:</a:t>
            </a:r>
          </a:p>
          <a:p>
            <a:pPr>
              <a:lnSpc>
                <a:spcPct val="80000"/>
              </a:lnSpc>
            </a:pPr>
            <a:r>
              <a:rPr lang="en-US" sz="1600"/>
              <a:t>#include&lt;fstream&gt;</a:t>
            </a:r>
          </a:p>
          <a:p>
            <a:pPr>
              <a:lnSpc>
                <a:spcPct val="80000"/>
              </a:lnSpc>
            </a:pPr>
            <a:r>
              <a:rPr lang="en-US" sz="1600"/>
              <a:t>class vehicle</a:t>
            </a:r>
          </a:p>
          <a:p>
            <a:pPr>
              <a:lnSpc>
                <a:spcPct val="80000"/>
              </a:lnSpc>
            </a:pPr>
            <a:r>
              <a:rPr lang="en-US" sz="1600"/>
              <a:t> {</a:t>
            </a:r>
          </a:p>
          <a:p>
            <a:pPr>
              <a:lnSpc>
                <a:spcPct val="80000"/>
              </a:lnSpc>
            </a:pPr>
            <a:r>
              <a:rPr lang="en-US" sz="1600"/>
              <a:t>   public:</a:t>
            </a:r>
          </a:p>
          <a:p>
            <a:pPr>
              <a:lnSpc>
                <a:spcPct val="80000"/>
              </a:lnSpc>
            </a:pPr>
            <a:r>
              <a:rPr lang="en-US" sz="1600"/>
              <a:t>    int serialno;</a:t>
            </a:r>
          </a:p>
          <a:p>
            <a:pPr>
              <a:lnSpc>
                <a:spcPct val="80000"/>
              </a:lnSpc>
            </a:pPr>
            <a:r>
              <a:rPr lang="en-US" sz="1600"/>
              <a:t>    char model[8];</a:t>
            </a:r>
          </a:p>
          <a:p>
            <a:pPr>
              <a:lnSpc>
                <a:spcPct val="80000"/>
              </a:lnSpc>
            </a:pPr>
            <a:r>
              <a:rPr lang="en-US" sz="1600"/>
              <a:t>    double price; };</a:t>
            </a:r>
          </a:p>
          <a:p>
            <a:pPr>
              <a:lnSpc>
                <a:spcPct val="80000"/>
              </a:lnSpc>
            </a:pPr>
            <a:endParaRPr lang="en-US" sz="1600"/>
          </a:p>
          <a:p>
            <a:pPr>
              <a:lnSpc>
                <a:spcPct val="80000"/>
              </a:lnSpc>
            </a:pPr>
            <a:r>
              <a:rPr lang="en-US" sz="1600"/>
              <a:t>void main( )</a:t>
            </a:r>
          </a:p>
          <a:p>
            <a:pPr>
              <a:lnSpc>
                <a:spcPct val="80000"/>
              </a:lnSpc>
            </a:pPr>
            <a:r>
              <a:rPr lang="en-US" sz="1600"/>
              <a:t>  { ifstream in(“obj.tst”);</a:t>
            </a:r>
          </a:p>
          <a:p>
            <a:pPr>
              <a:lnSpc>
                <a:spcPct val="80000"/>
              </a:lnSpc>
            </a:pPr>
            <a:r>
              <a:rPr lang="en-US" sz="1600"/>
              <a:t>    vehicle car;</a:t>
            </a:r>
          </a:p>
          <a:p>
            <a:pPr>
              <a:lnSpc>
                <a:spcPct val="80000"/>
              </a:lnSpc>
            </a:pPr>
            <a:r>
              <a:rPr lang="en-US" sz="1600"/>
              <a:t>    in &gt;&gt; car.serialno;</a:t>
            </a:r>
          </a:p>
          <a:p>
            <a:pPr>
              <a:lnSpc>
                <a:spcPct val="80000"/>
              </a:lnSpc>
            </a:pPr>
            <a:r>
              <a:rPr lang="en-US" sz="1600"/>
              <a:t>    in &gt;&gt; car.model;</a:t>
            </a:r>
          </a:p>
          <a:p>
            <a:pPr>
              <a:lnSpc>
                <a:spcPct val="80000"/>
              </a:lnSpc>
            </a:pPr>
            <a:r>
              <a:rPr lang="en-US" sz="1600"/>
              <a:t>    in &gt;&gt; car.price;</a:t>
            </a:r>
          </a:p>
          <a:p>
            <a:pPr>
              <a:lnSpc>
                <a:spcPct val="80000"/>
              </a:lnSpc>
            </a:pPr>
            <a:r>
              <a:rPr lang="en-US" sz="1600"/>
              <a:t>    cout &lt;&lt; ‘\n’ &lt;&lt; car.serialno &lt;&lt; ‘\n’ &lt;&lt; car.model &lt;&lt; ‘\n’ &lt;&lt; car.price; }</a:t>
            </a:r>
          </a:p>
          <a:p>
            <a:pPr>
              <a:lnSpc>
                <a:spcPct val="80000"/>
              </a:lnSpc>
            </a:pP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p:cNvSpPr>
          <p:nvPr>
            <p:ph type="title"/>
          </p:nvPr>
        </p:nvSpPr>
        <p:spPr/>
        <p:txBody>
          <a:bodyPr/>
          <a:lstStyle/>
          <a:p>
            <a:r>
              <a:rPr lang="en-US"/>
              <a:t>Summary</a:t>
            </a:r>
          </a:p>
        </p:txBody>
      </p:sp>
      <p:sp>
        <p:nvSpPr>
          <p:cNvPr id="695299" name="Rectangle 3"/>
          <p:cNvSpPr>
            <a:spLocks noGrp="1"/>
          </p:cNvSpPr>
          <p:nvPr>
            <p:ph type="body" idx="1"/>
          </p:nvPr>
        </p:nvSpPr>
        <p:spPr/>
        <p:txBody>
          <a:bodyPr/>
          <a:lstStyle/>
          <a:p>
            <a:pPr>
              <a:buFont typeface="Arial" charset="0"/>
              <a:buNone/>
            </a:pPr>
            <a:r>
              <a:rPr lang="en-US"/>
              <a:t>In this section, you  learnt to:</a:t>
            </a:r>
          </a:p>
          <a:p>
            <a:r>
              <a:rPr lang="en-US"/>
              <a:t>Describe the limitations of the structured methodology</a:t>
            </a:r>
          </a:p>
          <a:p>
            <a:r>
              <a:rPr lang="en-US"/>
              <a:t>Describe the evolution of the object-oriented methodology</a:t>
            </a:r>
          </a:p>
          <a:p>
            <a:r>
              <a:rPr lang="en-US"/>
              <a:t>Define and describe the principles of Object-Orientation</a:t>
            </a:r>
          </a:p>
          <a:p>
            <a:r>
              <a:rPr lang="en-US"/>
              <a:t>Describe the features of Abstract Data Types</a:t>
            </a:r>
          </a:p>
        </p:txBody>
      </p:sp>
      <p:pic>
        <p:nvPicPr>
          <p:cNvPr id="2" name="Audio 1">
            <a:hlinkClick r:id="" action="ppaction://media"/>
            <a:extLst>
              <a:ext uri="{FF2B5EF4-FFF2-40B4-BE49-F238E27FC236}">
                <a16:creationId xmlns:a16="http://schemas.microsoft.com/office/drawing/2014/main" id="{D14B3914-93C3-40B0-BBD3-62AFCE5BFC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5"/>
    </mc:Choice>
    <mc:Fallback xmlns="">
      <p:transition spd="slow" advTm="1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p:cNvSpPr>
          <p:nvPr>
            <p:ph type="title"/>
          </p:nvPr>
        </p:nvSpPr>
        <p:spPr/>
        <p:txBody>
          <a:bodyPr/>
          <a:lstStyle/>
          <a:p>
            <a:r>
              <a:rPr lang="en-US"/>
              <a:t>Binary I/O</a:t>
            </a:r>
          </a:p>
        </p:txBody>
      </p:sp>
      <p:sp>
        <p:nvSpPr>
          <p:cNvPr id="1692675" name="Rectangle 3"/>
          <p:cNvSpPr>
            <a:spLocks noGrp="1"/>
          </p:cNvSpPr>
          <p:nvPr>
            <p:ph type="body" idx="1"/>
          </p:nvPr>
        </p:nvSpPr>
        <p:spPr>
          <a:xfrm>
            <a:off x="457200" y="1676400"/>
            <a:ext cx="8305800" cy="4419600"/>
          </a:xfrm>
        </p:spPr>
        <p:txBody>
          <a:bodyPr>
            <a:normAutofit fontScale="85000" lnSpcReduction="20000"/>
          </a:bodyPr>
          <a:lstStyle/>
          <a:p>
            <a:r>
              <a:rPr lang="en-US"/>
              <a:t>The I/O operations discussed so far are text or character-based. That is, all information is stored in the same format as it would be displayed on screen.</a:t>
            </a:r>
          </a:p>
          <a:p>
            <a:endParaRPr lang="en-US"/>
          </a:p>
          <a:p>
            <a:r>
              <a:rPr lang="en-US"/>
              <a:t>So, ‘A’ would be written as ‘A’ on to the file. And the number -12345.678 will be written as -12345.678. This means that you can type the file and see the contents.</a:t>
            </a:r>
          </a:p>
          <a:p>
            <a:endParaRPr lang="en-US"/>
          </a:p>
          <a:p>
            <a:r>
              <a:rPr lang="en-US"/>
              <a:t>Binary I/O entails that the number -12345.678 will be written as a float representation taking up to 4 bytes of storage.</a:t>
            </a:r>
          </a:p>
          <a:p>
            <a:endParaRPr 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p:cNvSpPr>
          <p:nvPr>
            <p:ph type="title"/>
          </p:nvPr>
        </p:nvSpPr>
        <p:spPr/>
        <p:txBody>
          <a:bodyPr/>
          <a:lstStyle/>
          <a:p>
            <a:r>
              <a:rPr lang="en-US"/>
              <a:t>Binary I/O</a:t>
            </a:r>
          </a:p>
        </p:txBody>
      </p:sp>
      <p:sp>
        <p:nvSpPr>
          <p:cNvPr id="1694723" name="Rectangle 3"/>
          <p:cNvSpPr>
            <a:spLocks noGrp="1"/>
          </p:cNvSpPr>
          <p:nvPr>
            <p:ph type="body" idx="1"/>
          </p:nvPr>
        </p:nvSpPr>
        <p:spPr/>
        <p:txBody>
          <a:bodyPr>
            <a:normAutofit fontScale="85000" lnSpcReduction="10000"/>
          </a:bodyPr>
          <a:lstStyle/>
          <a:p>
            <a:r>
              <a:rPr lang="en-US"/>
              <a:t>When reading text files using the &gt;&gt; operator, certain translations will occur. For example, white space characters are omitted.</a:t>
            </a:r>
          </a:p>
          <a:p>
            <a:endParaRPr lang="en-US"/>
          </a:p>
          <a:p>
            <a:r>
              <a:rPr lang="en-US"/>
              <a:t>The C++ binary I/O functions such as get( ), getline( ), and read( ) can be used when the programmer wants to read white space characters as well.</a:t>
            </a:r>
          </a:p>
          <a:p>
            <a:endParaRPr lang="en-US"/>
          </a:p>
          <a:p>
            <a:r>
              <a:rPr lang="en-US"/>
              <a:t>So with binary I/O, the problem of accepting and writing character strings with white space characters will be solved.</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p:cNvSpPr>
          <p:nvPr>
            <p:ph type="title"/>
          </p:nvPr>
        </p:nvSpPr>
        <p:spPr/>
        <p:txBody>
          <a:bodyPr/>
          <a:lstStyle/>
          <a:p>
            <a:r>
              <a:rPr lang="en-US"/>
              <a:t>Binary I/O – Character I/O</a:t>
            </a:r>
          </a:p>
        </p:txBody>
      </p:sp>
      <p:sp>
        <p:nvSpPr>
          <p:cNvPr id="1696771" name="Rectangle 3"/>
          <p:cNvSpPr>
            <a:spLocks noGrp="1"/>
          </p:cNvSpPr>
          <p:nvPr>
            <p:ph type="body" idx="1"/>
          </p:nvPr>
        </p:nvSpPr>
        <p:spPr/>
        <p:txBody>
          <a:bodyPr/>
          <a:lstStyle/>
          <a:p>
            <a:pPr>
              <a:lnSpc>
                <a:spcPct val="80000"/>
              </a:lnSpc>
            </a:pPr>
            <a:r>
              <a:rPr lang="en-US" sz="1800"/>
              <a:t>The stream classes have many member functions for file I/O. Two of these are get() and put( ).</a:t>
            </a:r>
          </a:p>
          <a:p>
            <a:pPr>
              <a:lnSpc>
                <a:spcPct val="80000"/>
              </a:lnSpc>
            </a:pPr>
            <a:endParaRPr lang="en-US" sz="1800"/>
          </a:p>
          <a:p>
            <a:pPr>
              <a:lnSpc>
                <a:spcPct val="80000"/>
              </a:lnSpc>
            </a:pPr>
            <a:r>
              <a:rPr lang="en-US" sz="1800"/>
              <a:t>The get( ) function reads a character from a file, while the put( ) function writes a character on to a file.</a:t>
            </a:r>
          </a:p>
          <a:p>
            <a:pPr>
              <a:lnSpc>
                <a:spcPct val="80000"/>
              </a:lnSpc>
            </a:pPr>
            <a:endParaRPr lang="en-US" sz="1800"/>
          </a:p>
          <a:p>
            <a:pPr>
              <a:lnSpc>
                <a:spcPct val="80000"/>
              </a:lnSpc>
            </a:pPr>
            <a:r>
              <a:rPr lang="en-US" sz="1400"/>
              <a:t>#include&lt;fstream&gt;</a:t>
            </a:r>
          </a:p>
          <a:p>
            <a:pPr>
              <a:lnSpc>
                <a:spcPct val="80000"/>
              </a:lnSpc>
            </a:pPr>
            <a:r>
              <a:rPr lang="en-US" sz="1400"/>
              <a:t>#include&lt;string.h&gt;</a:t>
            </a:r>
          </a:p>
          <a:p>
            <a:pPr>
              <a:lnSpc>
                <a:spcPct val="80000"/>
              </a:lnSpc>
            </a:pPr>
            <a:r>
              <a:rPr lang="en-US" sz="1400"/>
              <a:t>void main( )</a:t>
            </a:r>
          </a:p>
          <a:p>
            <a:pPr>
              <a:lnSpc>
                <a:spcPct val="80000"/>
              </a:lnSpc>
            </a:pPr>
            <a:r>
              <a:rPr lang="en-US" sz="1400"/>
              <a:t> {</a:t>
            </a:r>
          </a:p>
          <a:p>
            <a:pPr>
              <a:lnSpc>
                <a:spcPct val="80000"/>
              </a:lnSpc>
            </a:pPr>
            <a:r>
              <a:rPr lang="en-US" sz="1400"/>
              <a:t>   ofstream outfile(“chrfile.tst”);</a:t>
            </a:r>
          </a:p>
          <a:p>
            <a:pPr>
              <a:lnSpc>
                <a:spcPct val="80000"/>
              </a:lnSpc>
            </a:pPr>
            <a:r>
              <a:rPr lang="en-US" sz="1400"/>
              <a:t>   char str[ ] = “this is a test”;</a:t>
            </a:r>
          </a:p>
          <a:p>
            <a:pPr>
              <a:lnSpc>
                <a:spcPct val="80000"/>
              </a:lnSpc>
            </a:pPr>
            <a:r>
              <a:rPr lang="en-US" sz="1400"/>
              <a:t>   for (int i = 0; i &lt; strlen(str); i++)</a:t>
            </a:r>
          </a:p>
          <a:p>
            <a:pPr>
              <a:lnSpc>
                <a:spcPct val="80000"/>
              </a:lnSpc>
            </a:pPr>
            <a:r>
              <a:rPr lang="en-US" sz="1400"/>
              <a:t>   outfile.put(str[i];</a:t>
            </a:r>
          </a:p>
          <a:p>
            <a:pPr>
              <a:lnSpc>
                <a:spcPct val="80000"/>
              </a:lnSpc>
            </a:pPr>
            <a:r>
              <a:rPr lang="en-US" sz="1400"/>
              <a:t>   outfile.put(‘\0’);</a:t>
            </a:r>
          </a:p>
          <a:p>
            <a:pPr>
              <a:lnSpc>
                <a:spcPct val="80000"/>
              </a:lnSpc>
            </a:pPr>
            <a:r>
              <a:rPr lang="en-US" sz="1400"/>
              <a:t> }   </a:t>
            </a:r>
          </a:p>
          <a:p>
            <a:pPr>
              <a:lnSpc>
                <a:spcPct val="80000"/>
              </a:lnSpc>
            </a:pPr>
            <a:endParaRPr lang="en-US" sz="140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p:cNvSpPr>
          <p:nvPr>
            <p:ph type="title"/>
          </p:nvPr>
        </p:nvSpPr>
        <p:spPr/>
        <p:txBody>
          <a:bodyPr/>
          <a:lstStyle/>
          <a:p>
            <a:r>
              <a:rPr lang="en-US"/>
              <a:t>Binary I/O – Character I/O</a:t>
            </a:r>
          </a:p>
        </p:txBody>
      </p:sp>
      <p:sp>
        <p:nvSpPr>
          <p:cNvPr id="1698819" name="Rectangle 3"/>
          <p:cNvSpPr>
            <a:spLocks noGrp="1"/>
          </p:cNvSpPr>
          <p:nvPr>
            <p:ph type="body" idx="1"/>
          </p:nvPr>
        </p:nvSpPr>
        <p:spPr/>
        <p:txBody>
          <a:bodyPr/>
          <a:lstStyle/>
          <a:p>
            <a:r>
              <a:rPr lang="en-US"/>
              <a:t>Program to read the string back from the file:</a:t>
            </a:r>
          </a:p>
          <a:p>
            <a:r>
              <a:rPr lang="en-US" sz="1600"/>
              <a:t>#include&lt;fstream.h&gt;</a:t>
            </a:r>
          </a:p>
          <a:p>
            <a:r>
              <a:rPr lang="en-US" sz="1600"/>
              <a:t>void main( void)</a:t>
            </a:r>
          </a:p>
          <a:p>
            <a:r>
              <a:rPr lang="en-US" sz="1600"/>
              <a:t>  {</a:t>
            </a:r>
          </a:p>
          <a:p>
            <a:r>
              <a:rPr lang="en-US" sz="1600"/>
              <a:t>    const int MAX = 80;</a:t>
            </a:r>
          </a:p>
          <a:p>
            <a:r>
              <a:rPr lang="en-US" sz="1600"/>
              <a:t>    ifstream infile(“CHRFILE.TST”);</a:t>
            </a:r>
          </a:p>
          <a:p>
            <a:r>
              <a:rPr lang="en-US" sz="1600"/>
              <a:t>   char chstr[ MAX ];</a:t>
            </a:r>
          </a:p>
          <a:p>
            <a:r>
              <a:rPr lang="en-US" sz="1600"/>
              <a:t>   while ( infile ) // </a:t>
            </a:r>
            <a:r>
              <a:rPr lang="en-US" sz="1600" b="1"/>
              <a:t>EOF check</a:t>
            </a:r>
          </a:p>
          <a:p>
            <a:r>
              <a:rPr lang="en-US" sz="1600"/>
              <a:t>    {</a:t>
            </a:r>
          </a:p>
          <a:p>
            <a:r>
              <a:rPr lang="en-US" sz="1600"/>
              <a:t>      infile.get(chstr[i++];</a:t>
            </a:r>
          </a:p>
          <a:p>
            <a:r>
              <a:rPr lang="en-US" sz="1600"/>
              <a:t>    }</a:t>
            </a:r>
          </a:p>
          <a:p>
            <a:r>
              <a:rPr lang="en-US" sz="1600"/>
              <a:t>   cout &lt;&lt; chstr;</a:t>
            </a:r>
          </a:p>
          <a:p>
            <a:r>
              <a:rPr lang="en-US" sz="1600"/>
              <a:t>  }</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p:cNvSpPr>
          <p:nvPr>
            <p:ph type="title"/>
          </p:nvPr>
        </p:nvSpPr>
        <p:spPr/>
        <p:txBody>
          <a:bodyPr/>
          <a:lstStyle/>
          <a:p>
            <a:r>
              <a:rPr lang="en-US"/>
              <a:t>Binary I/O – String I/O</a:t>
            </a:r>
          </a:p>
        </p:txBody>
      </p:sp>
      <p:sp>
        <p:nvSpPr>
          <p:cNvPr id="1700867" name="Rectangle 3"/>
          <p:cNvSpPr>
            <a:spLocks noGrp="1"/>
          </p:cNvSpPr>
          <p:nvPr>
            <p:ph type="body" idx="1"/>
          </p:nvPr>
        </p:nvSpPr>
        <p:spPr/>
        <p:txBody>
          <a:bodyPr>
            <a:normAutofit fontScale="92500" lnSpcReduction="20000"/>
          </a:bodyPr>
          <a:lstStyle/>
          <a:p>
            <a:r>
              <a:rPr lang="en-US"/>
              <a:t>The get( ) function has the following overloaded form that can read a complete string:</a:t>
            </a:r>
          </a:p>
          <a:p>
            <a:pPr>
              <a:buFont typeface="Arial" charset="0"/>
              <a:buNone/>
            </a:pPr>
            <a:endParaRPr lang="en-US"/>
          </a:p>
          <a:p>
            <a:pPr>
              <a:buFont typeface="Arial" charset="0"/>
              <a:buNone/>
            </a:pPr>
            <a:r>
              <a:rPr lang="en-US"/>
              <a:t>get( char * str, int len, char delim  = ‘\n’); </a:t>
            </a:r>
          </a:p>
          <a:p>
            <a:r>
              <a:rPr lang="en-US"/>
              <a:t>Fetches characters from the input stream into the array str.</a:t>
            </a:r>
          </a:p>
          <a:p>
            <a:r>
              <a:rPr lang="en-US"/>
              <a:t>Fetching is stopped if len number of characters have been fetched, or the delimiter is encountered, whichever is earlier.</a:t>
            </a:r>
          </a:p>
          <a:p>
            <a:r>
              <a:rPr lang="en-US"/>
              <a:t>The terminating character is not extracted.</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914" name="Rectangle 2"/>
          <p:cNvSpPr>
            <a:spLocks noGrp="1"/>
          </p:cNvSpPr>
          <p:nvPr>
            <p:ph type="title"/>
          </p:nvPr>
        </p:nvSpPr>
        <p:spPr/>
        <p:txBody>
          <a:bodyPr/>
          <a:lstStyle/>
          <a:p>
            <a:r>
              <a:rPr lang="en-US"/>
              <a:t>Binary I/O – String I/O</a:t>
            </a:r>
          </a:p>
        </p:txBody>
      </p:sp>
      <p:sp>
        <p:nvSpPr>
          <p:cNvPr id="1702915" name="Rectangle 3"/>
          <p:cNvSpPr>
            <a:spLocks noGrp="1"/>
          </p:cNvSpPr>
          <p:nvPr>
            <p:ph type="body" idx="1"/>
          </p:nvPr>
        </p:nvSpPr>
        <p:spPr/>
        <p:txBody>
          <a:bodyPr/>
          <a:lstStyle/>
          <a:p>
            <a:r>
              <a:rPr lang="en-US" sz="1600"/>
              <a:t>#include&lt;iostream&gt;</a:t>
            </a:r>
          </a:p>
          <a:p>
            <a:r>
              <a:rPr lang="en-US" sz="1600"/>
              <a:t>void main(  )</a:t>
            </a:r>
          </a:p>
          <a:p>
            <a:r>
              <a:rPr lang="en-US" sz="1600"/>
              <a:t> {</a:t>
            </a:r>
          </a:p>
          <a:p>
            <a:r>
              <a:rPr lang="en-US" sz="1600"/>
              <a:t>  char str[20];</a:t>
            </a:r>
          </a:p>
          <a:p>
            <a:r>
              <a:rPr lang="en-US" sz="1600"/>
              <a:t>  cin.get (str, 20);</a:t>
            </a:r>
          </a:p>
          <a:p>
            <a:r>
              <a:rPr lang="en-US" sz="1600"/>
              <a:t>  cout &lt;&lt; str;</a:t>
            </a:r>
          </a:p>
          <a:p>
            <a:r>
              <a:rPr lang="en-US" sz="1600"/>
              <a:t> }</a:t>
            </a:r>
          </a:p>
          <a:p>
            <a:endParaRPr lang="en-US" sz="1600"/>
          </a:p>
          <a:p>
            <a:r>
              <a:rPr lang="en-US" sz="1800"/>
              <a:t>This program gets a string (along with white spaces) from the standard input, and displays the string on standard output.</a:t>
            </a:r>
          </a:p>
          <a:p>
            <a:endParaRPr lang="en-US" sz="1800"/>
          </a:p>
          <a:p>
            <a:r>
              <a:rPr lang="en-US" sz="1800"/>
              <a:t>Another function available for string input is:</a:t>
            </a:r>
          </a:p>
          <a:p>
            <a:r>
              <a:rPr lang="en-US" sz="1600"/>
              <a:t>getline( char * str, int len, char delim = ‘\n’)</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p:cNvSpPr>
          <p:nvPr>
            <p:ph type="title"/>
          </p:nvPr>
        </p:nvSpPr>
        <p:spPr/>
        <p:txBody>
          <a:bodyPr/>
          <a:lstStyle/>
          <a:p>
            <a:r>
              <a:rPr lang="en-US"/>
              <a:t>Binary I/O – String I/O</a:t>
            </a:r>
          </a:p>
        </p:txBody>
      </p:sp>
      <p:sp>
        <p:nvSpPr>
          <p:cNvPr id="1704963" name="Rectangle 3"/>
          <p:cNvSpPr>
            <a:spLocks noGrp="1"/>
          </p:cNvSpPr>
          <p:nvPr>
            <p:ph type="body" idx="1"/>
          </p:nvPr>
        </p:nvSpPr>
        <p:spPr/>
        <p:txBody>
          <a:bodyPr/>
          <a:lstStyle/>
          <a:p>
            <a:pPr>
              <a:buFont typeface="Arial" charset="0"/>
              <a:buNone/>
            </a:pPr>
            <a:r>
              <a:rPr lang="en-US" sz="1800"/>
              <a:t>The getline( ) function:</a:t>
            </a:r>
          </a:p>
          <a:p>
            <a:r>
              <a:rPr lang="en-US" sz="1800"/>
              <a:t>is similar to the get( ) function</a:t>
            </a:r>
          </a:p>
          <a:p>
            <a:r>
              <a:rPr lang="en-US" sz="1800"/>
              <a:t>extracts the terminator also</a:t>
            </a:r>
          </a:p>
          <a:p>
            <a:endParaRPr lang="en-US" sz="1800"/>
          </a:p>
          <a:p>
            <a:r>
              <a:rPr lang="en-US" sz="1800"/>
              <a:t>Here is a program segment that uses the getline( ) function.</a:t>
            </a:r>
          </a:p>
          <a:p>
            <a:r>
              <a:rPr lang="en-US" sz="1400"/>
              <a:t>#include&lt;iostream&gt;</a:t>
            </a:r>
          </a:p>
          <a:p>
            <a:r>
              <a:rPr lang="en-US" sz="1400"/>
              <a:t>Void main( )</a:t>
            </a:r>
          </a:p>
          <a:p>
            <a:r>
              <a:rPr lang="en-US" sz="1400"/>
              <a:t> {</a:t>
            </a:r>
          </a:p>
          <a:p>
            <a:r>
              <a:rPr lang="en-US" sz="1400"/>
              <a:t>  char str[20];</a:t>
            </a:r>
          </a:p>
          <a:p>
            <a:r>
              <a:rPr lang="en-US" sz="1400"/>
              <a:t>  cin.getline(str,20);</a:t>
            </a:r>
          </a:p>
          <a:p>
            <a:r>
              <a:rPr lang="en-US" sz="1400"/>
              <a:t>  cout &lt;&lt; str;</a:t>
            </a:r>
          </a:p>
          <a:p>
            <a:r>
              <a:rPr lang="en-US" sz="1400"/>
              <a:t> }</a:t>
            </a:r>
          </a:p>
          <a:p>
            <a:r>
              <a:rPr lang="en-US" sz="1800"/>
              <a:t>In this case, str will also contain the ‘\n’ character.</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p:cNvSpPr>
          <p:nvPr>
            <p:ph type="title"/>
          </p:nvPr>
        </p:nvSpPr>
        <p:spPr/>
        <p:txBody>
          <a:bodyPr/>
          <a:lstStyle/>
          <a:p>
            <a:r>
              <a:rPr lang="en-US"/>
              <a:t>Binary I/O – Integer I/O</a:t>
            </a:r>
          </a:p>
        </p:txBody>
      </p:sp>
      <p:sp>
        <p:nvSpPr>
          <p:cNvPr id="1707011" name="Rectangle 3"/>
          <p:cNvSpPr>
            <a:spLocks noGrp="1"/>
          </p:cNvSpPr>
          <p:nvPr>
            <p:ph type="body" idx="1"/>
          </p:nvPr>
        </p:nvSpPr>
        <p:spPr/>
        <p:txBody>
          <a:bodyPr>
            <a:normAutofit fontScale="92500" lnSpcReduction="20000"/>
          </a:bodyPr>
          <a:lstStyle/>
          <a:p>
            <a:r>
              <a:rPr lang="en-US"/>
              <a:t>Methods:</a:t>
            </a:r>
          </a:p>
          <a:p>
            <a:r>
              <a:rPr lang="en-US"/>
              <a:t>read( ) called with two arguments</a:t>
            </a:r>
          </a:p>
          <a:p>
            <a:pPr lvl="1"/>
            <a:r>
              <a:rPr lang="en-US"/>
              <a:t>The address of the buffer into which the file is to be read</a:t>
            </a:r>
          </a:p>
          <a:p>
            <a:pPr lvl="1"/>
            <a:r>
              <a:rPr lang="en-US"/>
              <a:t>The size of the buffer</a:t>
            </a:r>
          </a:p>
          <a:p>
            <a:endParaRPr lang="en-US"/>
          </a:p>
          <a:p>
            <a:r>
              <a:rPr lang="en-US"/>
              <a:t>write( ) requires similar arguments.</a:t>
            </a:r>
          </a:p>
          <a:p>
            <a:endParaRPr lang="en-US"/>
          </a:p>
          <a:p>
            <a:r>
              <a:rPr lang="en-US"/>
              <a:t>Program to get a series of values from the user, and write it to a file.</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p:cNvSpPr>
          <p:nvPr>
            <p:ph type="title"/>
          </p:nvPr>
        </p:nvSpPr>
        <p:spPr/>
        <p:txBody>
          <a:bodyPr/>
          <a:lstStyle/>
          <a:p>
            <a:r>
              <a:rPr lang="en-US"/>
              <a:t>Binary I/O – Integer I/O</a:t>
            </a:r>
          </a:p>
        </p:txBody>
      </p:sp>
      <p:sp>
        <p:nvSpPr>
          <p:cNvPr id="1709059" name="Rectangle 3"/>
          <p:cNvSpPr>
            <a:spLocks noGrp="1"/>
          </p:cNvSpPr>
          <p:nvPr>
            <p:ph type="body" idx="1"/>
          </p:nvPr>
        </p:nvSpPr>
        <p:spPr>
          <a:xfrm>
            <a:off x="685800" y="1587500"/>
            <a:ext cx="7772400" cy="4449763"/>
          </a:xfrm>
        </p:spPr>
        <p:txBody>
          <a:bodyPr/>
          <a:lstStyle/>
          <a:p>
            <a:r>
              <a:rPr lang="en-US" sz="1600"/>
              <a:t>#include&lt;fstream&gt;</a:t>
            </a:r>
          </a:p>
          <a:p>
            <a:r>
              <a:rPr lang="en-US" sz="1600"/>
              <a:t>void main( )</a:t>
            </a:r>
          </a:p>
          <a:p>
            <a:r>
              <a:rPr lang="en-US" sz="1600"/>
              <a:t> {</a:t>
            </a:r>
          </a:p>
          <a:p>
            <a:r>
              <a:rPr lang="en-US" sz="1600"/>
              <a:t>   ofstream outfile(“intfile.tst”);</a:t>
            </a:r>
          </a:p>
          <a:p>
            <a:r>
              <a:rPr lang="en-US" sz="1600"/>
              <a:t>   int number = 0;</a:t>
            </a:r>
          </a:p>
          <a:p>
            <a:r>
              <a:rPr lang="en-US" sz="1600"/>
              <a:t>   while ( number != 999)</a:t>
            </a:r>
          </a:p>
          <a:p>
            <a:r>
              <a:rPr lang="en-US" sz="1600"/>
              <a:t>    {</a:t>
            </a:r>
          </a:p>
          <a:p>
            <a:r>
              <a:rPr lang="en-US" sz="1600"/>
              <a:t>      cout &lt;&lt; “please input an integer”;</a:t>
            </a:r>
          </a:p>
          <a:p>
            <a:r>
              <a:rPr lang="en-US" sz="1600"/>
              <a:t>      cin &gt;&gt; number;</a:t>
            </a:r>
          </a:p>
          <a:p>
            <a:r>
              <a:rPr lang="en-US" sz="1600"/>
              <a:t>      outfile.write((char *) &amp;number, sizeof(number));</a:t>
            </a:r>
          </a:p>
          <a:p>
            <a:r>
              <a:rPr lang="en-US" sz="1600"/>
              <a:t>     }</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106" name="Rectangle 2"/>
          <p:cNvSpPr>
            <a:spLocks noGrp="1"/>
          </p:cNvSpPr>
          <p:nvPr>
            <p:ph type="title"/>
          </p:nvPr>
        </p:nvSpPr>
        <p:spPr/>
        <p:txBody>
          <a:bodyPr/>
          <a:lstStyle/>
          <a:p>
            <a:r>
              <a:rPr lang="en-US"/>
              <a:t>Binary I/O – Integer I/O</a:t>
            </a:r>
          </a:p>
        </p:txBody>
      </p:sp>
      <p:sp>
        <p:nvSpPr>
          <p:cNvPr id="1711107" name="Rectangle 3"/>
          <p:cNvSpPr>
            <a:spLocks noGrp="1"/>
          </p:cNvSpPr>
          <p:nvPr>
            <p:ph type="body" idx="1"/>
          </p:nvPr>
        </p:nvSpPr>
        <p:spPr/>
        <p:txBody>
          <a:bodyPr/>
          <a:lstStyle/>
          <a:p>
            <a:r>
              <a:rPr lang="en-US" sz="1600"/>
              <a:t>#include&lt;fstream&gt;</a:t>
            </a:r>
          </a:p>
          <a:p>
            <a:r>
              <a:rPr lang="en-US" sz="1600"/>
              <a:t>void main( )</a:t>
            </a:r>
          </a:p>
          <a:p>
            <a:r>
              <a:rPr lang="en-US" sz="1600"/>
              <a:t> {</a:t>
            </a:r>
          </a:p>
          <a:p>
            <a:r>
              <a:rPr lang="en-US" sz="1600"/>
              <a:t>   ifstream intfile(“INTFILE.TST”);</a:t>
            </a:r>
          </a:p>
          <a:p>
            <a:r>
              <a:rPr lang="en-US" sz="1600"/>
              <a:t>   int number = 0;</a:t>
            </a:r>
          </a:p>
          <a:p>
            <a:r>
              <a:rPr lang="en-US" sz="1600"/>
              <a:t>   intfile.read((char *)&amp;number, sizeof(number));</a:t>
            </a:r>
          </a:p>
          <a:p>
            <a:r>
              <a:rPr lang="en-US" sz="1600"/>
              <a:t>   while(intfile) // </a:t>
            </a:r>
            <a:r>
              <a:rPr lang="en-US" sz="1600" b="1"/>
              <a:t>EOF check</a:t>
            </a:r>
            <a:r>
              <a:rPr lang="en-US" sz="1600"/>
              <a:t> </a:t>
            </a:r>
          </a:p>
          <a:p>
            <a:r>
              <a:rPr lang="en-US" sz="1600"/>
              <a:t>    {</a:t>
            </a:r>
          </a:p>
          <a:p>
            <a:r>
              <a:rPr lang="en-US" sz="1600"/>
              <a:t>     cout &lt;&lt; number;</a:t>
            </a:r>
          </a:p>
          <a:p>
            <a:r>
              <a:rPr lang="en-US" sz="1600"/>
              <a:t>     intfile.read((char *)&amp;number, sizeof(number));</a:t>
            </a:r>
          </a:p>
          <a:p>
            <a:r>
              <a:rPr lang="en-US" sz="1600"/>
              <a:t>    }</a:t>
            </a:r>
          </a:p>
          <a:p>
            <a:r>
              <a:rPr lang="en-US" sz="16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algn="ctr" eaLnBrk="0" hangingPunct="0"/>
            <a:endParaRPr lang="en-US" sz="6000" b="1">
              <a:solidFill>
                <a:schemeClr val="tx2"/>
              </a:solidFill>
              <a:latin typeface="Times New Roman" pitchFamily="18" charset="0"/>
            </a:endParaRPr>
          </a:p>
          <a:p>
            <a:pPr marL="342900" indent="-342900" algn="ctr" eaLnBrk="0" hangingPunct="0"/>
            <a:endParaRPr lang="en-US" sz="6000" b="1">
              <a:solidFill>
                <a:schemeClr val="tx2"/>
              </a:solidFill>
              <a:latin typeface="Times New Roman" pitchFamily="18" charset="0"/>
            </a:endParaRPr>
          </a:p>
          <a:p>
            <a:pPr marL="342900" indent="-342900" algn="ctr" eaLnBrk="0" hangingPunct="0"/>
            <a:r>
              <a:rPr lang="en-US" sz="6000" b="1">
                <a:latin typeface="Times New Roman" pitchFamily="18" charset="0"/>
              </a:rPr>
              <a:t>A tour of C++</a:t>
            </a:r>
          </a:p>
          <a:p>
            <a:pPr marL="342900" indent="-342900" eaLnBrk="0" hangingPunct="0">
              <a:spcBef>
                <a:spcPct val="20000"/>
              </a:spcBef>
              <a:buFontTx/>
              <a:buChar char="•"/>
            </a:pPr>
            <a:endParaRPr lang="en-US" sz="3200">
              <a:latin typeface="Times New Roman" pitchFamily="18" charset="0"/>
            </a:endParaRPr>
          </a:p>
        </p:txBody>
      </p:sp>
      <p:pic>
        <p:nvPicPr>
          <p:cNvPr id="2" name="Audio 1">
            <a:hlinkClick r:id="" action="ppaction://media"/>
            <a:extLst>
              <a:ext uri="{FF2B5EF4-FFF2-40B4-BE49-F238E27FC236}">
                <a16:creationId xmlns:a16="http://schemas.microsoft.com/office/drawing/2014/main" id="{28919D28-B38A-45D6-A0A8-122F2C56FF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6"/>
    </mc:Choice>
    <mc:Fallback xmlns="">
      <p:transition spd="slow" advTm="1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p:cNvSpPr>
          <p:nvPr>
            <p:ph type="title"/>
          </p:nvPr>
        </p:nvSpPr>
        <p:spPr>
          <a:xfrm>
            <a:off x="381000" y="228600"/>
            <a:ext cx="7772400" cy="1143000"/>
          </a:xfrm>
        </p:spPr>
        <p:txBody>
          <a:bodyPr/>
          <a:lstStyle/>
          <a:p>
            <a:r>
              <a:rPr lang="en-US"/>
              <a:t>Explicit File Opening and Closing</a:t>
            </a:r>
          </a:p>
        </p:txBody>
      </p:sp>
      <p:sp>
        <p:nvSpPr>
          <p:cNvPr id="1713155" name="Rectangle 3"/>
          <p:cNvSpPr>
            <a:spLocks noGrp="1"/>
          </p:cNvSpPr>
          <p:nvPr>
            <p:ph type="body" idx="1"/>
          </p:nvPr>
        </p:nvSpPr>
        <p:spPr/>
        <p:txBody>
          <a:bodyPr/>
          <a:lstStyle/>
          <a:p>
            <a:r>
              <a:rPr lang="en-US"/>
              <a:t>The open( ) function: There is another way to open files. Each file stream has an open( ) member function.</a:t>
            </a:r>
          </a:p>
          <a:p>
            <a:r>
              <a:rPr lang="en-US" sz="1800"/>
              <a:t>ifstream ifile; // create an unopened input stream</a:t>
            </a:r>
          </a:p>
          <a:p>
            <a:r>
              <a:rPr lang="en-US" sz="1800"/>
              <a:t>ifile.open(“file”); // and associate it to a file</a:t>
            </a:r>
          </a:p>
          <a:p>
            <a:r>
              <a:rPr lang="en-US" sz="2400"/>
              <a:t> </a:t>
            </a:r>
          </a:p>
          <a:p>
            <a:r>
              <a:rPr lang="en-US"/>
              <a:t>Each file stream has a close( ) function.</a:t>
            </a:r>
          </a:p>
          <a:p>
            <a:r>
              <a:rPr lang="en-US" sz="1600"/>
              <a:t>ofstream ofile;</a:t>
            </a:r>
          </a:p>
          <a:p>
            <a:r>
              <a:rPr lang="en-US" sz="1600"/>
              <a:t>ofile.open(“obj.tst”);</a:t>
            </a:r>
          </a:p>
          <a:p>
            <a:r>
              <a:rPr lang="en-US" sz="1600"/>
              <a:t>ofile.close( );</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p:cNvSpPr>
          <p:nvPr>
            <p:ph type="title"/>
          </p:nvPr>
        </p:nvSpPr>
        <p:spPr>
          <a:xfrm>
            <a:off x="381000" y="228600"/>
            <a:ext cx="7772400" cy="1143000"/>
          </a:xfrm>
        </p:spPr>
        <p:txBody>
          <a:bodyPr>
            <a:normAutofit fontScale="90000"/>
          </a:bodyPr>
          <a:lstStyle/>
          <a:p>
            <a:r>
              <a:rPr lang="en-US"/>
              <a:t>Opening a File for Input and Output</a:t>
            </a:r>
          </a:p>
        </p:txBody>
      </p:sp>
      <p:sp>
        <p:nvSpPr>
          <p:cNvPr id="1715203" name="Rectangle 3"/>
          <p:cNvSpPr>
            <a:spLocks noGrp="1"/>
          </p:cNvSpPr>
          <p:nvPr>
            <p:ph type="body" idx="1"/>
          </p:nvPr>
        </p:nvSpPr>
        <p:spPr/>
        <p:txBody>
          <a:bodyPr>
            <a:normAutofit fontScale="77500" lnSpcReduction="20000"/>
          </a:bodyPr>
          <a:lstStyle/>
          <a:p>
            <a:r>
              <a:rPr lang="en-US"/>
              <a:t>If we want to open a file in both input as well as  output mode, an fstream object is used.</a:t>
            </a:r>
          </a:p>
          <a:p>
            <a:endParaRPr lang="en-US"/>
          </a:p>
          <a:p>
            <a:r>
              <a:rPr lang="en-US"/>
              <a:t>fstream inherits from iostream, that in turn inherits from both istream and ostream, and hence supports read/write capability.</a:t>
            </a:r>
          </a:p>
          <a:p>
            <a:endParaRPr lang="en-US"/>
          </a:p>
          <a:p>
            <a:r>
              <a:rPr lang="en-US"/>
              <a:t>The statement fstream file(“IOFILE”); will not be enough for the file to be used for both input and output. </a:t>
            </a:r>
          </a:p>
          <a:p>
            <a:endParaRPr lang="en-US"/>
          </a:p>
          <a:p>
            <a:r>
              <a:rPr lang="en-US"/>
              <a:t>We need to explicitly state this by using the Open Mode bits.</a:t>
            </a:r>
            <a:br>
              <a:rPr lang="en-US"/>
            </a:br>
            <a:endParaRPr lang="en-US"/>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0" name="Rectangle 2"/>
          <p:cNvSpPr>
            <a:spLocks noGrp="1"/>
          </p:cNvSpPr>
          <p:nvPr>
            <p:ph type="title"/>
          </p:nvPr>
        </p:nvSpPr>
        <p:spPr/>
        <p:txBody>
          <a:bodyPr/>
          <a:lstStyle/>
          <a:p>
            <a:r>
              <a:rPr lang="en-US"/>
              <a:t>The Open Mode Bits</a:t>
            </a:r>
          </a:p>
        </p:txBody>
      </p:sp>
      <p:sp>
        <p:nvSpPr>
          <p:cNvPr id="1717251" name="Rectangle 3"/>
          <p:cNvSpPr>
            <a:spLocks noGrp="1"/>
          </p:cNvSpPr>
          <p:nvPr>
            <p:ph type="body" idx="1"/>
          </p:nvPr>
        </p:nvSpPr>
        <p:spPr>
          <a:xfrm>
            <a:off x="685800" y="1676400"/>
            <a:ext cx="8077200" cy="4419600"/>
          </a:xfrm>
        </p:spPr>
        <p:txBody>
          <a:bodyPr>
            <a:normAutofit fontScale="85000" lnSpcReduction="20000"/>
          </a:bodyPr>
          <a:lstStyle/>
          <a:p>
            <a:r>
              <a:rPr lang="en-US"/>
              <a:t>Each stream has a series of bits, or flags associated with its operations. These bits are defined in the </a:t>
            </a:r>
            <a:r>
              <a:rPr lang="en-US" b="1"/>
              <a:t>ios</a:t>
            </a:r>
            <a:r>
              <a:rPr lang="en-US"/>
              <a:t> class.</a:t>
            </a:r>
          </a:p>
          <a:p>
            <a:endParaRPr lang="en-US"/>
          </a:p>
          <a:p>
            <a:r>
              <a:rPr lang="en-US"/>
              <a:t>Some of these bits are used for formatting input and output. Some others are used for error handling. By inheritance, these are available for the </a:t>
            </a:r>
            <a:r>
              <a:rPr lang="en-US" b="1"/>
              <a:t>fstream</a:t>
            </a:r>
            <a:r>
              <a:rPr lang="en-US"/>
              <a:t> classes. </a:t>
            </a:r>
          </a:p>
          <a:p>
            <a:endParaRPr lang="en-US"/>
          </a:p>
          <a:p>
            <a:r>
              <a:rPr lang="en-US"/>
              <a:t>Some of these bits are associated with the opening of files. Associated with every stream is a series of bits called the Open Mode Bits.</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p:cNvSpPr>
          <p:nvPr>
            <p:ph type="title"/>
          </p:nvPr>
        </p:nvSpPr>
        <p:spPr/>
        <p:txBody>
          <a:bodyPr/>
          <a:lstStyle/>
          <a:p>
            <a:r>
              <a:rPr lang="en-US"/>
              <a:t>The Open Mode Bits</a:t>
            </a:r>
          </a:p>
        </p:txBody>
      </p:sp>
      <p:sp>
        <p:nvSpPr>
          <p:cNvPr id="1719299" name="Rectangle 3"/>
          <p:cNvSpPr>
            <a:spLocks noGrp="1"/>
          </p:cNvSpPr>
          <p:nvPr>
            <p:ph type="body" idx="1"/>
          </p:nvPr>
        </p:nvSpPr>
        <p:spPr/>
        <p:txBody>
          <a:bodyPr>
            <a:normAutofit fontScale="85000" lnSpcReduction="20000"/>
          </a:bodyPr>
          <a:lstStyle/>
          <a:p>
            <a:r>
              <a:rPr lang="en-US"/>
              <a:t>These open mode bits represent the mode in which the file is opened. Collectively, these bits state the mode in which the file is to be opened.</a:t>
            </a:r>
          </a:p>
          <a:p>
            <a:endParaRPr lang="en-US"/>
          </a:p>
          <a:p>
            <a:r>
              <a:rPr lang="en-US" sz="1600"/>
              <a:t>fstream file(“IOFILE”, ios::in | ios::out)</a:t>
            </a:r>
            <a:r>
              <a:rPr lang="en-US"/>
              <a:t>;</a:t>
            </a:r>
          </a:p>
          <a:p>
            <a:endParaRPr lang="en-US"/>
          </a:p>
          <a:p>
            <a:r>
              <a:rPr lang="en-US"/>
              <a:t>When the program encounters the aforesaid statement, these two bits are set on for the stream. </a:t>
            </a:r>
          </a:p>
          <a:p>
            <a:endParaRPr lang="en-US"/>
          </a:p>
          <a:p>
            <a:r>
              <a:rPr lang="en-US"/>
              <a:t>Therefore, the file is available for input as well as output. </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p:cNvSpPr>
          <p:nvPr>
            <p:ph type="title"/>
          </p:nvPr>
        </p:nvSpPr>
        <p:spPr/>
        <p:txBody>
          <a:bodyPr/>
          <a:lstStyle/>
          <a:p>
            <a:r>
              <a:rPr lang="en-US"/>
              <a:t>The Open Mode Bits</a:t>
            </a:r>
          </a:p>
        </p:txBody>
      </p:sp>
      <p:graphicFrame>
        <p:nvGraphicFramePr>
          <p:cNvPr id="1721370" name="Group 26"/>
          <p:cNvGraphicFramePr>
            <a:graphicFrameLocks noGrp="1"/>
          </p:cNvGraphicFramePr>
          <p:nvPr>
            <p:ph idx="1"/>
          </p:nvPr>
        </p:nvGraphicFramePr>
        <p:xfrm>
          <a:off x="457200" y="1371600"/>
          <a:ext cx="8229600" cy="4470400"/>
        </p:xfrm>
        <a:graphic>
          <a:graphicData uri="http://schemas.openxmlformats.org/drawingml/2006/table">
            <a:tbl>
              <a:tblPr/>
              <a:tblGrid>
                <a:gridCol w="2017713">
                  <a:extLst>
                    <a:ext uri="{9D8B030D-6E8A-4147-A177-3AD203B41FA5}">
                      <a16:colId xmlns:a16="http://schemas.microsoft.com/office/drawing/2014/main" val="20000"/>
                    </a:ext>
                  </a:extLst>
                </a:gridCol>
                <a:gridCol w="6211887">
                  <a:extLst>
                    <a:ext uri="{9D8B030D-6E8A-4147-A177-3AD203B41FA5}">
                      <a16:colId xmlns:a16="http://schemas.microsoft.com/office/drawing/2014/main" val="20001"/>
                    </a:ext>
                  </a:extLst>
                </a:gridCol>
              </a:tblGrid>
              <a:tr h="469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Explanation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All data written out is appended to the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5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file pointer starts at the end of the stream, i.e., causes a seek to the end of the file. I/O operations can still occur anywhere within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stream is opened for input.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stream is opened for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3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trunc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If the file exists, it is truncated, i.e., all data is erased before writing or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p:cNvSpPr>
          <p:nvPr>
            <p:ph type="title"/>
          </p:nvPr>
        </p:nvSpPr>
        <p:spPr/>
        <p:txBody>
          <a:bodyPr/>
          <a:lstStyle/>
          <a:p>
            <a:r>
              <a:rPr lang="en-US"/>
              <a:t>The Open Mode Bits</a:t>
            </a:r>
          </a:p>
        </p:txBody>
      </p:sp>
      <p:graphicFrame>
        <p:nvGraphicFramePr>
          <p:cNvPr id="1723409" name="Group 17"/>
          <p:cNvGraphicFramePr>
            <a:graphicFrameLocks noGrp="1"/>
          </p:cNvGraphicFramePr>
          <p:nvPr>
            <p:ph idx="1"/>
          </p:nvPr>
        </p:nvGraphicFramePr>
        <p:xfrm>
          <a:off x="457200" y="1371600"/>
          <a:ext cx="8229600" cy="4230688"/>
        </p:xfrm>
        <a:graphic>
          <a:graphicData uri="http://schemas.openxmlformats.org/drawingml/2006/table">
            <a:tbl>
              <a:tblPr/>
              <a:tblGrid>
                <a:gridCol w="2501900">
                  <a:extLst>
                    <a:ext uri="{9D8B030D-6E8A-4147-A177-3AD203B41FA5}">
                      <a16:colId xmlns:a16="http://schemas.microsoft.com/office/drawing/2014/main" val="20000"/>
                    </a:ext>
                  </a:extLst>
                </a:gridCol>
                <a:gridCol w="5727700">
                  <a:extLst>
                    <a:ext uri="{9D8B030D-6E8A-4147-A177-3AD203B41FA5}">
                      <a16:colId xmlns:a16="http://schemas.microsoft.com/office/drawing/2014/main" val="20001"/>
                    </a:ext>
                  </a:extLst>
                </a:gridCol>
              </a:tblGrid>
              <a:tr h="906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Explanation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nocreate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Operation fails when opening, if the file does not already exist. If the file we are opening does not already exist, the open fails.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6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noreplace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Operation fails when opening for output, if the file already exists, unless app or ate is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442" name="Rectangle 2"/>
          <p:cNvSpPr>
            <a:spLocks noGrp="1"/>
          </p:cNvSpPr>
          <p:nvPr>
            <p:ph type="title"/>
          </p:nvPr>
        </p:nvSpPr>
        <p:spPr/>
        <p:txBody>
          <a:bodyPr/>
          <a:lstStyle/>
          <a:p>
            <a:r>
              <a:rPr lang="en-US"/>
              <a:t>Disk I/O Using Member Functions</a:t>
            </a:r>
          </a:p>
        </p:txBody>
      </p:sp>
      <p:sp>
        <p:nvSpPr>
          <p:cNvPr id="1725443" name="Rectangle 3"/>
          <p:cNvSpPr>
            <a:spLocks noGrp="1"/>
          </p:cNvSpPr>
          <p:nvPr>
            <p:ph type="body" idx="1"/>
          </p:nvPr>
        </p:nvSpPr>
        <p:spPr>
          <a:xfrm>
            <a:off x="685800" y="1587500"/>
            <a:ext cx="7772400" cy="4449763"/>
          </a:xfrm>
        </p:spPr>
        <p:txBody>
          <a:bodyPr/>
          <a:lstStyle/>
          <a:p>
            <a:pPr>
              <a:lnSpc>
                <a:spcPct val="80000"/>
              </a:lnSpc>
            </a:pPr>
            <a:r>
              <a:rPr lang="en-US" sz="1600"/>
              <a:t>class Drug</a:t>
            </a:r>
          </a:p>
          <a:p>
            <a:pPr>
              <a:lnSpc>
                <a:spcPct val="80000"/>
              </a:lnSpc>
            </a:pPr>
            <a:r>
              <a:rPr lang="en-US" sz="1600"/>
              <a:t> {</a:t>
            </a:r>
          </a:p>
          <a:p>
            <a:pPr>
              <a:lnSpc>
                <a:spcPct val="80000"/>
              </a:lnSpc>
            </a:pPr>
            <a:r>
              <a:rPr lang="en-US" sz="1600"/>
              <a:t>   private:</a:t>
            </a:r>
          </a:p>
          <a:p>
            <a:pPr>
              <a:lnSpc>
                <a:spcPct val="80000"/>
              </a:lnSpc>
            </a:pPr>
            <a:r>
              <a:rPr lang="en-US" sz="1600"/>
              <a:t>    unsigned int batchno;</a:t>
            </a:r>
          </a:p>
          <a:p>
            <a:pPr>
              <a:lnSpc>
                <a:spcPct val="80000"/>
              </a:lnSpc>
            </a:pPr>
            <a:r>
              <a:rPr lang="en-US" sz="1600"/>
              <a:t>    char drugCode[5];</a:t>
            </a:r>
          </a:p>
          <a:p>
            <a:pPr>
              <a:lnSpc>
                <a:spcPct val="80000"/>
              </a:lnSpc>
            </a:pPr>
            <a:r>
              <a:rPr lang="en-US" sz="1600"/>
              <a:t>    char category;</a:t>
            </a:r>
          </a:p>
          <a:p>
            <a:pPr>
              <a:lnSpc>
                <a:spcPct val="80000"/>
              </a:lnSpc>
            </a:pPr>
            <a:r>
              <a:rPr lang="en-US" sz="1600"/>
              <a:t>    char units[4];</a:t>
            </a:r>
          </a:p>
          <a:p>
            <a:pPr>
              <a:lnSpc>
                <a:spcPct val="80000"/>
              </a:lnSpc>
            </a:pPr>
            <a:r>
              <a:rPr lang="en-US" sz="1600"/>
              <a:t>    float qtyProduced;</a:t>
            </a:r>
          </a:p>
          <a:p>
            <a:pPr>
              <a:lnSpc>
                <a:spcPct val="80000"/>
              </a:lnSpc>
            </a:pPr>
            <a:r>
              <a:rPr lang="en-US" sz="1600"/>
              <a:t>   public:</a:t>
            </a:r>
          </a:p>
          <a:p>
            <a:pPr>
              <a:lnSpc>
                <a:spcPct val="80000"/>
              </a:lnSpc>
            </a:pPr>
            <a:r>
              <a:rPr lang="en-US" sz="1600"/>
              <a:t>    void getdata( )</a:t>
            </a:r>
          </a:p>
          <a:p>
            <a:pPr>
              <a:lnSpc>
                <a:spcPct val="80000"/>
              </a:lnSpc>
            </a:pPr>
            <a:r>
              <a:rPr lang="en-US" sz="1600"/>
              <a:t>     { cout &lt;&lt; “\nEnter Batch Number:”;</a:t>
            </a:r>
          </a:p>
          <a:p>
            <a:pPr>
              <a:lnSpc>
                <a:spcPct val="80000"/>
              </a:lnSpc>
            </a:pPr>
            <a:r>
              <a:rPr lang="en-US" sz="1600"/>
              <a:t>       cin &gt;&gt; batchno;</a:t>
            </a:r>
          </a:p>
          <a:p>
            <a:pPr>
              <a:lnSpc>
                <a:spcPct val="80000"/>
              </a:lnSpc>
            </a:pPr>
            <a:r>
              <a:rPr lang="en-US" sz="1600"/>
              <a:t>       cout &lt;&lt; “\nEnter Drug Code :”</a:t>
            </a:r>
          </a:p>
          <a:p>
            <a:pPr>
              <a:lnSpc>
                <a:spcPct val="80000"/>
              </a:lnSpc>
            </a:pPr>
            <a:r>
              <a:rPr lang="en-US" sz="1600"/>
              <a:t>       cin &gt;&gt; drugCode;</a:t>
            </a:r>
          </a:p>
          <a:p>
            <a:pPr>
              <a:lnSpc>
                <a:spcPct val="80000"/>
              </a:lnSpc>
            </a:pPr>
            <a:r>
              <a:rPr lang="en-US" sz="1600"/>
              <a:t>       cout &lt;&lt; “\nEnter Category :”;</a:t>
            </a:r>
          </a:p>
          <a:p>
            <a:pPr>
              <a:lnSpc>
                <a:spcPct val="80000"/>
              </a:lnSpc>
            </a:pPr>
            <a:r>
              <a:rPr lang="en-US" sz="1600"/>
              <a:t>       cin &gt;&gt; category;</a:t>
            </a:r>
          </a:p>
          <a:p>
            <a:pPr>
              <a:lnSpc>
                <a:spcPct val="80000"/>
              </a:lnSpc>
            </a:pPr>
            <a:r>
              <a:rPr lang="en-US" sz="1600"/>
              <a:t>       cout &lt;&lt; “\nEnter Unit of Measurement :”;</a:t>
            </a:r>
          </a:p>
          <a:p>
            <a:pPr>
              <a:lnSpc>
                <a:spcPct val="80000"/>
              </a:lnSpc>
            </a:pPr>
            <a:endParaRPr lang="en-US" sz="160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90" name="Rectangle 2"/>
          <p:cNvSpPr>
            <a:spLocks noGrp="1"/>
          </p:cNvSpPr>
          <p:nvPr>
            <p:ph type="title"/>
          </p:nvPr>
        </p:nvSpPr>
        <p:spPr/>
        <p:txBody>
          <a:bodyPr/>
          <a:lstStyle/>
          <a:p>
            <a:r>
              <a:rPr lang="en-US"/>
              <a:t>Disk I/O Using Member Functions</a:t>
            </a:r>
          </a:p>
        </p:txBody>
      </p:sp>
      <p:sp>
        <p:nvSpPr>
          <p:cNvPr id="1727491" name="Rectangle 3"/>
          <p:cNvSpPr>
            <a:spLocks noGrp="1"/>
          </p:cNvSpPr>
          <p:nvPr>
            <p:ph type="body" idx="1"/>
          </p:nvPr>
        </p:nvSpPr>
        <p:spPr>
          <a:xfrm>
            <a:off x="685800" y="1514475"/>
            <a:ext cx="7772400" cy="4522788"/>
          </a:xfrm>
        </p:spPr>
        <p:txBody>
          <a:bodyPr/>
          <a:lstStyle/>
          <a:p>
            <a:pPr>
              <a:lnSpc>
                <a:spcPct val="90000"/>
              </a:lnSpc>
            </a:pPr>
            <a:r>
              <a:rPr lang="en-US" sz="1600"/>
              <a:t>cin &gt;&gt; units;</a:t>
            </a:r>
          </a:p>
          <a:p>
            <a:pPr>
              <a:lnSpc>
                <a:spcPct val="90000"/>
              </a:lnSpc>
            </a:pPr>
            <a:r>
              <a:rPr lang="en-US" sz="1600"/>
              <a:t>cout &lt;&lt; “\nEnter Quantity Produced :”;</a:t>
            </a:r>
          </a:p>
          <a:p>
            <a:pPr>
              <a:lnSpc>
                <a:spcPct val="90000"/>
              </a:lnSpc>
            </a:pPr>
            <a:r>
              <a:rPr lang="en-US" sz="1600"/>
              <a:t>cin &gt;&gt; qtyProduced; }</a:t>
            </a:r>
          </a:p>
          <a:p>
            <a:pPr>
              <a:lnSpc>
                <a:spcPct val="90000"/>
              </a:lnSpc>
            </a:pPr>
            <a:endParaRPr lang="en-US" sz="1600"/>
          </a:p>
          <a:p>
            <a:pPr>
              <a:lnSpc>
                <a:spcPct val="90000"/>
              </a:lnSpc>
            </a:pPr>
            <a:r>
              <a:rPr lang="en-US" sz="1600"/>
              <a:t>Void show data( )</a:t>
            </a:r>
          </a:p>
          <a:p>
            <a:pPr>
              <a:lnSpc>
                <a:spcPct val="90000"/>
              </a:lnSpc>
            </a:pPr>
            <a:r>
              <a:rPr lang="en-US" sz="1600"/>
              <a:t>  { cout &lt;&lt; “\n Displaying Data”; </a:t>
            </a:r>
          </a:p>
          <a:p>
            <a:pPr>
              <a:lnSpc>
                <a:spcPct val="90000"/>
              </a:lnSpc>
            </a:pPr>
            <a:r>
              <a:rPr lang="en-US" sz="1600"/>
              <a:t>     cout &lt;&lt; “\n The Batch Number is “ &lt;&lt; batchno;</a:t>
            </a:r>
          </a:p>
          <a:p>
            <a:pPr>
              <a:lnSpc>
                <a:spcPct val="90000"/>
              </a:lnSpc>
            </a:pPr>
            <a:r>
              <a:rPr lang="en-US" sz="1600"/>
              <a:t>     cout &lt;&lt; “\n The Drug Code is “ &lt;&lt; drugCode;</a:t>
            </a:r>
          </a:p>
          <a:p>
            <a:pPr>
              <a:lnSpc>
                <a:spcPct val="90000"/>
              </a:lnSpc>
            </a:pPr>
            <a:r>
              <a:rPr lang="en-US" sz="1600"/>
              <a:t>     cout &lt;&lt; “\n The Category is “ &lt;&lt; category;</a:t>
            </a:r>
          </a:p>
          <a:p>
            <a:pPr>
              <a:lnSpc>
                <a:spcPct val="90000"/>
              </a:lnSpc>
            </a:pPr>
            <a:r>
              <a:rPr lang="en-US" sz="1600"/>
              <a:t>     cout &lt;&lt; “The Unit of Measurement is “ &lt;&lt; units;</a:t>
            </a:r>
          </a:p>
          <a:p>
            <a:pPr>
              <a:lnSpc>
                <a:spcPct val="90000"/>
              </a:lnSpc>
            </a:pPr>
            <a:r>
              <a:rPr lang="en-US" sz="1600"/>
              <a:t>     cout &lt;&lt; “\n The Quantity Produced is “ &lt;&lt; qtyProduced;</a:t>
            </a:r>
          </a:p>
          <a:p>
            <a:pPr>
              <a:lnSpc>
                <a:spcPct val="90000"/>
              </a:lnSpc>
            </a:pPr>
            <a:r>
              <a:rPr lang="en-US" sz="1600"/>
              <a:t>   } };</a:t>
            </a:r>
          </a:p>
          <a:p>
            <a:pPr>
              <a:lnSpc>
                <a:spcPct val="90000"/>
              </a:lnSpc>
            </a:pPr>
            <a:r>
              <a:rPr lang="en-US" sz="1600"/>
              <a:t> </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538" name="Rectangle 2"/>
          <p:cNvSpPr>
            <a:spLocks noGrp="1"/>
          </p:cNvSpPr>
          <p:nvPr>
            <p:ph type="title"/>
          </p:nvPr>
        </p:nvSpPr>
        <p:spPr/>
        <p:txBody>
          <a:bodyPr/>
          <a:lstStyle/>
          <a:p>
            <a:r>
              <a:rPr lang="en-US"/>
              <a:t>Disk I/O Using Member Functions</a:t>
            </a:r>
          </a:p>
        </p:txBody>
      </p:sp>
      <p:sp>
        <p:nvSpPr>
          <p:cNvPr id="1729539" name="Rectangle 3"/>
          <p:cNvSpPr>
            <a:spLocks noGrp="1"/>
          </p:cNvSpPr>
          <p:nvPr>
            <p:ph type="body" idx="1"/>
          </p:nvPr>
        </p:nvSpPr>
        <p:spPr>
          <a:xfrm>
            <a:off x="685800" y="1658938"/>
            <a:ext cx="7772400" cy="4378325"/>
          </a:xfrm>
        </p:spPr>
        <p:txBody>
          <a:bodyPr/>
          <a:lstStyle/>
          <a:p>
            <a:r>
              <a:rPr lang="en-US" sz="1600"/>
              <a:t>Class Drug_file</a:t>
            </a:r>
          </a:p>
          <a:p>
            <a:r>
              <a:rPr lang="en-US" sz="1600"/>
              <a:t> {</a:t>
            </a:r>
          </a:p>
          <a:p>
            <a:r>
              <a:rPr lang="en-US" sz="1600"/>
              <a:t>  private:</a:t>
            </a:r>
          </a:p>
          <a:p>
            <a:r>
              <a:rPr lang="en-US" sz="1600"/>
              <a:t>    drug buffer;</a:t>
            </a:r>
          </a:p>
          <a:p>
            <a:r>
              <a:rPr lang="en-US" sz="1600"/>
              <a:t>  public:</a:t>
            </a:r>
          </a:p>
          <a:p>
            <a:r>
              <a:rPr lang="en-US" sz="1600"/>
              <a:t>     void diskout( void)</a:t>
            </a:r>
          </a:p>
          <a:p>
            <a:r>
              <a:rPr lang="en-US" sz="1600"/>
              <a:t>     void diskin( void) }; </a:t>
            </a:r>
          </a:p>
          <a:p>
            <a:endParaRPr lang="en-US" sz="160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p:cNvSpPr>
          <p:nvPr>
            <p:ph type="title"/>
          </p:nvPr>
        </p:nvSpPr>
        <p:spPr/>
        <p:txBody>
          <a:bodyPr/>
          <a:lstStyle/>
          <a:p>
            <a:r>
              <a:rPr lang="en-US"/>
              <a:t>Disk I/O Using Member Functions</a:t>
            </a:r>
          </a:p>
        </p:txBody>
      </p:sp>
      <p:sp>
        <p:nvSpPr>
          <p:cNvPr id="1731587" name="Rectangle 3"/>
          <p:cNvSpPr>
            <a:spLocks noGrp="1"/>
          </p:cNvSpPr>
          <p:nvPr>
            <p:ph type="body" idx="1"/>
          </p:nvPr>
        </p:nvSpPr>
        <p:spPr>
          <a:xfrm>
            <a:off x="685800" y="1514475"/>
            <a:ext cx="7772400" cy="4522788"/>
          </a:xfrm>
        </p:spPr>
        <p:txBody>
          <a:bodyPr/>
          <a:lstStyle/>
          <a:p>
            <a:pPr>
              <a:lnSpc>
                <a:spcPct val="80000"/>
              </a:lnSpc>
            </a:pPr>
            <a:r>
              <a:rPr lang="en-US" sz="1600"/>
              <a:t>void drug_file :: diskout (void)</a:t>
            </a:r>
          </a:p>
          <a:p>
            <a:pPr>
              <a:lnSpc>
                <a:spcPct val="80000"/>
              </a:lnSpc>
            </a:pPr>
            <a:r>
              <a:rPr lang="en-US" sz="1600"/>
              <a:t>  {ofstream ofile(“drugs.dat”, ios::app);</a:t>
            </a:r>
          </a:p>
          <a:p>
            <a:pPr>
              <a:lnSpc>
                <a:spcPct val="80000"/>
              </a:lnSpc>
            </a:pPr>
            <a:r>
              <a:rPr lang="en-US" sz="1600"/>
              <a:t>    char loop;</a:t>
            </a:r>
          </a:p>
          <a:p>
            <a:pPr>
              <a:lnSpc>
                <a:spcPct val="80000"/>
              </a:lnSpc>
            </a:pPr>
            <a:r>
              <a:rPr lang="en-US" sz="1600"/>
              <a:t>    do {</a:t>
            </a:r>
          </a:p>
          <a:p>
            <a:pPr>
              <a:lnSpc>
                <a:spcPct val="80000"/>
              </a:lnSpc>
            </a:pPr>
            <a:r>
              <a:rPr lang="en-US" sz="1600"/>
              <a:t>        buffer.getdata( );</a:t>
            </a:r>
          </a:p>
          <a:p>
            <a:pPr>
              <a:lnSpc>
                <a:spcPct val="80000"/>
              </a:lnSpc>
            </a:pPr>
            <a:r>
              <a:rPr lang="en-US" sz="1600"/>
              <a:t>        ofile.write((char *)&amp;buffer, sizeof(buffer);</a:t>
            </a:r>
          </a:p>
          <a:p>
            <a:pPr>
              <a:lnSpc>
                <a:spcPct val="80000"/>
              </a:lnSpc>
            </a:pPr>
            <a:r>
              <a:rPr lang="en-US" sz="1600"/>
              <a:t>        cout &lt;&lt; “\n any more records (y/n) ?”;</a:t>
            </a:r>
          </a:p>
          <a:p>
            <a:pPr>
              <a:lnSpc>
                <a:spcPct val="80000"/>
              </a:lnSpc>
            </a:pPr>
            <a:r>
              <a:rPr lang="en-US" sz="1600"/>
              <a:t>        cin &gt;&gt; loop;</a:t>
            </a:r>
          </a:p>
          <a:p>
            <a:pPr>
              <a:lnSpc>
                <a:spcPct val="80000"/>
              </a:lnSpc>
            </a:pPr>
            <a:r>
              <a:rPr lang="en-US" sz="1600"/>
              <a:t>      } while (loop = = ‘y’); }</a:t>
            </a:r>
          </a:p>
          <a:p>
            <a:pPr>
              <a:lnSpc>
                <a:spcPct val="80000"/>
              </a:lnSpc>
            </a:pPr>
            <a:endParaRPr lang="en-US" sz="1600"/>
          </a:p>
          <a:p>
            <a:pPr>
              <a:lnSpc>
                <a:spcPct val="80000"/>
              </a:lnSpc>
            </a:pPr>
            <a:r>
              <a:rPr lang="en-US" sz="1600"/>
              <a:t>void Drug_file :: diskin( void)</a:t>
            </a:r>
          </a:p>
          <a:p>
            <a:pPr>
              <a:lnSpc>
                <a:spcPct val="80000"/>
              </a:lnSpc>
            </a:pPr>
            <a:r>
              <a:rPr lang="en-US" sz="1600"/>
              <a:t>  { ifstream ifile(“DRUGS.DAT”);</a:t>
            </a:r>
          </a:p>
          <a:p>
            <a:pPr>
              <a:lnSpc>
                <a:spcPct val="80000"/>
              </a:lnSpc>
            </a:pPr>
            <a:r>
              <a:rPr lang="en-US" sz="1600"/>
              <a:t>    ifile.read((char *)&amp;buffer, sizeof(buffer));</a:t>
            </a:r>
          </a:p>
          <a:p>
            <a:pPr>
              <a:lnSpc>
                <a:spcPct val="80000"/>
              </a:lnSpc>
            </a:pPr>
            <a:r>
              <a:rPr lang="en-US" sz="1600"/>
              <a:t>    while (ifile) // </a:t>
            </a:r>
            <a:r>
              <a:rPr lang="en-US" sz="1600" b="1"/>
              <a:t>EOF check</a:t>
            </a:r>
          </a:p>
          <a:p>
            <a:pPr>
              <a:lnSpc>
                <a:spcPct val="80000"/>
              </a:lnSpc>
            </a:pPr>
            <a:r>
              <a:rPr lang="en-US" sz="1600"/>
              <a:t>     {</a:t>
            </a:r>
          </a:p>
          <a:p>
            <a:pPr>
              <a:lnSpc>
                <a:spcPct val="80000"/>
              </a:lnSpc>
            </a:pPr>
            <a:r>
              <a:rPr lang="en-US" sz="1600"/>
              <a:t>      buffer.showdata( );</a:t>
            </a:r>
          </a:p>
          <a:p>
            <a:pPr>
              <a:lnSpc>
                <a:spcPct val="80000"/>
              </a:lnSpc>
            </a:pPr>
            <a:r>
              <a:rPr lang="en-US" sz="1600"/>
              <a:t>      ifile.read((char *)&amp;buffer, sizeof(buffer));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699395" name="Text Box 3"/>
          <p:cNvSpPr txBox="1">
            <a:spLocks noChangeArrowheads="1"/>
          </p:cNvSpPr>
          <p:nvPr/>
        </p:nvSpPr>
        <p:spPr bwMode="auto">
          <a:xfrm>
            <a:off x="457200" y="457200"/>
            <a:ext cx="8229600" cy="55451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Objectives</a:t>
            </a:r>
          </a:p>
          <a:p>
            <a:pPr eaLnBrk="0" hangingPunct="0">
              <a:spcBef>
                <a:spcPct val="20000"/>
              </a:spcBef>
              <a:buClr>
                <a:schemeClr val="tx2"/>
              </a:buClr>
              <a:buFontTx/>
              <a:buChar char="•"/>
            </a:pPr>
            <a:endParaRPr lang="en-US" sz="3200">
              <a:solidFill>
                <a:schemeClr val="accent2"/>
              </a:solidFill>
              <a:latin typeface="Times New Roman" pitchFamily="18" charset="0"/>
            </a:endParaRPr>
          </a:p>
          <a:p>
            <a:pPr eaLnBrk="0" hangingPunct="0">
              <a:spcBef>
                <a:spcPct val="20000"/>
              </a:spcBef>
              <a:buClr>
                <a:schemeClr val="tx2"/>
              </a:buClr>
            </a:pPr>
            <a:r>
              <a:rPr lang="en-US" sz="2400">
                <a:solidFill>
                  <a:srgbClr val="990000"/>
                </a:solidFill>
                <a:latin typeface="Times New Roman" pitchFamily="18" charset="0"/>
              </a:rPr>
              <a:t>	</a:t>
            </a:r>
            <a:r>
              <a:rPr lang="en-US" sz="2400">
                <a:latin typeface="Times New Roman" pitchFamily="18" charset="0"/>
              </a:rPr>
              <a:t>In this section, you will learn to:</a:t>
            </a:r>
          </a:p>
          <a:p>
            <a:pPr lvl="2" eaLnBrk="0" hangingPunct="0">
              <a:spcBef>
                <a:spcPct val="20000"/>
              </a:spcBef>
              <a:buClr>
                <a:schemeClr val="tx2"/>
              </a:buClr>
              <a:buSzPct val="120000"/>
              <a:buFontTx/>
              <a:buChar char="•"/>
            </a:pPr>
            <a:r>
              <a:rPr lang="en-US" sz="2400">
                <a:latin typeface="Times New Roman" pitchFamily="18" charset="0"/>
              </a:rPr>
              <a:t>   Describe the basics  of a C++ Program</a:t>
            </a:r>
          </a:p>
          <a:p>
            <a:pPr lvl="2" eaLnBrk="0" hangingPunct="0">
              <a:spcBef>
                <a:spcPct val="20000"/>
              </a:spcBef>
              <a:buClr>
                <a:schemeClr val="tx2"/>
              </a:buClr>
              <a:buSzPct val="120000"/>
              <a:buFontTx/>
              <a:buChar char="•"/>
            </a:pPr>
            <a:r>
              <a:rPr lang="en-US" sz="2400">
                <a:latin typeface="Times New Roman" pitchFamily="18" charset="0"/>
              </a:rPr>
              <a:t>   Describe data types, variables and control  structures</a:t>
            </a:r>
          </a:p>
          <a:p>
            <a:pPr lvl="2" eaLnBrk="0" hangingPunct="0">
              <a:spcBef>
                <a:spcPct val="20000"/>
              </a:spcBef>
              <a:buClr>
                <a:schemeClr val="tx2"/>
              </a:buClr>
              <a:buSzPct val="120000"/>
              <a:buFontTx/>
              <a:buChar char="•"/>
            </a:pPr>
            <a:r>
              <a:rPr lang="en-US" sz="2400">
                <a:latin typeface="Times New Roman" pitchFamily="18" charset="0"/>
              </a:rPr>
              <a:t>   Define default arguments</a:t>
            </a:r>
          </a:p>
          <a:p>
            <a:pPr lvl="2" eaLnBrk="0" hangingPunct="0">
              <a:spcBef>
                <a:spcPct val="20000"/>
              </a:spcBef>
              <a:buClr>
                <a:schemeClr val="tx2"/>
              </a:buClr>
              <a:buSzPct val="120000"/>
              <a:buFontTx/>
              <a:buChar char="•"/>
            </a:pPr>
            <a:r>
              <a:rPr lang="en-US" sz="2400">
                <a:latin typeface="Times New Roman" pitchFamily="18" charset="0"/>
              </a:rPr>
              <a:t>   Define strong typing</a:t>
            </a:r>
          </a:p>
          <a:p>
            <a:pPr lvl="2" eaLnBrk="0" hangingPunct="0">
              <a:spcBef>
                <a:spcPct val="20000"/>
              </a:spcBef>
              <a:buClr>
                <a:schemeClr val="tx2"/>
              </a:buClr>
              <a:buSzPct val="120000"/>
              <a:buFontTx/>
              <a:buChar char="•"/>
            </a:pPr>
            <a:r>
              <a:rPr lang="en-US" sz="2400">
                <a:latin typeface="Times New Roman" pitchFamily="18" charset="0"/>
              </a:rPr>
              <a:t>   Define function overloading</a:t>
            </a:r>
          </a:p>
          <a:p>
            <a:pPr lvl="2" eaLnBrk="0" hangingPunct="0">
              <a:spcBef>
                <a:spcPct val="20000"/>
              </a:spcBef>
              <a:buClr>
                <a:schemeClr val="tx2"/>
              </a:buClr>
              <a:buSzPct val="120000"/>
              <a:buFontTx/>
              <a:buChar char="•"/>
            </a:pPr>
            <a:r>
              <a:rPr lang="en-US" sz="2400">
                <a:latin typeface="Times New Roman" pitchFamily="18" charset="0"/>
              </a:rPr>
              <a:t>   Define Inline function</a:t>
            </a:r>
          </a:p>
          <a:p>
            <a:pPr lvl="2" eaLnBrk="0" hangingPunct="0">
              <a:spcBef>
                <a:spcPct val="20000"/>
              </a:spcBef>
              <a:buClr>
                <a:schemeClr val="tx2"/>
              </a:buClr>
              <a:buSzPct val="120000"/>
              <a:buFontTx/>
              <a:buChar char="•"/>
            </a:pPr>
            <a:r>
              <a:rPr lang="en-US" sz="2400">
                <a:latin typeface="Times New Roman" pitchFamily="18" charset="0"/>
              </a:rPr>
              <a:t>   Describe the new and the delete operator </a:t>
            </a:r>
          </a:p>
          <a:p>
            <a:pPr lvl="2" eaLnBrk="0" hangingPunct="0">
              <a:spcBef>
                <a:spcPct val="20000"/>
              </a:spcBef>
              <a:buClr>
                <a:schemeClr val="tx2"/>
              </a:buClr>
              <a:buSzPct val="120000"/>
              <a:buFontTx/>
              <a:buChar char="•"/>
            </a:pPr>
            <a:r>
              <a:rPr lang="en-US" sz="2400">
                <a:latin typeface="Times New Roman" pitchFamily="18" charset="0"/>
              </a:rPr>
              <a:t>   Define references </a:t>
            </a:r>
          </a:p>
          <a:p>
            <a:pPr lvl="2" eaLnBrk="0" hangingPunct="0">
              <a:spcBef>
                <a:spcPct val="20000"/>
              </a:spcBef>
              <a:buClr>
                <a:schemeClr val="tx2"/>
              </a:buClr>
              <a:buSzPct val="120000"/>
            </a:pPr>
            <a:endParaRPr lang="en-US" sz="2400">
              <a:latin typeface="Times New Roman" pitchFamily="18" charset="0"/>
            </a:endParaRPr>
          </a:p>
        </p:txBody>
      </p:sp>
      <p:pic>
        <p:nvPicPr>
          <p:cNvPr id="2" name="Audio 1">
            <a:hlinkClick r:id="" action="ppaction://media"/>
            <a:extLst>
              <a:ext uri="{FF2B5EF4-FFF2-40B4-BE49-F238E27FC236}">
                <a16:creationId xmlns:a16="http://schemas.microsoft.com/office/drawing/2014/main" id="{08FF4BC7-56C8-475E-A427-ADA2AC17A39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634" name="Rectangle 2"/>
          <p:cNvSpPr>
            <a:spLocks noGrp="1"/>
          </p:cNvSpPr>
          <p:nvPr>
            <p:ph type="title"/>
          </p:nvPr>
        </p:nvSpPr>
        <p:spPr/>
        <p:txBody>
          <a:bodyPr/>
          <a:lstStyle/>
          <a:p>
            <a:r>
              <a:rPr lang="en-US"/>
              <a:t>Disk I/O Using Member Functions</a:t>
            </a:r>
          </a:p>
        </p:txBody>
      </p:sp>
      <p:sp>
        <p:nvSpPr>
          <p:cNvPr id="1733635" name="Rectangle 3"/>
          <p:cNvSpPr>
            <a:spLocks noGrp="1"/>
          </p:cNvSpPr>
          <p:nvPr>
            <p:ph type="body" idx="1"/>
          </p:nvPr>
        </p:nvSpPr>
        <p:spPr>
          <a:xfrm>
            <a:off x="685800" y="1730375"/>
            <a:ext cx="7772400" cy="4306888"/>
          </a:xfrm>
        </p:spPr>
        <p:txBody>
          <a:bodyPr>
            <a:normAutofit fontScale="92500" lnSpcReduction="10000"/>
          </a:bodyPr>
          <a:lstStyle/>
          <a:p>
            <a:r>
              <a:rPr lang="en-US" sz="1600"/>
              <a:t>void  main( )</a:t>
            </a:r>
          </a:p>
          <a:p>
            <a:r>
              <a:rPr lang="en-US" sz="1600"/>
              <a:t> {</a:t>
            </a:r>
          </a:p>
          <a:p>
            <a:r>
              <a:rPr lang="en-US" sz="1600"/>
              <a:t>  drug_file fileobj;</a:t>
            </a:r>
          </a:p>
          <a:p>
            <a:r>
              <a:rPr lang="en-US" sz="1600"/>
              <a:t>  //get data and write to the file</a:t>
            </a:r>
          </a:p>
          <a:p>
            <a:r>
              <a:rPr lang="en-US" sz="1600"/>
              <a:t>  fileobj.diskout( );</a:t>
            </a:r>
          </a:p>
          <a:p>
            <a:r>
              <a:rPr lang="en-US" sz="1600"/>
              <a:t>  //read file and display records</a:t>
            </a:r>
          </a:p>
          <a:p>
            <a:r>
              <a:rPr lang="en-US" sz="1600"/>
              <a:t> fileobj.diskin( );</a:t>
            </a:r>
          </a:p>
          <a:p>
            <a:r>
              <a:rPr lang="en-US" sz="1600"/>
              <a:t> }</a:t>
            </a:r>
          </a:p>
          <a:p>
            <a:pPr>
              <a:buFont typeface="Arial" charset="0"/>
              <a:buNone/>
            </a:pPr>
            <a:r>
              <a:rPr lang="en-US" sz="1600"/>
              <a:t> </a:t>
            </a:r>
          </a:p>
          <a:p>
            <a:r>
              <a:rPr lang="en-US"/>
              <a:t>In the above example, we examined the error state of a stream object to find out whether we had reached the end of file.</a:t>
            </a:r>
          </a:p>
          <a:p>
            <a:r>
              <a:rPr lang="en-US" sz="1600"/>
              <a:t>while (infile)</a:t>
            </a:r>
          </a:p>
          <a:p>
            <a:r>
              <a:rPr lang="en-US" sz="1600"/>
              <a:t> { // file processing }</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p:cNvSpPr>
          <p:nvPr>
            <p:ph type="title"/>
          </p:nvPr>
        </p:nvSpPr>
        <p:spPr/>
        <p:txBody>
          <a:bodyPr/>
          <a:lstStyle/>
          <a:p>
            <a:r>
              <a:rPr lang="en-US"/>
              <a:t>Disk I/O Using Member Functions</a:t>
            </a:r>
          </a:p>
        </p:txBody>
      </p:sp>
      <p:sp>
        <p:nvSpPr>
          <p:cNvPr id="1735683" name="Rectangle 3"/>
          <p:cNvSpPr>
            <a:spLocks noGrp="1"/>
          </p:cNvSpPr>
          <p:nvPr>
            <p:ph type="body" idx="1"/>
          </p:nvPr>
        </p:nvSpPr>
        <p:spPr>
          <a:xfrm>
            <a:off x="685800" y="1587500"/>
            <a:ext cx="7772400" cy="4449763"/>
          </a:xfrm>
        </p:spPr>
        <p:txBody>
          <a:bodyPr/>
          <a:lstStyle/>
          <a:p>
            <a:pPr>
              <a:lnSpc>
                <a:spcPct val="80000"/>
              </a:lnSpc>
            </a:pPr>
            <a:r>
              <a:rPr lang="en-US" sz="1600"/>
              <a:t>Here, infile becomes zero when EOF is reached. The ios::nocreate flag reports an error when opening, if the file does not already exist. The modified diskin( ) funciton is shown below:</a:t>
            </a:r>
          </a:p>
          <a:p>
            <a:pPr>
              <a:lnSpc>
                <a:spcPct val="80000"/>
              </a:lnSpc>
            </a:pPr>
            <a:r>
              <a:rPr lang="en-US" sz="1600"/>
              <a:t>void drug_file :: diskin(void)</a:t>
            </a:r>
          </a:p>
          <a:p>
            <a:pPr>
              <a:lnSpc>
                <a:spcPct val="80000"/>
              </a:lnSpc>
            </a:pPr>
            <a:r>
              <a:rPr lang="en-US" sz="1600"/>
              <a:t> {</a:t>
            </a:r>
          </a:p>
          <a:p>
            <a:pPr>
              <a:lnSpc>
                <a:spcPct val="80000"/>
              </a:lnSpc>
            </a:pPr>
            <a:r>
              <a:rPr lang="en-US" sz="1600"/>
              <a:t>  ifstream ifile(“DRUGS.DAT”, ios::nocreate);</a:t>
            </a:r>
          </a:p>
          <a:p>
            <a:pPr>
              <a:lnSpc>
                <a:spcPct val="80000"/>
              </a:lnSpc>
            </a:pPr>
            <a:r>
              <a:rPr lang="en-US" sz="1600"/>
              <a:t>  if (ifile)</a:t>
            </a:r>
          </a:p>
          <a:p>
            <a:pPr>
              <a:lnSpc>
                <a:spcPct val="80000"/>
              </a:lnSpc>
            </a:pPr>
            <a:r>
              <a:rPr lang="en-US" sz="1600"/>
              <a:t>   {</a:t>
            </a:r>
          </a:p>
          <a:p>
            <a:pPr>
              <a:lnSpc>
                <a:spcPct val="80000"/>
              </a:lnSpc>
            </a:pPr>
            <a:r>
              <a:rPr lang="en-US" sz="1600"/>
              <a:t>    ifile.read((char *)&amp;buffer, sizeof(buffer);</a:t>
            </a:r>
          </a:p>
          <a:p>
            <a:pPr>
              <a:lnSpc>
                <a:spcPct val="80000"/>
              </a:lnSpc>
            </a:pPr>
            <a:r>
              <a:rPr lang="en-US" sz="1600"/>
              <a:t>    while(ifile)</a:t>
            </a:r>
          </a:p>
          <a:p>
            <a:pPr>
              <a:lnSpc>
                <a:spcPct val="80000"/>
              </a:lnSpc>
            </a:pPr>
            <a:r>
              <a:rPr lang="en-US" sz="1600"/>
              <a:t> { buffer.showdata( );</a:t>
            </a:r>
          </a:p>
          <a:p>
            <a:pPr>
              <a:lnSpc>
                <a:spcPct val="80000"/>
              </a:lnSpc>
            </a:pPr>
            <a:r>
              <a:rPr lang="en-US" sz="1600"/>
              <a:t>    ifile.read((char *)&amp;buffer, sizeof(buffer))  }</a:t>
            </a:r>
          </a:p>
          <a:p>
            <a:pPr>
              <a:lnSpc>
                <a:spcPct val="80000"/>
              </a:lnSpc>
            </a:pPr>
            <a:r>
              <a:rPr lang="en-US" sz="1600"/>
              <a:t>}</a:t>
            </a:r>
          </a:p>
          <a:p>
            <a:pPr>
              <a:lnSpc>
                <a:spcPct val="80000"/>
              </a:lnSpc>
            </a:pPr>
            <a:r>
              <a:rPr lang="en-US" sz="1600"/>
              <a:t>else</a:t>
            </a:r>
          </a:p>
          <a:p>
            <a:pPr>
              <a:lnSpc>
                <a:spcPct val="80000"/>
              </a:lnSpc>
            </a:pPr>
            <a:r>
              <a:rPr lang="en-US" sz="1600"/>
              <a:t> { cout &lt;&lt; “\n file does not exist”;  } } </a:t>
            </a:r>
          </a:p>
          <a:p>
            <a:pPr>
              <a:lnSpc>
                <a:spcPct val="80000"/>
              </a:lnSpc>
            </a:pPr>
            <a:r>
              <a:rPr lang="en-US" sz="1600"/>
              <a:t>     </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2"/>
          <p:cNvSpPr>
            <a:spLocks noGrp="1"/>
          </p:cNvSpPr>
          <p:nvPr>
            <p:ph type="title"/>
          </p:nvPr>
        </p:nvSpPr>
        <p:spPr/>
        <p:txBody>
          <a:bodyPr/>
          <a:lstStyle/>
          <a:p>
            <a:r>
              <a:rPr lang="en-US"/>
              <a:t>The Stream Status Bits</a:t>
            </a:r>
          </a:p>
        </p:txBody>
      </p:sp>
      <p:sp>
        <p:nvSpPr>
          <p:cNvPr id="1737731" name="Rectangle 3"/>
          <p:cNvSpPr>
            <a:spLocks noGrp="1"/>
          </p:cNvSpPr>
          <p:nvPr>
            <p:ph type="body" idx="1"/>
          </p:nvPr>
        </p:nvSpPr>
        <p:spPr/>
        <p:txBody>
          <a:bodyPr>
            <a:normAutofit fontScale="92500" lnSpcReduction="10000"/>
          </a:bodyPr>
          <a:lstStyle/>
          <a:p>
            <a:r>
              <a:rPr lang="en-US"/>
              <a:t>Every stream has a state that indicates if an error has occurred, and what the error is.</a:t>
            </a:r>
          </a:p>
          <a:p>
            <a:endParaRPr lang="en-US"/>
          </a:p>
          <a:p>
            <a:r>
              <a:rPr lang="en-US"/>
              <a:t>The C++ I/O system maintains status information about the outcome of each I/O operation.</a:t>
            </a:r>
          </a:p>
          <a:p>
            <a:endParaRPr lang="en-US"/>
          </a:p>
          <a:p>
            <a:r>
              <a:rPr lang="en-US"/>
              <a:t>The state is indicated by the setting (0 or 1) of a set of bits, and these bits are defined by the io_state variable declared in the ios class.</a:t>
            </a:r>
          </a:p>
          <a:p>
            <a:endParaRPr lang="en-US"/>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78" name="Rectangle 2"/>
          <p:cNvSpPr>
            <a:spLocks noGrp="1"/>
          </p:cNvSpPr>
          <p:nvPr>
            <p:ph type="title"/>
          </p:nvPr>
        </p:nvSpPr>
        <p:spPr/>
        <p:txBody>
          <a:bodyPr/>
          <a:lstStyle/>
          <a:p>
            <a:r>
              <a:rPr lang="en-US"/>
              <a:t>The Stream Status Bits</a:t>
            </a:r>
          </a:p>
        </p:txBody>
      </p:sp>
      <p:graphicFrame>
        <p:nvGraphicFramePr>
          <p:cNvPr id="1739799" name="Group 23"/>
          <p:cNvGraphicFramePr>
            <a:graphicFrameLocks noGrp="1"/>
          </p:cNvGraphicFramePr>
          <p:nvPr>
            <p:ph idx="1"/>
          </p:nvPr>
        </p:nvGraphicFramePr>
        <p:xfrm>
          <a:off x="533400" y="1587500"/>
          <a:ext cx="8153400" cy="4373563"/>
        </p:xfrm>
        <a:graphic>
          <a:graphicData uri="http://schemas.openxmlformats.org/drawingml/2006/table">
            <a:tbl>
              <a:tblPr/>
              <a:tblGrid>
                <a:gridCol w="1039813">
                  <a:extLst>
                    <a:ext uri="{9D8B030D-6E8A-4147-A177-3AD203B41FA5}">
                      <a16:colId xmlns:a16="http://schemas.microsoft.com/office/drawing/2014/main" val="20000"/>
                    </a:ext>
                  </a:extLst>
                </a:gridCol>
                <a:gridCol w="7113587">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4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eofbit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Set when an input stream is at its end.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Indicates that no more characters are available for extraction.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failbit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Set when the last insertion or extraction has failed.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This is a recoverable error. The stream is still in a usable 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badbit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Set when an illegal insertion or extraction is attempted.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stream is not suitable for further 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Usually set when opening a non-existent file, or seeking when a past EOF has occurred.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4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hardfail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Set when a hardware failure has occurred.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error that sets hardfail is usually unrecoverable.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p:cNvSpPr>
          <p:nvPr>
            <p:ph type="title"/>
          </p:nvPr>
        </p:nvSpPr>
        <p:spPr>
          <a:xfrm>
            <a:off x="228600" y="76200"/>
            <a:ext cx="7772400" cy="1143000"/>
          </a:xfrm>
        </p:spPr>
        <p:txBody>
          <a:bodyPr>
            <a:normAutofit fontScale="90000"/>
          </a:bodyPr>
          <a:lstStyle/>
          <a:p>
            <a:r>
              <a:rPr lang="en-US"/>
              <a:t>Member Functions for Accessing Stream Status Bits</a:t>
            </a:r>
          </a:p>
        </p:txBody>
      </p:sp>
      <p:graphicFrame>
        <p:nvGraphicFramePr>
          <p:cNvPr id="1741853" name="Group 29"/>
          <p:cNvGraphicFramePr>
            <a:graphicFrameLocks noGrp="1"/>
          </p:cNvGraphicFramePr>
          <p:nvPr>
            <p:ph idx="1"/>
          </p:nvPr>
        </p:nvGraphicFramePr>
        <p:xfrm>
          <a:off x="457200" y="1371600"/>
          <a:ext cx="8229600" cy="5211763"/>
        </p:xfrm>
        <a:graphic>
          <a:graphicData uri="http://schemas.openxmlformats.org/drawingml/2006/table">
            <a:tbl>
              <a:tblPr/>
              <a:tblGrid>
                <a:gridCol w="1533525">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int good(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returns a non-zero value if the stream is ok, zero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int bad(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returns a non-zero value if the badbit or hardfail bits are set, else returns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2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int eof(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returns a on-zero value if the eofbit is set, else returns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int fail(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returns a non-zero value if the failbit, badbit, or hardfail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int rdstate(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returns the current value of the iostate variable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3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void clear( int ef=0)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set the error flags equal to ef. by default, ef equals 0, which resets all the error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p:cNvSpPr>
          <p:nvPr>
            <p:ph type="title"/>
          </p:nvPr>
        </p:nvSpPr>
        <p:spPr/>
        <p:txBody>
          <a:bodyPr/>
          <a:lstStyle/>
          <a:p>
            <a:r>
              <a:rPr lang="en-US"/>
              <a:t>Random Access</a:t>
            </a:r>
          </a:p>
        </p:txBody>
      </p:sp>
      <p:sp>
        <p:nvSpPr>
          <p:cNvPr id="1743875" name="Rectangle 3"/>
          <p:cNvSpPr>
            <a:spLocks noGrp="1"/>
          </p:cNvSpPr>
          <p:nvPr>
            <p:ph type="body" idx="1"/>
          </p:nvPr>
        </p:nvSpPr>
        <p:spPr/>
        <p:txBody>
          <a:bodyPr>
            <a:normAutofit fontScale="92500" lnSpcReduction="20000"/>
          </a:bodyPr>
          <a:lstStyle/>
          <a:p>
            <a:r>
              <a:rPr lang="en-US"/>
              <a:t>The C++ I/O system manages two integer values associated with a file. One is the </a:t>
            </a:r>
            <a:r>
              <a:rPr lang="en-US" b="1"/>
              <a:t>get pointer</a:t>
            </a:r>
            <a:r>
              <a:rPr lang="en-US"/>
              <a:t>, which specifies where in the file the next input or read operation will occur.</a:t>
            </a:r>
          </a:p>
          <a:p>
            <a:endParaRPr lang="en-US"/>
          </a:p>
          <a:p>
            <a:r>
              <a:rPr lang="en-US"/>
              <a:t>The other is the </a:t>
            </a:r>
            <a:r>
              <a:rPr lang="en-US" b="1"/>
              <a:t>put pointer</a:t>
            </a:r>
            <a:r>
              <a:rPr lang="en-US"/>
              <a:t>, which specifies where in the file the next output or write operation will occur.</a:t>
            </a:r>
          </a:p>
          <a:p>
            <a:endParaRPr lang="en-US"/>
          </a:p>
          <a:p>
            <a:r>
              <a:rPr lang="en-US"/>
              <a:t>In other words, these are the </a:t>
            </a:r>
            <a:r>
              <a:rPr lang="en-US" b="1"/>
              <a:t>current positions for read and write</a:t>
            </a:r>
            <a:r>
              <a:rPr lang="en-US"/>
              <a:t> respectively.</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p:cNvSpPr>
          <p:nvPr>
            <p:ph type="title"/>
          </p:nvPr>
        </p:nvSpPr>
        <p:spPr/>
        <p:txBody>
          <a:bodyPr/>
          <a:lstStyle/>
          <a:p>
            <a:r>
              <a:rPr lang="en-US"/>
              <a:t>Random Access</a:t>
            </a:r>
          </a:p>
        </p:txBody>
      </p:sp>
      <p:sp>
        <p:nvSpPr>
          <p:cNvPr id="1745923" name="Rectangle 3"/>
          <p:cNvSpPr>
            <a:spLocks noGrp="1"/>
          </p:cNvSpPr>
          <p:nvPr>
            <p:ph type="body" idx="1"/>
          </p:nvPr>
        </p:nvSpPr>
        <p:spPr/>
        <p:txBody>
          <a:bodyPr>
            <a:normAutofit fontScale="92500" lnSpcReduction="20000"/>
          </a:bodyPr>
          <a:lstStyle/>
          <a:p>
            <a:pPr>
              <a:lnSpc>
                <a:spcPct val="90000"/>
              </a:lnSpc>
            </a:pPr>
            <a:r>
              <a:rPr lang="en-US"/>
              <a:t>The seekg( ) and the tellg( ) functions allow you to set and examine the get pointer.</a:t>
            </a:r>
          </a:p>
          <a:p>
            <a:pPr>
              <a:lnSpc>
                <a:spcPct val="90000"/>
              </a:lnSpc>
            </a:pPr>
            <a:endParaRPr lang="en-US"/>
          </a:p>
          <a:p>
            <a:pPr>
              <a:lnSpc>
                <a:spcPct val="90000"/>
              </a:lnSpc>
            </a:pPr>
            <a:r>
              <a:rPr lang="en-US"/>
              <a:t>The seekp( ) and the tellp( ) functions allow you to set and examine the put pointer.</a:t>
            </a:r>
          </a:p>
          <a:p>
            <a:pPr>
              <a:lnSpc>
                <a:spcPct val="90000"/>
              </a:lnSpc>
            </a:pPr>
            <a:endParaRPr lang="en-US"/>
          </a:p>
          <a:p>
            <a:pPr>
              <a:lnSpc>
                <a:spcPct val="90000"/>
              </a:lnSpc>
            </a:pPr>
            <a:r>
              <a:rPr lang="en-US"/>
              <a:t>One can, therefore, access the file in a random access mode using these functions.</a:t>
            </a:r>
          </a:p>
          <a:p>
            <a:pPr>
              <a:lnSpc>
                <a:spcPct val="90000"/>
              </a:lnSpc>
            </a:pPr>
            <a:endParaRPr lang="en-US"/>
          </a:p>
          <a:p>
            <a:pPr>
              <a:lnSpc>
                <a:spcPct val="90000"/>
              </a:lnSpc>
            </a:pPr>
            <a:r>
              <a:rPr lang="en-US"/>
              <a:t>All objects of the iostream classes can be manipulated using either the seekg( ), or the seekp( ) member functions.  </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p:cNvSpPr>
          <p:nvPr>
            <p:ph type="title"/>
          </p:nvPr>
        </p:nvSpPr>
        <p:spPr/>
        <p:txBody>
          <a:bodyPr/>
          <a:lstStyle/>
          <a:p>
            <a:r>
              <a:rPr lang="en-US"/>
              <a:t>Random Access</a:t>
            </a:r>
          </a:p>
        </p:txBody>
      </p:sp>
      <p:sp>
        <p:nvSpPr>
          <p:cNvPr id="1747971" name="Rectangle 3"/>
          <p:cNvSpPr>
            <a:spLocks noGrp="1"/>
          </p:cNvSpPr>
          <p:nvPr>
            <p:ph type="body" idx="1"/>
          </p:nvPr>
        </p:nvSpPr>
        <p:spPr/>
        <p:txBody>
          <a:bodyPr>
            <a:normAutofit lnSpcReduction="10000"/>
          </a:bodyPr>
          <a:lstStyle/>
          <a:p>
            <a:r>
              <a:rPr lang="en-US"/>
              <a:t>The seekg( ) member function takes two arguments:</a:t>
            </a:r>
          </a:p>
          <a:p>
            <a:r>
              <a:rPr lang="en-US" sz="1600"/>
              <a:t>file.seekg(10, ios::beg);</a:t>
            </a:r>
            <a:r>
              <a:rPr lang="en-US"/>
              <a:t> means position the get pointer 10 bytes relative to the beginning of the file</a:t>
            </a:r>
          </a:p>
          <a:p>
            <a:endParaRPr lang="en-US"/>
          </a:p>
          <a:p>
            <a:r>
              <a:rPr lang="en-US"/>
              <a:t>The first argument is a long integer, specifying the number of byte positions (also called offset). The second argument is the reference point.</a:t>
            </a:r>
          </a:p>
          <a:p>
            <a:endParaRPr lang="en-US"/>
          </a:p>
          <a:p>
            <a:endParaRPr lang="en-US"/>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p:cNvSpPr>
          <p:nvPr>
            <p:ph type="title"/>
          </p:nvPr>
        </p:nvSpPr>
        <p:spPr/>
        <p:txBody>
          <a:bodyPr/>
          <a:lstStyle/>
          <a:p>
            <a:r>
              <a:rPr lang="en-US"/>
              <a:t>Random Access</a:t>
            </a:r>
          </a:p>
        </p:txBody>
      </p:sp>
      <p:sp>
        <p:nvSpPr>
          <p:cNvPr id="1750019" name="Rectangle 3"/>
          <p:cNvSpPr>
            <a:spLocks noGrp="1"/>
          </p:cNvSpPr>
          <p:nvPr>
            <p:ph type="body" sz="half" idx="1"/>
          </p:nvPr>
        </p:nvSpPr>
        <p:spPr>
          <a:xfrm>
            <a:off x="457200" y="1371600"/>
            <a:ext cx="7907338" cy="4953000"/>
          </a:xfrm>
        </p:spPr>
        <p:txBody>
          <a:bodyPr/>
          <a:lstStyle/>
          <a:p>
            <a:r>
              <a:rPr lang="en-US"/>
              <a:t>There are three reference points defined in the ios class:</a:t>
            </a:r>
          </a:p>
          <a:p>
            <a:endParaRPr lang="en-US"/>
          </a:p>
        </p:txBody>
      </p:sp>
      <p:graphicFrame>
        <p:nvGraphicFramePr>
          <p:cNvPr id="1750037" name="Group 21"/>
          <p:cNvGraphicFramePr>
            <a:graphicFrameLocks noGrp="1"/>
          </p:cNvGraphicFramePr>
          <p:nvPr>
            <p:ph sz="half" idx="2"/>
          </p:nvPr>
        </p:nvGraphicFramePr>
        <p:xfrm>
          <a:off x="941388" y="2225675"/>
          <a:ext cx="6211887" cy="3671888"/>
        </p:xfrm>
        <a:graphic>
          <a:graphicData uri="http://schemas.openxmlformats.org/drawingml/2006/table">
            <a:tbl>
              <a:tblPr/>
              <a:tblGrid>
                <a:gridCol w="1452562">
                  <a:extLst>
                    <a:ext uri="{9D8B030D-6E8A-4147-A177-3AD203B41FA5}">
                      <a16:colId xmlns:a16="http://schemas.microsoft.com/office/drawing/2014/main" val="20000"/>
                    </a:ext>
                  </a:extLst>
                </a:gridCol>
                <a:gridCol w="4759325">
                  <a:extLst>
                    <a:ext uri="{9D8B030D-6E8A-4147-A177-3AD203B41FA5}">
                      <a16:colId xmlns:a16="http://schemas.microsoft.com/office/drawing/2014/main" val="20001"/>
                    </a:ext>
                  </a:extLst>
                </a:gridCol>
              </a:tblGrid>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ios::beg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beginning of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2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ios::cur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current position of the file pointer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2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ios::end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end of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p:cNvSpPr>
          <p:nvPr>
            <p:ph type="title"/>
          </p:nvPr>
        </p:nvSpPr>
        <p:spPr/>
        <p:txBody>
          <a:bodyPr/>
          <a:lstStyle/>
          <a:p>
            <a:r>
              <a:rPr lang="en-US"/>
              <a:t>Random Access</a:t>
            </a:r>
          </a:p>
        </p:txBody>
      </p:sp>
      <p:sp>
        <p:nvSpPr>
          <p:cNvPr id="1752067" name="Rectangle 3"/>
          <p:cNvSpPr>
            <a:spLocks noGrp="1"/>
          </p:cNvSpPr>
          <p:nvPr>
            <p:ph type="body" idx="1"/>
          </p:nvPr>
        </p:nvSpPr>
        <p:spPr>
          <a:xfrm>
            <a:off x="685800" y="1587500"/>
            <a:ext cx="7772400" cy="4449763"/>
          </a:xfrm>
        </p:spPr>
        <p:txBody>
          <a:bodyPr>
            <a:normAutofit fontScale="77500" lnSpcReduction="20000"/>
          </a:bodyPr>
          <a:lstStyle/>
          <a:p>
            <a:r>
              <a:rPr lang="en-US"/>
              <a:t>If supplied with only one argument, ios::beg is assumed by default. For example, in the statement: file.seekg(16), ios::beg will be the reference point by default.</a:t>
            </a:r>
          </a:p>
          <a:p>
            <a:endParaRPr lang="en-US"/>
          </a:p>
          <a:p>
            <a:r>
              <a:rPr lang="en-US"/>
              <a:t>The tellg( ) member function, on the other hand, does not have any arguments. It returns the current byte position of the get pointer relative to the beginning of the file.</a:t>
            </a:r>
          </a:p>
          <a:p>
            <a:endParaRPr lang="en-US"/>
          </a:p>
          <a:p>
            <a:r>
              <a:rPr lang="en-US"/>
              <a:t>long position = file.tellg( );</a:t>
            </a:r>
          </a:p>
          <a:p>
            <a:r>
              <a:rPr lang="en-US"/>
              <a:t>Would result in the variable </a:t>
            </a:r>
            <a:r>
              <a:rPr lang="en-US" b="1"/>
              <a:t>position</a:t>
            </a:r>
            <a:r>
              <a:rPr lang="en-US"/>
              <a:t> taking the value of the current position of the get pointer.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p:cNvSpPr>
          <p:nvPr>
            <p:ph type="title"/>
          </p:nvPr>
        </p:nvSpPr>
        <p:spPr/>
        <p:txBody>
          <a:bodyPr/>
          <a:lstStyle/>
          <a:p>
            <a:r>
              <a:rPr lang="en-US"/>
              <a:t>Features of C++</a:t>
            </a:r>
          </a:p>
        </p:txBody>
      </p:sp>
      <p:sp>
        <p:nvSpPr>
          <p:cNvPr id="701443" name="Rectangle 3"/>
          <p:cNvSpPr>
            <a:spLocks noGrp="1"/>
          </p:cNvSpPr>
          <p:nvPr>
            <p:ph type="body" idx="1"/>
          </p:nvPr>
        </p:nvSpPr>
        <p:spPr/>
        <p:txBody>
          <a:bodyPr>
            <a:normAutofit fontScale="92500" lnSpcReduction="20000"/>
          </a:bodyPr>
          <a:lstStyle/>
          <a:p>
            <a:pPr>
              <a:lnSpc>
                <a:spcPct val="90000"/>
              </a:lnSpc>
            </a:pPr>
            <a:r>
              <a:rPr lang="en-US"/>
              <a:t>The term object-oriented originated during the development of </a:t>
            </a:r>
            <a:r>
              <a:rPr lang="en-US" b="1"/>
              <a:t>Smalltalk</a:t>
            </a:r>
            <a:r>
              <a:rPr lang="en-US"/>
              <a:t>. </a:t>
            </a:r>
          </a:p>
          <a:p>
            <a:pPr>
              <a:lnSpc>
                <a:spcPct val="90000"/>
              </a:lnSpc>
            </a:pPr>
            <a:endParaRPr lang="en-US"/>
          </a:p>
          <a:p>
            <a:pPr>
              <a:lnSpc>
                <a:spcPct val="90000"/>
              </a:lnSpc>
            </a:pPr>
            <a:r>
              <a:rPr lang="en-US"/>
              <a:t>Originated at Xerox’s Palo Alto Research Centre. </a:t>
            </a:r>
          </a:p>
          <a:p>
            <a:pPr>
              <a:lnSpc>
                <a:spcPct val="90000"/>
              </a:lnSpc>
            </a:pPr>
            <a:endParaRPr lang="en-US"/>
          </a:p>
          <a:p>
            <a:pPr>
              <a:lnSpc>
                <a:spcPct val="90000"/>
              </a:lnSpc>
            </a:pPr>
            <a:r>
              <a:rPr lang="en-US" b="1"/>
              <a:t>Smalltalk</a:t>
            </a:r>
            <a:r>
              <a:rPr lang="en-US"/>
              <a:t> is a pure object-oriented programming language, in that everything is viewed as an object.</a:t>
            </a:r>
          </a:p>
          <a:p>
            <a:pPr>
              <a:lnSpc>
                <a:spcPct val="90000"/>
              </a:lnSpc>
            </a:pPr>
            <a:endParaRPr lang="en-US"/>
          </a:p>
          <a:p>
            <a:pPr>
              <a:lnSpc>
                <a:spcPct val="90000"/>
              </a:lnSpc>
            </a:pPr>
            <a:r>
              <a:rPr lang="en-US" b="1"/>
              <a:t>Simula-67</a:t>
            </a:r>
            <a:r>
              <a:rPr lang="en-US"/>
              <a:t> was a primary influence upon the C++ language, though some ideas were also taken from the language </a:t>
            </a:r>
            <a:r>
              <a:rPr lang="en-US" b="1"/>
              <a:t>Flex.</a:t>
            </a:r>
            <a:endParaRPr lang="en-US"/>
          </a:p>
        </p:txBody>
      </p:sp>
      <p:pic>
        <p:nvPicPr>
          <p:cNvPr id="2" name="Audio 1">
            <a:hlinkClick r:id="" action="ppaction://media"/>
            <a:extLst>
              <a:ext uri="{FF2B5EF4-FFF2-40B4-BE49-F238E27FC236}">
                <a16:creationId xmlns:a16="http://schemas.microsoft.com/office/drawing/2014/main" id="{048160B0-4A6C-485E-A4F7-6D05293CEC1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8"/>
    </mc:Choice>
    <mc:Fallback xmlns="">
      <p:transition spd="slow" advTm="1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p:cNvSpPr>
          <p:nvPr>
            <p:ph type="title"/>
          </p:nvPr>
        </p:nvSpPr>
        <p:spPr/>
        <p:txBody>
          <a:bodyPr/>
          <a:lstStyle/>
          <a:p>
            <a:r>
              <a:rPr lang="en-US"/>
              <a:t>Random Access Scenario</a:t>
            </a:r>
          </a:p>
        </p:txBody>
      </p:sp>
      <p:sp>
        <p:nvSpPr>
          <p:cNvPr id="1754115" name="Rectangle 3"/>
          <p:cNvSpPr>
            <a:spLocks noGrp="1"/>
          </p:cNvSpPr>
          <p:nvPr>
            <p:ph type="body" idx="1"/>
          </p:nvPr>
        </p:nvSpPr>
        <p:spPr>
          <a:xfrm>
            <a:off x="685800" y="1587500"/>
            <a:ext cx="8001000" cy="4449763"/>
          </a:xfrm>
        </p:spPr>
        <p:txBody>
          <a:bodyPr/>
          <a:lstStyle/>
          <a:p>
            <a:pPr>
              <a:lnSpc>
                <a:spcPct val="90000"/>
              </a:lnSpc>
              <a:buFont typeface="Arial" charset="0"/>
              <a:buNone/>
            </a:pPr>
            <a:r>
              <a:rPr lang="en-US" sz="1800"/>
              <a:t>	Example : to find  out the how many Drug records are there in the file. </a:t>
            </a:r>
          </a:p>
          <a:p>
            <a:pPr>
              <a:lnSpc>
                <a:spcPct val="90000"/>
              </a:lnSpc>
            </a:pPr>
            <a:r>
              <a:rPr lang="en-US" sz="1600"/>
              <a:t>void main( )</a:t>
            </a:r>
          </a:p>
          <a:p>
            <a:pPr>
              <a:lnSpc>
                <a:spcPct val="90000"/>
              </a:lnSpc>
            </a:pPr>
            <a:r>
              <a:rPr lang="en-US" sz="1600"/>
              <a:t> {</a:t>
            </a:r>
          </a:p>
          <a:p>
            <a:pPr>
              <a:lnSpc>
                <a:spcPct val="90000"/>
              </a:lnSpc>
            </a:pPr>
            <a:r>
              <a:rPr lang="en-US" sz="1600"/>
              <a:t>  drug drugobj;</a:t>
            </a:r>
          </a:p>
          <a:p>
            <a:pPr>
              <a:lnSpc>
                <a:spcPct val="90000"/>
              </a:lnSpc>
            </a:pPr>
            <a:r>
              <a:rPr lang="en-US" sz="1600"/>
              <a:t>  fstream ifile(“drugs.dat”, ios::in);</a:t>
            </a:r>
          </a:p>
          <a:p>
            <a:pPr>
              <a:lnSpc>
                <a:spcPct val="90000"/>
              </a:lnSpc>
            </a:pPr>
            <a:r>
              <a:rPr lang="en-US" sz="1600"/>
              <a:t>  ifile.seekg(0, ios::end);</a:t>
            </a:r>
          </a:p>
          <a:p>
            <a:pPr>
              <a:lnSpc>
                <a:spcPct val="90000"/>
              </a:lnSpc>
            </a:pPr>
            <a:r>
              <a:rPr lang="en-US" sz="1600"/>
              <a:t>  long endpos = ifile.tellg( );</a:t>
            </a:r>
          </a:p>
          <a:p>
            <a:pPr>
              <a:lnSpc>
                <a:spcPct val="90000"/>
              </a:lnSpc>
            </a:pPr>
            <a:r>
              <a:rPr lang="en-US" sz="1600"/>
              <a:t>  cout &lt;&lt; “\n the size of the file is “ &lt;&lt; endpos;</a:t>
            </a:r>
          </a:p>
          <a:p>
            <a:pPr>
              <a:lnSpc>
                <a:spcPct val="90000"/>
              </a:lnSpc>
            </a:pPr>
            <a:r>
              <a:rPr lang="en-US" sz="1600"/>
              <a:t>  cout &lt;&lt; “\n the size of a Drug record is “ &lt;&lt; sizeof(Drug);</a:t>
            </a:r>
          </a:p>
          <a:p>
            <a:pPr>
              <a:lnSpc>
                <a:spcPct val="90000"/>
              </a:lnSpc>
            </a:pPr>
            <a:r>
              <a:rPr lang="en-US" sz="1600"/>
              <a:t>  int n = endpos/ sizeof(drug)</a:t>
            </a:r>
          </a:p>
          <a:p>
            <a:pPr>
              <a:lnSpc>
                <a:spcPct val="90000"/>
              </a:lnSpc>
            </a:pPr>
            <a:r>
              <a:rPr lang="en-US" sz="1600"/>
              <a:t>  cout &lt;&lt; “\n” &lt;&lt; n &lt;&lt; “drug records are in the the file”;</a:t>
            </a:r>
          </a:p>
          <a:p>
            <a:pPr>
              <a:lnSpc>
                <a:spcPct val="90000"/>
              </a:lnSpc>
              <a:buFont typeface="Arial" charset="0"/>
              <a:buNone/>
            </a:pPr>
            <a:r>
              <a:rPr lang="en-US" sz="1600"/>
              <a:t>    }</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p:cNvSpPr>
          <p:nvPr>
            <p:ph type="title"/>
          </p:nvPr>
        </p:nvSpPr>
        <p:spPr/>
        <p:txBody>
          <a:bodyPr/>
          <a:lstStyle/>
          <a:p>
            <a:r>
              <a:rPr lang="en-US"/>
              <a:t>Random Access – Querying a File</a:t>
            </a:r>
          </a:p>
        </p:txBody>
      </p:sp>
      <p:sp>
        <p:nvSpPr>
          <p:cNvPr id="1756163" name="Rectangle 3"/>
          <p:cNvSpPr>
            <a:spLocks noGrp="1"/>
          </p:cNvSpPr>
          <p:nvPr>
            <p:ph type="body" idx="1"/>
          </p:nvPr>
        </p:nvSpPr>
        <p:spPr/>
        <p:txBody>
          <a:bodyPr/>
          <a:lstStyle/>
          <a:p>
            <a:r>
              <a:rPr lang="en-US"/>
              <a:t>Example: to retrieve a particular record from the file DRUGS.DAT. </a:t>
            </a:r>
          </a:p>
          <a:p>
            <a:pPr>
              <a:buFont typeface="Arial" charset="0"/>
              <a:buNone/>
            </a:pPr>
            <a:endParaRPr lang="en-US"/>
          </a:p>
          <a:p>
            <a:r>
              <a:rPr lang="en-US" sz="1600"/>
              <a:t>void main( )</a:t>
            </a:r>
          </a:p>
          <a:p>
            <a:r>
              <a:rPr lang="en-US" sz="1600"/>
              <a:t> {</a:t>
            </a:r>
          </a:p>
          <a:p>
            <a:r>
              <a:rPr lang="en-US" sz="1600"/>
              <a:t>  drug drugobj;</a:t>
            </a:r>
          </a:p>
          <a:p>
            <a:r>
              <a:rPr lang="en-US" sz="1600"/>
              <a:t>  fstream ifile(“drugs.dat”, ios::in);</a:t>
            </a:r>
          </a:p>
          <a:p>
            <a:r>
              <a:rPr lang="en-US" sz="1600"/>
              <a:t>  ifile.seekg(0, ios::end);</a:t>
            </a:r>
          </a:p>
          <a:p>
            <a:r>
              <a:rPr lang="en-US" sz="1600"/>
              <a:t>  long endpos = ifile.tellg( );  </a:t>
            </a:r>
            <a:endParaRPr lang="en-US"/>
          </a:p>
          <a:p>
            <a:endParaRPr lang="en-US"/>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p:cNvSpPr>
          <p:nvPr>
            <p:ph type="title"/>
          </p:nvPr>
        </p:nvSpPr>
        <p:spPr/>
        <p:txBody>
          <a:bodyPr/>
          <a:lstStyle/>
          <a:p>
            <a:r>
              <a:rPr lang="en-US"/>
              <a:t>Random Access – Querying a File</a:t>
            </a:r>
          </a:p>
        </p:txBody>
      </p:sp>
      <p:sp>
        <p:nvSpPr>
          <p:cNvPr id="1758211" name="Rectangle 3"/>
          <p:cNvSpPr>
            <a:spLocks noGrp="1"/>
          </p:cNvSpPr>
          <p:nvPr>
            <p:ph type="body" idx="1"/>
          </p:nvPr>
        </p:nvSpPr>
        <p:spPr/>
        <p:txBody>
          <a:bodyPr/>
          <a:lstStyle/>
          <a:p>
            <a:r>
              <a:rPr lang="en-US" sz="1600"/>
              <a:t>cout &lt;&lt; “\n the size of the file is “ &lt;&lt; endpos;</a:t>
            </a:r>
          </a:p>
          <a:p>
            <a:r>
              <a:rPr lang="en-US" sz="1600"/>
              <a:t>cout &lt;&lt; “\n the size of a Drug record is “ &lt;&lt; sizeof(Drug);</a:t>
            </a:r>
          </a:p>
          <a:p>
            <a:r>
              <a:rPr lang="en-US" sz="1600"/>
              <a:t>int n = endpos/ sizeof(drug)</a:t>
            </a:r>
          </a:p>
          <a:p>
            <a:r>
              <a:rPr lang="en-US" sz="1600"/>
              <a:t>cout &lt;&lt; “\n” &lt;&lt; n &lt;&lt; “drug records are in the the file”;</a:t>
            </a:r>
          </a:p>
          <a:p>
            <a:r>
              <a:rPr lang="en-US" sz="1600"/>
              <a:t>cout &lt;&lt; “\n drug record query”;</a:t>
            </a:r>
          </a:p>
          <a:p>
            <a:r>
              <a:rPr lang="en-US" sz="1600"/>
              <a:t>cout &lt;&lt; “\n which record do you want to query”;</a:t>
            </a:r>
          </a:p>
          <a:p>
            <a:r>
              <a:rPr lang="en-US" sz="1600"/>
              <a:t>cout &lt;&lt; “\n please enter the record number”;</a:t>
            </a:r>
          </a:p>
          <a:p>
            <a:r>
              <a:rPr lang="en-US" sz="1600"/>
              <a:t>int num;</a:t>
            </a:r>
          </a:p>
          <a:p>
            <a:r>
              <a:rPr lang="en-US" sz="1600"/>
              <a:t>cin &gt;&gt; num;</a:t>
            </a:r>
          </a:p>
          <a:p>
            <a:r>
              <a:rPr lang="en-US" sz="1600"/>
              <a:t>int seekpos = (num – 1) * sizeof(drug);</a:t>
            </a:r>
          </a:p>
          <a:p>
            <a:r>
              <a:rPr lang="en-US" sz="1600"/>
              <a:t>ifile.seekg(seekpos);</a:t>
            </a:r>
          </a:p>
          <a:p>
            <a:r>
              <a:rPr lang="en-US" sz="1600"/>
              <a:t>ifile.read((char *)&amp;drugobj, sizeof(drug);</a:t>
            </a:r>
          </a:p>
          <a:p>
            <a:r>
              <a:rPr lang="en-US" sz="1600"/>
              <a:t>drugobj.showdata( ); }</a:t>
            </a:r>
            <a:endParaRPr lang="en-US"/>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lnSpc>
                <a:spcPct val="80000"/>
              </a:lnSpc>
              <a:buFontTx/>
              <a:buChar char="•"/>
            </a:pPr>
            <a:r>
              <a:rPr lang="en-US" sz="2400">
                <a:solidFill>
                  <a:srgbClr val="990000"/>
                </a:solidFill>
                <a:latin typeface="Times New Roman" pitchFamily="18" charset="0"/>
              </a:rPr>
              <a:t>By default console I/O is unformatted, but using following ios functions, we can format them:</a:t>
            </a: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2400" b="1">
                <a:solidFill>
                  <a:srgbClr val="990000"/>
                </a:solidFill>
                <a:latin typeface="Times New Roman" pitchFamily="18" charset="0"/>
              </a:rPr>
              <a:t>setf()	</a:t>
            </a:r>
            <a:r>
              <a:rPr lang="en-US" sz="2400">
                <a:solidFill>
                  <a:srgbClr val="990000"/>
                </a:solidFill>
                <a:latin typeface="Times New Roman" pitchFamily="18" charset="0"/>
              </a:rPr>
              <a:t>            Sets format flags that can control the form of  </a:t>
            </a:r>
          </a:p>
          <a:p>
            <a:pPr marL="342900" indent="-342900" eaLnBrk="0" hangingPunct="0">
              <a:lnSpc>
                <a:spcPct val="80000"/>
              </a:lnSpc>
            </a:pPr>
            <a:r>
              <a:rPr lang="en-US" sz="2400">
                <a:solidFill>
                  <a:srgbClr val="990000"/>
                </a:solidFill>
                <a:latin typeface="Times New Roman" pitchFamily="18" charset="0"/>
              </a:rPr>
              <a:t>                        output display.</a:t>
            </a: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2400" b="1">
                <a:solidFill>
                  <a:srgbClr val="990000"/>
                </a:solidFill>
                <a:latin typeface="Times New Roman" pitchFamily="18" charset="0"/>
              </a:rPr>
              <a:t>unsetf()</a:t>
            </a:r>
            <a:r>
              <a:rPr lang="en-US" sz="2400">
                <a:solidFill>
                  <a:srgbClr val="990000"/>
                </a:solidFill>
                <a:latin typeface="Times New Roman" pitchFamily="18" charset="0"/>
              </a:rPr>
              <a:t>	Resets format flags.</a:t>
            </a: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2400" b="1">
                <a:solidFill>
                  <a:srgbClr val="990000"/>
                </a:solidFill>
                <a:latin typeface="Times New Roman" pitchFamily="18" charset="0"/>
              </a:rPr>
              <a:t>width()</a:t>
            </a:r>
            <a:r>
              <a:rPr lang="en-US" sz="2400">
                <a:solidFill>
                  <a:srgbClr val="990000"/>
                </a:solidFill>
                <a:latin typeface="Times New Roman" pitchFamily="18" charset="0"/>
              </a:rPr>
              <a:t>	Sets the required field size for displaying</a:t>
            </a:r>
          </a:p>
          <a:p>
            <a:pPr marL="342900" indent="-342900" eaLnBrk="0" hangingPunct="0">
              <a:lnSpc>
                <a:spcPct val="80000"/>
              </a:lnSpc>
            </a:pPr>
            <a:r>
              <a:rPr lang="en-US" sz="2400">
                <a:solidFill>
                  <a:srgbClr val="990000"/>
                </a:solidFill>
                <a:latin typeface="Times New Roman" pitchFamily="18" charset="0"/>
              </a:rPr>
              <a:t>                         output.</a:t>
            </a: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2400" b="1">
                <a:solidFill>
                  <a:srgbClr val="990000"/>
                </a:solidFill>
                <a:latin typeface="Times New Roman" pitchFamily="18" charset="0"/>
              </a:rPr>
              <a:t>fill()</a:t>
            </a:r>
            <a:r>
              <a:rPr lang="en-US" sz="2400">
                <a:solidFill>
                  <a:srgbClr val="990000"/>
                </a:solidFill>
                <a:latin typeface="Times New Roman" pitchFamily="18" charset="0"/>
              </a:rPr>
              <a:t> 	            Sets  the padding used to fill unused portions</a:t>
            </a:r>
          </a:p>
          <a:p>
            <a:pPr marL="342900" indent="-342900" eaLnBrk="0" hangingPunct="0">
              <a:lnSpc>
                <a:spcPct val="80000"/>
              </a:lnSpc>
            </a:pPr>
            <a:r>
              <a:rPr lang="en-US" sz="2400">
                <a:solidFill>
                  <a:srgbClr val="990000"/>
                </a:solidFill>
                <a:latin typeface="Times New Roman" pitchFamily="18" charset="0"/>
              </a:rPr>
              <a:t>                         of a field.</a:t>
            </a:r>
          </a:p>
          <a:p>
            <a:pPr marL="342900" indent="-342900" eaLnBrk="0" hangingPunct="0">
              <a:lnSpc>
                <a:spcPct val="80000"/>
              </a:lnSpc>
            </a:pPr>
            <a:r>
              <a:rPr lang="en-US" sz="2400">
                <a:solidFill>
                  <a:srgbClr val="990000"/>
                </a:solidFill>
                <a:latin typeface="Times New Roman" pitchFamily="18" charset="0"/>
              </a:rPr>
              <a:t>			</a:t>
            </a:r>
          </a:p>
          <a:p>
            <a:pPr marL="342900" indent="-342900" eaLnBrk="0" hangingPunct="0">
              <a:lnSpc>
                <a:spcPct val="80000"/>
              </a:lnSpc>
            </a:pPr>
            <a:r>
              <a:rPr lang="en-US" sz="2400" b="1">
                <a:solidFill>
                  <a:srgbClr val="990000"/>
                </a:solidFill>
                <a:latin typeface="Times New Roman" pitchFamily="18" charset="0"/>
              </a:rPr>
              <a:t>precision()</a:t>
            </a:r>
            <a:r>
              <a:rPr lang="en-US" sz="2400">
                <a:solidFill>
                  <a:srgbClr val="990000"/>
                </a:solidFill>
                <a:latin typeface="Times New Roman" pitchFamily="18" charset="0"/>
              </a:rPr>
              <a:t>	Sets the number of digits to be displayed after </a:t>
            </a:r>
          </a:p>
          <a:p>
            <a:pPr marL="342900" indent="-342900" eaLnBrk="0" hangingPunct="0">
              <a:lnSpc>
                <a:spcPct val="80000"/>
              </a:lnSpc>
            </a:pPr>
            <a:r>
              <a:rPr lang="en-US" sz="2400">
                <a:solidFill>
                  <a:srgbClr val="990000"/>
                </a:solidFill>
                <a:latin typeface="Times New Roman" pitchFamily="18" charset="0"/>
              </a:rPr>
              <a:t>                         the decimal point of a float value.</a:t>
            </a:r>
          </a:p>
        </p:txBody>
      </p:sp>
      <p:sp>
        <p:nvSpPr>
          <p:cNvPr id="1760259" name="Text Box 3"/>
          <p:cNvSpPr txBox="1">
            <a:spLocks noChangeArrowheads="1"/>
          </p:cNvSpPr>
          <p:nvPr/>
        </p:nvSpPr>
        <p:spPr bwMode="auto">
          <a:xfrm>
            <a:off x="1355725" y="2022475"/>
            <a:ext cx="6569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760260" name="Rectangle 4"/>
          <p:cNvSpPr>
            <a:spLocks noChangeArrowheads="1"/>
          </p:cNvSpPr>
          <p:nvPr/>
        </p:nvSpPr>
        <p:spPr bwMode="auto">
          <a:xfrm>
            <a:off x="381000" y="381000"/>
            <a:ext cx="70104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Formatted I/O - ios format functions</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2400">
                <a:solidFill>
                  <a:srgbClr val="990000"/>
                </a:solidFill>
                <a:latin typeface="Times New Roman" pitchFamily="18" charset="0"/>
              </a:rPr>
              <a:t>Format required	    Flag		         Bit-field</a:t>
            </a:r>
          </a:p>
          <a:p>
            <a:pPr marL="342900" indent="-342900" eaLnBrk="0" hangingPunct="0">
              <a:spcBef>
                <a:spcPct val="20000"/>
              </a:spcBef>
            </a:pPr>
            <a:r>
              <a:rPr lang="en-US">
                <a:solidFill>
                  <a:srgbClr val="990000"/>
                </a:solidFill>
                <a:latin typeface="Times New Roman" pitchFamily="18" charset="0"/>
              </a:rPr>
              <a:t>				     (arg1)                                (arg2)</a:t>
            </a:r>
          </a:p>
          <a:p>
            <a:pPr marL="342900" indent="-342900" eaLnBrk="0" hangingPunct="0">
              <a:spcBef>
                <a:spcPct val="20000"/>
              </a:spcBef>
            </a:pPr>
            <a:r>
              <a:rPr lang="en-US" sz="2000">
                <a:solidFill>
                  <a:srgbClr val="990000"/>
                </a:solidFill>
                <a:latin typeface="Times New Roman" pitchFamily="18" charset="0"/>
              </a:rPr>
              <a:t>Left-justified output 	     ios::left		ios::adjustfield</a:t>
            </a:r>
          </a:p>
          <a:p>
            <a:pPr marL="342900" indent="-342900" eaLnBrk="0" hangingPunct="0">
              <a:spcBef>
                <a:spcPct val="20000"/>
              </a:spcBef>
            </a:pPr>
            <a:r>
              <a:rPr lang="en-US" sz="2000">
                <a:solidFill>
                  <a:srgbClr val="990000"/>
                </a:solidFill>
                <a:latin typeface="Times New Roman" pitchFamily="18" charset="0"/>
              </a:rPr>
              <a:t>Right-justified output	     ios::right		ios::adjustfield</a:t>
            </a:r>
          </a:p>
          <a:p>
            <a:pPr marL="342900" indent="-342900" eaLnBrk="0" hangingPunct="0">
              <a:spcBef>
                <a:spcPct val="20000"/>
              </a:spcBef>
            </a:pPr>
            <a:endParaRPr lang="en-US" sz="2000">
              <a:solidFill>
                <a:srgbClr val="990000"/>
              </a:solidFill>
              <a:latin typeface="Times New Roman" pitchFamily="18" charset="0"/>
            </a:endParaRPr>
          </a:p>
          <a:p>
            <a:pPr marL="342900" indent="-342900" eaLnBrk="0" hangingPunct="0">
              <a:spcBef>
                <a:spcPct val="20000"/>
              </a:spcBef>
            </a:pPr>
            <a:r>
              <a:rPr lang="en-US" sz="2000">
                <a:solidFill>
                  <a:srgbClr val="990000"/>
                </a:solidFill>
                <a:latin typeface="Times New Roman" pitchFamily="18" charset="0"/>
              </a:rPr>
              <a:t>Scientific notation                  ios::scientific	               ios::floatfield</a:t>
            </a:r>
          </a:p>
          <a:p>
            <a:pPr marL="342900" indent="-342900" eaLnBrk="0" hangingPunct="0">
              <a:spcBef>
                <a:spcPct val="20000"/>
              </a:spcBef>
            </a:pPr>
            <a:r>
              <a:rPr lang="en-US" sz="2000">
                <a:solidFill>
                  <a:srgbClr val="990000"/>
                </a:solidFill>
                <a:latin typeface="Times New Roman" pitchFamily="18" charset="0"/>
              </a:rPr>
              <a:t>Fixed point notation	     ios::fixed		ios::floatfield</a:t>
            </a:r>
          </a:p>
          <a:p>
            <a:pPr marL="342900" indent="-342900" eaLnBrk="0" hangingPunct="0">
              <a:spcBef>
                <a:spcPct val="20000"/>
              </a:spcBef>
            </a:pPr>
            <a:endParaRPr lang="en-US" sz="2000">
              <a:solidFill>
                <a:srgbClr val="990000"/>
              </a:solidFill>
              <a:latin typeface="Times New Roman" pitchFamily="18" charset="0"/>
            </a:endParaRPr>
          </a:p>
          <a:p>
            <a:pPr marL="342900" indent="-342900" eaLnBrk="0" hangingPunct="0">
              <a:spcBef>
                <a:spcPct val="20000"/>
              </a:spcBef>
            </a:pPr>
            <a:r>
              <a:rPr lang="en-US" sz="2000">
                <a:solidFill>
                  <a:srgbClr val="990000"/>
                </a:solidFill>
                <a:latin typeface="Times New Roman" pitchFamily="18" charset="0"/>
              </a:rPr>
              <a:t>Decimal base		     ios::dec		ios::basefield</a:t>
            </a:r>
          </a:p>
          <a:p>
            <a:pPr marL="342900" indent="-342900" eaLnBrk="0" hangingPunct="0">
              <a:spcBef>
                <a:spcPct val="20000"/>
              </a:spcBef>
            </a:pPr>
            <a:r>
              <a:rPr lang="en-US" sz="2000">
                <a:solidFill>
                  <a:srgbClr val="990000"/>
                </a:solidFill>
                <a:latin typeface="Times New Roman" pitchFamily="18" charset="0"/>
              </a:rPr>
              <a:t>Octal base		     ios::oct		ios::basefield</a:t>
            </a:r>
          </a:p>
          <a:p>
            <a:pPr marL="342900" indent="-342900" eaLnBrk="0" hangingPunct="0">
              <a:spcBef>
                <a:spcPct val="20000"/>
              </a:spcBef>
            </a:pPr>
            <a:r>
              <a:rPr lang="en-US" sz="2000">
                <a:solidFill>
                  <a:srgbClr val="990000"/>
                </a:solidFill>
                <a:latin typeface="Times New Roman" pitchFamily="18" charset="0"/>
              </a:rPr>
              <a:t>Hexadecimal base 	     ios::hex		ios::basefield</a:t>
            </a:r>
          </a:p>
          <a:p>
            <a:pPr marL="342900" indent="-342900" eaLnBrk="0" hangingPunct="0">
              <a:spcBef>
                <a:spcPct val="20000"/>
              </a:spcBef>
            </a:pPr>
            <a:r>
              <a:rPr lang="en-US" sz="2000">
                <a:solidFill>
                  <a:srgbClr val="990000"/>
                </a:solidFill>
                <a:latin typeface="Times New Roman" pitchFamily="18" charset="0"/>
              </a:rPr>
              <a:t>                                         </a:t>
            </a:r>
          </a:p>
        </p:txBody>
      </p:sp>
      <p:sp>
        <p:nvSpPr>
          <p:cNvPr id="1762307" name="Text Box 3"/>
          <p:cNvSpPr txBox="1">
            <a:spLocks noChangeArrowheads="1"/>
          </p:cNvSpPr>
          <p:nvPr/>
        </p:nvSpPr>
        <p:spPr bwMode="auto">
          <a:xfrm>
            <a:off x="1355725" y="2022475"/>
            <a:ext cx="6569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762308" name="Rectangle 4"/>
          <p:cNvSpPr>
            <a:spLocks noChangeArrowheads="1"/>
          </p:cNvSpPr>
          <p:nvPr/>
        </p:nvSpPr>
        <p:spPr bwMode="auto">
          <a:xfrm>
            <a:off x="152400" y="304800"/>
            <a:ext cx="4886325"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Format flags</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SzPct val="120000"/>
              <a:buFontTx/>
              <a:buChar char="•"/>
            </a:pPr>
            <a:r>
              <a:rPr lang="en-US" sz="2400">
                <a:solidFill>
                  <a:srgbClr val="990000"/>
                </a:solidFill>
                <a:latin typeface="Times New Roman" pitchFamily="18" charset="0"/>
              </a:rPr>
              <a:t>setw (int w)                Set the field width to w.</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setprecision(int d)      Set the floating point precision to d.</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setiosflags(long f)      Set the format flag f.</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resetiosflags(long f)   Clear the flag specified.</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endl                            Insert newline and flush stream.</a:t>
            </a:r>
          </a:p>
        </p:txBody>
      </p:sp>
      <p:sp>
        <p:nvSpPr>
          <p:cNvPr id="1764355" name="Text Box 3"/>
          <p:cNvSpPr txBox="1">
            <a:spLocks noChangeArrowheads="1"/>
          </p:cNvSpPr>
          <p:nvPr/>
        </p:nvSpPr>
        <p:spPr bwMode="auto">
          <a:xfrm>
            <a:off x="1355725" y="2022475"/>
            <a:ext cx="6569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764356" name="Rectangle 4"/>
          <p:cNvSpPr>
            <a:spLocks noChangeArrowheads="1"/>
          </p:cNvSpPr>
          <p:nvPr/>
        </p:nvSpPr>
        <p:spPr bwMode="auto">
          <a:xfrm>
            <a:off x="152400" y="228600"/>
            <a:ext cx="5037138" cy="762000"/>
          </a:xfrm>
          <a:prstGeom prst="rect">
            <a:avLst/>
          </a:prstGeom>
          <a:noFill/>
          <a:ln w="9525">
            <a:noFill/>
            <a:miter lim="800000"/>
            <a:headEnd/>
            <a:tailEnd/>
          </a:ln>
          <a:effectLst/>
        </p:spPr>
        <p:txBody>
          <a:bodyPr>
            <a:spAutoFit/>
          </a:bodyPr>
          <a:lstStyle/>
          <a:p>
            <a:pPr eaLnBrk="0" hangingPunct="0"/>
            <a:r>
              <a:rPr lang="en-US" sz="4400">
                <a:solidFill>
                  <a:schemeClr val="tx2"/>
                </a:solidFill>
                <a:latin typeface="Times New Roman" pitchFamily="18" charset="0"/>
              </a:rPr>
              <a:t> </a:t>
            </a:r>
            <a:r>
              <a:rPr lang="en-US" sz="3200">
                <a:solidFill>
                  <a:schemeClr val="accent2"/>
                </a:solidFill>
                <a:latin typeface="Times New Roman" pitchFamily="18" charset="0"/>
              </a:rPr>
              <a:t>Manipulators</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p:cNvSpPr>
            <a:spLocks noGrp="1"/>
          </p:cNvSpPr>
          <p:nvPr>
            <p:ph type="title"/>
          </p:nvPr>
        </p:nvSpPr>
        <p:spPr/>
        <p:txBody>
          <a:bodyPr/>
          <a:lstStyle/>
          <a:p>
            <a:r>
              <a:rPr lang="en-US"/>
              <a:t>Summary</a:t>
            </a:r>
          </a:p>
        </p:txBody>
      </p:sp>
      <p:sp>
        <p:nvSpPr>
          <p:cNvPr id="1766403" name="Rectangle 3"/>
          <p:cNvSpPr>
            <a:spLocks noGrp="1"/>
          </p:cNvSpPr>
          <p:nvPr>
            <p:ph type="body" idx="1"/>
          </p:nvPr>
        </p:nvSpPr>
        <p:spPr/>
        <p:txBody>
          <a:bodyPr>
            <a:normAutofit fontScale="85000" lnSpcReduction="20000"/>
          </a:bodyPr>
          <a:lstStyle/>
          <a:p>
            <a:pPr>
              <a:buFont typeface="Arial" charset="0"/>
              <a:buNone/>
            </a:pPr>
            <a:r>
              <a:rPr lang="en-US"/>
              <a:t>At the end of this Session you  learnt to:</a:t>
            </a:r>
          </a:p>
          <a:p>
            <a:r>
              <a:rPr lang="en-US"/>
              <a:t>Define Stream and Stream classes</a:t>
            </a:r>
          </a:p>
          <a:p>
            <a:r>
              <a:rPr lang="en-US"/>
              <a:t>Describe Stream extraction –input/output</a:t>
            </a:r>
          </a:p>
          <a:p>
            <a:r>
              <a:rPr lang="en-US"/>
              <a:t>Describe Implicit file opening and closing</a:t>
            </a:r>
          </a:p>
          <a:p>
            <a:r>
              <a:rPr lang="en-US"/>
              <a:t>Describe Explicit file opening and closing</a:t>
            </a:r>
          </a:p>
          <a:p>
            <a:r>
              <a:rPr lang="en-US"/>
              <a:t>Use File open mode bits</a:t>
            </a:r>
          </a:p>
          <a:p>
            <a:r>
              <a:rPr lang="en-US"/>
              <a:t>Use Stream Status Bits</a:t>
            </a:r>
          </a:p>
          <a:p>
            <a:r>
              <a:rPr lang="en-US"/>
              <a:t>Use File Randam Access Functions</a:t>
            </a:r>
          </a:p>
          <a:p>
            <a:r>
              <a:rPr lang="en-US"/>
              <a:t>Use Formated I/O Functions</a:t>
            </a:r>
          </a:p>
          <a:p>
            <a:r>
              <a:rPr lang="en-US"/>
              <a:t>Describe Manipulators</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767427" name="Rectangle 3"/>
          <p:cNvSpPr>
            <a:spLocks noChangeArrowheads="1"/>
          </p:cNvSpPr>
          <p:nvPr/>
        </p:nvSpPr>
        <p:spPr bwMode="auto">
          <a:xfrm>
            <a:off x="1447800" y="2286000"/>
            <a:ext cx="5562600" cy="1066800"/>
          </a:xfrm>
          <a:prstGeom prst="rect">
            <a:avLst/>
          </a:prstGeom>
          <a:noFill/>
          <a:ln w="9525">
            <a:noFill/>
            <a:miter lim="800000"/>
            <a:headEnd/>
            <a:tailEnd/>
          </a:ln>
          <a:effectLst/>
        </p:spPr>
        <p:txBody>
          <a:bodyPr>
            <a:spAutoFit/>
          </a:bodyPr>
          <a:lstStyle/>
          <a:p>
            <a:pPr eaLnBrk="0" hangingPunct="0"/>
            <a:r>
              <a:rPr lang="en-US" sz="3200">
                <a:latin typeface="Gill Sans MT" pitchFamily="34" charset="0"/>
              </a:rPr>
              <a:t>Templates</a:t>
            </a:r>
          </a:p>
          <a:p>
            <a:pPr eaLnBrk="0" hangingPunct="0"/>
            <a:endParaRPr lang="en-US" sz="3200">
              <a:latin typeface="Gill Sans MT" pitchFamily="34" charset="0"/>
            </a:endParaRP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47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769475" name="Text Box 3"/>
          <p:cNvSpPr txBox="1">
            <a:spLocks noChangeArrowheads="1"/>
          </p:cNvSpPr>
          <p:nvPr/>
        </p:nvSpPr>
        <p:spPr bwMode="auto">
          <a:xfrm>
            <a:off x="533400" y="2022475"/>
            <a:ext cx="8077200" cy="1552575"/>
          </a:xfrm>
          <a:prstGeom prst="rect">
            <a:avLst/>
          </a:prstGeom>
          <a:noFill/>
          <a:ln w="9525">
            <a:noFill/>
            <a:miter lim="800000"/>
            <a:headEnd/>
            <a:tailEnd/>
          </a:ln>
          <a:effectLst/>
        </p:spPr>
        <p:txBody>
          <a:bodyPr>
            <a:spAutoFit/>
          </a:bodyPr>
          <a:lstStyle/>
          <a:p>
            <a:pPr eaLnBrk="0" hangingPunct="0"/>
            <a:r>
              <a:rPr lang="en-US" sz="2400">
                <a:solidFill>
                  <a:srgbClr val="990000"/>
                </a:solidFill>
                <a:latin typeface="Times New Roman" pitchFamily="18" charset="0"/>
              </a:rPr>
              <a:t>At the end of this session, you will be able to:</a:t>
            </a:r>
          </a:p>
          <a:p>
            <a:pPr lvl="1" eaLnBrk="0" hangingPunct="0">
              <a:buSzPct val="120000"/>
              <a:buFontTx/>
              <a:buChar char="•"/>
            </a:pPr>
            <a:r>
              <a:rPr lang="en-US" sz="2400">
                <a:solidFill>
                  <a:srgbClr val="990000"/>
                </a:solidFill>
                <a:latin typeface="Times New Roman" pitchFamily="18" charset="0"/>
              </a:rPr>
              <a:t> Describe function templates and their implementation</a:t>
            </a:r>
          </a:p>
          <a:p>
            <a:pPr lvl="1" eaLnBrk="0" hangingPunct="0">
              <a:buSzPct val="120000"/>
              <a:buFontTx/>
              <a:buChar char="•"/>
            </a:pPr>
            <a:r>
              <a:rPr lang="en-US" sz="2400">
                <a:solidFill>
                  <a:srgbClr val="990000"/>
                </a:solidFill>
                <a:latin typeface="Times New Roman" pitchFamily="18" charset="0"/>
              </a:rPr>
              <a:t>  Describe class templates and their implementation</a:t>
            </a:r>
          </a:p>
          <a:p>
            <a:pPr lvl="1" eaLnBrk="0" hangingPunct="0">
              <a:buSzPct val="120000"/>
              <a:buFontTx/>
              <a:buChar char="•"/>
            </a:pPr>
            <a:r>
              <a:rPr lang="en-US" sz="2400">
                <a:solidFill>
                  <a:srgbClr val="990000"/>
                </a:solidFill>
                <a:latin typeface="Times New Roman" pitchFamily="18" charset="0"/>
              </a:rPr>
              <a:t>  Get an overview to containers and their implementation</a:t>
            </a:r>
          </a:p>
        </p:txBody>
      </p:sp>
      <p:sp>
        <p:nvSpPr>
          <p:cNvPr id="1769476" name="Rectangle 4"/>
          <p:cNvSpPr>
            <a:spLocks noChangeArrowheads="1"/>
          </p:cNvSpPr>
          <p:nvPr/>
        </p:nvSpPr>
        <p:spPr bwMode="auto">
          <a:xfrm>
            <a:off x="304800" y="381000"/>
            <a:ext cx="60960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Objectives</a:t>
            </a: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22" name="Rectangle 2"/>
          <p:cNvSpPr>
            <a:spLocks noGrp="1"/>
          </p:cNvSpPr>
          <p:nvPr>
            <p:ph type="title"/>
          </p:nvPr>
        </p:nvSpPr>
        <p:spPr/>
        <p:txBody>
          <a:bodyPr/>
          <a:lstStyle/>
          <a:p>
            <a:r>
              <a:rPr lang="en-US"/>
              <a:t>Template Functions</a:t>
            </a:r>
          </a:p>
        </p:txBody>
      </p:sp>
      <p:sp>
        <p:nvSpPr>
          <p:cNvPr id="1771523" name="Rectangle 3"/>
          <p:cNvSpPr>
            <a:spLocks noGrp="1"/>
          </p:cNvSpPr>
          <p:nvPr>
            <p:ph type="body" idx="1"/>
          </p:nvPr>
        </p:nvSpPr>
        <p:spPr/>
        <p:txBody>
          <a:bodyPr>
            <a:normAutofit fontScale="92500" lnSpcReduction="10000"/>
          </a:bodyPr>
          <a:lstStyle/>
          <a:p>
            <a:r>
              <a:rPr lang="en-US"/>
              <a:t>A generic function defines a general set of operations that will be applied to various types of data.</a:t>
            </a:r>
          </a:p>
          <a:p>
            <a:endParaRPr lang="en-US"/>
          </a:p>
          <a:p>
            <a:r>
              <a:rPr lang="en-US"/>
              <a:t>The type of data that the function will operate upon is passed to it as a parameter.</a:t>
            </a:r>
          </a:p>
          <a:p>
            <a:endParaRPr lang="en-US"/>
          </a:p>
          <a:p>
            <a:r>
              <a:rPr lang="en-US"/>
              <a:t>Through a generic function, a single general procedure can be applied to a wide range of data.</a:t>
            </a:r>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rrowheads="1"/>
          </p:cNvSpPr>
          <p:nvPr/>
        </p:nvSpPr>
        <p:spPr bwMode="auto">
          <a:xfrm>
            <a:off x="609600" y="304800"/>
            <a:ext cx="7772400" cy="5715000"/>
          </a:xfrm>
          <a:prstGeom prst="rect">
            <a:avLst/>
          </a:prstGeom>
          <a:noFill/>
          <a:ln w="9525">
            <a:noFill/>
            <a:miter lim="800000"/>
            <a:headEnd/>
            <a:tailEnd/>
          </a:ln>
          <a:effectLst/>
        </p:spPr>
        <p:txBody>
          <a:bodyPr lIns="92075" tIns="46037" rIns="92075" bIns="46037"/>
          <a:lstStyle/>
          <a:p>
            <a:pPr marL="342900" indent="-342900" eaLnBrk="0" hangingPunct="0"/>
            <a:r>
              <a:rPr lang="en-US" sz="3200">
                <a:latin typeface="Times New Roman" pitchFamily="18" charset="0"/>
              </a:rPr>
              <a:t>History</a:t>
            </a:r>
          </a:p>
          <a:p>
            <a:pPr marL="342900" indent="-342900" algn="ctr" eaLnBrk="0" hangingPunct="0">
              <a:spcBef>
                <a:spcPct val="20000"/>
              </a:spcBef>
              <a:buFontTx/>
              <a:buChar char="•"/>
            </a:pPr>
            <a:endParaRPr lang="en-US" sz="2400" b="1">
              <a:latin typeface="Times New Roman" pitchFamily="18" charset="0"/>
            </a:endParaRPr>
          </a:p>
          <a:p>
            <a:pPr marL="342900" indent="-342900" eaLnBrk="0" hangingPunct="0">
              <a:spcBef>
                <a:spcPct val="20000"/>
              </a:spcBef>
              <a:buFontTx/>
              <a:buChar char="•"/>
            </a:pPr>
            <a:endParaRPr lang="en-US" sz="2400" b="1">
              <a:latin typeface="Times New Roman" pitchFamily="18" charset="0"/>
            </a:endParaRPr>
          </a:p>
          <a:p>
            <a:pPr marL="342900" indent="-342900" eaLnBrk="0" hangingPunct="0">
              <a:spcBef>
                <a:spcPct val="20000"/>
              </a:spcBef>
              <a:buFontTx/>
              <a:buChar char="•"/>
            </a:pPr>
            <a:endParaRPr lang="en-US" sz="2400" b="1">
              <a:latin typeface="Times New Roman" pitchFamily="18" charset="0"/>
            </a:endParaRPr>
          </a:p>
          <a:p>
            <a:pPr marL="342900" indent="-342900" eaLnBrk="0" hangingPunct="0">
              <a:spcBef>
                <a:spcPct val="20000"/>
              </a:spcBef>
              <a:buSzPct val="120000"/>
              <a:buFontTx/>
              <a:buChar char="•"/>
            </a:pPr>
            <a:r>
              <a:rPr lang="en-US" sz="2400" b="1">
                <a:latin typeface="Times New Roman" pitchFamily="18" charset="0"/>
              </a:rPr>
              <a:t>1970 -- </a:t>
            </a:r>
            <a:r>
              <a:rPr lang="en-US" sz="2400">
                <a:latin typeface="Times New Roman" pitchFamily="18" charset="0"/>
              </a:rPr>
              <a:t>Thompson designs new B language</a:t>
            </a:r>
          </a:p>
          <a:p>
            <a:pPr marL="342900" indent="-342900" eaLnBrk="0" hangingPunct="0">
              <a:spcBef>
                <a:spcPct val="20000"/>
              </a:spcBef>
              <a:buSzPct val="120000"/>
              <a:buFontTx/>
              <a:buChar char="•"/>
            </a:pPr>
            <a:r>
              <a:rPr lang="en-US" sz="2400" b="1">
                <a:latin typeface="Times New Roman" pitchFamily="18" charset="0"/>
              </a:rPr>
              <a:t>1972 -- </a:t>
            </a:r>
            <a:r>
              <a:rPr lang="en-US" sz="2400">
                <a:latin typeface="Times New Roman" pitchFamily="18" charset="0"/>
              </a:rPr>
              <a:t>Dennis Ritchie at Bell Labs designs C and 90% of UNIX is then written in C</a:t>
            </a:r>
          </a:p>
          <a:p>
            <a:pPr marL="342900" indent="-342900" eaLnBrk="0" hangingPunct="0">
              <a:spcBef>
                <a:spcPct val="20000"/>
              </a:spcBef>
              <a:buSzPct val="120000"/>
              <a:buFontTx/>
              <a:buChar char="•"/>
            </a:pPr>
            <a:r>
              <a:rPr lang="en-US" sz="2400" b="1">
                <a:latin typeface="Times New Roman" pitchFamily="18" charset="0"/>
              </a:rPr>
              <a:t>Late 70’s -- </a:t>
            </a:r>
            <a:r>
              <a:rPr lang="en-US" sz="2400">
                <a:latin typeface="Times New Roman" pitchFamily="18" charset="0"/>
              </a:rPr>
              <a:t>OOP becomes popular</a:t>
            </a:r>
          </a:p>
          <a:p>
            <a:pPr marL="342900" indent="-342900" eaLnBrk="0" hangingPunct="0">
              <a:spcBef>
                <a:spcPct val="20000"/>
              </a:spcBef>
              <a:buSzPct val="120000"/>
              <a:buFontTx/>
              <a:buChar char="•"/>
            </a:pPr>
            <a:r>
              <a:rPr lang="en-US" sz="2400">
                <a:latin typeface="Times New Roman" pitchFamily="18" charset="0"/>
              </a:rPr>
              <a:t>Bjarne Stroustrup at Bell Labs adds features to C to form “C with Classes”</a:t>
            </a:r>
          </a:p>
          <a:p>
            <a:pPr marL="342900" indent="-342900" eaLnBrk="0" hangingPunct="0">
              <a:spcBef>
                <a:spcPct val="20000"/>
              </a:spcBef>
              <a:buSzPct val="120000"/>
              <a:buFontTx/>
              <a:buChar char="•"/>
            </a:pPr>
            <a:r>
              <a:rPr lang="en-US" sz="2400" b="1">
                <a:latin typeface="Times New Roman" pitchFamily="18" charset="0"/>
              </a:rPr>
              <a:t>1983 -- </a:t>
            </a:r>
            <a:r>
              <a:rPr lang="en-US" sz="2400">
                <a:latin typeface="Times New Roman" pitchFamily="18" charset="0"/>
              </a:rPr>
              <a:t>Name  C++  first used</a:t>
            </a:r>
          </a:p>
          <a:p>
            <a:pPr marL="342900" indent="-342900" eaLnBrk="0" hangingPunct="0">
              <a:spcBef>
                <a:spcPct val="20000"/>
              </a:spcBef>
              <a:buSzPct val="120000"/>
              <a:buFontTx/>
              <a:buChar char="•"/>
            </a:pPr>
            <a:endParaRPr lang="en-US" sz="2400">
              <a:latin typeface="Times" pitchFamily="18" charset="0"/>
            </a:endParaRPr>
          </a:p>
          <a:p>
            <a:pPr marL="342900" indent="-342900" eaLnBrk="0" hangingPunct="0">
              <a:spcBef>
                <a:spcPct val="20000"/>
              </a:spcBef>
              <a:buFontTx/>
              <a:buChar char="•"/>
            </a:pPr>
            <a:endParaRPr lang="en-US" sz="3200">
              <a:latin typeface="Times New Roman" pitchFamily="18" charset="0"/>
            </a:endParaRPr>
          </a:p>
        </p:txBody>
      </p:sp>
      <p:sp>
        <p:nvSpPr>
          <p:cNvPr id="703491" name="Text Box 3"/>
          <p:cNvSpPr txBox="1">
            <a:spLocks noChangeArrowheads="1"/>
          </p:cNvSpPr>
          <p:nvPr/>
        </p:nvSpPr>
        <p:spPr bwMode="auto">
          <a:xfrm>
            <a:off x="762000" y="1524000"/>
            <a:ext cx="6569075" cy="822325"/>
          </a:xfrm>
          <a:prstGeom prst="rect">
            <a:avLst/>
          </a:prstGeom>
          <a:noFill/>
          <a:ln w="9525">
            <a:noFill/>
            <a:miter lim="800000"/>
            <a:headEnd/>
            <a:tailEnd/>
          </a:ln>
          <a:effectLst/>
        </p:spPr>
        <p:txBody>
          <a:bodyPr>
            <a:spAutoFit/>
          </a:bodyPr>
          <a:lstStyle/>
          <a:p>
            <a:pPr eaLnBrk="0" hangingPunct="0">
              <a:spcBef>
                <a:spcPct val="20000"/>
              </a:spcBef>
              <a:buClr>
                <a:schemeClr val="tx2"/>
              </a:buClr>
              <a:buFontTx/>
              <a:buChar char="•"/>
            </a:pPr>
            <a:endParaRPr lang="en-US" sz="2400">
              <a:latin typeface="Times New Roman" pitchFamily="18" charset="0"/>
            </a:endParaRPr>
          </a:p>
          <a:p>
            <a:pPr eaLnBrk="0" hangingPunct="0"/>
            <a:endParaRPr lang="en-US" sz="2400">
              <a:latin typeface="Times New Roman" pitchFamily="18" charset="0"/>
            </a:endParaRPr>
          </a:p>
        </p:txBody>
      </p:sp>
      <p:pic>
        <p:nvPicPr>
          <p:cNvPr id="2" name="Audio 1">
            <a:hlinkClick r:id="" action="ppaction://media"/>
            <a:extLst>
              <a:ext uri="{FF2B5EF4-FFF2-40B4-BE49-F238E27FC236}">
                <a16:creationId xmlns:a16="http://schemas.microsoft.com/office/drawing/2014/main" id="{29D0D64F-1AD3-41C9-A683-10EE4429DD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6"/>
    </mc:Choice>
    <mc:Fallback xmlns="">
      <p:transition spd="slow" advTm="1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570" name="Rectangle 2"/>
          <p:cNvSpPr>
            <a:spLocks noGrp="1"/>
          </p:cNvSpPr>
          <p:nvPr>
            <p:ph type="title"/>
          </p:nvPr>
        </p:nvSpPr>
        <p:spPr/>
        <p:txBody>
          <a:bodyPr/>
          <a:lstStyle/>
          <a:p>
            <a:r>
              <a:rPr lang="en-US"/>
              <a:t>Template Functions</a:t>
            </a:r>
          </a:p>
        </p:txBody>
      </p:sp>
      <p:sp>
        <p:nvSpPr>
          <p:cNvPr id="1773571" name="Rectangle 3"/>
          <p:cNvSpPr>
            <a:spLocks noGrp="1"/>
          </p:cNvSpPr>
          <p:nvPr>
            <p:ph type="body" idx="1"/>
          </p:nvPr>
        </p:nvSpPr>
        <p:spPr/>
        <p:txBody>
          <a:bodyPr>
            <a:normAutofit fontScale="85000" lnSpcReduction="20000"/>
          </a:bodyPr>
          <a:lstStyle/>
          <a:p>
            <a:r>
              <a:rPr lang="en-US"/>
              <a:t>Once you have defined a generic function, the compiler will automatically generate the correct code for the type of data that is actually used when you execute the function.</a:t>
            </a:r>
          </a:p>
          <a:p>
            <a:endParaRPr lang="en-US"/>
          </a:p>
          <a:p>
            <a:r>
              <a:rPr lang="en-US"/>
              <a:t>In essence, when you create a generic function, you are creating a function that can </a:t>
            </a:r>
            <a:r>
              <a:rPr lang="en-US" b="1"/>
              <a:t>automatically overload itself</a:t>
            </a:r>
            <a:r>
              <a:rPr lang="en-US"/>
              <a:t>.</a:t>
            </a:r>
          </a:p>
          <a:p>
            <a:endParaRPr lang="en-US"/>
          </a:p>
          <a:p>
            <a:r>
              <a:rPr lang="en-US"/>
              <a:t>A generic function is created using the keyword </a:t>
            </a:r>
            <a:r>
              <a:rPr lang="en-US" b="1"/>
              <a:t>template</a:t>
            </a:r>
            <a:r>
              <a:rPr lang="en-US"/>
              <a:t>. The normal meaning of the word “template” accurately reflects its use in C++.</a:t>
            </a:r>
          </a:p>
          <a:p>
            <a:endParaRPr lang="en-US"/>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p:cNvSpPr>
          <p:nvPr>
            <p:ph type="title"/>
          </p:nvPr>
        </p:nvSpPr>
        <p:spPr/>
        <p:txBody>
          <a:bodyPr/>
          <a:lstStyle/>
          <a:p>
            <a:r>
              <a:rPr lang="en-US"/>
              <a:t>Template Functions</a:t>
            </a:r>
          </a:p>
        </p:txBody>
      </p:sp>
      <p:sp>
        <p:nvSpPr>
          <p:cNvPr id="1775619" name="Rectangle 3"/>
          <p:cNvSpPr>
            <a:spLocks noGrp="1"/>
          </p:cNvSpPr>
          <p:nvPr>
            <p:ph type="body" idx="1"/>
          </p:nvPr>
        </p:nvSpPr>
        <p:spPr/>
        <p:txBody>
          <a:bodyPr>
            <a:normAutofit fontScale="85000" lnSpcReduction="10000"/>
          </a:bodyPr>
          <a:lstStyle/>
          <a:p>
            <a:pPr>
              <a:lnSpc>
                <a:spcPct val="90000"/>
              </a:lnSpc>
            </a:pPr>
            <a:r>
              <a:rPr lang="en-US"/>
              <a:t>It is used to create a template that describes what a function will do, leaving it to the compiler to fill in the details as needed.</a:t>
            </a:r>
          </a:p>
          <a:p>
            <a:pPr>
              <a:lnSpc>
                <a:spcPct val="90000"/>
              </a:lnSpc>
            </a:pPr>
            <a:endParaRPr lang="en-US"/>
          </a:p>
          <a:p>
            <a:pPr>
              <a:lnSpc>
                <a:spcPct val="90000"/>
              </a:lnSpc>
            </a:pPr>
            <a:r>
              <a:rPr lang="en-US"/>
              <a:t>When the compiler creates a specific version of this function, it is said to have created a specialization.</a:t>
            </a:r>
          </a:p>
          <a:p>
            <a:pPr>
              <a:lnSpc>
                <a:spcPct val="90000"/>
              </a:lnSpc>
            </a:pPr>
            <a:endParaRPr lang="en-US"/>
          </a:p>
          <a:p>
            <a:pPr>
              <a:lnSpc>
                <a:spcPct val="90000"/>
              </a:lnSpc>
            </a:pPr>
            <a:r>
              <a:rPr lang="en-US"/>
              <a:t>This is also called a generated function. The act of generating a function is referred to as instantiating it. </a:t>
            </a:r>
          </a:p>
          <a:p>
            <a:pPr>
              <a:lnSpc>
                <a:spcPct val="90000"/>
              </a:lnSpc>
            </a:pPr>
            <a:endParaRPr lang="en-US"/>
          </a:p>
          <a:p>
            <a:pPr>
              <a:lnSpc>
                <a:spcPct val="90000"/>
              </a:lnSpc>
            </a:pPr>
            <a:r>
              <a:rPr lang="en-US"/>
              <a:t>This is also called as </a:t>
            </a:r>
            <a:r>
              <a:rPr lang="en-US" b="1"/>
              <a:t>template instantiation</a:t>
            </a:r>
            <a:r>
              <a:rPr lang="en-US"/>
              <a:t>.</a:t>
            </a: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666" name="Rectangle 2"/>
          <p:cNvSpPr>
            <a:spLocks noGrp="1"/>
          </p:cNvSpPr>
          <p:nvPr>
            <p:ph type="title"/>
          </p:nvPr>
        </p:nvSpPr>
        <p:spPr/>
        <p:txBody>
          <a:bodyPr/>
          <a:lstStyle/>
          <a:p>
            <a:r>
              <a:rPr lang="en-US"/>
              <a:t>Template Functions</a:t>
            </a:r>
          </a:p>
        </p:txBody>
      </p:sp>
      <p:sp>
        <p:nvSpPr>
          <p:cNvPr id="1777667" name="Rectangle 3"/>
          <p:cNvSpPr>
            <a:spLocks noGrp="1"/>
          </p:cNvSpPr>
          <p:nvPr>
            <p:ph type="body" idx="1"/>
          </p:nvPr>
        </p:nvSpPr>
        <p:spPr/>
        <p:txBody>
          <a:bodyPr>
            <a:normAutofit fontScale="92500" lnSpcReduction="10000"/>
          </a:bodyPr>
          <a:lstStyle/>
          <a:p>
            <a:r>
              <a:rPr lang="en-US"/>
              <a:t>By using templates, you can reduce this duplication to a single function template:</a:t>
            </a:r>
          </a:p>
          <a:p>
            <a:pPr>
              <a:buFont typeface="Arial" charset="0"/>
              <a:buNone/>
            </a:pPr>
            <a:endParaRPr lang="en-US"/>
          </a:p>
          <a:p>
            <a:r>
              <a:rPr lang="en-US"/>
              <a:t>template &lt;class T&gt; T min( T a, T b )</a:t>
            </a:r>
          </a:p>
          <a:p>
            <a:r>
              <a:rPr lang="en-US"/>
              <a:t>    return ( a &lt; b ) ? a : b;</a:t>
            </a:r>
          </a:p>
          <a:p>
            <a:pPr>
              <a:buFont typeface="Arial" charset="0"/>
              <a:buNone/>
            </a:pPr>
            <a:endParaRPr lang="en-US"/>
          </a:p>
          <a:p>
            <a:r>
              <a:rPr lang="en-US"/>
              <a:t>Templates can significantly reduce source code size, and increase code flexibility without reducing type safety.</a:t>
            </a:r>
          </a:p>
          <a:p>
            <a:endParaRPr lang="en-US"/>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971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2400">
                <a:solidFill>
                  <a:srgbClr val="990000"/>
                </a:solidFill>
                <a:latin typeface="Times New Roman" pitchFamily="18" charset="0"/>
              </a:rPr>
              <a:t>#include &lt;iostream.h&gt;</a:t>
            </a:r>
          </a:p>
          <a:p>
            <a:pPr marL="342900" indent="-342900" eaLnBrk="0" hangingPunct="0">
              <a:lnSpc>
                <a:spcPct val="80000"/>
              </a:lnSpc>
            </a:pPr>
            <a:r>
              <a:rPr lang="en-US" sz="2400">
                <a:solidFill>
                  <a:srgbClr val="990000"/>
                </a:solidFill>
                <a:latin typeface="Times New Roman" pitchFamily="18" charset="0"/>
              </a:rPr>
              <a:t>template &lt;class T&gt;</a:t>
            </a:r>
          </a:p>
          <a:p>
            <a:pPr marL="342900" indent="-342900" eaLnBrk="0" hangingPunct="0">
              <a:lnSpc>
                <a:spcPct val="80000"/>
              </a:lnSpc>
            </a:pPr>
            <a:r>
              <a:rPr lang="en-US" sz="2400">
                <a:solidFill>
                  <a:srgbClr val="990000"/>
                </a:solidFill>
                <a:latin typeface="Times New Roman" pitchFamily="18" charset="0"/>
              </a:rPr>
              <a:t>void swap(T &amp;a, T &amp;b)</a:t>
            </a:r>
          </a:p>
          <a:p>
            <a:pPr marL="342900" indent="-342900" eaLnBrk="0" hangingPunct="0">
              <a:lnSpc>
                <a:spcPct val="80000"/>
              </a:lnSpc>
            </a:pPr>
            <a:r>
              <a:rPr lang="en-US" sz="2400">
                <a:solidFill>
                  <a:srgbClr val="990000"/>
                </a:solidFill>
                <a:latin typeface="Times New Roman" pitchFamily="18" charset="0"/>
              </a:rPr>
              <a:t>{</a:t>
            </a:r>
          </a:p>
          <a:p>
            <a:pPr marL="342900" indent="-342900" eaLnBrk="0" hangingPunct="0">
              <a:lnSpc>
                <a:spcPct val="80000"/>
              </a:lnSpc>
            </a:pPr>
            <a:r>
              <a:rPr lang="en-US" sz="2400">
                <a:solidFill>
                  <a:srgbClr val="990000"/>
                </a:solidFill>
                <a:latin typeface="Times New Roman" pitchFamily="18" charset="0"/>
              </a:rPr>
              <a:t>	T temp=a;</a:t>
            </a:r>
          </a:p>
          <a:p>
            <a:pPr marL="342900" indent="-342900" eaLnBrk="0" hangingPunct="0">
              <a:lnSpc>
                <a:spcPct val="80000"/>
              </a:lnSpc>
            </a:pPr>
            <a:r>
              <a:rPr lang="en-US" sz="2400">
                <a:solidFill>
                  <a:srgbClr val="990000"/>
                </a:solidFill>
                <a:latin typeface="Times New Roman" pitchFamily="18" charset="0"/>
              </a:rPr>
              <a:t> 	a=b;</a:t>
            </a:r>
          </a:p>
          <a:p>
            <a:pPr marL="342900" indent="-342900" eaLnBrk="0" hangingPunct="0">
              <a:lnSpc>
                <a:spcPct val="80000"/>
              </a:lnSpc>
            </a:pPr>
            <a:r>
              <a:rPr lang="en-US" sz="2400">
                <a:solidFill>
                  <a:srgbClr val="990000"/>
                </a:solidFill>
                <a:latin typeface="Times New Roman" pitchFamily="18" charset="0"/>
              </a:rPr>
              <a:t>	b=temp;</a:t>
            </a:r>
          </a:p>
          <a:p>
            <a:pPr marL="342900" indent="-342900" eaLnBrk="0" hangingPunct="0">
              <a:lnSpc>
                <a:spcPct val="80000"/>
              </a:lnSpc>
            </a:pPr>
            <a:r>
              <a:rPr lang="en-US" sz="2400">
                <a:solidFill>
                  <a:srgbClr val="990000"/>
                </a:solidFill>
                <a:latin typeface="Times New Roman" pitchFamily="18" charset="0"/>
              </a:rPr>
              <a:t>}</a:t>
            </a:r>
          </a:p>
          <a:p>
            <a:pPr marL="342900" indent="-342900" eaLnBrk="0" hangingPunct="0">
              <a:lnSpc>
                <a:spcPct val="80000"/>
              </a:lnSpc>
            </a:pPr>
            <a:endParaRPr lang="en-US" sz="2400">
              <a:solidFill>
                <a:srgbClr val="990000"/>
              </a:solidFill>
              <a:latin typeface="Times New Roman" pitchFamily="18" charset="0"/>
            </a:endParaRPr>
          </a:p>
          <a:p>
            <a:pPr marL="342900" indent="-342900" eaLnBrk="0" hangingPunct="0">
              <a:lnSpc>
                <a:spcPct val="80000"/>
              </a:lnSpc>
            </a:pPr>
            <a:r>
              <a:rPr lang="en-US" sz="3200" b="1">
                <a:solidFill>
                  <a:srgbClr val="990000"/>
                </a:solidFill>
                <a:latin typeface="Times New Roman" pitchFamily="18" charset="0"/>
              </a:rPr>
              <a:t> </a:t>
            </a:r>
          </a:p>
        </p:txBody>
      </p:sp>
      <p:sp>
        <p:nvSpPr>
          <p:cNvPr id="1779715" name="Text Box 3"/>
          <p:cNvSpPr txBox="1">
            <a:spLocks noChangeArrowheads="1"/>
          </p:cNvSpPr>
          <p:nvPr/>
        </p:nvSpPr>
        <p:spPr bwMode="auto">
          <a:xfrm>
            <a:off x="4114800" y="1941513"/>
            <a:ext cx="4545013" cy="3743325"/>
          </a:xfrm>
          <a:prstGeom prst="rect">
            <a:avLst/>
          </a:prstGeom>
          <a:noFill/>
          <a:ln w="9525">
            <a:noFill/>
            <a:miter lim="800000"/>
            <a:headEnd/>
            <a:tailEnd/>
          </a:ln>
          <a:effectLst/>
        </p:spPr>
        <p:txBody>
          <a:bodyPr wrap="none">
            <a:spAutoFit/>
          </a:bodyPr>
          <a:lstStyle/>
          <a:p>
            <a:pPr eaLnBrk="0" hangingPunct="0">
              <a:lnSpc>
                <a:spcPct val="80000"/>
              </a:lnSpc>
            </a:pPr>
            <a:r>
              <a:rPr lang="en-US" sz="2400">
                <a:solidFill>
                  <a:srgbClr val="990000"/>
                </a:solidFill>
                <a:latin typeface="Times New Roman" pitchFamily="18" charset="0"/>
              </a:rPr>
              <a:t>void main()</a:t>
            </a:r>
          </a:p>
          <a:p>
            <a:pPr eaLnBrk="0" hangingPunct="0">
              <a:lnSpc>
                <a:spcPct val="80000"/>
              </a:lnSpc>
            </a:pPr>
            <a:r>
              <a:rPr lang="en-US" sz="2400">
                <a:solidFill>
                  <a:srgbClr val="990000"/>
                </a:solidFill>
                <a:latin typeface="Times New Roman" pitchFamily="18" charset="0"/>
              </a:rPr>
              <a:t>{</a:t>
            </a:r>
          </a:p>
          <a:p>
            <a:pPr eaLnBrk="0" hangingPunct="0">
              <a:lnSpc>
                <a:spcPct val="80000"/>
              </a:lnSpc>
            </a:pPr>
            <a:r>
              <a:rPr lang="en-US" sz="2400">
                <a:solidFill>
                  <a:srgbClr val="990000"/>
                </a:solidFill>
                <a:latin typeface="Times New Roman" pitchFamily="18" charset="0"/>
              </a:rPr>
              <a:t>	int x=10,y=20;</a:t>
            </a:r>
          </a:p>
          <a:p>
            <a:pPr eaLnBrk="0" hangingPunct="0">
              <a:lnSpc>
                <a:spcPct val="80000"/>
              </a:lnSpc>
            </a:pPr>
            <a:r>
              <a:rPr lang="en-US" sz="2400">
                <a:solidFill>
                  <a:srgbClr val="990000"/>
                </a:solidFill>
                <a:latin typeface="Times New Roman" pitchFamily="18" charset="0"/>
              </a:rPr>
              <a:t>	swap(x,y);</a:t>
            </a:r>
          </a:p>
          <a:p>
            <a:pPr eaLnBrk="0" hangingPunct="0">
              <a:lnSpc>
                <a:spcPct val="80000"/>
              </a:lnSpc>
            </a:pPr>
            <a:r>
              <a:rPr lang="en-US" sz="2400">
                <a:solidFill>
                  <a:srgbClr val="990000"/>
                </a:solidFill>
                <a:latin typeface="Times New Roman" pitchFamily="18" charset="0"/>
              </a:rPr>
              <a:t>	cout&lt;&lt;x&lt;&lt;"   "&lt;&lt;y&lt;&lt;endl;</a:t>
            </a:r>
          </a:p>
          <a:p>
            <a:pPr eaLnBrk="0" hangingPunct="0">
              <a:lnSpc>
                <a:spcPct val="80000"/>
              </a:lnSpc>
            </a:pPr>
            <a:r>
              <a:rPr lang="en-US" sz="2400">
                <a:solidFill>
                  <a:srgbClr val="990000"/>
                </a:solidFill>
                <a:latin typeface="Times New Roman" pitchFamily="18" charset="0"/>
              </a:rPr>
              <a:t>	char *s1="Hello",*s2="Hi";</a:t>
            </a:r>
          </a:p>
          <a:p>
            <a:pPr eaLnBrk="0" hangingPunct="0">
              <a:lnSpc>
                <a:spcPct val="80000"/>
              </a:lnSpc>
            </a:pPr>
            <a:r>
              <a:rPr lang="en-US" sz="2400">
                <a:solidFill>
                  <a:srgbClr val="990000"/>
                </a:solidFill>
                <a:latin typeface="Times New Roman" pitchFamily="18" charset="0"/>
              </a:rPr>
              <a:t>	swap(s1,s2);</a:t>
            </a:r>
          </a:p>
          <a:p>
            <a:pPr eaLnBrk="0" hangingPunct="0">
              <a:lnSpc>
                <a:spcPct val="80000"/>
              </a:lnSpc>
            </a:pPr>
            <a:r>
              <a:rPr lang="en-US" sz="2400">
                <a:solidFill>
                  <a:srgbClr val="990000"/>
                </a:solidFill>
                <a:latin typeface="Times New Roman" pitchFamily="18" charset="0"/>
              </a:rPr>
              <a:t>	cout&lt;&lt;s1&lt;&lt;"  "&lt;&lt;s2&lt;&lt;endl;</a:t>
            </a:r>
          </a:p>
          <a:p>
            <a:pPr eaLnBrk="0" hangingPunct="0">
              <a:lnSpc>
                <a:spcPct val="80000"/>
              </a:lnSpc>
            </a:pPr>
            <a:endParaRPr lang="en-US" sz="2400">
              <a:solidFill>
                <a:srgbClr val="990000"/>
              </a:solidFill>
              <a:latin typeface="Times New Roman" pitchFamily="18" charset="0"/>
            </a:endParaRPr>
          </a:p>
          <a:p>
            <a:pPr eaLnBrk="0" hangingPunct="0">
              <a:lnSpc>
                <a:spcPct val="80000"/>
              </a:lnSpc>
            </a:pPr>
            <a:r>
              <a:rPr lang="en-US" sz="2400">
                <a:solidFill>
                  <a:srgbClr val="990000"/>
                </a:solidFill>
                <a:latin typeface="Times New Roman" pitchFamily="18" charset="0"/>
              </a:rPr>
              <a:t>}</a:t>
            </a:r>
          </a:p>
          <a:p>
            <a:pPr eaLnBrk="0" hangingPunct="0"/>
            <a:endParaRPr lang="en-US" sz="2400">
              <a:solidFill>
                <a:srgbClr val="990000"/>
              </a:solidFill>
              <a:latin typeface="Times New Roman" pitchFamily="18" charset="0"/>
            </a:endParaRPr>
          </a:p>
          <a:p>
            <a:pPr eaLnBrk="0" hangingPunct="0"/>
            <a:endParaRPr lang="en-US" sz="2400">
              <a:solidFill>
                <a:srgbClr val="990000"/>
              </a:solidFill>
              <a:latin typeface="Times New Roman" pitchFamily="18" charset="0"/>
            </a:endParaRPr>
          </a:p>
        </p:txBody>
      </p:sp>
      <p:sp>
        <p:nvSpPr>
          <p:cNvPr id="1779716" name="Rectangle 4"/>
          <p:cNvSpPr>
            <a:spLocks noChangeArrowheads="1"/>
          </p:cNvSpPr>
          <p:nvPr/>
        </p:nvSpPr>
        <p:spPr bwMode="auto">
          <a:xfrm>
            <a:off x="228600" y="381000"/>
            <a:ext cx="7237413"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Template Functions</a:t>
            </a:r>
            <a:r>
              <a:rPr lang="en-US" sz="2800">
                <a:solidFill>
                  <a:schemeClr val="accent2"/>
                </a:solidFill>
                <a:latin typeface="Times New Roman" pitchFamily="18" charset="0"/>
              </a:rPr>
              <a:t> </a:t>
            </a:r>
            <a:r>
              <a:rPr lang="en-US" sz="3200">
                <a:solidFill>
                  <a:schemeClr val="accent2"/>
                </a:solidFill>
                <a:latin typeface="Times New Roman" pitchFamily="18" charset="0"/>
              </a:rPr>
              <a:t>- Implementation</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2"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2400">
                <a:solidFill>
                  <a:srgbClr val="990000"/>
                </a:solidFill>
                <a:latin typeface="Times New Roman" pitchFamily="18" charset="0"/>
              </a:rPr>
              <a:t>template&lt;class T, class S, class Z&gt;</a:t>
            </a:r>
          </a:p>
          <a:p>
            <a:pPr marL="342900" indent="-342900" eaLnBrk="0" hangingPunct="0">
              <a:spcBef>
                <a:spcPct val="20000"/>
              </a:spcBef>
            </a:pPr>
            <a:r>
              <a:rPr lang="en-US" sz="2400">
                <a:solidFill>
                  <a:srgbClr val="990000"/>
                </a:solidFill>
                <a:latin typeface="Times New Roman" pitchFamily="18" charset="0"/>
              </a:rPr>
              <a:t>void fun(T a, S b, Z c)</a:t>
            </a:r>
          </a:p>
          <a:p>
            <a:pPr marL="342900" indent="-342900" eaLnBrk="0" hangingPunct="0">
              <a:spcBef>
                <a:spcPct val="20000"/>
              </a:spcBef>
            </a:pPr>
            <a:r>
              <a:rPr lang="en-US" sz="2400">
                <a:solidFill>
                  <a:srgbClr val="990000"/>
                </a:solidFill>
                <a:latin typeface="Times New Roman" pitchFamily="18" charset="0"/>
              </a:rPr>
              <a:t>{</a:t>
            </a:r>
          </a:p>
          <a:p>
            <a:pPr marL="342900" indent="-342900" eaLnBrk="0" hangingPunct="0">
              <a:spcBef>
                <a:spcPct val="20000"/>
              </a:spcBef>
            </a:pPr>
            <a:r>
              <a:rPr lang="en-US" sz="2400">
                <a:solidFill>
                  <a:srgbClr val="990000"/>
                </a:solidFill>
                <a:latin typeface="Times New Roman" pitchFamily="18" charset="0"/>
              </a:rPr>
              <a:t>	cout&lt;&lt;a&lt;&lt;endl&lt;&lt;b&lt;&lt;endl&lt;&lt;c;</a:t>
            </a:r>
          </a:p>
          <a:p>
            <a:pPr marL="342900" indent="-342900" eaLnBrk="0" hangingPunct="0">
              <a:spcBef>
                <a:spcPct val="20000"/>
              </a:spcBef>
            </a:pPr>
            <a:r>
              <a:rPr lang="en-US" sz="2400">
                <a:solidFill>
                  <a:srgbClr val="990000"/>
                </a:solidFill>
                <a:latin typeface="Times New Roman" pitchFamily="18" charset="0"/>
              </a:rPr>
              <a:t>}</a:t>
            </a:r>
          </a:p>
          <a:p>
            <a:pPr marL="342900" indent="-342900" eaLnBrk="0" hangingPunct="0">
              <a:lnSpc>
                <a:spcPct val="80000"/>
              </a:lnSpc>
              <a:spcBef>
                <a:spcPct val="20000"/>
              </a:spcBef>
            </a:pPr>
            <a:r>
              <a:rPr lang="en-US" sz="2400">
                <a:solidFill>
                  <a:srgbClr val="990000"/>
                </a:solidFill>
                <a:latin typeface="Times New Roman" pitchFamily="18" charset="0"/>
              </a:rPr>
              <a:t>void main()</a:t>
            </a:r>
          </a:p>
          <a:p>
            <a:pPr marL="342900" indent="-342900" eaLnBrk="0" hangingPunct="0">
              <a:lnSpc>
                <a:spcPct val="80000"/>
              </a:lnSpc>
              <a:spcBef>
                <a:spcPct val="20000"/>
              </a:spcBef>
            </a:pPr>
            <a:r>
              <a:rPr lang="en-US" sz="2400">
                <a:solidFill>
                  <a:srgbClr val="990000"/>
                </a:solidFill>
                <a:latin typeface="Times New Roman" pitchFamily="18" charset="0"/>
              </a:rPr>
              <a:t>{</a:t>
            </a:r>
          </a:p>
          <a:p>
            <a:pPr marL="342900" indent="-342900" eaLnBrk="0" hangingPunct="0">
              <a:lnSpc>
                <a:spcPct val="80000"/>
              </a:lnSpc>
              <a:spcBef>
                <a:spcPct val="20000"/>
              </a:spcBef>
            </a:pPr>
            <a:r>
              <a:rPr lang="en-US" sz="2400">
                <a:solidFill>
                  <a:srgbClr val="990000"/>
                </a:solidFill>
                <a:latin typeface="Times New Roman" pitchFamily="18" charset="0"/>
              </a:rPr>
              <a:t>	int i=10;</a:t>
            </a:r>
          </a:p>
          <a:p>
            <a:pPr marL="342900" indent="-342900" eaLnBrk="0" hangingPunct="0">
              <a:lnSpc>
                <a:spcPct val="80000"/>
              </a:lnSpc>
              <a:spcBef>
                <a:spcPct val="20000"/>
              </a:spcBef>
            </a:pPr>
            <a:r>
              <a:rPr lang="en-US" sz="2400">
                <a:solidFill>
                  <a:srgbClr val="990000"/>
                </a:solidFill>
                <a:latin typeface="Times New Roman" pitchFamily="18" charset="0"/>
              </a:rPr>
              <a:t>	float j=3.14;</a:t>
            </a:r>
          </a:p>
          <a:p>
            <a:pPr marL="342900" indent="-342900" eaLnBrk="0" hangingPunct="0">
              <a:lnSpc>
                <a:spcPct val="80000"/>
              </a:lnSpc>
              <a:spcBef>
                <a:spcPct val="20000"/>
              </a:spcBef>
            </a:pPr>
            <a:r>
              <a:rPr lang="en-US" sz="2400">
                <a:solidFill>
                  <a:srgbClr val="990000"/>
                </a:solidFill>
                <a:latin typeface="Times New Roman" pitchFamily="18" charset="0"/>
              </a:rPr>
              <a:t>	char ch=‘A’;</a:t>
            </a:r>
          </a:p>
          <a:p>
            <a:pPr marL="342900" indent="-342900" eaLnBrk="0" hangingPunct="0">
              <a:lnSpc>
                <a:spcPct val="80000"/>
              </a:lnSpc>
              <a:spcBef>
                <a:spcPct val="20000"/>
              </a:spcBef>
            </a:pPr>
            <a:r>
              <a:rPr lang="en-US" sz="2400">
                <a:solidFill>
                  <a:srgbClr val="990000"/>
                </a:solidFill>
                <a:latin typeface="Times New Roman" pitchFamily="18" charset="0"/>
              </a:rPr>
              <a:t>	fun (i, j, ch);</a:t>
            </a:r>
          </a:p>
          <a:p>
            <a:pPr marL="342900" indent="-342900" eaLnBrk="0" hangingPunct="0">
              <a:lnSpc>
                <a:spcPct val="80000"/>
              </a:lnSpc>
              <a:spcBef>
                <a:spcPct val="20000"/>
              </a:spcBef>
            </a:pPr>
            <a:r>
              <a:rPr lang="en-US" sz="2400">
                <a:solidFill>
                  <a:srgbClr val="990000"/>
                </a:solidFill>
                <a:latin typeface="Times New Roman" pitchFamily="18" charset="0"/>
              </a:rPr>
              <a:t>}</a:t>
            </a:r>
          </a:p>
        </p:txBody>
      </p:sp>
      <p:sp>
        <p:nvSpPr>
          <p:cNvPr id="1781763" name="Rectangle 3"/>
          <p:cNvSpPr>
            <a:spLocks noChangeArrowheads="1"/>
          </p:cNvSpPr>
          <p:nvPr/>
        </p:nvSpPr>
        <p:spPr bwMode="auto">
          <a:xfrm>
            <a:off x="777875" y="1050925"/>
            <a:ext cx="323850" cy="762000"/>
          </a:xfrm>
          <a:prstGeom prst="rect">
            <a:avLst/>
          </a:prstGeom>
          <a:noFill/>
          <a:ln w="9525">
            <a:noFill/>
            <a:miter lim="800000"/>
            <a:headEnd/>
            <a:tailEnd/>
          </a:ln>
          <a:effectLst/>
        </p:spPr>
        <p:txBody>
          <a:bodyPr wrap="none">
            <a:spAutoFit/>
          </a:bodyPr>
          <a:lstStyle/>
          <a:p>
            <a:pPr eaLnBrk="0" hangingPunct="0"/>
            <a:r>
              <a:rPr lang="en-US" sz="4400">
                <a:solidFill>
                  <a:schemeClr val="tx2"/>
                </a:solidFill>
                <a:latin typeface="Times New Roman" pitchFamily="18" charset="0"/>
              </a:rPr>
              <a:t> </a:t>
            </a:r>
          </a:p>
        </p:txBody>
      </p:sp>
      <p:sp>
        <p:nvSpPr>
          <p:cNvPr id="1781764" name="Rectangle 4"/>
          <p:cNvSpPr>
            <a:spLocks noChangeArrowheads="1"/>
          </p:cNvSpPr>
          <p:nvPr/>
        </p:nvSpPr>
        <p:spPr bwMode="auto">
          <a:xfrm>
            <a:off x="228600" y="457200"/>
            <a:ext cx="60960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Multiple Generic Types</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0" name="Rectangle 2"/>
          <p:cNvSpPr>
            <a:spLocks noGrp="1"/>
          </p:cNvSpPr>
          <p:nvPr>
            <p:ph type="title"/>
          </p:nvPr>
        </p:nvSpPr>
        <p:spPr>
          <a:xfrm>
            <a:off x="152400" y="228600"/>
            <a:ext cx="7772400" cy="1143000"/>
          </a:xfrm>
        </p:spPr>
        <p:txBody>
          <a:bodyPr>
            <a:normAutofit fontScale="90000"/>
          </a:bodyPr>
          <a:lstStyle/>
          <a:p>
            <a:r>
              <a:rPr lang="en-US"/>
              <a:t>Explicitly Overloading a Generic Function</a:t>
            </a:r>
          </a:p>
        </p:txBody>
      </p:sp>
      <p:sp>
        <p:nvSpPr>
          <p:cNvPr id="1783811" name="Rectangle 3"/>
          <p:cNvSpPr>
            <a:spLocks noGrp="1"/>
          </p:cNvSpPr>
          <p:nvPr>
            <p:ph type="body" idx="1"/>
          </p:nvPr>
        </p:nvSpPr>
        <p:spPr/>
        <p:txBody>
          <a:bodyPr>
            <a:normAutofit fontScale="92500" lnSpcReduction="10000"/>
          </a:bodyPr>
          <a:lstStyle/>
          <a:p>
            <a:r>
              <a:rPr lang="en-US"/>
              <a:t>Even though a generic function overloads itself as needed, you can explicitly overload one, too. This is formally called </a:t>
            </a:r>
            <a:r>
              <a:rPr lang="en-US" b="1"/>
              <a:t>explicit specialization</a:t>
            </a:r>
            <a:r>
              <a:rPr lang="en-US"/>
              <a:t>.</a:t>
            </a:r>
          </a:p>
          <a:p>
            <a:endParaRPr lang="en-US"/>
          </a:p>
          <a:p>
            <a:r>
              <a:rPr lang="en-US"/>
              <a:t>If you overload a generic function, that overloaded function overrides (or hides) the generic function relative to that specific version.</a:t>
            </a:r>
          </a:p>
          <a:p>
            <a:endParaRPr lang="en-US"/>
          </a:p>
          <a:p>
            <a:r>
              <a:rPr lang="en-US"/>
              <a:t>Consider the following example:</a:t>
            </a:r>
          </a:p>
          <a:p>
            <a:endParaRPr lang="en-US"/>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Rectangle 2"/>
          <p:cNvSpPr>
            <a:spLocks noGrp="1"/>
          </p:cNvSpPr>
          <p:nvPr>
            <p:ph type="title"/>
          </p:nvPr>
        </p:nvSpPr>
        <p:spPr>
          <a:xfrm>
            <a:off x="228600" y="228600"/>
            <a:ext cx="7772400" cy="1143000"/>
          </a:xfrm>
        </p:spPr>
        <p:txBody>
          <a:bodyPr>
            <a:normAutofit fontScale="90000"/>
          </a:bodyPr>
          <a:lstStyle/>
          <a:p>
            <a:r>
              <a:rPr lang="en-US"/>
              <a:t>Explicitly Overloading a Generic Function</a:t>
            </a:r>
          </a:p>
        </p:txBody>
      </p:sp>
      <p:sp>
        <p:nvSpPr>
          <p:cNvPr id="1785859" name="Rectangle 3"/>
          <p:cNvSpPr>
            <a:spLocks noGrp="1"/>
          </p:cNvSpPr>
          <p:nvPr>
            <p:ph type="body" idx="1"/>
          </p:nvPr>
        </p:nvSpPr>
        <p:spPr>
          <a:xfrm>
            <a:off x="685800" y="1587500"/>
            <a:ext cx="7772400" cy="4449763"/>
          </a:xfrm>
        </p:spPr>
        <p:txBody>
          <a:bodyPr/>
          <a:lstStyle/>
          <a:p>
            <a:pPr>
              <a:lnSpc>
                <a:spcPct val="80000"/>
              </a:lnSpc>
            </a:pPr>
            <a:r>
              <a:rPr lang="en-US" sz="1600"/>
              <a:t>// Overriding a template function</a:t>
            </a:r>
          </a:p>
          <a:p>
            <a:pPr>
              <a:lnSpc>
                <a:spcPct val="80000"/>
              </a:lnSpc>
            </a:pPr>
            <a:r>
              <a:rPr lang="en-US" sz="1600"/>
              <a:t>#include &lt;iostream&gt;</a:t>
            </a:r>
          </a:p>
          <a:p>
            <a:pPr>
              <a:lnSpc>
                <a:spcPct val="80000"/>
              </a:lnSpc>
            </a:pPr>
            <a:r>
              <a:rPr lang="en-US" sz="1600"/>
              <a:t>using namespace std;</a:t>
            </a:r>
          </a:p>
          <a:p>
            <a:pPr>
              <a:lnSpc>
                <a:spcPct val="80000"/>
              </a:lnSpc>
            </a:pPr>
            <a:r>
              <a:rPr lang="en-US" sz="1600"/>
              <a:t>template &lt;class X&gt; void swapargs (X &amp;a, X &amp;b)</a:t>
            </a:r>
          </a:p>
          <a:p>
            <a:pPr>
              <a:lnSpc>
                <a:spcPct val="80000"/>
              </a:lnSpc>
            </a:pPr>
            <a:r>
              <a:rPr lang="en-US" sz="1600"/>
              <a:t>  {X temp;</a:t>
            </a:r>
          </a:p>
          <a:p>
            <a:pPr>
              <a:lnSpc>
                <a:spcPct val="80000"/>
              </a:lnSpc>
            </a:pPr>
            <a:r>
              <a:rPr lang="en-US" sz="1600"/>
              <a:t>    temp = a;</a:t>
            </a:r>
          </a:p>
          <a:p>
            <a:pPr>
              <a:lnSpc>
                <a:spcPct val="80000"/>
              </a:lnSpc>
            </a:pPr>
            <a:r>
              <a:rPr lang="en-US" sz="1600"/>
              <a:t>    a = b;</a:t>
            </a:r>
          </a:p>
          <a:p>
            <a:pPr>
              <a:lnSpc>
                <a:spcPct val="80000"/>
              </a:lnSpc>
            </a:pPr>
            <a:r>
              <a:rPr lang="en-US" sz="1600"/>
              <a:t>    b = temp;</a:t>
            </a:r>
          </a:p>
          <a:p>
            <a:pPr>
              <a:lnSpc>
                <a:spcPct val="80000"/>
              </a:lnSpc>
            </a:pPr>
            <a:r>
              <a:rPr lang="en-US" sz="1600"/>
              <a:t>    cout &lt;&lt; “Inside template swapargs \n”; }</a:t>
            </a:r>
          </a:p>
          <a:p>
            <a:pPr>
              <a:lnSpc>
                <a:spcPct val="80000"/>
              </a:lnSpc>
            </a:pPr>
            <a:endParaRPr lang="en-US" sz="1600"/>
          </a:p>
          <a:p>
            <a:pPr>
              <a:lnSpc>
                <a:spcPct val="80000"/>
              </a:lnSpc>
            </a:pPr>
            <a:r>
              <a:rPr lang="en-US" sz="1600"/>
              <a:t>//This overrides the generic version of swapargs ( ) for ints.</a:t>
            </a:r>
          </a:p>
          <a:p>
            <a:pPr>
              <a:lnSpc>
                <a:spcPct val="80000"/>
              </a:lnSpc>
            </a:pPr>
            <a:r>
              <a:rPr lang="en-US" sz="1600"/>
              <a:t>void swapargs( int &amp;a, int &amp;b)</a:t>
            </a:r>
          </a:p>
          <a:p>
            <a:pPr>
              <a:lnSpc>
                <a:spcPct val="80000"/>
              </a:lnSpc>
            </a:pPr>
            <a:r>
              <a:rPr lang="en-US" sz="1600"/>
              <a:t>  {int temp;</a:t>
            </a:r>
          </a:p>
          <a:p>
            <a:pPr>
              <a:lnSpc>
                <a:spcPct val="80000"/>
              </a:lnSpc>
            </a:pPr>
            <a:r>
              <a:rPr lang="en-US" sz="1600"/>
              <a:t>    temp = a;</a:t>
            </a:r>
          </a:p>
          <a:p>
            <a:pPr>
              <a:lnSpc>
                <a:spcPct val="80000"/>
              </a:lnSpc>
            </a:pPr>
            <a:r>
              <a:rPr lang="en-US" sz="1600"/>
              <a:t>    a = b;</a:t>
            </a:r>
          </a:p>
          <a:p>
            <a:pPr>
              <a:lnSpc>
                <a:spcPct val="80000"/>
              </a:lnSpc>
            </a:pPr>
            <a:r>
              <a:rPr lang="en-US" sz="1600"/>
              <a:t>    b = temp;</a:t>
            </a:r>
          </a:p>
          <a:p>
            <a:pPr>
              <a:lnSpc>
                <a:spcPct val="80000"/>
              </a:lnSpc>
            </a:pPr>
            <a:r>
              <a:rPr lang="en-US" sz="1600"/>
              <a:t>    cout &lt;&lt; “Inside swapargs int specialization\n”; }</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6" name="Rectangle 2"/>
          <p:cNvSpPr>
            <a:spLocks noGrp="1"/>
          </p:cNvSpPr>
          <p:nvPr>
            <p:ph type="title"/>
          </p:nvPr>
        </p:nvSpPr>
        <p:spPr>
          <a:xfrm>
            <a:off x="152400" y="228600"/>
            <a:ext cx="7772400" cy="1143000"/>
          </a:xfrm>
        </p:spPr>
        <p:txBody>
          <a:bodyPr>
            <a:normAutofit fontScale="90000"/>
          </a:bodyPr>
          <a:lstStyle/>
          <a:p>
            <a:r>
              <a:rPr lang="en-US"/>
              <a:t>Explicitly Overloading a Generic Function</a:t>
            </a:r>
          </a:p>
        </p:txBody>
      </p:sp>
      <p:sp>
        <p:nvSpPr>
          <p:cNvPr id="1787907" name="Rectangle 3"/>
          <p:cNvSpPr>
            <a:spLocks noGrp="1"/>
          </p:cNvSpPr>
          <p:nvPr>
            <p:ph type="body" idx="1"/>
          </p:nvPr>
        </p:nvSpPr>
        <p:spPr>
          <a:xfrm>
            <a:off x="685800" y="1514475"/>
            <a:ext cx="7772400" cy="4522788"/>
          </a:xfrm>
        </p:spPr>
        <p:txBody>
          <a:bodyPr/>
          <a:lstStyle/>
          <a:p>
            <a:r>
              <a:rPr lang="en-US" sz="1600"/>
              <a:t>Int main( )</a:t>
            </a:r>
          </a:p>
          <a:p>
            <a:r>
              <a:rPr lang="en-US" sz="1600"/>
              <a:t>  {int i = 10, j = 20;</a:t>
            </a:r>
          </a:p>
          <a:p>
            <a:r>
              <a:rPr lang="en-US" sz="1600"/>
              <a:t>    double x = 10.1, y = 23.3;</a:t>
            </a:r>
          </a:p>
          <a:p>
            <a:r>
              <a:rPr lang="en-US" sz="1600"/>
              <a:t>    char a = ‘x’, b = ‘z’;</a:t>
            </a:r>
          </a:p>
          <a:p>
            <a:r>
              <a:rPr lang="en-US" sz="1600"/>
              <a:t>    cout &lt;&lt; “Original i, j:  “ &lt;&lt; i &lt;&lt; “ “ &lt;&lt; j &lt;&lt; ‘\n’;</a:t>
            </a:r>
          </a:p>
          <a:p>
            <a:r>
              <a:rPr lang="en-US" sz="1600"/>
              <a:t>    cout &lt;&lt; “Original x, y:  “ &lt;&lt; x &lt;&lt; “ “ &lt;&lt; y &lt;&lt; ‘\n’;</a:t>
            </a:r>
          </a:p>
          <a:p>
            <a:r>
              <a:rPr lang="en-US" sz="1600"/>
              <a:t>    cout &lt;&lt; “Original a, b:  “ &lt;&lt; a &lt;&lt; “ “ &lt;&lt; b &lt;&lt; ‘\n’;</a:t>
            </a:r>
          </a:p>
          <a:p>
            <a:r>
              <a:rPr lang="en-US" sz="1600"/>
              <a:t>    swapargs( i, j); // calls explicitly overloaded swapargs</a:t>
            </a:r>
          </a:p>
          <a:p>
            <a:r>
              <a:rPr lang="en-US" sz="1600"/>
              <a:t>    swapargs( x, y); // calls generic swapargs</a:t>
            </a:r>
          </a:p>
          <a:p>
            <a:r>
              <a:rPr lang="en-US" sz="1600"/>
              <a:t>    swapargs( a, b); // calls generic swapargs</a:t>
            </a:r>
          </a:p>
          <a:p>
            <a:r>
              <a:rPr lang="en-US" sz="1600"/>
              <a:t>    cout &lt;&lt; “Swapped i, j:  “ &lt;&lt; i &lt;&lt; “ “ &lt;&lt; j &lt;&lt; ‘\n’;</a:t>
            </a:r>
          </a:p>
          <a:p>
            <a:r>
              <a:rPr lang="en-US" sz="1600"/>
              <a:t>    cout &lt;&lt; “Swapped x, y:  “ &lt;&lt; x &lt;&lt; “ “ &lt;&lt; y &lt;&lt; ‘\n’;</a:t>
            </a:r>
          </a:p>
          <a:p>
            <a:r>
              <a:rPr lang="en-US" sz="1600"/>
              <a:t>    cout &lt;&lt; “Swapped a, b:  “ &lt;&lt; a &lt;&lt; “ “ &lt;&lt; b &lt;&lt; ‘\n’; </a:t>
            </a:r>
          </a:p>
          <a:p>
            <a:r>
              <a:rPr lang="en-US" sz="1600"/>
              <a:t>    return 0; }</a:t>
            </a: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p:cNvSpPr>
          <p:nvPr>
            <p:ph type="title"/>
          </p:nvPr>
        </p:nvSpPr>
        <p:spPr/>
        <p:txBody>
          <a:bodyPr/>
          <a:lstStyle/>
          <a:p>
            <a:r>
              <a:rPr lang="en-US"/>
              <a:t>Overloading a Template Function</a:t>
            </a:r>
          </a:p>
        </p:txBody>
      </p:sp>
      <p:sp>
        <p:nvSpPr>
          <p:cNvPr id="1789955" name="Rectangle 3"/>
          <p:cNvSpPr>
            <a:spLocks noGrp="1"/>
          </p:cNvSpPr>
          <p:nvPr>
            <p:ph type="body" idx="1"/>
          </p:nvPr>
        </p:nvSpPr>
        <p:spPr/>
        <p:txBody>
          <a:bodyPr>
            <a:normAutofit fontScale="92500"/>
          </a:bodyPr>
          <a:lstStyle/>
          <a:p>
            <a:r>
              <a:rPr lang="en-US" b="1"/>
              <a:t>template specification itself can be overloaded</a:t>
            </a:r>
            <a:endParaRPr lang="en-US"/>
          </a:p>
          <a:p>
            <a:endParaRPr lang="en-US"/>
          </a:p>
          <a:p>
            <a:r>
              <a:rPr lang="en-US"/>
              <a:t>To do so, simply create another version of the template that differs from any others in its parameter list. For example,</a:t>
            </a:r>
          </a:p>
          <a:p>
            <a:r>
              <a:rPr lang="en-US" sz="1600"/>
              <a:t>// Overload a function template declaration</a:t>
            </a:r>
          </a:p>
          <a:p>
            <a:r>
              <a:rPr lang="en-US" sz="1600"/>
              <a:t>#include &lt;iostream&gt;</a:t>
            </a:r>
          </a:p>
          <a:p>
            <a:r>
              <a:rPr lang="en-US" sz="1600"/>
              <a:t>using namespace std;</a:t>
            </a:r>
          </a:p>
          <a:p>
            <a:r>
              <a:rPr lang="en-US" sz="1600"/>
              <a:t>//First version of f( ) template</a:t>
            </a:r>
          </a:p>
          <a:p>
            <a:r>
              <a:rPr lang="en-US" sz="1600"/>
              <a:t>template &lt;class X&gt; void f( X a)</a:t>
            </a:r>
          </a:p>
          <a:p>
            <a:r>
              <a:rPr lang="en-US" sz="1600"/>
              <a:t> { cout &lt;&lt; “Inside f( X a)\n”; }</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Grp="1"/>
          </p:cNvSpPr>
          <p:nvPr>
            <p:ph type="title"/>
          </p:nvPr>
        </p:nvSpPr>
        <p:spPr/>
        <p:txBody>
          <a:bodyPr/>
          <a:lstStyle/>
          <a:p>
            <a:r>
              <a:rPr lang="en-US"/>
              <a:t>Overloading a Template Function</a:t>
            </a:r>
          </a:p>
        </p:txBody>
      </p:sp>
      <p:sp>
        <p:nvSpPr>
          <p:cNvPr id="1792003" name="Rectangle 3"/>
          <p:cNvSpPr>
            <a:spLocks noGrp="1"/>
          </p:cNvSpPr>
          <p:nvPr>
            <p:ph type="body" idx="1"/>
          </p:nvPr>
        </p:nvSpPr>
        <p:spPr/>
        <p:txBody>
          <a:bodyPr/>
          <a:lstStyle/>
          <a:p>
            <a:r>
              <a:rPr lang="en-US" sz="1600"/>
              <a:t>//Second version of f(  ) template</a:t>
            </a:r>
          </a:p>
          <a:p>
            <a:r>
              <a:rPr lang="en-US" sz="1600"/>
              <a:t>Template &lt;class X, class Y&gt; void f( X a, Y b)</a:t>
            </a:r>
          </a:p>
          <a:p>
            <a:r>
              <a:rPr lang="en-US" sz="1600"/>
              <a:t>  {</a:t>
            </a:r>
          </a:p>
          <a:p>
            <a:r>
              <a:rPr lang="en-US" sz="1600"/>
              <a:t>    cout &lt;&lt; Inside f( X a, Y b) \n”;</a:t>
            </a:r>
          </a:p>
          <a:p>
            <a:r>
              <a:rPr lang="en-US" sz="1600"/>
              <a:t>  }</a:t>
            </a:r>
          </a:p>
          <a:p>
            <a:endParaRPr lang="en-US" sz="1600"/>
          </a:p>
          <a:p>
            <a:r>
              <a:rPr lang="en-US" sz="1600"/>
              <a:t>Int main( )</a:t>
            </a:r>
          </a:p>
          <a:p>
            <a:r>
              <a:rPr lang="en-US" sz="1600"/>
              <a:t>  {</a:t>
            </a:r>
          </a:p>
          <a:p>
            <a:r>
              <a:rPr lang="en-US" sz="1600"/>
              <a:t>    f(10); // calls f( X)</a:t>
            </a:r>
          </a:p>
          <a:p>
            <a:r>
              <a:rPr lang="en-US" sz="1600"/>
              <a:t>    f( 10, 20); // calls f( X, Y)</a:t>
            </a:r>
          </a:p>
          <a:p>
            <a:r>
              <a:rPr lang="en-US" sz="1600"/>
              <a:t>    return 0;</a:t>
            </a:r>
          </a:p>
          <a:p>
            <a:r>
              <a:rPr lang="en-US" sz="1600"/>
              <a:t>  }  </a:t>
            </a:r>
          </a:p>
          <a:p>
            <a:endParaRPr 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Functions are building blocks of C++ programs.</a:t>
            </a:r>
          </a:p>
          <a:p>
            <a:pPr marL="342900" indent="-342900" eaLnBrk="0" hangingPunct="0">
              <a:spcBef>
                <a:spcPct val="20000"/>
              </a:spcBef>
              <a:buClr>
                <a:schemeClr val="tx2"/>
              </a:buClr>
              <a:buSzPct val="120000"/>
              <a:buFontTx/>
              <a:buChar char="•"/>
            </a:pPr>
            <a:endParaRPr lang="en-US" sz="24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main() is the first function to be executed and has to return a value in C++(exit value)</a:t>
            </a:r>
          </a:p>
          <a:p>
            <a:pPr marL="342900" indent="-342900" eaLnBrk="0" hangingPunct="0">
              <a:spcBef>
                <a:spcPct val="20000"/>
              </a:spcBef>
              <a:buClr>
                <a:schemeClr val="tx2"/>
              </a:buClr>
              <a:buSzPct val="120000"/>
              <a:buFontTx/>
              <a:buChar char="•"/>
            </a:pPr>
            <a:endParaRPr lang="en-US" sz="24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format</a:t>
            </a:r>
          </a:p>
          <a:p>
            <a:pPr marL="742950" lvl="1" indent="-285750" eaLnBrk="0" hangingPunct="0">
              <a:spcBef>
                <a:spcPct val="20000"/>
              </a:spcBef>
              <a:buClr>
                <a:schemeClr val="tx2"/>
              </a:buClr>
              <a:buSzPct val="120000"/>
            </a:pPr>
            <a:r>
              <a:rPr lang="en-US" sz="2400" b="1">
                <a:latin typeface="Times New Roman" pitchFamily="18" charset="0"/>
              </a:rPr>
              <a:t> return_type function_name(argument list)</a:t>
            </a:r>
            <a:endParaRPr lang="en-US" sz="2400">
              <a:latin typeface="Times New Roman" pitchFamily="18" charset="0"/>
            </a:endParaRPr>
          </a:p>
          <a:p>
            <a:pPr marL="342900" indent="-342900" eaLnBrk="0" hangingPunct="0">
              <a:spcBef>
                <a:spcPct val="20000"/>
              </a:spcBef>
              <a:buClr>
                <a:schemeClr val="tx2"/>
              </a:buClr>
              <a:buSzPct val="120000"/>
              <a:buFontTx/>
              <a:buChar char="•"/>
            </a:pPr>
            <a:endParaRPr lang="en-US" sz="24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Prototyping required but variable name not necessary</a:t>
            </a:r>
          </a:p>
          <a:p>
            <a:pPr marL="342900" indent="-342900" eaLnBrk="0" hangingPunct="0">
              <a:spcBef>
                <a:spcPct val="20000"/>
              </a:spcBef>
              <a:buSzPct val="120000"/>
              <a:buFontTx/>
              <a:buChar char="•"/>
            </a:pPr>
            <a:endParaRPr lang="en-US" sz="3200">
              <a:latin typeface="Times New Roman" pitchFamily="18" charset="0"/>
            </a:endParaRPr>
          </a:p>
        </p:txBody>
      </p:sp>
      <p:sp>
        <p:nvSpPr>
          <p:cNvPr id="705539" name="Rectangle 3"/>
          <p:cNvSpPr>
            <a:spLocks noChangeArrowheads="1"/>
          </p:cNvSpPr>
          <p:nvPr/>
        </p:nvSpPr>
        <p:spPr bwMode="auto">
          <a:xfrm>
            <a:off x="152400" y="304800"/>
            <a:ext cx="5056188"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   Functions</a:t>
            </a:r>
            <a:endParaRPr lang="en-US" sz="4400">
              <a:latin typeface="Times New Roman" pitchFamily="18" charset="0"/>
            </a:endParaRPr>
          </a:p>
        </p:txBody>
      </p:sp>
      <p:pic>
        <p:nvPicPr>
          <p:cNvPr id="2" name="Audio 1">
            <a:hlinkClick r:id="" action="ppaction://media"/>
            <a:extLst>
              <a:ext uri="{FF2B5EF4-FFF2-40B4-BE49-F238E27FC236}">
                <a16:creationId xmlns:a16="http://schemas.microsoft.com/office/drawing/2014/main" id="{4AB3AE8F-3FF5-4C9A-A45B-18010044AB4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7"/>
    </mc:Choice>
    <mc:Fallback xmlns="">
      <p:transition spd="slow" advTm="1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050" name="Rectangle 2"/>
          <p:cNvSpPr>
            <a:spLocks noChangeArrowheads="1"/>
          </p:cNvSpPr>
          <p:nvPr/>
        </p:nvSpPr>
        <p:spPr bwMode="auto">
          <a:xfrm>
            <a:off x="685800" y="1371600"/>
            <a:ext cx="8001000" cy="47244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Macros in C were  also independent of data type but this feature of template is more bug free.</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In macros there is no type checking. The type of return value isn’t specified, therefore the compiler cannot check whether we are assigning it to the correct return type or not</a:t>
            </a:r>
            <a:r>
              <a:rPr lang="en-US" sz="3200">
                <a:solidFill>
                  <a:srgbClr val="990000"/>
                </a:solidFill>
                <a:latin typeface="Times New Roman" pitchFamily="18" charset="0"/>
              </a:rPr>
              <a:t>.</a:t>
            </a:r>
          </a:p>
        </p:txBody>
      </p:sp>
      <p:sp>
        <p:nvSpPr>
          <p:cNvPr id="1794051" name="Rectangle 3"/>
          <p:cNvSpPr>
            <a:spLocks noChangeArrowheads="1"/>
          </p:cNvSpPr>
          <p:nvPr/>
        </p:nvSpPr>
        <p:spPr bwMode="auto">
          <a:xfrm>
            <a:off x="228600" y="304800"/>
            <a:ext cx="5875338" cy="762000"/>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Templates Vs Macros</a:t>
            </a:r>
            <a:r>
              <a:rPr lang="en-US" sz="4400">
                <a:solidFill>
                  <a:schemeClr val="tx2"/>
                </a:solidFill>
                <a:latin typeface="Times New Roman" pitchFamily="18" charset="0"/>
              </a:rPr>
              <a:t> </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p:cNvSpPr>
          <p:nvPr>
            <p:ph type="title"/>
          </p:nvPr>
        </p:nvSpPr>
        <p:spPr/>
        <p:txBody>
          <a:bodyPr/>
          <a:lstStyle/>
          <a:p>
            <a:r>
              <a:rPr lang="en-US"/>
              <a:t>Template Classes</a:t>
            </a:r>
          </a:p>
        </p:txBody>
      </p:sp>
      <p:sp>
        <p:nvSpPr>
          <p:cNvPr id="1796099" name="Rectangle 3"/>
          <p:cNvSpPr>
            <a:spLocks noGrp="1"/>
          </p:cNvSpPr>
          <p:nvPr>
            <p:ph type="body" idx="1"/>
          </p:nvPr>
        </p:nvSpPr>
        <p:spPr/>
        <p:txBody>
          <a:bodyPr>
            <a:normAutofit fontScale="85000" lnSpcReduction="20000"/>
          </a:bodyPr>
          <a:lstStyle/>
          <a:p>
            <a:pPr>
              <a:lnSpc>
                <a:spcPct val="90000"/>
              </a:lnSpc>
            </a:pPr>
            <a:r>
              <a:rPr lang="en-US"/>
              <a:t>Like generic functions, you can also define a generic class. </a:t>
            </a:r>
          </a:p>
          <a:p>
            <a:pPr>
              <a:lnSpc>
                <a:spcPct val="90000"/>
              </a:lnSpc>
            </a:pPr>
            <a:endParaRPr lang="en-US"/>
          </a:p>
          <a:p>
            <a:pPr>
              <a:lnSpc>
                <a:spcPct val="90000"/>
              </a:lnSpc>
            </a:pPr>
            <a:r>
              <a:rPr lang="en-US"/>
              <a:t>When you define a generic class, you create a class that defines all the algorithms used by that class.</a:t>
            </a:r>
          </a:p>
          <a:p>
            <a:pPr>
              <a:lnSpc>
                <a:spcPct val="90000"/>
              </a:lnSpc>
            </a:pPr>
            <a:endParaRPr lang="en-US"/>
          </a:p>
          <a:p>
            <a:pPr>
              <a:lnSpc>
                <a:spcPct val="90000"/>
              </a:lnSpc>
            </a:pPr>
            <a:r>
              <a:rPr lang="en-US"/>
              <a:t>However, the actual type of the data being manipulated will be specified as a parameter when objects of that class are created.</a:t>
            </a:r>
          </a:p>
          <a:p>
            <a:pPr>
              <a:lnSpc>
                <a:spcPct val="90000"/>
              </a:lnSpc>
            </a:pPr>
            <a:endParaRPr lang="en-US"/>
          </a:p>
          <a:p>
            <a:pPr>
              <a:lnSpc>
                <a:spcPct val="90000"/>
              </a:lnSpc>
            </a:pPr>
            <a:r>
              <a:rPr lang="en-US"/>
              <a:t>Generic classes are useful when a class uses logic that can be generalized.</a:t>
            </a: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6" name="Rectangle 2"/>
          <p:cNvSpPr>
            <a:spLocks noGrp="1"/>
          </p:cNvSpPr>
          <p:nvPr>
            <p:ph type="title"/>
          </p:nvPr>
        </p:nvSpPr>
        <p:spPr/>
        <p:txBody>
          <a:bodyPr/>
          <a:lstStyle/>
          <a:p>
            <a:r>
              <a:rPr lang="en-US"/>
              <a:t>Template Classes</a:t>
            </a:r>
          </a:p>
        </p:txBody>
      </p:sp>
      <p:sp>
        <p:nvSpPr>
          <p:cNvPr id="1798147" name="Rectangle 3"/>
          <p:cNvSpPr>
            <a:spLocks noGrp="1"/>
          </p:cNvSpPr>
          <p:nvPr>
            <p:ph type="body" idx="1"/>
          </p:nvPr>
        </p:nvSpPr>
        <p:spPr/>
        <p:txBody>
          <a:bodyPr>
            <a:normAutofit fontScale="77500" lnSpcReduction="20000"/>
          </a:bodyPr>
          <a:lstStyle/>
          <a:p>
            <a:r>
              <a:rPr lang="en-US"/>
              <a:t>The compiler will automatically generate the correct type of object, based upon the type you specify when the object is created.</a:t>
            </a:r>
          </a:p>
          <a:p>
            <a:endParaRPr lang="en-US"/>
          </a:p>
          <a:p>
            <a:r>
              <a:rPr lang="en-US"/>
              <a:t>The general form of a generic class declaration is shown here:</a:t>
            </a:r>
          </a:p>
          <a:p>
            <a:r>
              <a:rPr lang="en-US"/>
              <a:t>template &lt;class Ttype&gt; class class-name</a:t>
            </a:r>
          </a:p>
          <a:p>
            <a:r>
              <a:rPr lang="en-US"/>
              <a:t> {….. }; </a:t>
            </a:r>
          </a:p>
          <a:p>
            <a:endParaRPr lang="en-US"/>
          </a:p>
          <a:p>
            <a:r>
              <a:rPr lang="en-US"/>
              <a:t>Once you have created a generic class, you create a specific instance of that class using the following general form:</a:t>
            </a:r>
          </a:p>
          <a:p>
            <a:r>
              <a:rPr lang="en-US"/>
              <a:t>class-name &lt;type&gt; ob;</a:t>
            </a:r>
          </a:p>
          <a:p>
            <a:endParaRPr lang="en-US"/>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p:cNvSpPr>
            <a:spLocks noGrp="1"/>
          </p:cNvSpPr>
          <p:nvPr>
            <p:ph type="title"/>
          </p:nvPr>
        </p:nvSpPr>
        <p:spPr/>
        <p:txBody>
          <a:bodyPr/>
          <a:lstStyle/>
          <a:p>
            <a:r>
              <a:rPr lang="en-US"/>
              <a:t>Template Classes</a:t>
            </a:r>
          </a:p>
        </p:txBody>
      </p:sp>
      <p:sp>
        <p:nvSpPr>
          <p:cNvPr id="1800195" name="Rectangle 3"/>
          <p:cNvSpPr>
            <a:spLocks noGrp="1"/>
          </p:cNvSpPr>
          <p:nvPr>
            <p:ph type="body" idx="1"/>
          </p:nvPr>
        </p:nvSpPr>
        <p:spPr>
          <a:xfrm>
            <a:off x="685800" y="1587500"/>
            <a:ext cx="7772400" cy="4449763"/>
          </a:xfrm>
        </p:spPr>
        <p:txBody>
          <a:bodyPr/>
          <a:lstStyle/>
          <a:p>
            <a:r>
              <a:rPr lang="en-US" sz="1800"/>
              <a:t>Member functions of a generic class are themselves automatically generic. You need not use the keyword </a:t>
            </a:r>
            <a:r>
              <a:rPr lang="en-US" sz="1800" b="1"/>
              <a:t>template</a:t>
            </a:r>
            <a:r>
              <a:rPr lang="en-US" sz="1800"/>
              <a:t> to explicitly specify them as such.</a:t>
            </a:r>
          </a:p>
          <a:p>
            <a:endParaRPr lang="en-US" sz="1800"/>
          </a:p>
          <a:p>
            <a:r>
              <a:rPr lang="en-US" sz="1800"/>
              <a:t>In the following example, a generic stack class is used to store objects of any type. </a:t>
            </a:r>
          </a:p>
          <a:p>
            <a:r>
              <a:rPr lang="en-US" sz="1600"/>
              <a:t>#include &lt;iostream&gt;</a:t>
            </a:r>
          </a:p>
          <a:p>
            <a:r>
              <a:rPr lang="en-US" sz="1600"/>
              <a:t>using namespace std;</a:t>
            </a:r>
          </a:p>
          <a:p>
            <a:r>
              <a:rPr lang="en-US" sz="1600"/>
              <a:t>const int size = 10;</a:t>
            </a:r>
          </a:p>
          <a:p>
            <a:r>
              <a:rPr lang="en-US" sz="1600"/>
              <a:t>// create a generic stack class</a:t>
            </a:r>
          </a:p>
          <a:p>
            <a:r>
              <a:rPr lang="en-US" sz="1600"/>
              <a:t>template &lt;class StackType&gt; class stack</a:t>
            </a:r>
          </a:p>
          <a:p>
            <a:r>
              <a:rPr lang="en-US" sz="1600"/>
              <a:t> {private:</a:t>
            </a:r>
          </a:p>
          <a:p>
            <a:r>
              <a:rPr lang="en-US" sz="1600"/>
              <a:t>    StackType stck[ size];</a:t>
            </a:r>
          </a:p>
          <a:p>
            <a:r>
              <a:rPr lang="en-US" sz="1600"/>
              <a:t>    int tos; // index to top-of-stack</a:t>
            </a:r>
            <a:endParaRPr lang="en-US" sz="180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42" name="Rectangle 2"/>
          <p:cNvSpPr>
            <a:spLocks noGrp="1"/>
          </p:cNvSpPr>
          <p:nvPr>
            <p:ph type="title"/>
          </p:nvPr>
        </p:nvSpPr>
        <p:spPr/>
        <p:txBody>
          <a:bodyPr/>
          <a:lstStyle/>
          <a:p>
            <a:r>
              <a:rPr lang="en-US"/>
              <a:t>Template Classes</a:t>
            </a:r>
          </a:p>
        </p:txBody>
      </p:sp>
      <p:sp>
        <p:nvSpPr>
          <p:cNvPr id="1802243" name="Rectangle 3"/>
          <p:cNvSpPr>
            <a:spLocks noGrp="1"/>
          </p:cNvSpPr>
          <p:nvPr>
            <p:ph type="body" idx="1"/>
          </p:nvPr>
        </p:nvSpPr>
        <p:spPr>
          <a:xfrm>
            <a:off x="685800" y="1443038"/>
            <a:ext cx="7772400" cy="4665662"/>
          </a:xfrm>
        </p:spPr>
        <p:txBody>
          <a:bodyPr/>
          <a:lstStyle/>
          <a:p>
            <a:pPr>
              <a:lnSpc>
                <a:spcPct val="80000"/>
              </a:lnSpc>
            </a:pPr>
            <a:r>
              <a:rPr lang="en-US" sz="1600"/>
              <a:t>public:</a:t>
            </a:r>
          </a:p>
          <a:p>
            <a:pPr>
              <a:lnSpc>
                <a:spcPct val="80000"/>
              </a:lnSpc>
            </a:pPr>
            <a:r>
              <a:rPr lang="en-US" sz="1600"/>
              <a:t>    stack( )</a:t>
            </a:r>
          </a:p>
          <a:p>
            <a:pPr>
              <a:lnSpc>
                <a:spcPct val="80000"/>
              </a:lnSpc>
            </a:pPr>
            <a:r>
              <a:rPr lang="en-US" sz="1600"/>
              <a:t>     { tos = 0; // initialize stack }</a:t>
            </a:r>
          </a:p>
          <a:p>
            <a:pPr>
              <a:lnSpc>
                <a:spcPct val="80000"/>
              </a:lnSpc>
            </a:pPr>
            <a:r>
              <a:rPr lang="en-US" sz="1600"/>
              <a:t>void push( StackType ob); // push object on stack</a:t>
            </a:r>
          </a:p>
          <a:p>
            <a:pPr>
              <a:lnSpc>
                <a:spcPct val="80000"/>
              </a:lnSpc>
            </a:pPr>
            <a:r>
              <a:rPr lang="en-US" sz="1600"/>
              <a:t>StackType pop(  ); // pop object from stack };</a:t>
            </a:r>
          </a:p>
          <a:p>
            <a:pPr>
              <a:lnSpc>
                <a:spcPct val="80000"/>
              </a:lnSpc>
            </a:pPr>
            <a:endParaRPr lang="en-US" sz="1600"/>
          </a:p>
          <a:p>
            <a:pPr>
              <a:lnSpc>
                <a:spcPct val="80000"/>
              </a:lnSpc>
            </a:pPr>
            <a:r>
              <a:rPr lang="en-US" sz="1600"/>
              <a:t>template &lt;class StackType&gt; void stack&lt; StackType&gt;</a:t>
            </a:r>
            <a:r>
              <a:rPr lang="en-US" sz="1600" b="1"/>
              <a:t>::</a:t>
            </a:r>
            <a:r>
              <a:rPr lang="en-US" sz="1600"/>
              <a:t>push( StackType ob)</a:t>
            </a:r>
          </a:p>
          <a:p>
            <a:pPr>
              <a:lnSpc>
                <a:spcPct val="80000"/>
              </a:lnSpc>
            </a:pPr>
            <a:r>
              <a:rPr lang="en-US" sz="1600"/>
              <a:t> {if (tos = =  size)</a:t>
            </a:r>
          </a:p>
          <a:p>
            <a:pPr>
              <a:lnSpc>
                <a:spcPct val="80000"/>
              </a:lnSpc>
            </a:pPr>
            <a:r>
              <a:rPr lang="en-US" sz="1600"/>
              <a:t>    {cout &lt;&lt; “Stack is full\n”;</a:t>
            </a:r>
          </a:p>
          <a:p>
            <a:pPr>
              <a:lnSpc>
                <a:spcPct val="80000"/>
              </a:lnSpc>
            </a:pPr>
            <a:r>
              <a:rPr lang="en-US" sz="1600"/>
              <a:t>      return; }</a:t>
            </a:r>
          </a:p>
          <a:p>
            <a:pPr>
              <a:lnSpc>
                <a:spcPct val="80000"/>
              </a:lnSpc>
            </a:pPr>
            <a:r>
              <a:rPr lang="en-US" sz="1600"/>
              <a:t>      stck[ tos ] = ob;</a:t>
            </a:r>
          </a:p>
          <a:p>
            <a:pPr>
              <a:lnSpc>
                <a:spcPct val="80000"/>
              </a:lnSpc>
            </a:pPr>
            <a:r>
              <a:rPr lang="en-US" sz="1600"/>
              <a:t>      tos + +; }</a:t>
            </a:r>
          </a:p>
          <a:p>
            <a:pPr>
              <a:lnSpc>
                <a:spcPct val="80000"/>
              </a:lnSpc>
            </a:pPr>
            <a:endParaRPr lang="en-US" sz="1600"/>
          </a:p>
          <a:p>
            <a:pPr>
              <a:lnSpc>
                <a:spcPct val="80000"/>
              </a:lnSpc>
            </a:pPr>
            <a:r>
              <a:rPr lang="en-US" sz="1600"/>
              <a:t>template &lt;class StackType&gt; StackType stack&lt;StackType&gt;</a:t>
            </a:r>
            <a:r>
              <a:rPr lang="en-US" sz="1600" b="1"/>
              <a:t>::</a:t>
            </a:r>
            <a:r>
              <a:rPr lang="en-US" sz="1600"/>
              <a:t>pop( )</a:t>
            </a:r>
          </a:p>
          <a:p>
            <a:pPr>
              <a:lnSpc>
                <a:spcPct val="80000"/>
              </a:lnSpc>
            </a:pPr>
            <a:r>
              <a:rPr lang="en-US" sz="1600"/>
              <a:t> {if (tos = = 0)</a:t>
            </a:r>
          </a:p>
          <a:p>
            <a:pPr>
              <a:lnSpc>
                <a:spcPct val="80000"/>
              </a:lnSpc>
            </a:pPr>
            <a:r>
              <a:rPr lang="en-US" sz="1600"/>
              <a:t>    {cout &lt;&lt; “Stack is empty\n”;</a:t>
            </a:r>
          </a:p>
          <a:p>
            <a:pPr>
              <a:lnSpc>
                <a:spcPct val="80000"/>
              </a:lnSpc>
            </a:pPr>
            <a:r>
              <a:rPr lang="en-US" sz="1600"/>
              <a:t>      return 0; // return null on empty stack }</a:t>
            </a:r>
          </a:p>
          <a:p>
            <a:pPr>
              <a:lnSpc>
                <a:spcPct val="80000"/>
              </a:lnSpc>
            </a:pPr>
            <a:r>
              <a:rPr lang="en-US" sz="1600"/>
              <a:t>      tos - -;  return stck[ tos ]; }    </a:t>
            </a: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p:cNvSpPr>
          <p:nvPr>
            <p:ph type="title"/>
          </p:nvPr>
        </p:nvSpPr>
        <p:spPr/>
        <p:txBody>
          <a:bodyPr/>
          <a:lstStyle/>
          <a:p>
            <a:r>
              <a:rPr lang="en-US"/>
              <a:t>Template Classes</a:t>
            </a:r>
          </a:p>
        </p:txBody>
      </p:sp>
      <p:sp>
        <p:nvSpPr>
          <p:cNvPr id="1804291" name="Rectangle 3"/>
          <p:cNvSpPr>
            <a:spLocks noGrp="1"/>
          </p:cNvSpPr>
          <p:nvPr>
            <p:ph type="body" idx="1"/>
          </p:nvPr>
        </p:nvSpPr>
        <p:spPr>
          <a:xfrm>
            <a:off x="685800" y="1658938"/>
            <a:ext cx="7772400" cy="4378325"/>
          </a:xfrm>
        </p:spPr>
        <p:txBody>
          <a:bodyPr/>
          <a:lstStyle/>
          <a:p>
            <a:r>
              <a:rPr lang="en-US" sz="1600"/>
              <a:t>int main( )</a:t>
            </a:r>
          </a:p>
          <a:p>
            <a:r>
              <a:rPr lang="en-US" sz="1600"/>
              <a:t> {</a:t>
            </a:r>
          </a:p>
          <a:p>
            <a:r>
              <a:rPr lang="en-US" sz="1600"/>
              <a:t>   //demonstrating character stacks</a:t>
            </a:r>
          </a:p>
          <a:p>
            <a:r>
              <a:rPr lang="en-US" sz="1600"/>
              <a:t>   stack&lt;char&gt; s1, s2; // create two character stacks</a:t>
            </a:r>
          </a:p>
          <a:p>
            <a:r>
              <a:rPr lang="en-US" sz="1600"/>
              <a:t>   int i;</a:t>
            </a:r>
          </a:p>
          <a:p>
            <a:r>
              <a:rPr lang="en-US" sz="1600"/>
              <a:t>   s1.push( ‘a’);</a:t>
            </a:r>
          </a:p>
          <a:p>
            <a:r>
              <a:rPr lang="en-US" sz="1600"/>
              <a:t>   s2.push( ‘x’);</a:t>
            </a:r>
          </a:p>
          <a:p>
            <a:r>
              <a:rPr lang="en-US" sz="1600"/>
              <a:t>   s1.push( ‘b’);</a:t>
            </a:r>
          </a:p>
          <a:p>
            <a:r>
              <a:rPr lang="en-US" sz="1600"/>
              <a:t>   s2.push( ‘y’);</a:t>
            </a:r>
          </a:p>
          <a:p>
            <a:r>
              <a:rPr lang="en-US" sz="1600"/>
              <a:t>   s1.push( ‘c’);</a:t>
            </a:r>
          </a:p>
          <a:p>
            <a:r>
              <a:rPr lang="en-US" sz="1600"/>
              <a:t>   s2.push( ‘z’);</a:t>
            </a:r>
          </a:p>
          <a:p>
            <a:r>
              <a:rPr lang="en-US" sz="1600"/>
              <a:t>   for (int i = 0; i &lt; 3; i+ +) cout &lt;&lt; “pop s1:  “ &lt;&lt; s1.pop( ) &lt;&lt; “\n”;</a:t>
            </a:r>
          </a:p>
          <a:p>
            <a:r>
              <a:rPr lang="en-US" sz="1600"/>
              <a:t>   for (int i = 0; i &lt; 3; i+ +) cout &lt;&lt; “pop s2:  “ &lt;&lt; s2.pop( ) &lt;&lt; “\n”;</a:t>
            </a: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p:cNvSpPr>
          <p:nvPr>
            <p:ph type="title"/>
          </p:nvPr>
        </p:nvSpPr>
        <p:spPr/>
        <p:txBody>
          <a:bodyPr/>
          <a:lstStyle/>
          <a:p>
            <a:r>
              <a:rPr lang="en-US"/>
              <a:t>Template Classes</a:t>
            </a:r>
          </a:p>
        </p:txBody>
      </p:sp>
      <p:sp>
        <p:nvSpPr>
          <p:cNvPr id="1806339" name="Rectangle 3"/>
          <p:cNvSpPr>
            <a:spLocks noGrp="1"/>
          </p:cNvSpPr>
          <p:nvPr>
            <p:ph type="body" idx="1"/>
          </p:nvPr>
        </p:nvSpPr>
        <p:spPr/>
        <p:txBody>
          <a:bodyPr/>
          <a:lstStyle/>
          <a:p>
            <a:r>
              <a:rPr lang="en-US" sz="1600"/>
              <a:t> // demonstrate double stacks</a:t>
            </a:r>
          </a:p>
          <a:p>
            <a:r>
              <a:rPr lang="en-US" sz="1600"/>
              <a:t> stack&lt;double&gt; ds1, ds2; // create two double stacks</a:t>
            </a:r>
          </a:p>
          <a:p>
            <a:r>
              <a:rPr lang="en-US" sz="1600"/>
              <a:t> ds1.push(1.1);</a:t>
            </a:r>
          </a:p>
          <a:p>
            <a:r>
              <a:rPr lang="en-US" sz="1600"/>
              <a:t> ds2.push(2.2);</a:t>
            </a:r>
          </a:p>
          <a:p>
            <a:r>
              <a:rPr lang="en-US" sz="1600"/>
              <a:t> ds1.push(3.3);</a:t>
            </a:r>
          </a:p>
          <a:p>
            <a:r>
              <a:rPr lang="en-US" sz="1600"/>
              <a:t> ds2.push(4.4);</a:t>
            </a:r>
          </a:p>
          <a:p>
            <a:r>
              <a:rPr lang="en-US" sz="1600"/>
              <a:t> ds1.push(5.5);</a:t>
            </a:r>
          </a:p>
          <a:p>
            <a:r>
              <a:rPr lang="en-US" sz="1600"/>
              <a:t> ds2.push(6.6);</a:t>
            </a:r>
          </a:p>
          <a:p>
            <a:r>
              <a:rPr lang="en-US" sz="1600"/>
              <a:t> for (int i = 0; i &lt; 3; i+ +) cout &lt;&lt; “pop ds1:  “ &lt;&lt; ds1.pop( ) &lt;&lt; “\n”;</a:t>
            </a:r>
          </a:p>
          <a:p>
            <a:r>
              <a:rPr lang="en-US" sz="1600"/>
              <a:t> for (int i = 0; i &lt; 3; i+ +) cout &lt;&lt; “pop ds2:  “ &lt;&lt; ds2.pop( ) &lt;&lt; “\n”;</a:t>
            </a:r>
          </a:p>
          <a:p>
            <a:r>
              <a:rPr lang="en-US" sz="1600"/>
              <a:t> return 0;</a:t>
            </a:r>
          </a:p>
          <a:p>
            <a:r>
              <a:rPr lang="en-US" sz="1600"/>
              <a:t>}</a:t>
            </a:r>
          </a:p>
          <a:p>
            <a:endParaRPr lang="en-US" sz="160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38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2400">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Generic class independent of data type.</a:t>
            </a:r>
          </a:p>
          <a:p>
            <a:pPr marL="342900" indent="-342900" eaLnBrk="0" hangingPunct="0">
              <a:spcBef>
                <a:spcPct val="20000"/>
              </a:spcBef>
              <a:buSzPct val="120000"/>
              <a:buFontTx/>
              <a:buChar char="•"/>
            </a:pPr>
            <a:r>
              <a:rPr lang="en-US" sz="2400">
                <a:solidFill>
                  <a:srgbClr val="990000"/>
                </a:solidFill>
                <a:latin typeface="Times New Roman" pitchFamily="18" charset="0"/>
              </a:rPr>
              <a:t>Can be instantiated using type-specific versions.</a:t>
            </a:r>
          </a:p>
          <a:p>
            <a:pPr marL="342900" indent="-342900" eaLnBrk="0" hangingPunct="0">
              <a:spcBef>
                <a:spcPct val="20000"/>
              </a:spcBef>
              <a:buSzPct val="120000"/>
              <a:buFontTx/>
              <a:buChar char="•"/>
            </a:pPr>
            <a:r>
              <a:rPr lang="en-US" sz="2400">
                <a:solidFill>
                  <a:srgbClr val="990000"/>
                </a:solidFill>
                <a:latin typeface="Times New Roman" pitchFamily="18" charset="0"/>
              </a:rPr>
              <a:t>Can create an entire range of related overloaded classes called template classes.</a:t>
            </a:r>
          </a:p>
          <a:p>
            <a:pPr marL="342900" indent="-342900" eaLnBrk="0" hangingPunct="0">
              <a:spcBef>
                <a:spcPct val="20000"/>
              </a:spcBef>
              <a:buSzPct val="120000"/>
              <a:buFontTx/>
              <a:buChar char="•"/>
            </a:pPr>
            <a:r>
              <a:rPr lang="en-US" sz="2400">
                <a:solidFill>
                  <a:srgbClr val="990000"/>
                </a:solidFill>
                <a:latin typeface="Times New Roman" pitchFamily="18" charset="0"/>
              </a:rPr>
              <a:t>Usually used for data storage (container) classes like stacks etc.</a:t>
            </a:r>
          </a:p>
          <a:p>
            <a:pPr marL="342900" indent="-342900" eaLnBrk="0" hangingPunct="0">
              <a:spcBef>
                <a:spcPct val="20000"/>
              </a:spcBef>
              <a:buSzPct val="120000"/>
              <a:buFontTx/>
              <a:buChar char="•"/>
            </a:pPr>
            <a:r>
              <a:rPr lang="en-US" sz="2400">
                <a:solidFill>
                  <a:srgbClr val="990000"/>
                </a:solidFill>
                <a:latin typeface="Times New Roman" pitchFamily="18" charset="0"/>
              </a:rPr>
              <a:t>Class templates cannot be nested.</a:t>
            </a:r>
          </a:p>
          <a:p>
            <a:pPr marL="342900" indent="-342900" eaLnBrk="0" hangingPunct="0">
              <a:spcBef>
                <a:spcPct val="20000"/>
              </a:spcBef>
              <a:buSzPct val="120000"/>
              <a:buFontTx/>
              <a:buChar char="•"/>
            </a:pPr>
            <a:r>
              <a:rPr lang="en-US" sz="2400">
                <a:solidFill>
                  <a:srgbClr val="990000"/>
                </a:solidFill>
                <a:latin typeface="Times New Roman" pitchFamily="18" charset="0"/>
              </a:rPr>
              <a:t>Template classes can be inherited</a:t>
            </a:r>
          </a:p>
        </p:txBody>
      </p:sp>
      <p:sp>
        <p:nvSpPr>
          <p:cNvPr id="1808387" name="Rectangle 3"/>
          <p:cNvSpPr>
            <a:spLocks noChangeArrowheads="1"/>
          </p:cNvSpPr>
          <p:nvPr/>
        </p:nvSpPr>
        <p:spPr bwMode="auto">
          <a:xfrm>
            <a:off x="228600" y="457200"/>
            <a:ext cx="5218113"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Template Class</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434" name="Rectangle 2"/>
          <p:cNvSpPr>
            <a:spLocks noGrp="1"/>
          </p:cNvSpPr>
          <p:nvPr>
            <p:ph type="title"/>
          </p:nvPr>
        </p:nvSpPr>
        <p:spPr/>
        <p:txBody>
          <a:bodyPr/>
          <a:lstStyle/>
          <a:p>
            <a:r>
              <a:rPr lang="en-US"/>
              <a:t>Inheritence and  Template class </a:t>
            </a:r>
          </a:p>
        </p:txBody>
      </p:sp>
      <p:sp>
        <p:nvSpPr>
          <p:cNvPr id="1810435" name="Rectangle 3"/>
          <p:cNvSpPr>
            <a:spLocks noGrp="1"/>
          </p:cNvSpPr>
          <p:nvPr>
            <p:ph type="body" idx="1"/>
          </p:nvPr>
        </p:nvSpPr>
        <p:spPr/>
        <p:txBody>
          <a:bodyPr>
            <a:normAutofit fontScale="92500"/>
          </a:bodyPr>
          <a:lstStyle/>
          <a:p>
            <a:r>
              <a:rPr lang="en-US"/>
              <a:t> Template class can be inherit</a:t>
            </a:r>
          </a:p>
          <a:p>
            <a:r>
              <a:rPr lang="en-US"/>
              <a:t>Three ways of template class inheritece</a:t>
            </a:r>
          </a:p>
          <a:p>
            <a:pPr>
              <a:buFont typeface="Arial" charset="0"/>
              <a:buNone/>
            </a:pPr>
            <a:r>
              <a:rPr lang="en-US"/>
              <a:t>     - Template class(base) to template class(Derived)</a:t>
            </a:r>
          </a:p>
          <a:p>
            <a:pPr>
              <a:buFont typeface="Arial" charset="0"/>
              <a:buNone/>
            </a:pPr>
            <a:endParaRPr lang="en-US"/>
          </a:p>
          <a:p>
            <a:pPr>
              <a:buFont typeface="Arial" charset="0"/>
              <a:buNone/>
            </a:pPr>
            <a:r>
              <a:rPr lang="en-US"/>
              <a:t>     - Template class (base)to normal class(Derived)</a:t>
            </a:r>
          </a:p>
          <a:p>
            <a:pPr>
              <a:buFont typeface="Arial" charset="0"/>
              <a:buNone/>
            </a:pPr>
            <a:endParaRPr lang="en-US"/>
          </a:p>
          <a:p>
            <a:pPr>
              <a:buFont typeface="Arial" charset="0"/>
              <a:buNone/>
            </a:pPr>
            <a:r>
              <a:rPr lang="en-US"/>
              <a:t>     - normal class(Base) to Template class(Derived)</a:t>
            </a: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82" name="Rectangle 2"/>
          <p:cNvSpPr>
            <a:spLocks noGrp="1"/>
          </p:cNvSpPr>
          <p:nvPr>
            <p:ph type="title"/>
          </p:nvPr>
        </p:nvSpPr>
        <p:spPr/>
        <p:txBody>
          <a:bodyPr/>
          <a:lstStyle/>
          <a:p>
            <a:r>
              <a:rPr lang="en-US"/>
              <a:t>Inheritence and  Template class</a:t>
            </a:r>
          </a:p>
        </p:txBody>
      </p:sp>
      <p:sp>
        <p:nvSpPr>
          <p:cNvPr id="1812483" name="Rectangle 3"/>
          <p:cNvSpPr>
            <a:spLocks noGrp="1"/>
          </p:cNvSpPr>
          <p:nvPr>
            <p:ph type="body" idx="1"/>
          </p:nvPr>
        </p:nvSpPr>
        <p:spPr>
          <a:xfrm>
            <a:off x="1143000" y="1730375"/>
            <a:ext cx="3962400" cy="3230563"/>
          </a:xfrm>
        </p:spPr>
        <p:txBody>
          <a:bodyPr/>
          <a:lstStyle/>
          <a:p>
            <a:pPr>
              <a:lnSpc>
                <a:spcPct val="80000"/>
              </a:lnSpc>
              <a:buFont typeface="Arial" charset="0"/>
              <a:buNone/>
            </a:pPr>
            <a:r>
              <a:rPr lang="en-US" sz="1400" b="1"/>
              <a:t>Example :Template class to template class</a:t>
            </a:r>
          </a:p>
          <a:p>
            <a:pPr>
              <a:lnSpc>
                <a:spcPct val="80000"/>
              </a:lnSpc>
              <a:buFont typeface="Arial" charset="0"/>
              <a:buNone/>
            </a:pPr>
            <a:endParaRPr lang="en-US" sz="1200"/>
          </a:p>
          <a:p>
            <a:pPr>
              <a:lnSpc>
                <a:spcPct val="80000"/>
              </a:lnSpc>
              <a:buFont typeface="Arial" charset="0"/>
              <a:buNone/>
            </a:pPr>
            <a:r>
              <a:rPr lang="en-US" sz="1200"/>
              <a:t>template&lt;class type&gt;</a:t>
            </a:r>
          </a:p>
          <a:p>
            <a:pPr>
              <a:lnSpc>
                <a:spcPct val="80000"/>
              </a:lnSpc>
              <a:buFont typeface="Arial" charset="0"/>
              <a:buNone/>
            </a:pPr>
            <a:r>
              <a:rPr lang="en-US" sz="1200"/>
              <a:t>class base</a:t>
            </a:r>
          </a:p>
          <a:p>
            <a:pPr>
              <a:lnSpc>
                <a:spcPct val="80000"/>
              </a:lnSpc>
              <a:buFont typeface="Arial" charset="0"/>
              <a:buNone/>
            </a:pPr>
            <a:r>
              <a:rPr lang="en-US" sz="1200"/>
              <a:t>{</a:t>
            </a:r>
          </a:p>
          <a:p>
            <a:pPr>
              <a:lnSpc>
                <a:spcPct val="80000"/>
              </a:lnSpc>
              <a:buFont typeface="Arial" charset="0"/>
              <a:buNone/>
            </a:pPr>
            <a:r>
              <a:rPr lang="en-US" sz="1200"/>
              <a:t>type x;</a:t>
            </a:r>
          </a:p>
          <a:p>
            <a:pPr>
              <a:lnSpc>
                <a:spcPct val="80000"/>
              </a:lnSpc>
              <a:buFont typeface="Arial" charset="0"/>
              <a:buNone/>
            </a:pPr>
            <a:r>
              <a:rPr lang="en-US" sz="1200"/>
              <a:t>public:</a:t>
            </a:r>
          </a:p>
          <a:p>
            <a:pPr>
              <a:lnSpc>
                <a:spcPct val="80000"/>
              </a:lnSpc>
              <a:buFont typeface="Arial" charset="0"/>
              <a:buNone/>
            </a:pPr>
            <a:r>
              <a:rPr lang="en-US" sz="1200"/>
              <a:t>void getx()</a:t>
            </a:r>
          </a:p>
          <a:p>
            <a:pPr>
              <a:lnSpc>
                <a:spcPct val="80000"/>
              </a:lnSpc>
              <a:buFont typeface="Arial" charset="0"/>
              <a:buNone/>
            </a:pPr>
            <a:r>
              <a:rPr lang="en-US" sz="1200"/>
              <a:t>{ cin&gt;&gt;x; }</a:t>
            </a:r>
          </a:p>
          <a:p>
            <a:pPr>
              <a:lnSpc>
                <a:spcPct val="80000"/>
              </a:lnSpc>
              <a:buFont typeface="Arial" charset="0"/>
              <a:buNone/>
            </a:pPr>
            <a:endParaRPr lang="en-US" sz="1200"/>
          </a:p>
          <a:p>
            <a:pPr>
              <a:lnSpc>
                <a:spcPct val="80000"/>
              </a:lnSpc>
              <a:buFont typeface="Arial" charset="0"/>
              <a:buNone/>
            </a:pPr>
            <a:r>
              <a:rPr lang="en-US" sz="1200"/>
              <a:t>void putx()</a:t>
            </a:r>
          </a:p>
          <a:p>
            <a:pPr>
              <a:lnSpc>
                <a:spcPct val="80000"/>
              </a:lnSpc>
              <a:buFont typeface="Arial" charset="0"/>
              <a:buNone/>
            </a:pPr>
            <a:r>
              <a:rPr lang="en-US" sz="1200"/>
              <a:t>{cout&lt;&lt;x; }</a:t>
            </a:r>
          </a:p>
          <a:p>
            <a:pPr>
              <a:lnSpc>
                <a:spcPct val="80000"/>
              </a:lnSpc>
              <a:buFont typeface="Arial" charset="0"/>
              <a:buNone/>
            </a:pPr>
            <a:r>
              <a:rPr lang="en-US" sz="1200"/>
              <a:t>};</a:t>
            </a:r>
          </a:p>
        </p:txBody>
      </p:sp>
      <p:sp>
        <p:nvSpPr>
          <p:cNvPr id="1812484" name="Rectangle 4"/>
          <p:cNvSpPr>
            <a:spLocks noChangeArrowheads="1"/>
          </p:cNvSpPr>
          <p:nvPr/>
        </p:nvSpPr>
        <p:spPr bwMode="auto">
          <a:xfrm>
            <a:off x="4724400" y="18288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template&lt;class type&gt;</a:t>
            </a:r>
          </a:p>
          <a:p>
            <a:pPr marL="342900" indent="-342900" eaLnBrk="0" hangingPunct="0">
              <a:spcBef>
                <a:spcPct val="20000"/>
              </a:spcBef>
              <a:buFont typeface="Arial" charset="0"/>
              <a:buNone/>
            </a:pPr>
            <a:r>
              <a:rPr lang="en-US" sz="1200">
                <a:latin typeface="Gill Sans MT" pitchFamily="34" charset="0"/>
              </a:rPr>
              <a:t>class Der:public base&lt;type&gt;</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type y;</a:t>
            </a:r>
          </a:p>
          <a:p>
            <a:pPr marL="342900" indent="-342900" eaLnBrk="0" hangingPunct="0">
              <a:spcBef>
                <a:spcPct val="20000"/>
              </a:spcBef>
              <a:buFont typeface="Arial" charset="0"/>
              <a:buNone/>
            </a:pPr>
            <a:r>
              <a:rPr lang="en-US" sz="1200">
                <a:latin typeface="Gill Sans MT" pitchFamily="34" charset="0"/>
              </a:rPr>
              <a:t>public:</a:t>
            </a:r>
          </a:p>
          <a:p>
            <a:pPr marL="342900" indent="-342900" eaLnBrk="0" hangingPunct="0">
              <a:spcBef>
                <a:spcPct val="20000"/>
              </a:spcBef>
              <a:buFont typeface="Arial" charset="0"/>
              <a:buNone/>
            </a:pPr>
            <a:r>
              <a:rPr lang="en-US" sz="1200">
                <a:latin typeface="Gill Sans MT" pitchFamily="34" charset="0"/>
              </a:rPr>
              <a:t>void gety()</a:t>
            </a:r>
          </a:p>
          <a:p>
            <a:pPr marL="342900" indent="-342900" eaLnBrk="0" hangingPunct="0">
              <a:spcBef>
                <a:spcPct val="20000"/>
              </a:spcBef>
              <a:buFont typeface="Arial" charset="0"/>
              <a:buNone/>
            </a:pPr>
            <a:r>
              <a:rPr lang="en-US" sz="1200">
                <a:latin typeface="Gill Sans MT" pitchFamily="34" charset="0"/>
              </a:rPr>
              <a:t>{cin&gt;&gt;y;}</a:t>
            </a:r>
          </a:p>
          <a:p>
            <a:pPr marL="342900" indent="-342900" eaLnBrk="0" hangingPunct="0">
              <a:spcBef>
                <a:spcPct val="20000"/>
              </a:spcBef>
              <a:buFont typeface="Arial" charset="0"/>
              <a:buNone/>
            </a:pPr>
            <a:endParaRPr lang="en-US" sz="1200">
              <a:latin typeface="Gill Sans MT" pitchFamily="34" charset="0"/>
            </a:endParaRPr>
          </a:p>
          <a:p>
            <a:pPr marL="342900" indent="-342900" eaLnBrk="0" hangingPunct="0">
              <a:spcBef>
                <a:spcPct val="20000"/>
              </a:spcBef>
              <a:buFont typeface="Arial" charset="0"/>
              <a:buNone/>
            </a:pPr>
            <a:r>
              <a:rPr lang="en-US" sz="1200">
                <a:latin typeface="Gill Sans MT" pitchFamily="34" charset="0"/>
              </a:rPr>
              <a:t>void puty()</a:t>
            </a:r>
          </a:p>
          <a:p>
            <a:pPr marL="342900" indent="-342900" eaLnBrk="0" hangingPunct="0">
              <a:spcBef>
                <a:spcPct val="20000"/>
              </a:spcBef>
              <a:buFont typeface="Arial" charset="0"/>
              <a:buNone/>
            </a:pPr>
            <a:r>
              <a:rPr lang="en-US" sz="1200">
                <a:latin typeface="Gill Sans MT" pitchFamily="34" charset="0"/>
              </a:rPr>
              <a:t>{cout&lt;&lt;y; }</a:t>
            </a:r>
          </a:p>
          <a:p>
            <a:pPr marL="342900" indent="-342900" eaLnBrk="0" hangingPunct="0">
              <a:spcBef>
                <a:spcPct val="20000"/>
              </a:spcBef>
              <a:buFont typeface="Arial" charset="0"/>
              <a:buNone/>
            </a:pPr>
            <a:r>
              <a:rPr lang="en-US" sz="1200">
                <a:latin typeface="Gill Sans MT" pitchFamily="34" charset="0"/>
              </a:rPr>
              <a:t>};</a:t>
            </a:r>
          </a:p>
        </p:txBody>
      </p:sp>
      <p:sp>
        <p:nvSpPr>
          <p:cNvPr id="1812485" name="Rectangle 5"/>
          <p:cNvSpPr>
            <a:spLocks noChangeArrowheads="1"/>
          </p:cNvSpPr>
          <p:nvPr/>
        </p:nvSpPr>
        <p:spPr bwMode="auto">
          <a:xfrm>
            <a:off x="6629400" y="22860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main()</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Der&lt;int&gt; obj;</a:t>
            </a:r>
          </a:p>
          <a:p>
            <a:pPr marL="342900" indent="-342900" eaLnBrk="0" hangingPunct="0">
              <a:spcBef>
                <a:spcPct val="20000"/>
              </a:spcBef>
              <a:buFont typeface="Arial" charset="0"/>
              <a:buNone/>
            </a:pPr>
            <a:r>
              <a:rPr lang="en-US" sz="1200">
                <a:latin typeface="Gill Sans MT" pitchFamily="34" charset="0"/>
              </a:rPr>
              <a:t>obj.getx();</a:t>
            </a:r>
          </a:p>
          <a:p>
            <a:pPr marL="342900" indent="-342900" eaLnBrk="0" hangingPunct="0">
              <a:spcBef>
                <a:spcPct val="20000"/>
              </a:spcBef>
              <a:buFont typeface="Arial" charset="0"/>
              <a:buNone/>
            </a:pPr>
            <a:r>
              <a:rPr lang="en-US" sz="1200">
                <a:latin typeface="Gill Sans MT" pitchFamily="34" charset="0"/>
              </a:rPr>
              <a:t>obj.putx();</a:t>
            </a:r>
          </a:p>
          <a:p>
            <a:pPr marL="342900" indent="-342900" eaLnBrk="0" hangingPunct="0">
              <a:spcBef>
                <a:spcPct val="20000"/>
              </a:spcBef>
              <a:buFont typeface="Arial" charset="0"/>
              <a:buNone/>
            </a:pPr>
            <a:r>
              <a:rPr lang="en-US" sz="1200">
                <a:latin typeface="Gill Sans MT" pitchFamily="34" charset="0"/>
              </a:rPr>
              <a:t>obj.gety();</a:t>
            </a:r>
          </a:p>
          <a:p>
            <a:pPr marL="342900" indent="-342900" eaLnBrk="0" hangingPunct="0">
              <a:spcBef>
                <a:spcPct val="20000"/>
              </a:spcBef>
              <a:buFont typeface="Arial" charset="0"/>
              <a:buNone/>
            </a:pPr>
            <a:r>
              <a:rPr lang="en-US" sz="1200">
                <a:latin typeface="Gill Sans MT" pitchFamily="34" charset="0"/>
              </a:rPr>
              <a:t>obj.puty();</a:t>
            </a:r>
          </a:p>
          <a:p>
            <a:pPr marL="342900" indent="-342900" eaLnBrk="0" hangingPunct="0">
              <a:spcBef>
                <a:spcPct val="20000"/>
              </a:spcBef>
              <a:buFont typeface="Arial" charset="0"/>
              <a:buNone/>
            </a:pPr>
            <a:r>
              <a:rPr lang="en-US" sz="1200">
                <a:latin typeface="Gill Sans MT" pitchFamily="34"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ChangeArrowheads="1"/>
          </p:cNvSpPr>
          <p:nvPr/>
        </p:nvSpPr>
        <p:spPr bwMode="auto">
          <a:xfrm>
            <a:off x="609600" y="381000"/>
            <a:ext cx="8077200" cy="5943600"/>
          </a:xfrm>
          <a:prstGeom prst="rect">
            <a:avLst/>
          </a:prstGeom>
          <a:noFill/>
          <a:ln w="9525">
            <a:noFill/>
            <a:miter lim="800000"/>
            <a:headEnd/>
            <a:tailEnd/>
          </a:ln>
          <a:effectLst/>
        </p:spPr>
        <p:txBody>
          <a:bodyPr lIns="92075" tIns="46037" rIns="92075" bIns="46037"/>
          <a:lstStyle/>
          <a:p>
            <a:pPr marL="342900" indent="-342900" algn="ctr" eaLnBrk="0" hangingPunct="0"/>
            <a:r>
              <a:rPr lang="en-US" sz="3200">
                <a:latin typeface="Times New Roman" pitchFamily="18" charset="0"/>
              </a:rPr>
              <a:t>Preparing to Program</a:t>
            </a:r>
          </a:p>
          <a:p>
            <a:pPr marL="342900" indent="-342900" algn="ctr" eaLnBrk="0" hangingPunct="0">
              <a:spcBef>
                <a:spcPct val="20000"/>
              </a:spcBef>
            </a:pPr>
            <a:endParaRPr lang="en-US" sz="3200">
              <a:latin typeface="Times New Roman" pitchFamily="18" charset="0"/>
            </a:endParaRPr>
          </a:p>
          <a:p>
            <a:pPr marL="342900" indent="-342900" eaLnBrk="0" hangingPunct="0"/>
            <a:r>
              <a:rPr lang="en-US" sz="2400">
                <a:latin typeface="Times New Roman" pitchFamily="18" charset="0"/>
              </a:rPr>
              <a:t> </a:t>
            </a:r>
          </a:p>
          <a:p>
            <a:pPr marL="342900" indent="-342900" eaLnBrk="0" hangingPunct="0"/>
            <a:r>
              <a:rPr lang="en-US" sz="2400">
                <a:latin typeface="Times New Roman" pitchFamily="18" charset="0"/>
              </a:rPr>
              <a:t> //My First Program              /*Program Comments */</a:t>
            </a:r>
          </a:p>
          <a:p>
            <a:pPr marL="342900" indent="-342900" eaLnBrk="0" hangingPunct="0"/>
            <a:endParaRPr lang="en-US" sz="2400">
              <a:latin typeface="Times New Roman" pitchFamily="18" charset="0"/>
            </a:endParaRPr>
          </a:p>
          <a:p>
            <a:pPr marL="342900" indent="-342900" eaLnBrk="0" hangingPunct="0"/>
            <a:r>
              <a:rPr lang="en-US" sz="2400">
                <a:latin typeface="Times New Roman" pitchFamily="18" charset="0"/>
              </a:rPr>
              <a:t>  #include &lt;iostream.h&gt;         //Include the header file</a:t>
            </a:r>
          </a:p>
          <a:p>
            <a:pPr marL="342900" indent="-342900" eaLnBrk="0" hangingPunct="0"/>
            <a:r>
              <a:rPr lang="en-US" sz="2400">
                <a:latin typeface="Times New Roman" pitchFamily="18" charset="0"/>
              </a:rPr>
              <a:t>  void main()	      	          //Execution starts from main() </a:t>
            </a:r>
          </a:p>
          <a:p>
            <a:pPr marL="342900" indent="-342900" eaLnBrk="0" hangingPunct="0"/>
            <a:r>
              <a:rPr lang="en-US" sz="2400">
                <a:latin typeface="Times New Roman" pitchFamily="18" charset="0"/>
              </a:rPr>
              <a:t>  {			                      //Beginning of the block</a:t>
            </a:r>
          </a:p>
          <a:p>
            <a:pPr marL="342900" indent="-342900" eaLnBrk="0" hangingPunct="0"/>
            <a:r>
              <a:rPr lang="en-US" sz="2400">
                <a:latin typeface="Times New Roman" pitchFamily="18" charset="0"/>
              </a:rPr>
              <a:t>     cout &lt;&lt; “Welcome to Wipro”; //Output statement </a:t>
            </a:r>
          </a:p>
          <a:p>
            <a:pPr marL="342900" indent="-342900" eaLnBrk="0" hangingPunct="0"/>
            <a:r>
              <a:rPr lang="en-US" sz="2400">
                <a:latin typeface="Times New Roman" pitchFamily="18" charset="0"/>
              </a:rPr>
              <a:t>  }			                      //End of the Block </a:t>
            </a:r>
          </a:p>
          <a:p>
            <a:pPr marL="342900" indent="-342900" eaLnBrk="0" hangingPunct="0"/>
            <a:endParaRPr lang="en-US" sz="2400">
              <a:latin typeface="Times New Roman" pitchFamily="18" charset="0"/>
            </a:endParaRPr>
          </a:p>
          <a:p>
            <a:pPr marL="342900" indent="-342900" eaLnBrk="0" hangingPunct="0"/>
            <a:r>
              <a:rPr lang="en-US" sz="2400">
                <a:latin typeface="Times New Roman" pitchFamily="18" charset="0"/>
              </a:rPr>
              <a:t>  Like C, C++ programs are collections of functions</a:t>
            </a:r>
          </a:p>
          <a:p>
            <a:pPr marL="342900" indent="-342900" eaLnBrk="0" hangingPunct="0">
              <a:spcBef>
                <a:spcPct val="20000"/>
              </a:spcBef>
              <a:buFontTx/>
              <a:buChar char="•"/>
            </a:pPr>
            <a:endParaRPr lang="en-US" sz="3200">
              <a:latin typeface="Times New Roman" pitchFamily="18" charset="0"/>
            </a:endParaRPr>
          </a:p>
        </p:txBody>
      </p:sp>
      <p:pic>
        <p:nvPicPr>
          <p:cNvPr id="2" name="Audio 1">
            <a:hlinkClick r:id="" action="ppaction://media"/>
            <a:extLst>
              <a:ext uri="{FF2B5EF4-FFF2-40B4-BE49-F238E27FC236}">
                <a16:creationId xmlns:a16="http://schemas.microsoft.com/office/drawing/2014/main" id="{22776928-DAA1-4265-A948-2592C5C3B45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3"/>
    </mc:Choice>
    <mc:Fallback xmlns="">
      <p:transition spd="slow" advTm="1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4530" name="Rectangle 2"/>
          <p:cNvSpPr>
            <a:spLocks noGrp="1"/>
          </p:cNvSpPr>
          <p:nvPr>
            <p:ph type="title"/>
          </p:nvPr>
        </p:nvSpPr>
        <p:spPr/>
        <p:txBody>
          <a:bodyPr/>
          <a:lstStyle/>
          <a:p>
            <a:r>
              <a:rPr lang="en-US"/>
              <a:t>Inheritence and  Template class</a:t>
            </a:r>
          </a:p>
        </p:txBody>
      </p:sp>
      <p:sp>
        <p:nvSpPr>
          <p:cNvPr id="1814531" name="Rectangle 3"/>
          <p:cNvSpPr>
            <a:spLocks noGrp="1"/>
          </p:cNvSpPr>
          <p:nvPr>
            <p:ph type="body" idx="1"/>
          </p:nvPr>
        </p:nvSpPr>
        <p:spPr>
          <a:xfrm>
            <a:off x="1143000" y="1730375"/>
            <a:ext cx="3962400" cy="3230563"/>
          </a:xfrm>
        </p:spPr>
        <p:txBody>
          <a:bodyPr/>
          <a:lstStyle/>
          <a:p>
            <a:pPr>
              <a:lnSpc>
                <a:spcPct val="80000"/>
              </a:lnSpc>
              <a:buFont typeface="Arial" charset="0"/>
              <a:buNone/>
            </a:pPr>
            <a:r>
              <a:rPr lang="en-US" sz="1400" b="1"/>
              <a:t>Example :Template class to normal class</a:t>
            </a:r>
          </a:p>
          <a:p>
            <a:pPr>
              <a:lnSpc>
                <a:spcPct val="80000"/>
              </a:lnSpc>
              <a:buFont typeface="Arial" charset="0"/>
              <a:buNone/>
            </a:pPr>
            <a:endParaRPr lang="en-US" sz="1200"/>
          </a:p>
          <a:p>
            <a:pPr>
              <a:lnSpc>
                <a:spcPct val="80000"/>
              </a:lnSpc>
              <a:buFont typeface="Arial" charset="0"/>
              <a:buNone/>
            </a:pPr>
            <a:r>
              <a:rPr lang="en-US" sz="1200"/>
              <a:t>template&lt;class type&gt;</a:t>
            </a:r>
          </a:p>
          <a:p>
            <a:pPr>
              <a:lnSpc>
                <a:spcPct val="80000"/>
              </a:lnSpc>
              <a:buFont typeface="Arial" charset="0"/>
              <a:buNone/>
            </a:pPr>
            <a:r>
              <a:rPr lang="en-US" sz="1200"/>
              <a:t>class base</a:t>
            </a:r>
          </a:p>
          <a:p>
            <a:pPr>
              <a:lnSpc>
                <a:spcPct val="80000"/>
              </a:lnSpc>
              <a:buFont typeface="Arial" charset="0"/>
              <a:buNone/>
            </a:pPr>
            <a:r>
              <a:rPr lang="en-US" sz="1200"/>
              <a:t>{</a:t>
            </a:r>
          </a:p>
          <a:p>
            <a:pPr>
              <a:lnSpc>
                <a:spcPct val="80000"/>
              </a:lnSpc>
              <a:buFont typeface="Arial" charset="0"/>
              <a:buNone/>
            </a:pPr>
            <a:r>
              <a:rPr lang="en-US" sz="1200"/>
              <a:t>type x;</a:t>
            </a:r>
          </a:p>
          <a:p>
            <a:pPr>
              <a:lnSpc>
                <a:spcPct val="80000"/>
              </a:lnSpc>
              <a:buFont typeface="Arial" charset="0"/>
              <a:buNone/>
            </a:pPr>
            <a:r>
              <a:rPr lang="en-US" sz="1200"/>
              <a:t>public:</a:t>
            </a:r>
          </a:p>
          <a:p>
            <a:pPr>
              <a:lnSpc>
                <a:spcPct val="80000"/>
              </a:lnSpc>
              <a:buFont typeface="Arial" charset="0"/>
              <a:buNone/>
            </a:pPr>
            <a:r>
              <a:rPr lang="en-US" sz="1200"/>
              <a:t>void getx()</a:t>
            </a:r>
          </a:p>
          <a:p>
            <a:pPr>
              <a:lnSpc>
                <a:spcPct val="80000"/>
              </a:lnSpc>
              <a:buFont typeface="Arial" charset="0"/>
              <a:buNone/>
            </a:pPr>
            <a:r>
              <a:rPr lang="en-US" sz="1200"/>
              <a:t>{ cin&gt;&gt;x; }</a:t>
            </a:r>
          </a:p>
          <a:p>
            <a:pPr>
              <a:lnSpc>
                <a:spcPct val="80000"/>
              </a:lnSpc>
              <a:buFont typeface="Arial" charset="0"/>
              <a:buNone/>
            </a:pPr>
            <a:endParaRPr lang="en-US" sz="1200"/>
          </a:p>
          <a:p>
            <a:pPr>
              <a:lnSpc>
                <a:spcPct val="80000"/>
              </a:lnSpc>
              <a:buFont typeface="Arial" charset="0"/>
              <a:buNone/>
            </a:pPr>
            <a:r>
              <a:rPr lang="en-US" sz="1200"/>
              <a:t>void putx()</a:t>
            </a:r>
          </a:p>
          <a:p>
            <a:pPr>
              <a:lnSpc>
                <a:spcPct val="80000"/>
              </a:lnSpc>
              <a:buFont typeface="Arial" charset="0"/>
              <a:buNone/>
            </a:pPr>
            <a:r>
              <a:rPr lang="en-US" sz="1200"/>
              <a:t>{cout&lt;&lt;x; }</a:t>
            </a:r>
          </a:p>
          <a:p>
            <a:pPr>
              <a:lnSpc>
                <a:spcPct val="80000"/>
              </a:lnSpc>
              <a:buFont typeface="Arial" charset="0"/>
              <a:buNone/>
            </a:pPr>
            <a:r>
              <a:rPr lang="en-US" sz="1200"/>
              <a:t>};</a:t>
            </a:r>
          </a:p>
        </p:txBody>
      </p:sp>
      <p:sp>
        <p:nvSpPr>
          <p:cNvPr id="1814532" name="Rectangle 4"/>
          <p:cNvSpPr>
            <a:spLocks noChangeArrowheads="1"/>
          </p:cNvSpPr>
          <p:nvPr/>
        </p:nvSpPr>
        <p:spPr bwMode="auto">
          <a:xfrm>
            <a:off x="4724400" y="18288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class Der:public base&lt;int&gt;</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int y;</a:t>
            </a:r>
          </a:p>
          <a:p>
            <a:pPr marL="342900" indent="-342900" eaLnBrk="0" hangingPunct="0">
              <a:spcBef>
                <a:spcPct val="20000"/>
              </a:spcBef>
              <a:buFont typeface="Arial" charset="0"/>
              <a:buNone/>
            </a:pPr>
            <a:r>
              <a:rPr lang="en-US" sz="1200">
                <a:latin typeface="Gill Sans MT" pitchFamily="34" charset="0"/>
              </a:rPr>
              <a:t>public:</a:t>
            </a:r>
          </a:p>
          <a:p>
            <a:pPr marL="342900" indent="-342900" eaLnBrk="0" hangingPunct="0">
              <a:spcBef>
                <a:spcPct val="20000"/>
              </a:spcBef>
              <a:buFont typeface="Arial" charset="0"/>
              <a:buNone/>
            </a:pPr>
            <a:r>
              <a:rPr lang="en-US" sz="1200">
                <a:latin typeface="Gill Sans MT" pitchFamily="34" charset="0"/>
              </a:rPr>
              <a:t>void gety()</a:t>
            </a:r>
          </a:p>
          <a:p>
            <a:pPr marL="342900" indent="-342900" eaLnBrk="0" hangingPunct="0">
              <a:spcBef>
                <a:spcPct val="20000"/>
              </a:spcBef>
              <a:buFont typeface="Arial" charset="0"/>
              <a:buNone/>
            </a:pPr>
            <a:r>
              <a:rPr lang="en-US" sz="1200">
                <a:latin typeface="Gill Sans MT" pitchFamily="34" charset="0"/>
              </a:rPr>
              <a:t>{cin&gt;&gt;y;}</a:t>
            </a:r>
          </a:p>
          <a:p>
            <a:pPr marL="342900" indent="-342900" eaLnBrk="0" hangingPunct="0">
              <a:spcBef>
                <a:spcPct val="20000"/>
              </a:spcBef>
              <a:buFont typeface="Arial" charset="0"/>
              <a:buNone/>
            </a:pPr>
            <a:endParaRPr lang="en-US" sz="1200">
              <a:latin typeface="Gill Sans MT" pitchFamily="34" charset="0"/>
            </a:endParaRPr>
          </a:p>
          <a:p>
            <a:pPr marL="342900" indent="-342900" eaLnBrk="0" hangingPunct="0">
              <a:spcBef>
                <a:spcPct val="20000"/>
              </a:spcBef>
              <a:buFont typeface="Arial" charset="0"/>
              <a:buNone/>
            </a:pPr>
            <a:r>
              <a:rPr lang="en-US" sz="1200">
                <a:latin typeface="Gill Sans MT" pitchFamily="34" charset="0"/>
              </a:rPr>
              <a:t>void puty()</a:t>
            </a:r>
          </a:p>
          <a:p>
            <a:pPr marL="342900" indent="-342900" eaLnBrk="0" hangingPunct="0">
              <a:spcBef>
                <a:spcPct val="20000"/>
              </a:spcBef>
              <a:buFont typeface="Arial" charset="0"/>
              <a:buNone/>
            </a:pPr>
            <a:r>
              <a:rPr lang="en-US" sz="1200">
                <a:latin typeface="Gill Sans MT" pitchFamily="34" charset="0"/>
              </a:rPr>
              <a:t>{cout&lt;&lt;y; }</a:t>
            </a:r>
          </a:p>
          <a:p>
            <a:pPr marL="342900" indent="-342900" eaLnBrk="0" hangingPunct="0">
              <a:spcBef>
                <a:spcPct val="20000"/>
              </a:spcBef>
              <a:buFont typeface="Arial" charset="0"/>
              <a:buNone/>
            </a:pPr>
            <a:r>
              <a:rPr lang="en-US" sz="1200">
                <a:latin typeface="Gill Sans MT" pitchFamily="34" charset="0"/>
              </a:rPr>
              <a:t>};</a:t>
            </a:r>
          </a:p>
        </p:txBody>
      </p:sp>
      <p:sp>
        <p:nvSpPr>
          <p:cNvPr id="1814533" name="Rectangle 5"/>
          <p:cNvSpPr>
            <a:spLocks noChangeArrowheads="1"/>
          </p:cNvSpPr>
          <p:nvPr/>
        </p:nvSpPr>
        <p:spPr bwMode="auto">
          <a:xfrm>
            <a:off x="6629400" y="19812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main()</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Der obj;</a:t>
            </a:r>
          </a:p>
          <a:p>
            <a:pPr marL="342900" indent="-342900" eaLnBrk="0" hangingPunct="0">
              <a:spcBef>
                <a:spcPct val="20000"/>
              </a:spcBef>
              <a:buFont typeface="Arial" charset="0"/>
              <a:buNone/>
            </a:pPr>
            <a:r>
              <a:rPr lang="en-US" sz="1200">
                <a:latin typeface="Gill Sans MT" pitchFamily="34" charset="0"/>
              </a:rPr>
              <a:t>obj.getx();</a:t>
            </a:r>
          </a:p>
          <a:p>
            <a:pPr marL="342900" indent="-342900" eaLnBrk="0" hangingPunct="0">
              <a:spcBef>
                <a:spcPct val="20000"/>
              </a:spcBef>
              <a:buFont typeface="Arial" charset="0"/>
              <a:buNone/>
            </a:pPr>
            <a:r>
              <a:rPr lang="en-US" sz="1200">
                <a:latin typeface="Gill Sans MT" pitchFamily="34" charset="0"/>
              </a:rPr>
              <a:t>obj.putx();</a:t>
            </a:r>
          </a:p>
          <a:p>
            <a:pPr marL="342900" indent="-342900" eaLnBrk="0" hangingPunct="0">
              <a:spcBef>
                <a:spcPct val="20000"/>
              </a:spcBef>
              <a:buFont typeface="Arial" charset="0"/>
              <a:buNone/>
            </a:pPr>
            <a:r>
              <a:rPr lang="en-US" sz="1200">
                <a:latin typeface="Gill Sans MT" pitchFamily="34" charset="0"/>
              </a:rPr>
              <a:t>obj.gety();</a:t>
            </a:r>
          </a:p>
          <a:p>
            <a:pPr marL="342900" indent="-342900" eaLnBrk="0" hangingPunct="0">
              <a:spcBef>
                <a:spcPct val="20000"/>
              </a:spcBef>
              <a:buFont typeface="Arial" charset="0"/>
              <a:buNone/>
            </a:pPr>
            <a:r>
              <a:rPr lang="en-US" sz="1200">
                <a:latin typeface="Gill Sans MT" pitchFamily="34" charset="0"/>
              </a:rPr>
              <a:t>obj.puty();</a:t>
            </a:r>
          </a:p>
          <a:p>
            <a:pPr marL="342900" indent="-342900" eaLnBrk="0" hangingPunct="0">
              <a:spcBef>
                <a:spcPct val="20000"/>
              </a:spcBef>
              <a:buFont typeface="Arial" charset="0"/>
              <a:buNone/>
            </a:pPr>
            <a:r>
              <a:rPr lang="en-US" sz="1200">
                <a:latin typeface="Gill Sans MT" pitchFamily="34" charset="0"/>
              </a:rPr>
              <a:t>}</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578" name="Rectangle 2"/>
          <p:cNvSpPr>
            <a:spLocks noGrp="1"/>
          </p:cNvSpPr>
          <p:nvPr>
            <p:ph type="title"/>
          </p:nvPr>
        </p:nvSpPr>
        <p:spPr/>
        <p:txBody>
          <a:bodyPr/>
          <a:lstStyle/>
          <a:p>
            <a:r>
              <a:rPr lang="en-US"/>
              <a:t>Inheritence and  Template class</a:t>
            </a:r>
          </a:p>
        </p:txBody>
      </p:sp>
      <p:sp>
        <p:nvSpPr>
          <p:cNvPr id="1816579" name="Rectangle 3"/>
          <p:cNvSpPr>
            <a:spLocks noGrp="1"/>
          </p:cNvSpPr>
          <p:nvPr>
            <p:ph type="body" idx="1"/>
          </p:nvPr>
        </p:nvSpPr>
        <p:spPr>
          <a:xfrm>
            <a:off x="1143000" y="1730375"/>
            <a:ext cx="3962400" cy="3230563"/>
          </a:xfrm>
        </p:spPr>
        <p:txBody>
          <a:bodyPr/>
          <a:lstStyle/>
          <a:p>
            <a:pPr>
              <a:lnSpc>
                <a:spcPct val="80000"/>
              </a:lnSpc>
              <a:buFont typeface="Arial" charset="0"/>
              <a:buNone/>
            </a:pPr>
            <a:r>
              <a:rPr lang="en-US" sz="1400" b="1"/>
              <a:t>Example :Normal class to Template class</a:t>
            </a:r>
          </a:p>
          <a:p>
            <a:pPr>
              <a:lnSpc>
                <a:spcPct val="80000"/>
              </a:lnSpc>
              <a:buFont typeface="Arial" charset="0"/>
              <a:buNone/>
            </a:pPr>
            <a:endParaRPr lang="en-US" sz="1200"/>
          </a:p>
          <a:p>
            <a:pPr>
              <a:lnSpc>
                <a:spcPct val="80000"/>
              </a:lnSpc>
              <a:buFont typeface="Arial" charset="0"/>
              <a:buNone/>
            </a:pPr>
            <a:r>
              <a:rPr lang="en-US" sz="1200"/>
              <a:t>class base</a:t>
            </a:r>
          </a:p>
          <a:p>
            <a:pPr>
              <a:lnSpc>
                <a:spcPct val="80000"/>
              </a:lnSpc>
              <a:buFont typeface="Arial" charset="0"/>
              <a:buNone/>
            </a:pPr>
            <a:r>
              <a:rPr lang="en-US" sz="1200"/>
              <a:t>{</a:t>
            </a:r>
          </a:p>
          <a:p>
            <a:pPr>
              <a:lnSpc>
                <a:spcPct val="80000"/>
              </a:lnSpc>
              <a:buFont typeface="Arial" charset="0"/>
              <a:buNone/>
            </a:pPr>
            <a:r>
              <a:rPr lang="en-US" sz="1200"/>
              <a:t>int x;</a:t>
            </a:r>
          </a:p>
          <a:p>
            <a:pPr>
              <a:lnSpc>
                <a:spcPct val="80000"/>
              </a:lnSpc>
              <a:buFont typeface="Arial" charset="0"/>
              <a:buNone/>
            </a:pPr>
            <a:r>
              <a:rPr lang="en-US" sz="1200"/>
              <a:t>public:</a:t>
            </a:r>
          </a:p>
          <a:p>
            <a:pPr>
              <a:lnSpc>
                <a:spcPct val="80000"/>
              </a:lnSpc>
              <a:buFont typeface="Arial" charset="0"/>
              <a:buNone/>
            </a:pPr>
            <a:r>
              <a:rPr lang="en-US" sz="1200"/>
              <a:t>void getx()</a:t>
            </a:r>
          </a:p>
          <a:p>
            <a:pPr>
              <a:lnSpc>
                <a:spcPct val="80000"/>
              </a:lnSpc>
              <a:buFont typeface="Arial" charset="0"/>
              <a:buNone/>
            </a:pPr>
            <a:r>
              <a:rPr lang="en-US" sz="1200"/>
              <a:t>{ cin&gt;&gt;x; }</a:t>
            </a:r>
          </a:p>
          <a:p>
            <a:pPr>
              <a:lnSpc>
                <a:spcPct val="80000"/>
              </a:lnSpc>
              <a:buFont typeface="Arial" charset="0"/>
              <a:buNone/>
            </a:pPr>
            <a:endParaRPr lang="en-US" sz="1200"/>
          </a:p>
          <a:p>
            <a:pPr>
              <a:lnSpc>
                <a:spcPct val="80000"/>
              </a:lnSpc>
              <a:buFont typeface="Arial" charset="0"/>
              <a:buNone/>
            </a:pPr>
            <a:r>
              <a:rPr lang="en-US" sz="1200"/>
              <a:t>void putx()</a:t>
            </a:r>
          </a:p>
          <a:p>
            <a:pPr>
              <a:lnSpc>
                <a:spcPct val="80000"/>
              </a:lnSpc>
              <a:buFont typeface="Arial" charset="0"/>
              <a:buNone/>
            </a:pPr>
            <a:r>
              <a:rPr lang="en-US" sz="1200"/>
              <a:t>{cout&lt;&lt;x; }</a:t>
            </a:r>
          </a:p>
          <a:p>
            <a:pPr>
              <a:lnSpc>
                <a:spcPct val="80000"/>
              </a:lnSpc>
              <a:buFont typeface="Arial" charset="0"/>
              <a:buNone/>
            </a:pPr>
            <a:r>
              <a:rPr lang="en-US" sz="1200"/>
              <a:t>};</a:t>
            </a:r>
          </a:p>
        </p:txBody>
      </p:sp>
      <p:sp>
        <p:nvSpPr>
          <p:cNvPr id="1816580" name="Rectangle 4"/>
          <p:cNvSpPr>
            <a:spLocks noChangeArrowheads="1"/>
          </p:cNvSpPr>
          <p:nvPr/>
        </p:nvSpPr>
        <p:spPr bwMode="auto">
          <a:xfrm>
            <a:off x="4724400" y="18288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template&lt;class type&gt;</a:t>
            </a:r>
          </a:p>
          <a:p>
            <a:pPr marL="342900" indent="-342900" eaLnBrk="0" hangingPunct="0">
              <a:spcBef>
                <a:spcPct val="20000"/>
              </a:spcBef>
              <a:buFont typeface="Arial" charset="0"/>
              <a:buNone/>
            </a:pPr>
            <a:r>
              <a:rPr lang="en-US" sz="1200">
                <a:latin typeface="Gill Sans MT" pitchFamily="34" charset="0"/>
              </a:rPr>
              <a:t>class Der:public base</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type y;</a:t>
            </a:r>
          </a:p>
          <a:p>
            <a:pPr marL="342900" indent="-342900" eaLnBrk="0" hangingPunct="0">
              <a:spcBef>
                <a:spcPct val="20000"/>
              </a:spcBef>
              <a:buFont typeface="Arial" charset="0"/>
              <a:buNone/>
            </a:pPr>
            <a:r>
              <a:rPr lang="en-US" sz="1200">
                <a:latin typeface="Gill Sans MT" pitchFamily="34" charset="0"/>
              </a:rPr>
              <a:t>public:</a:t>
            </a:r>
          </a:p>
          <a:p>
            <a:pPr marL="342900" indent="-342900" eaLnBrk="0" hangingPunct="0">
              <a:spcBef>
                <a:spcPct val="20000"/>
              </a:spcBef>
              <a:buFont typeface="Arial" charset="0"/>
              <a:buNone/>
            </a:pPr>
            <a:r>
              <a:rPr lang="en-US" sz="1200">
                <a:latin typeface="Gill Sans MT" pitchFamily="34" charset="0"/>
              </a:rPr>
              <a:t>void gety()</a:t>
            </a:r>
          </a:p>
          <a:p>
            <a:pPr marL="342900" indent="-342900" eaLnBrk="0" hangingPunct="0">
              <a:spcBef>
                <a:spcPct val="20000"/>
              </a:spcBef>
              <a:buFont typeface="Arial" charset="0"/>
              <a:buNone/>
            </a:pPr>
            <a:r>
              <a:rPr lang="en-US" sz="1200">
                <a:latin typeface="Gill Sans MT" pitchFamily="34" charset="0"/>
              </a:rPr>
              <a:t>{cin&gt;&gt;y;}</a:t>
            </a:r>
          </a:p>
          <a:p>
            <a:pPr marL="342900" indent="-342900" eaLnBrk="0" hangingPunct="0">
              <a:spcBef>
                <a:spcPct val="20000"/>
              </a:spcBef>
              <a:buFont typeface="Arial" charset="0"/>
              <a:buNone/>
            </a:pPr>
            <a:endParaRPr lang="en-US" sz="1200">
              <a:latin typeface="Gill Sans MT" pitchFamily="34" charset="0"/>
            </a:endParaRPr>
          </a:p>
          <a:p>
            <a:pPr marL="342900" indent="-342900" eaLnBrk="0" hangingPunct="0">
              <a:spcBef>
                <a:spcPct val="20000"/>
              </a:spcBef>
              <a:buFont typeface="Arial" charset="0"/>
              <a:buNone/>
            </a:pPr>
            <a:r>
              <a:rPr lang="en-US" sz="1200">
                <a:latin typeface="Gill Sans MT" pitchFamily="34" charset="0"/>
              </a:rPr>
              <a:t>void puty()</a:t>
            </a:r>
          </a:p>
          <a:p>
            <a:pPr marL="342900" indent="-342900" eaLnBrk="0" hangingPunct="0">
              <a:spcBef>
                <a:spcPct val="20000"/>
              </a:spcBef>
              <a:buFont typeface="Arial" charset="0"/>
              <a:buNone/>
            </a:pPr>
            <a:r>
              <a:rPr lang="en-US" sz="1200">
                <a:latin typeface="Gill Sans MT" pitchFamily="34" charset="0"/>
              </a:rPr>
              <a:t>{cout&lt;&lt;y; }</a:t>
            </a:r>
          </a:p>
          <a:p>
            <a:pPr marL="342900" indent="-342900" eaLnBrk="0" hangingPunct="0">
              <a:spcBef>
                <a:spcPct val="20000"/>
              </a:spcBef>
              <a:buFont typeface="Arial" charset="0"/>
              <a:buNone/>
            </a:pPr>
            <a:r>
              <a:rPr lang="en-US" sz="1200">
                <a:latin typeface="Gill Sans MT" pitchFamily="34" charset="0"/>
              </a:rPr>
              <a:t>};</a:t>
            </a:r>
          </a:p>
        </p:txBody>
      </p:sp>
      <p:sp>
        <p:nvSpPr>
          <p:cNvPr id="1816581" name="Rectangle 5"/>
          <p:cNvSpPr>
            <a:spLocks noChangeArrowheads="1"/>
          </p:cNvSpPr>
          <p:nvPr/>
        </p:nvSpPr>
        <p:spPr bwMode="auto">
          <a:xfrm>
            <a:off x="6629400" y="1981200"/>
            <a:ext cx="2286000" cy="35052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200">
                <a:latin typeface="Gill Sans MT" pitchFamily="34" charset="0"/>
              </a:rPr>
              <a:t>main()</a:t>
            </a:r>
          </a:p>
          <a:p>
            <a:pPr marL="342900" indent="-342900" eaLnBrk="0" hangingPunct="0">
              <a:spcBef>
                <a:spcPct val="20000"/>
              </a:spcBef>
              <a:buFont typeface="Arial" charset="0"/>
              <a:buNone/>
            </a:pPr>
            <a:r>
              <a:rPr lang="en-US" sz="1200">
                <a:latin typeface="Gill Sans MT" pitchFamily="34" charset="0"/>
              </a:rPr>
              <a:t>{</a:t>
            </a:r>
          </a:p>
          <a:p>
            <a:pPr marL="342900" indent="-342900" eaLnBrk="0" hangingPunct="0">
              <a:spcBef>
                <a:spcPct val="20000"/>
              </a:spcBef>
              <a:buFont typeface="Arial" charset="0"/>
              <a:buNone/>
            </a:pPr>
            <a:r>
              <a:rPr lang="en-US" sz="1200">
                <a:latin typeface="Gill Sans MT" pitchFamily="34" charset="0"/>
              </a:rPr>
              <a:t>Der&lt;int&gt; obj;</a:t>
            </a:r>
          </a:p>
          <a:p>
            <a:pPr marL="342900" indent="-342900" eaLnBrk="0" hangingPunct="0">
              <a:spcBef>
                <a:spcPct val="20000"/>
              </a:spcBef>
              <a:buFont typeface="Arial" charset="0"/>
              <a:buNone/>
            </a:pPr>
            <a:r>
              <a:rPr lang="en-US" sz="1200">
                <a:latin typeface="Gill Sans MT" pitchFamily="34" charset="0"/>
              </a:rPr>
              <a:t>obj.getx();</a:t>
            </a:r>
          </a:p>
          <a:p>
            <a:pPr marL="342900" indent="-342900" eaLnBrk="0" hangingPunct="0">
              <a:spcBef>
                <a:spcPct val="20000"/>
              </a:spcBef>
              <a:buFont typeface="Arial" charset="0"/>
              <a:buNone/>
            </a:pPr>
            <a:r>
              <a:rPr lang="en-US" sz="1200">
                <a:latin typeface="Gill Sans MT" pitchFamily="34" charset="0"/>
              </a:rPr>
              <a:t>obj.putx();</a:t>
            </a:r>
          </a:p>
          <a:p>
            <a:pPr marL="342900" indent="-342900" eaLnBrk="0" hangingPunct="0">
              <a:spcBef>
                <a:spcPct val="20000"/>
              </a:spcBef>
              <a:buFont typeface="Arial" charset="0"/>
              <a:buNone/>
            </a:pPr>
            <a:r>
              <a:rPr lang="en-US" sz="1200">
                <a:latin typeface="Gill Sans MT" pitchFamily="34" charset="0"/>
              </a:rPr>
              <a:t>obj.gety();</a:t>
            </a:r>
          </a:p>
          <a:p>
            <a:pPr marL="342900" indent="-342900" eaLnBrk="0" hangingPunct="0">
              <a:spcBef>
                <a:spcPct val="20000"/>
              </a:spcBef>
              <a:buFont typeface="Arial" charset="0"/>
              <a:buNone/>
            </a:pPr>
            <a:r>
              <a:rPr lang="en-US" sz="1200">
                <a:latin typeface="Gill Sans MT" pitchFamily="34" charset="0"/>
              </a:rPr>
              <a:t>obj.puty();</a:t>
            </a:r>
          </a:p>
          <a:p>
            <a:pPr marL="342900" indent="-342900" eaLnBrk="0" hangingPunct="0">
              <a:spcBef>
                <a:spcPct val="20000"/>
              </a:spcBef>
              <a:buFont typeface="Arial" charset="0"/>
              <a:buNone/>
            </a:pPr>
            <a:r>
              <a:rPr lang="en-US" sz="1200">
                <a:latin typeface="Gill Sans MT" pitchFamily="34" charset="0"/>
              </a:rPr>
              <a:t>}</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626" name="Rectangle 2"/>
          <p:cNvSpPr>
            <a:spLocks noChangeArrowheads="1"/>
          </p:cNvSpPr>
          <p:nvPr/>
        </p:nvSpPr>
        <p:spPr bwMode="auto">
          <a:xfrm>
            <a:off x="685800" y="1524000"/>
            <a:ext cx="7772400" cy="4267200"/>
          </a:xfrm>
          <a:prstGeom prst="rect">
            <a:avLst/>
          </a:prstGeom>
          <a:noFill/>
          <a:ln w="9525">
            <a:noFill/>
            <a:miter lim="800000"/>
            <a:headEnd/>
            <a:tailEnd/>
          </a:ln>
          <a:effectLst/>
        </p:spPr>
        <p:txBody>
          <a:bodyPr lIns="92075" tIns="46037" rIns="92075" bIns="46037"/>
          <a:lstStyle/>
          <a:p>
            <a:pPr marL="742950" lvl="1" indent="-285750" eaLnBrk="0" hangingPunct="0">
              <a:spcBef>
                <a:spcPct val="20000"/>
              </a:spcBef>
              <a:buSzPct val="120000"/>
              <a:buFontTx/>
              <a:buChar char="•"/>
            </a:pPr>
            <a:r>
              <a:rPr lang="en-US" sz="2400">
                <a:solidFill>
                  <a:schemeClr val="accent2"/>
                </a:solidFill>
                <a:latin typeface="Times New Roman" pitchFamily="18" charset="0"/>
              </a:rPr>
              <a:t>Constructed from template classes. The algorithms and data structures can be applied to any type of data.</a:t>
            </a:r>
          </a:p>
          <a:p>
            <a:pPr marL="742950" lvl="1" indent="-285750" eaLnBrk="0" hangingPunct="0">
              <a:spcBef>
                <a:spcPct val="20000"/>
              </a:spcBef>
              <a:buSzPct val="120000"/>
              <a:buFontTx/>
              <a:buChar char="•"/>
            </a:pPr>
            <a:endParaRPr lang="en-US" sz="2400">
              <a:solidFill>
                <a:schemeClr val="accent2"/>
              </a:solidFill>
              <a:latin typeface="Times New Roman" pitchFamily="18" charset="0"/>
            </a:endParaRPr>
          </a:p>
          <a:p>
            <a:pPr marL="742950" lvl="1" indent="-285750" eaLnBrk="0" hangingPunct="0">
              <a:spcBef>
                <a:spcPct val="20000"/>
              </a:spcBef>
              <a:buSzPct val="120000"/>
              <a:buFontTx/>
              <a:buChar char="•"/>
            </a:pPr>
            <a:r>
              <a:rPr lang="en-US" sz="2400">
                <a:solidFill>
                  <a:schemeClr val="accent2"/>
                </a:solidFill>
                <a:latin typeface="Times New Roman" pitchFamily="18" charset="0"/>
              </a:rPr>
              <a:t>Based on three fundamental items:</a:t>
            </a:r>
          </a:p>
          <a:p>
            <a:pPr marL="1143000" lvl="2" indent="-228600" eaLnBrk="0" hangingPunct="0">
              <a:spcBef>
                <a:spcPct val="20000"/>
              </a:spcBef>
              <a:buSzPct val="120000"/>
            </a:pPr>
            <a:r>
              <a:rPr lang="en-US" sz="2400" i="1">
                <a:solidFill>
                  <a:schemeClr val="accent2"/>
                </a:solidFill>
                <a:latin typeface="Times New Roman" pitchFamily="18" charset="0"/>
              </a:rPr>
              <a:t> -Containers</a:t>
            </a:r>
          </a:p>
          <a:p>
            <a:pPr marL="1143000" lvl="2" indent="-228600" eaLnBrk="0" hangingPunct="0">
              <a:spcBef>
                <a:spcPct val="20000"/>
              </a:spcBef>
              <a:buSzPct val="120000"/>
            </a:pPr>
            <a:r>
              <a:rPr lang="en-US" sz="2000" i="1">
                <a:solidFill>
                  <a:schemeClr val="accent2"/>
                </a:solidFill>
                <a:latin typeface="Times New Roman" pitchFamily="18" charset="0"/>
              </a:rPr>
              <a:t>		 </a:t>
            </a:r>
            <a:r>
              <a:rPr lang="en-US" sz="2400">
                <a:solidFill>
                  <a:schemeClr val="accent2"/>
                </a:solidFill>
                <a:latin typeface="Times New Roman" pitchFamily="18" charset="0"/>
              </a:rPr>
              <a:t>template data structures</a:t>
            </a:r>
            <a:endParaRPr lang="en-US" sz="2400" i="1">
              <a:solidFill>
                <a:schemeClr val="accent2"/>
              </a:solidFill>
              <a:latin typeface="Times New Roman" pitchFamily="18" charset="0"/>
            </a:endParaRPr>
          </a:p>
          <a:p>
            <a:pPr marL="1143000" lvl="2" indent="-228600" eaLnBrk="0" hangingPunct="0">
              <a:spcBef>
                <a:spcPct val="20000"/>
              </a:spcBef>
              <a:buSzPct val="120000"/>
              <a:buFontTx/>
              <a:buChar char="-"/>
            </a:pPr>
            <a:r>
              <a:rPr lang="en-US" sz="2400" i="1">
                <a:solidFill>
                  <a:schemeClr val="accent2"/>
                </a:solidFill>
                <a:latin typeface="Times New Roman" pitchFamily="18" charset="0"/>
              </a:rPr>
              <a:t>Algorithms </a:t>
            </a:r>
          </a:p>
          <a:p>
            <a:pPr marL="2057400" lvl="4" indent="-228600" eaLnBrk="0" hangingPunct="0">
              <a:spcBef>
                <a:spcPct val="20000"/>
              </a:spcBef>
              <a:buSzPct val="120000"/>
            </a:pPr>
            <a:r>
              <a:rPr lang="en-US" sz="2400" i="1">
                <a:solidFill>
                  <a:schemeClr val="accent2"/>
                </a:solidFill>
                <a:latin typeface="Times New Roman" pitchFamily="18" charset="0"/>
              </a:rPr>
              <a:t> </a:t>
            </a:r>
            <a:r>
              <a:rPr lang="en-US" sz="2400">
                <a:solidFill>
                  <a:schemeClr val="accent2"/>
                </a:solidFill>
                <a:latin typeface="Times New Roman" pitchFamily="18" charset="0"/>
              </a:rPr>
              <a:t>data manipulation, searching, sorting, etc</a:t>
            </a:r>
            <a:endParaRPr lang="en-US" sz="2400" i="1">
              <a:solidFill>
                <a:schemeClr val="accent2"/>
              </a:solidFill>
              <a:latin typeface="Times New Roman" pitchFamily="18" charset="0"/>
            </a:endParaRPr>
          </a:p>
          <a:p>
            <a:pPr marL="1143000" lvl="2" indent="-228600" eaLnBrk="0" hangingPunct="0">
              <a:spcBef>
                <a:spcPct val="20000"/>
              </a:spcBef>
              <a:buSzPct val="120000"/>
              <a:buFontTx/>
              <a:buChar char="-"/>
            </a:pPr>
            <a:r>
              <a:rPr lang="en-US" sz="2400" i="1">
                <a:solidFill>
                  <a:schemeClr val="accent2"/>
                </a:solidFill>
                <a:latin typeface="Times New Roman" pitchFamily="18" charset="0"/>
              </a:rPr>
              <a:t>Iterators</a:t>
            </a:r>
          </a:p>
          <a:p>
            <a:pPr marL="2057400" lvl="4" indent="-228600" eaLnBrk="0" hangingPunct="0">
              <a:spcBef>
                <a:spcPct val="20000"/>
              </a:spcBef>
              <a:buSzPct val="120000"/>
            </a:pPr>
            <a:r>
              <a:rPr lang="en-US" sz="2400">
                <a:solidFill>
                  <a:schemeClr val="accent2"/>
                </a:solidFill>
                <a:latin typeface="Times New Roman" pitchFamily="18" charset="0"/>
              </a:rPr>
              <a:t>like pointers, access elements of containers</a:t>
            </a:r>
            <a:endParaRPr lang="en-US" sz="2400" i="1">
              <a:solidFill>
                <a:schemeClr val="accent2"/>
              </a:solidFill>
              <a:latin typeface="Times New Roman" pitchFamily="18" charset="0"/>
            </a:endParaRPr>
          </a:p>
          <a:p>
            <a:pPr marL="742950" lvl="1" indent="-285750" eaLnBrk="0" hangingPunct="0">
              <a:spcBef>
                <a:spcPct val="20000"/>
              </a:spcBef>
              <a:buSzPct val="120000"/>
            </a:pPr>
            <a:r>
              <a:rPr lang="en-US" sz="2400" i="1">
                <a:solidFill>
                  <a:schemeClr val="accent2"/>
                </a:solidFill>
                <a:latin typeface="Times New Roman" pitchFamily="18" charset="0"/>
              </a:rPr>
              <a:t>				</a:t>
            </a:r>
          </a:p>
        </p:txBody>
      </p:sp>
      <p:sp>
        <p:nvSpPr>
          <p:cNvPr id="1818627" name="Rectangle 3"/>
          <p:cNvSpPr>
            <a:spLocks noChangeArrowheads="1"/>
          </p:cNvSpPr>
          <p:nvPr/>
        </p:nvSpPr>
        <p:spPr bwMode="auto">
          <a:xfrm>
            <a:off x="381000" y="381000"/>
            <a:ext cx="6578600" cy="762000"/>
          </a:xfrm>
          <a:prstGeom prst="rect">
            <a:avLst/>
          </a:prstGeom>
          <a:noFill/>
          <a:ln w="9525">
            <a:noFill/>
            <a:miter lim="800000"/>
            <a:headEnd/>
            <a:tailEnd/>
          </a:ln>
          <a:effectLst/>
        </p:spPr>
        <p:txBody>
          <a:bodyPr>
            <a:spAutoFit/>
          </a:bodyPr>
          <a:lstStyle/>
          <a:p>
            <a:pPr eaLnBrk="0" hangingPunct="0"/>
            <a:r>
              <a:rPr lang="en-US" sz="4400">
                <a:solidFill>
                  <a:schemeClr val="tx2"/>
                </a:solidFill>
                <a:latin typeface="Times New Roman" pitchFamily="18" charset="0"/>
              </a:rPr>
              <a:t> </a:t>
            </a:r>
            <a:r>
              <a:rPr lang="en-US" sz="3200">
                <a:solidFill>
                  <a:schemeClr val="accent2"/>
                </a:solidFill>
                <a:latin typeface="Times New Roman" pitchFamily="18" charset="0"/>
              </a:rPr>
              <a:t>Standard Template Library (STL)</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4" name="Rectangle 2"/>
          <p:cNvSpPr>
            <a:spLocks noGrp="1"/>
          </p:cNvSpPr>
          <p:nvPr>
            <p:ph type="title"/>
          </p:nvPr>
        </p:nvSpPr>
        <p:spPr/>
        <p:txBody>
          <a:bodyPr/>
          <a:lstStyle/>
          <a:p>
            <a:r>
              <a:rPr lang="en-US"/>
              <a:t>Containers</a:t>
            </a:r>
          </a:p>
        </p:txBody>
      </p:sp>
      <p:sp>
        <p:nvSpPr>
          <p:cNvPr id="1820675" name="Rectangle 3"/>
          <p:cNvSpPr>
            <a:spLocks noGrp="1"/>
          </p:cNvSpPr>
          <p:nvPr>
            <p:ph type="body" idx="1"/>
          </p:nvPr>
        </p:nvSpPr>
        <p:spPr/>
        <p:txBody>
          <a:bodyPr>
            <a:normAutofit lnSpcReduction="10000"/>
          </a:bodyPr>
          <a:lstStyle/>
          <a:p>
            <a:r>
              <a:rPr lang="en-US"/>
              <a:t>There are three types of containers </a:t>
            </a:r>
          </a:p>
          <a:p>
            <a:pPr lvl="1"/>
            <a:r>
              <a:rPr lang="en-US">
                <a:solidFill>
                  <a:srgbClr val="990000"/>
                </a:solidFill>
              </a:rPr>
              <a:t>Sequence containers</a:t>
            </a:r>
          </a:p>
          <a:p>
            <a:pPr lvl="2"/>
            <a:r>
              <a:rPr lang="en-US">
                <a:solidFill>
                  <a:srgbClr val="990000"/>
                </a:solidFill>
              </a:rPr>
              <a:t>Linear data structures (vectors, linked lists)</a:t>
            </a:r>
          </a:p>
          <a:p>
            <a:pPr lvl="1"/>
            <a:r>
              <a:rPr lang="en-US">
                <a:solidFill>
                  <a:srgbClr val="990000"/>
                </a:solidFill>
              </a:rPr>
              <a:t>Associative containers</a:t>
            </a:r>
          </a:p>
          <a:p>
            <a:pPr lvl="2"/>
            <a:r>
              <a:rPr lang="en-US">
                <a:solidFill>
                  <a:srgbClr val="990000"/>
                </a:solidFill>
              </a:rPr>
              <a:t>Non-linear, can find elements quickly</a:t>
            </a:r>
          </a:p>
          <a:p>
            <a:pPr lvl="2"/>
            <a:r>
              <a:rPr lang="en-US">
                <a:solidFill>
                  <a:srgbClr val="990000"/>
                </a:solidFill>
              </a:rPr>
              <a:t>Key/value pairs</a:t>
            </a:r>
          </a:p>
          <a:p>
            <a:pPr lvl="1"/>
            <a:r>
              <a:rPr lang="en-US">
                <a:solidFill>
                  <a:srgbClr val="990000"/>
                </a:solidFill>
              </a:rPr>
              <a:t>Container adapters </a:t>
            </a:r>
          </a:p>
          <a:p>
            <a:endParaRPr lang="en-US">
              <a:solidFill>
                <a:srgbClr val="990000"/>
              </a:solidFill>
            </a:endParaRPr>
          </a:p>
          <a:p>
            <a:r>
              <a:rPr lang="en-US"/>
              <a:t>All Containers have some common functions</a:t>
            </a:r>
          </a:p>
        </p:txBody>
      </p:sp>
    </p:spTree>
  </p:cSld>
  <p:clrMapOvr>
    <a:masterClrMapping/>
  </p:clrMapOv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698" name="Rectangle 2"/>
          <p:cNvSpPr>
            <a:spLocks noGrp="1"/>
          </p:cNvSpPr>
          <p:nvPr>
            <p:ph type="title"/>
          </p:nvPr>
        </p:nvSpPr>
        <p:spPr/>
        <p:txBody>
          <a:bodyPr/>
          <a:lstStyle/>
          <a:p>
            <a:r>
              <a:rPr lang="en-US"/>
              <a:t>Containers cont..</a:t>
            </a:r>
          </a:p>
        </p:txBody>
      </p:sp>
      <p:sp>
        <p:nvSpPr>
          <p:cNvPr id="1821699" name="Rectangle 3"/>
          <p:cNvSpPr>
            <a:spLocks noGrp="1"/>
          </p:cNvSpPr>
          <p:nvPr>
            <p:ph type="body" idx="1"/>
          </p:nvPr>
        </p:nvSpPr>
        <p:spPr/>
        <p:txBody>
          <a:bodyPr/>
          <a:lstStyle/>
          <a:p>
            <a:pPr>
              <a:lnSpc>
                <a:spcPct val="90000"/>
              </a:lnSpc>
            </a:pPr>
            <a:endParaRPr lang="en-US"/>
          </a:p>
          <a:p>
            <a:pPr>
              <a:lnSpc>
                <a:spcPct val="90000"/>
              </a:lnSpc>
            </a:pPr>
            <a:r>
              <a:rPr lang="en-US">
                <a:solidFill>
                  <a:srgbClr val="990000"/>
                </a:solidFill>
              </a:rPr>
              <a:t>Sequence containers</a:t>
            </a:r>
          </a:p>
          <a:p>
            <a:pPr lvl="1">
              <a:lnSpc>
                <a:spcPct val="90000"/>
              </a:lnSpc>
            </a:pPr>
            <a:r>
              <a:rPr lang="en-US">
                <a:solidFill>
                  <a:srgbClr val="990000"/>
                </a:solidFill>
              </a:rPr>
              <a:t>Vector , deque , list</a:t>
            </a:r>
          </a:p>
          <a:p>
            <a:pPr lvl="1">
              <a:lnSpc>
                <a:spcPct val="90000"/>
              </a:lnSpc>
            </a:pPr>
            <a:endParaRPr lang="en-US">
              <a:solidFill>
                <a:srgbClr val="990000"/>
              </a:solidFill>
            </a:endParaRPr>
          </a:p>
          <a:p>
            <a:pPr>
              <a:lnSpc>
                <a:spcPct val="90000"/>
              </a:lnSpc>
            </a:pPr>
            <a:r>
              <a:rPr lang="en-US">
                <a:solidFill>
                  <a:srgbClr val="990000"/>
                </a:solidFill>
              </a:rPr>
              <a:t>Associative containers</a:t>
            </a:r>
          </a:p>
          <a:p>
            <a:pPr lvl="1">
              <a:lnSpc>
                <a:spcPct val="90000"/>
              </a:lnSpc>
            </a:pPr>
            <a:r>
              <a:rPr lang="en-US">
                <a:solidFill>
                  <a:srgbClr val="990000"/>
                </a:solidFill>
              </a:rPr>
              <a:t>Set ,multiset ,map ,multimap</a:t>
            </a:r>
          </a:p>
          <a:p>
            <a:pPr lvl="1">
              <a:lnSpc>
                <a:spcPct val="90000"/>
              </a:lnSpc>
            </a:pPr>
            <a:endParaRPr lang="en-US">
              <a:solidFill>
                <a:srgbClr val="990000"/>
              </a:solidFill>
            </a:endParaRPr>
          </a:p>
          <a:p>
            <a:pPr>
              <a:lnSpc>
                <a:spcPct val="90000"/>
              </a:lnSpc>
            </a:pPr>
            <a:r>
              <a:rPr lang="en-US">
                <a:solidFill>
                  <a:srgbClr val="990000"/>
                </a:solidFill>
              </a:rPr>
              <a:t>Container adapters</a:t>
            </a:r>
          </a:p>
          <a:p>
            <a:pPr lvl="1">
              <a:lnSpc>
                <a:spcPct val="90000"/>
              </a:lnSpc>
            </a:pPr>
            <a:r>
              <a:rPr lang="en-US">
                <a:solidFill>
                  <a:srgbClr val="990000"/>
                </a:solidFill>
              </a:rPr>
              <a:t>Stack ,queue ,priority_queue</a:t>
            </a:r>
          </a:p>
          <a:p>
            <a:pPr>
              <a:lnSpc>
                <a:spcPct val="90000"/>
              </a:lnSpc>
            </a:pPr>
            <a:endParaRPr lang="en-US">
              <a:solidFill>
                <a:srgbClr val="990000"/>
              </a:solidFill>
            </a:endParaRPr>
          </a:p>
        </p:txBody>
      </p:sp>
    </p:spTree>
  </p:cSld>
  <p:clrMapOvr>
    <a:masterClrMapping/>
  </p:clrMapOv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22" name="Rectangle 2"/>
          <p:cNvSpPr>
            <a:spLocks noGrp="1"/>
          </p:cNvSpPr>
          <p:nvPr>
            <p:ph type="title"/>
          </p:nvPr>
        </p:nvSpPr>
        <p:spPr/>
        <p:txBody>
          <a:bodyPr/>
          <a:lstStyle/>
          <a:p>
            <a:r>
              <a:rPr lang="en-US"/>
              <a:t>Common STL Member Functions</a:t>
            </a:r>
          </a:p>
        </p:txBody>
      </p:sp>
      <p:sp>
        <p:nvSpPr>
          <p:cNvPr id="1822723" name="Rectangle 3"/>
          <p:cNvSpPr>
            <a:spLocks noGrp="1"/>
          </p:cNvSpPr>
          <p:nvPr>
            <p:ph type="body" idx="1"/>
          </p:nvPr>
        </p:nvSpPr>
        <p:spPr/>
        <p:txBody>
          <a:bodyPr>
            <a:normAutofit lnSpcReduction="10000"/>
          </a:bodyPr>
          <a:lstStyle/>
          <a:p>
            <a:r>
              <a:rPr lang="en-US"/>
              <a:t>Member functions for all containers</a:t>
            </a:r>
          </a:p>
          <a:p>
            <a:pPr lvl="1"/>
            <a:r>
              <a:rPr lang="en-US">
                <a:solidFill>
                  <a:srgbClr val="990000"/>
                </a:solidFill>
              </a:rPr>
              <a:t>Default constructor, copy constructor, destructor</a:t>
            </a:r>
          </a:p>
          <a:p>
            <a:pPr lvl="1"/>
            <a:r>
              <a:rPr lang="en-US">
                <a:solidFill>
                  <a:srgbClr val="990000"/>
                </a:solidFill>
              </a:rPr>
              <a:t>empty</a:t>
            </a:r>
          </a:p>
          <a:p>
            <a:pPr lvl="1"/>
            <a:r>
              <a:rPr lang="en-US">
                <a:solidFill>
                  <a:srgbClr val="990000"/>
                </a:solidFill>
              </a:rPr>
              <a:t>max_size, size</a:t>
            </a:r>
          </a:p>
          <a:p>
            <a:pPr lvl="1"/>
            <a:r>
              <a:rPr lang="en-US">
                <a:solidFill>
                  <a:srgbClr val="990000"/>
                </a:solidFill>
              </a:rPr>
              <a:t>= &lt; &lt;= &gt; &gt;= == !=</a:t>
            </a:r>
          </a:p>
          <a:p>
            <a:pPr lvl="1"/>
            <a:r>
              <a:rPr lang="en-US">
                <a:solidFill>
                  <a:srgbClr val="990000"/>
                </a:solidFill>
              </a:rPr>
              <a:t>swap</a:t>
            </a:r>
          </a:p>
          <a:p>
            <a:r>
              <a:rPr lang="en-US">
                <a:solidFill>
                  <a:srgbClr val="990000"/>
                </a:solidFill>
              </a:rPr>
              <a:t>Functions for first-class containers</a:t>
            </a:r>
          </a:p>
          <a:p>
            <a:pPr lvl="1"/>
            <a:r>
              <a:rPr lang="en-US">
                <a:solidFill>
                  <a:srgbClr val="990000"/>
                </a:solidFill>
              </a:rPr>
              <a:t>begin, end</a:t>
            </a:r>
          </a:p>
          <a:p>
            <a:pPr lvl="1"/>
            <a:r>
              <a:rPr lang="en-US">
                <a:solidFill>
                  <a:srgbClr val="990000"/>
                </a:solidFill>
              </a:rPr>
              <a:t>erase, clear</a:t>
            </a:r>
          </a:p>
          <a:p>
            <a:endParaRPr lang="en-US">
              <a:solidFill>
                <a:srgbClr val="990000"/>
              </a:solidFill>
            </a:endParaRPr>
          </a:p>
        </p:txBody>
      </p:sp>
    </p:spTree>
  </p:cSld>
  <p:clrMapOvr>
    <a:masterClrMapping/>
  </p:clrMapOv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6" name="Rectangle 2"/>
          <p:cNvSpPr>
            <a:spLocks noGrp="1"/>
          </p:cNvSpPr>
          <p:nvPr>
            <p:ph type="title"/>
          </p:nvPr>
        </p:nvSpPr>
        <p:spPr/>
        <p:txBody>
          <a:bodyPr/>
          <a:lstStyle/>
          <a:p>
            <a:r>
              <a:rPr lang="en-US"/>
              <a:t>Iterators</a:t>
            </a:r>
          </a:p>
        </p:txBody>
      </p:sp>
      <p:sp>
        <p:nvSpPr>
          <p:cNvPr id="1823747" name="Rectangle 3"/>
          <p:cNvSpPr>
            <a:spLocks noGrp="1"/>
          </p:cNvSpPr>
          <p:nvPr>
            <p:ph type="body" idx="1"/>
          </p:nvPr>
        </p:nvSpPr>
        <p:spPr/>
        <p:txBody>
          <a:bodyPr/>
          <a:lstStyle/>
          <a:p>
            <a:endParaRPr lang="en-US"/>
          </a:p>
          <a:p>
            <a:r>
              <a:rPr lang="en-US"/>
              <a:t>Iterators are similar to pointers</a:t>
            </a:r>
          </a:p>
          <a:p>
            <a:pPr lvl="1"/>
            <a:r>
              <a:rPr lang="en-US">
                <a:solidFill>
                  <a:srgbClr val="990000"/>
                </a:solidFill>
              </a:rPr>
              <a:t>Point to first element in a container</a:t>
            </a:r>
          </a:p>
          <a:p>
            <a:pPr lvl="1"/>
            <a:r>
              <a:rPr lang="en-US">
                <a:solidFill>
                  <a:srgbClr val="990000"/>
                </a:solidFill>
              </a:rPr>
              <a:t>Iterator operators same for all containers</a:t>
            </a:r>
          </a:p>
          <a:p>
            <a:pPr lvl="2"/>
            <a:r>
              <a:rPr lang="en-US" b="1">
                <a:solidFill>
                  <a:srgbClr val="990000"/>
                </a:solidFill>
                <a:latin typeface="Courier New" pitchFamily="49" charset="0"/>
              </a:rPr>
              <a:t>*</a:t>
            </a:r>
            <a:r>
              <a:rPr lang="en-US">
                <a:solidFill>
                  <a:srgbClr val="990000"/>
                </a:solidFill>
              </a:rPr>
              <a:t> dereferences</a:t>
            </a:r>
          </a:p>
          <a:p>
            <a:pPr lvl="2"/>
            <a:r>
              <a:rPr lang="en-US" b="1">
                <a:solidFill>
                  <a:srgbClr val="990000"/>
                </a:solidFill>
                <a:latin typeface="Courier New" pitchFamily="49" charset="0"/>
              </a:rPr>
              <a:t>++</a:t>
            </a:r>
            <a:r>
              <a:rPr lang="en-US">
                <a:solidFill>
                  <a:srgbClr val="990000"/>
                </a:solidFill>
              </a:rPr>
              <a:t> points to next element</a:t>
            </a:r>
          </a:p>
          <a:p>
            <a:pPr lvl="2"/>
            <a:r>
              <a:rPr lang="en-US" b="1">
                <a:solidFill>
                  <a:srgbClr val="990000"/>
                </a:solidFill>
                <a:latin typeface="Courier New" pitchFamily="49" charset="0"/>
              </a:rPr>
              <a:t>begin()</a:t>
            </a:r>
            <a:r>
              <a:rPr lang="en-US">
                <a:solidFill>
                  <a:srgbClr val="990000"/>
                </a:solidFill>
              </a:rPr>
              <a:t> returns iterator to first element</a:t>
            </a:r>
          </a:p>
          <a:p>
            <a:pPr lvl="2"/>
            <a:r>
              <a:rPr lang="en-US" b="1">
                <a:solidFill>
                  <a:srgbClr val="990000"/>
                </a:solidFill>
                <a:latin typeface="Courier New" pitchFamily="49" charset="0"/>
              </a:rPr>
              <a:t>end()</a:t>
            </a:r>
            <a:r>
              <a:rPr lang="en-US">
                <a:solidFill>
                  <a:srgbClr val="990000"/>
                </a:solidFill>
              </a:rPr>
              <a:t> returns iterator to last element</a:t>
            </a:r>
          </a:p>
        </p:txBody>
      </p:sp>
    </p:spTree>
  </p:cSld>
  <p:clrMapOvr>
    <a:masterClrMapping/>
  </p:clrMapOv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p:cNvSpPr>
          <p:nvPr>
            <p:ph type="title"/>
          </p:nvPr>
        </p:nvSpPr>
        <p:spPr/>
        <p:txBody>
          <a:bodyPr/>
          <a:lstStyle/>
          <a:p>
            <a:r>
              <a:rPr lang="en-US"/>
              <a:t>Types of Iterators</a:t>
            </a:r>
          </a:p>
        </p:txBody>
      </p:sp>
      <p:sp>
        <p:nvSpPr>
          <p:cNvPr id="1824771" name="Rectangle 3"/>
          <p:cNvSpPr>
            <a:spLocks noGrp="1"/>
          </p:cNvSpPr>
          <p:nvPr>
            <p:ph type="body" idx="1"/>
          </p:nvPr>
        </p:nvSpPr>
        <p:spPr>
          <a:xfrm>
            <a:off x="457200" y="1587500"/>
            <a:ext cx="8229600" cy="4262438"/>
          </a:xfrm>
        </p:spPr>
        <p:txBody>
          <a:bodyPr>
            <a:normAutofit fontScale="85000" lnSpcReduction="20000"/>
          </a:bodyPr>
          <a:lstStyle/>
          <a:p>
            <a:r>
              <a:rPr lang="en-US"/>
              <a:t>Input</a:t>
            </a:r>
          </a:p>
          <a:p>
            <a:pPr lvl="1"/>
            <a:r>
              <a:rPr lang="en-US">
                <a:solidFill>
                  <a:srgbClr val="990000"/>
                </a:solidFill>
              </a:rPr>
              <a:t>Retrieval of elements from container , can only move forward</a:t>
            </a:r>
          </a:p>
          <a:p>
            <a:r>
              <a:rPr lang="en-US">
                <a:solidFill>
                  <a:srgbClr val="990000"/>
                </a:solidFill>
              </a:rPr>
              <a:t>Output</a:t>
            </a:r>
          </a:p>
          <a:p>
            <a:pPr lvl="1"/>
            <a:r>
              <a:rPr lang="en-US">
                <a:solidFill>
                  <a:srgbClr val="990000"/>
                </a:solidFill>
              </a:rPr>
              <a:t>Used for storing elements to container, forward</a:t>
            </a:r>
          </a:p>
          <a:p>
            <a:r>
              <a:rPr lang="en-US">
                <a:solidFill>
                  <a:srgbClr val="990000"/>
                </a:solidFill>
              </a:rPr>
              <a:t>Forward</a:t>
            </a:r>
          </a:p>
          <a:p>
            <a:pPr lvl="1"/>
            <a:r>
              <a:rPr lang="en-US">
                <a:solidFill>
                  <a:srgbClr val="990000"/>
                </a:solidFill>
              </a:rPr>
              <a:t>Combines input and output</a:t>
            </a:r>
          </a:p>
          <a:p>
            <a:r>
              <a:rPr lang="en-US">
                <a:solidFill>
                  <a:srgbClr val="990000"/>
                </a:solidFill>
              </a:rPr>
              <a:t>Bidirectional</a:t>
            </a:r>
          </a:p>
          <a:p>
            <a:pPr lvl="1"/>
            <a:r>
              <a:rPr lang="en-US">
                <a:solidFill>
                  <a:srgbClr val="990000"/>
                </a:solidFill>
              </a:rPr>
              <a:t>Like forward, but can move backwards as well</a:t>
            </a:r>
          </a:p>
          <a:p>
            <a:r>
              <a:rPr lang="en-US">
                <a:solidFill>
                  <a:srgbClr val="990000"/>
                </a:solidFill>
              </a:rPr>
              <a:t>Random access</a:t>
            </a:r>
          </a:p>
          <a:p>
            <a:pPr lvl="1"/>
            <a:r>
              <a:rPr lang="en-US">
                <a:solidFill>
                  <a:srgbClr val="990000"/>
                </a:solidFill>
              </a:rPr>
              <a:t>Like bidirectional, but can also jump to any element</a:t>
            </a:r>
          </a:p>
          <a:p>
            <a:endParaRPr lang="en-US">
              <a:solidFill>
                <a:srgbClr val="990000"/>
              </a:solidFill>
            </a:endParaRPr>
          </a:p>
        </p:txBody>
      </p:sp>
    </p:spTree>
  </p:cSld>
  <p:clrMapOvr>
    <a:masterClrMapping/>
  </p:clrMapOv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Grp="1"/>
          </p:cNvSpPr>
          <p:nvPr>
            <p:ph type="title"/>
          </p:nvPr>
        </p:nvSpPr>
        <p:spPr/>
        <p:txBody>
          <a:bodyPr/>
          <a:lstStyle/>
          <a:p>
            <a:r>
              <a:rPr lang="en-US"/>
              <a:t>Iterator Operations</a:t>
            </a:r>
          </a:p>
        </p:txBody>
      </p:sp>
      <p:sp>
        <p:nvSpPr>
          <p:cNvPr id="1825795" name="Rectangle 3"/>
          <p:cNvSpPr>
            <a:spLocks noGrp="1"/>
          </p:cNvSpPr>
          <p:nvPr>
            <p:ph type="body" idx="1"/>
          </p:nvPr>
        </p:nvSpPr>
        <p:spPr/>
        <p:txBody>
          <a:bodyPr>
            <a:normAutofit fontScale="92500" lnSpcReduction="20000"/>
          </a:bodyPr>
          <a:lstStyle/>
          <a:p>
            <a:r>
              <a:rPr lang="en-US">
                <a:solidFill>
                  <a:srgbClr val="990000"/>
                </a:solidFill>
              </a:rPr>
              <a:t>For all iterators</a:t>
            </a:r>
          </a:p>
          <a:p>
            <a:pPr lvl="1"/>
            <a:r>
              <a:rPr lang="en-US" b="1">
                <a:solidFill>
                  <a:srgbClr val="990000"/>
                </a:solidFill>
                <a:latin typeface="Courier New" pitchFamily="49" charset="0"/>
              </a:rPr>
              <a:t>++p</a:t>
            </a:r>
            <a:r>
              <a:rPr lang="en-US">
                <a:solidFill>
                  <a:srgbClr val="990000"/>
                </a:solidFill>
              </a:rPr>
              <a:t>, </a:t>
            </a:r>
            <a:r>
              <a:rPr lang="en-US" b="1">
                <a:solidFill>
                  <a:srgbClr val="990000"/>
                </a:solidFill>
                <a:latin typeface="Courier New" pitchFamily="49" charset="0"/>
              </a:rPr>
              <a:t>p++</a:t>
            </a:r>
          </a:p>
          <a:p>
            <a:r>
              <a:rPr lang="en-US">
                <a:solidFill>
                  <a:srgbClr val="990000"/>
                </a:solidFill>
              </a:rPr>
              <a:t>Input iterators</a:t>
            </a:r>
          </a:p>
          <a:p>
            <a:pPr lvl="1"/>
            <a:r>
              <a:rPr lang="en-US" b="1">
                <a:solidFill>
                  <a:srgbClr val="990000"/>
                </a:solidFill>
                <a:latin typeface="Courier New" pitchFamily="49" charset="0"/>
              </a:rPr>
              <a:t>*p</a:t>
            </a:r>
          </a:p>
          <a:p>
            <a:pPr lvl="1"/>
            <a:r>
              <a:rPr lang="en-US" b="1">
                <a:solidFill>
                  <a:srgbClr val="990000"/>
                </a:solidFill>
                <a:latin typeface="Courier New" pitchFamily="49" charset="0"/>
              </a:rPr>
              <a:t>p == p1</a:t>
            </a:r>
            <a:r>
              <a:rPr lang="en-US">
                <a:solidFill>
                  <a:srgbClr val="990000"/>
                </a:solidFill>
              </a:rPr>
              <a:t>, </a:t>
            </a:r>
            <a:r>
              <a:rPr lang="en-US" b="1">
                <a:solidFill>
                  <a:srgbClr val="990000"/>
                </a:solidFill>
                <a:latin typeface="Courier New" pitchFamily="49" charset="0"/>
              </a:rPr>
              <a:t>p != p1</a:t>
            </a:r>
          </a:p>
          <a:p>
            <a:r>
              <a:rPr lang="en-US">
                <a:solidFill>
                  <a:srgbClr val="990000"/>
                </a:solidFill>
              </a:rPr>
              <a:t>Output iterators</a:t>
            </a:r>
          </a:p>
          <a:p>
            <a:pPr lvl="1"/>
            <a:r>
              <a:rPr lang="en-US" b="1">
                <a:solidFill>
                  <a:srgbClr val="990000"/>
                </a:solidFill>
                <a:latin typeface="Courier New" pitchFamily="49" charset="0"/>
              </a:rPr>
              <a:t>*p</a:t>
            </a:r>
          </a:p>
          <a:p>
            <a:pPr lvl="1"/>
            <a:r>
              <a:rPr lang="en-US" b="1">
                <a:solidFill>
                  <a:srgbClr val="990000"/>
                </a:solidFill>
                <a:latin typeface="Courier New" pitchFamily="49" charset="0"/>
              </a:rPr>
              <a:t>*p=100;</a:t>
            </a:r>
          </a:p>
          <a:p>
            <a:r>
              <a:rPr lang="en-US">
                <a:solidFill>
                  <a:srgbClr val="990000"/>
                </a:solidFill>
              </a:rPr>
              <a:t>Forward iterators</a:t>
            </a:r>
          </a:p>
          <a:p>
            <a:pPr lvl="1"/>
            <a:r>
              <a:rPr lang="en-US">
                <a:solidFill>
                  <a:srgbClr val="990000"/>
                </a:solidFill>
              </a:rPr>
              <a:t>Have functionality of input and output iterators</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18" name="Rectangle 2"/>
          <p:cNvSpPr>
            <a:spLocks noGrp="1"/>
          </p:cNvSpPr>
          <p:nvPr>
            <p:ph type="title"/>
          </p:nvPr>
        </p:nvSpPr>
        <p:spPr/>
        <p:txBody>
          <a:bodyPr/>
          <a:lstStyle/>
          <a:p>
            <a:r>
              <a:rPr lang="en-US"/>
              <a:t>Iterator Operations cont..</a:t>
            </a:r>
          </a:p>
        </p:txBody>
      </p:sp>
      <p:sp>
        <p:nvSpPr>
          <p:cNvPr id="1826819" name="Rectangle 3"/>
          <p:cNvSpPr>
            <a:spLocks noGrp="1"/>
          </p:cNvSpPr>
          <p:nvPr>
            <p:ph type="body" idx="1"/>
          </p:nvPr>
        </p:nvSpPr>
        <p:spPr/>
        <p:txBody>
          <a:bodyPr>
            <a:normAutofit lnSpcReduction="10000"/>
          </a:bodyPr>
          <a:lstStyle/>
          <a:p>
            <a:endParaRPr lang="en-US"/>
          </a:p>
          <a:p>
            <a:r>
              <a:rPr lang="en-US">
                <a:solidFill>
                  <a:srgbClr val="990000"/>
                </a:solidFill>
              </a:rPr>
              <a:t>Bidirectional iterator</a:t>
            </a:r>
          </a:p>
          <a:p>
            <a:pPr lvl="1"/>
            <a:r>
              <a:rPr lang="en-US" b="1">
                <a:solidFill>
                  <a:srgbClr val="990000"/>
                </a:solidFill>
                <a:latin typeface="Courier New" pitchFamily="49" charset="0"/>
              </a:rPr>
              <a:t>--p</a:t>
            </a:r>
            <a:r>
              <a:rPr lang="en-US">
                <a:solidFill>
                  <a:srgbClr val="990000"/>
                </a:solidFill>
              </a:rPr>
              <a:t>, </a:t>
            </a:r>
            <a:r>
              <a:rPr lang="en-US" b="1">
                <a:solidFill>
                  <a:srgbClr val="990000"/>
                </a:solidFill>
                <a:latin typeface="Courier New" pitchFamily="49" charset="0"/>
              </a:rPr>
              <a:t>p--</a:t>
            </a:r>
          </a:p>
          <a:p>
            <a:r>
              <a:rPr lang="en-US">
                <a:solidFill>
                  <a:srgbClr val="990000"/>
                </a:solidFill>
              </a:rPr>
              <a:t>Random access iterator</a:t>
            </a:r>
          </a:p>
          <a:p>
            <a:pPr lvl="1"/>
            <a:r>
              <a:rPr lang="en-US" b="1">
                <a:solidFill>
                  <a:srgbClr val="990000"/>
                </a:solidFill>
                <a:latin typeface="Courier New" pitchFamily="49" charset="0"/>
              </a:rPr>
              <a:t>p + i</a:t>
            </a:r>
            <a:r>
              <a:rPr lang="en-US">
                <a:solidFill>
                  <a:srgbClr val="990000"/>
                </a:solidFill>
              </a:rPr>
              <a:t>, </a:t>
            </a:r>
            <a:r>
              <a:rPr lang="en-US" b="1">
                <a:solidFill>
                  <a:srgbClr val="990000"/>
                </a:solidFill>
                <a:latin typeface="Courier New" pitchFamily="49" charset="0"/>
              </a:rPr>
              <a:t>p += i</a:t>
            </a:r>
          </a:p>
          <a:p>
            <a:pPr lvl="1"/>
            <a:r>
              <a:rPr lang="en-US" b="1">
                <a:solidFill>
                  <a:srgbClr val="990000"/>
                </a:solidFill>
                <a:latin typeface="Courier New" pitchFamily="49" charset="0"/>
              </a:rPr>
              <a:t>p - i</a:t>
            </a:r>
            <a:r>
              <a:rPr lang="en-US">
                <a:solidFill>
                  <a:srgbClr val="990000"/>
                </a:solidFill>
              </a:rPr>
              <a:t>, </a:t>
            </a:r>
            <a:r>
              <a:rPr lang="en-US" b="1">
                <a:solidFill>
                  <a:srgbClr val="990000"/>
                </a:solidFill>
                <a:latin typeface="Courier New" pitchFamily="49" charset="0"/>
              </a:rPr>
              <a:t>p -= i</a:t>
            </a:r>
          </a:p>
          <a:p>
            <a:pPr lvl="1"/>
            <a:r>
              <a:rPr lang="en-US" b="1">
                <a:solidFill>
                  <a:srgbClr val="990000"/>
                </a:solidFill>
                <a:latin typeface="Courier New" pitchFamily="49" charset="0"/>
              </a:rPr>
              <a:t>p[i]</a:t>
            </a:r>
          </a:p>
          <a:p>
            <a:pPr lvl="1"/>
            <a:r>
              <a:rPr lang="en-US" b="1">
                <a:solidFill>
                  <a:srgbClr val="990000"/>
                </a:solidFill>
                <a:latin typeface="Courier New" pitchFamily="49" charset="0"/>
              </a:rPr>
              <a:t>p &lt; p1</a:t>
            </a:r>
            <a:r>
              <a:rPr lang="en-US">
                <a:solidFill>
                  <a:srgbClr val="990000"/>
                </a:solidFill>
              </a:rPr>
              <a:t>, </a:t>
            </a:r>
            <a:r>
              <a:rPr lang="en-US" b="1">
                <a:solidFill>
                  <a:srgbClr val="990000"/>
                </a:solidFill>
                <a:latin typeface="Courier New" pitchFamily="49" charset="0"/>
              </a:rPr>
              <a:t>p &lt;= p1</a:t>
            </a:r>
            <a:endParaRPr lang="en-US">
              <a:solidFill>
                <a:srgbClr val="990000"/>
              </a:solidFill>
            </a:endParaRPr>
          </a:p>
          <a:p>
            <a:pPr lvl="1"/>
            <a:r>
              <a:rPr lang="en-US" b="1">
                <a:solidFill>
                  <a:srgbClr val="990000"/>
                </a:solidFill>
                <a:latin typeface="Courier New" pitchFamily="49" charset="0"/>
              </a:rPr>
              <a:t>p &gt; p1</a:t>
            </a:r>
            <a:r>
              <a:rPr lang="en-US">
                <a:solidFill>
                  <a:srgbClr val="990000"/>
                </a:solidFill>
              </a:rPr>
              <a:t>, </a:t>
            </a:r>
            <a:r>
              <a:rPr lang="en-US" b="1">
                <a:solidFill>
                  <a:srgbClr val="990000"/>
                </a:solidFill>
                <a:latin typeface="Courier New" pitchFamily="49" charset="0"/>
              </a:rPr>
              <a:t>p &gt;= p1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FontTx/>
              <a:buChar char="•"/>
            </a:pPr>
            <a:endParaRPr lang="en-US" sz="3200">
              <a:latin typeface="Times New Roman" pitchFamily="18" charset="0"/>
            </a:endParaRPr>
          </a:p>
        </p:txBody>
      </p:sp>
      <p:graphicFrame>
        <p:nvGraphicFramePr>
          <p:cNvPr id="709635" name="Object 3"/>
          <p:cNvGraphicFramePr>
            <a:graphicFrameLocks noChangeAspect="1"/>
          </p:cNvGraphicFramePr>
          <p:nvPr/>
        </p:nvGraphicFramePr>
        <p:xfrm>
          <a:off x="762000" y="1371600"/>
          <a:ext cx="7273925" cy="4419600"/>
        </p:xfrm>
        <a:graphic>
          <a:graphicData uri="http://schemas.openxmlformats.org/presentationml/2006/ole">
            <mc:AlternateContent xmlns:mc="http://schemas.openxmlformats.org/markup-compatibility/2006">
              <mc:Choice xmlns:v="urn:schemas-microsoft-com:vml" Requires="v">
                <p:oleObj spid="_x0000_s1033" name="MS Org Chart" r:id="rId6" imgW="4809995" imgH="2442575" progId="">
                  <p:embed followColorScheme="full"/>
                </p:oleObj>
              </mc:Choice>
              <mc:Fallback>
                <p:oleObj name="MS Org Chart" r:id="rId6" imgW="4809995" imgH="2442575" progId="">
                  <p:embed followColorScheme="full"/>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371600"/>
                        <a:ext cx="7273925" cy="4419600"/>
                      </a:xfrm>
                      <a:prstGeom prst="rect">
                        <a:avLst/>
                      </a:prstGeom>
                      <a:noFill/>
                      <a:ln w="12700">
                        <a:solidFill>
                          <a:srgbClr val="3366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9636" name="Text Box 4"/>
          <p:cNvSpPr txBox="1">
            <a:spLocks noChangeArrowheads="1"/>
          </p:cNvSpPr>
          <p:nvPr/>
        </p:nvSpPr>
        <p:spPr bwMode="auto">
          <a:xfrm>
            <a:off x="2971800" y="304800"/>
            <a:ext cx="2362200" cy="2043113"/>
          </a:xfrm>
          <a:prstGeom prst="rect">
            <a:avLst/>
          </a:prstGeom>
          <a:noFill/>
          <a:ln w="9525">
            <a:noFill/>
            <a:miter lim="800000"/>
            <a:headEnd/>
            <a:tailEnd/>
          </a:ln>
          <a:effectLst/>
        </p:spPr>
        <p:txBody>
          <a:bodyPr>
            <a:spAutoFit/>
          </a:bodyPr>
          <a:lstStyle/>
          <a:p>
            <a:pPr algn="ctr" eaLnBrk="0" hangingPunct="0"/>
            <a:r>
              <a:rPr lang="en-US" sz="3200">
                <a:latin typeface="Times New Roman" pitchFamily="18" charset="0"/>
              </a:rPr>
              <a:t>Data Types</a:t>
            </a:r>
          </a:p>
          <a:p>
            <a:pPr eaLnBrk="0" hangingPunct="0"/>
            <a:endParaRPr lang="en-US" sz="9600" b="1">
              <a:latin typeface="Albertus Extra Bold" pitchFamily="34" charset="0"/>
            </a:endParaRPr>
          </a:p>
        </p:txBody>
      </p:sp>
      <p:pic>
        <p:nvPicPr>
          <p:cNvPr id="2" name="Audio 1">
            <a:hlinkClick r:id="" action="ppaction://media"/>
            <a:extLst>
              <a:ext uri="{FF2B5EF4-FFF2-40B4-BE49-F238E27FC236}">
                <a16:creationId xmlns:a16="http://schemas.microsoft.com/office/drawing/2014/main" id="{5C510616-142C-4A6F-92E4-44B99AC11DE5}"/>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22"/>
    </mc:Choice>
    <mc:Fallback xmlns="">
      <p:transition spd="slow" advTm="1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842" name="Rectangle 2"/>
          <p:cNvSpPr>
            <a:spLocks noChangeArrowheads="1"/>
          </p:cNvSpPr>
          <p:nvPr/>
        </p:nvSpPr>
        <p:spPr bwMode="auto">
          <a:xfrm>
            <a:off x="685800" y="1371600"/>
            <a:ext cx="7772400" cy="4572000"/>
          </a:xfrm>
          <a:prstGeom prst="rect">
            <a:avLst/>
          </a:prstGeom>
          <a:noFill/>
          <a:ln w="9525">
            <a:noFill/>
            <a:miter lim="800000"/>
            <a:headEnd/>
            <a:tailEnd/>
          </a:ln>
          <a:effectLst/>
        </p:spPr>
        <p:txBody>
          <a:bodyPr lIns="92075" tIns="46037" rIns="92075" bIns="46037"/>
          <a:lstStyle/>
          <a:p>
            <a:pPr marL="742950" lvl="1" indent="-285750" eaLnBrk="0" hangingPunct="0">
              <a:spcBef>
                <a:spcPct val="20000"/>
              </a:spcBef>
              <a:buSzPct val="120000"/>
              <a:buFontTx/>
              <a:buChar char="•"/>
            </a:pPr>
            <a:r>
              <a:rPr lang="en-US" sz="2400">
                <a:solidFill>
                  <a:srgbClr val="990000"/>
                </a:solidFill>
                <a:latin typeface="Times New Roman" pitchFamily="18" charset="0"/>
              </a:rPr>
              <a:t>Decide the type of container that you wish to use.</a:t>
            </a:r>
          </a:p>
          <a:p>
            <a:pPr marL="742950" lvl="1" indent="-285750" eaLnBrk="0" hangingPunct="0">
              <a:spcBef>
                <a:spcPct val="20000"/>
              </a:spcBef>
              <a:buSzPct val="120000"/>
              <a:buFontTx/>
              <a:buChar char="•"/>
            </a:pPr>
            <a:endParaRPr lang="en-US" sz="2400">
              <a:solidFill>
                <a:srgbClr val="990000"/>
              </a:solidFill>
              <a:latin typeface="Times New Roman" pitchFamily="18" charset="0"/>
            </a:endParaRPr>
          </a:p>
          <a:p>
            <a:pPr marL="742950" lvl="1" indent="-285750" eaLnBrk="0" hangingPunct="0">
              <a:spcBef>
                <a:spcPct val="20000"/>
              </a:spcBef>
              <a:buSzPct val="120000"/>
              <a:buFontTx/>
              <a:buChar char="•"/>
            </a:pPr>
            <a:r>
              <a:rPr lang="en-US" sz="2400">
                <a:solidFill>
                  <a:srgbClr val="990000"/>
                </a:solidFill>
                <a:latin typeface="Times New Roman" pitchFamily="18" charset="0"/>
              </a:rPr>
              <a:t>Use its member functions to add, access, modify, or delete elements.</a:t>
            </a:r>
          </a:p>
          <a:p>
            <a:pPr marL="742950" lvl="1" indent="-285750" eaLnBrk="0" hangingPunct="0">
              <a:spcBef>
                <a:spcPct val="20000"/>
              </a:spcBef>
              <a:buSzPct val="120000"/>
              <a:buFontTx/>
              <a:buChar char="•"/>
            </a:pPr>
            <a:endParaRPr lang="en-US" sz="2400">
              <a:solidFill>
                <a:srgbClr val="990000"/>
              </a:solidFill>
              <a:latin typeface="Times New Roman" pitchFamily="18" charset="0"/>
            </a:endParaRPr>
          </a:p>
          <a:p>
            <a:pPr marL="742950" lvl="1" indent="-285750" eaLnBrk="0" hangingPunct="0">
              <a:spcBef>
                <a:spcPct val="20000"/>
              </a:spcBef>
              <a:buSzPct val="120000"/>
              <a:buFontTx/>
              <a:buChar char="•"/>
            </a:pPr>
            <a:r>
              <a:rPr lang="en-US" sz="2400">
                <a:solidFill>
                  <a:srgbClr val="990000"/>
                </a:solidFill>
                <a:latin typeface="Times New Roman" pitchFamily="18" charset="0"/>
              </a:rPr>
              <a:t>Members within a container can be accessed with an iterator.</a:t>
            </a:r>
          </a:p>
          <a:p>
            <a:pPr marL="742950" lvl="1" indent="-285750" eaLnBrk="0" hangingPunct="0">
              <a:spcBef>
                <a:spcPct val="20000"/>
              </a:spcBef>
              <a:buSzPct val="120000"/>
              <a:buFontTx/>
              <a:buChar char="•"/>
            </a:pPr>
            <a:endParaRPr lang="en-US" sz="2400">
              <a:solidFill>
                <a:srgbClr val="990000"/>
              </a:solidFill>
              <a:latin typeface="Times New Roman" pitchFamily="18" charset="0"/>
            </a:endParaRPr>
          </a:p>
          <a:p>
            <a:pPr marL="742950" lvl="1" indent="-285750" eaLnBrk="0" hangingPunct="0">
              <a:spcBef>
                <a:spcPct val="20000"/>
              </a:spcBef>
              <a:buSzPct val="120000"/>
              <a:buFontTx/>
              <a:buChar char="•"/>
            </a:pPr>
            <a:r>
              <a:rPr lang="en-US" sz="2400">
                <a:solidFill>
                  <a:srgbClr val="990000"/>
                </a:solidFill>
                <a:latin typeface="Times New Roman" pitchFamily="18" charset="0"/>
              </a:rPr>
              <a:t>The container can be manipulated using one or more algorithms.</a:t>
            </a:r>
          </a:p>
        </p:txBody>
      </p:sp>
      <p:sp>
        <p:nvSpPr>
          <p:cNvPr id="1827843" name="Rectangle 3"/>
          <p:cNvSpPr>
            <a:spLocks noChangeArrowheads="1"/>
          </p:cNvSpPr>
          <p:nvPr/>
        </p:nvSpPr>
        <p:spPr bwMode="auto">
          <a:xfrm>
            <a:off x="228600" y="457200"/>
            <a:ext cx="6510338"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Basic Steps to Use STL</a:t>
            </a:r>
            <a:r>
              <a:rPr lang="en-US" sz="3200">
                <a:solidFill>
                  <a:schemeClr val="tx2"/>
                </a:solidFill>
                <a:latin typeface="Times New Roman" pitchFamily="18" charset="0"/>
              </a:rPr>
              <a:t> </a:t>
            </a: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0" name="Rectangle 2"/>
          <p:cNvSpPr>
            <a:spLocks noGrp="1"/>
          </p:cNvSpPr>
          <p:nvPr>
            <p:ph type="title"/>
          </p:nvPr>
        </p:nvSpPr>
        <p:spPr/>
        <p:txBody>
          <a:bodyPr/>
          <a:lstStyle/>
          <a:p>
            <a:r>
              <a:rPr lang="en-US"/>
              <a:t>Example : Vector container </a:t>
            </a:r>
          </a:p>
        </p:txBody>
      </p:sp>
      <p:sp>
        <p:nvSpPr>
          <p:cNvPr id="1829891" name="Rectangle 3"/>
          <p:cNvSpPr>
            <a:spLocks noGrp="1"/>
          </p:cNvSpPr>
          <p:nvPr>
            <p:ph type="body" idx="1"/>
          </p:nvPr>
        </p:nvSpPr>
        <p:spPr/>
        <p:txBody>
          <a:bodyPr>
            <a:normAutofit fontScale="92500" lnSpcReduction="20000"/>
          </a:bodyPr>
          <a:lstStyle/>
          <a:p>
            <a:r>
              <a:rPr lang="en-US">
                <a:solidFill>
                  <a:srgbClr val="990000"/>
                </a:solidFill>
              </a:rPr>
              <a:t>Vector </a:t>
            </a:r>
          </a:p>
          <a:p>
            <a:pPr lvl="1"/>
            <a:r>
              <a:rPr lang="en-US">
                <a:solidFill>
                  <a:srgbClr val="990000"/>
                </a:solidFill>
              </a:rPr>
              <a:t>Have to include the following header file </a:t>
            </a:r>
            <a:r>
              <a:rPr lang="en-US" b="1">
                <a:solidFill>
                  <a:srgbClr val="990000"/>
                </a:solidFill>
              </a:rPr>
              <a:t>&lt;vector&gt;</a:t>
            </a:r>
          </a:p>
          <a:p>
            <a:pPr lvl="1"/>
            <a:r>
              <a:rPr lang="en-US">
                <a:solidFill>
                  <a:srgbClr val="990000"/>
                </a:solidFill>
              </a:rPr>
              <a:t>Data structure with contiguous memory locations</a:t>
            </a:r>
          </a:p>
          <a:p>
            <a:pPr lvl="2"/>
            <a:r>
              <a:rPr lang="en-US">
                <a:solidFill>
                  <a:srgbClr val="990000"/>
                </a:solidFill>
              </a:rPr>
              <a:t>Access elements with </a:t>
            </a:r>
            <a:r>
              <a:rPr lang="en-US" b="1">
                <a:solidFill>
                  <a:srgbClr val="990000"/>
                </a:solidFill>
              </a:rPr>
              <a:t>[]</a:t>
            </a:r>
          </a:p>
          <a:p>
            <a:pPr lvl="1"/>
            <a:r>
              <a:rPr lang="en-US">
                <a:solidFill>
                  <a:srgbClr val="990000"/>
                </a:solidFill>
              </a:rPr>
              <a:t>Use when data must be sorted and easily accessible</a:t>
            </a:r>
          </a:p>
          <a:p>
            <a:endParaRPr lang="en-US">
              <a:solidFill>
                <a:srgbClr val="990000"/>
              </a:solidFill>
            </a:endParaRPr>
          </a:p>
          <a:p>
            <a:r>
              <a:rPr lang="en-US">
                <a:solidFill>
                  <a:srgbClr val="990000"/>
                </a:solidFill>
              </a:rPr>
              <a:t>When memory exhausted</a:t>
            </a:r>
          </a:p>
          <a:p>
            <a:pPr lvl="1"/>
            <a:r>
              <a:rPr lang="en-US">
                <a:solidFill>
                  <a:srgbClr val="990000"/>
                </a:solidFill>
              </a:rPr>
              <a:t>Allocates larger, contiguous area of memory</a:t>
            </a:r>
          </a:p>
          <a:p>
            <a:pPr lvl="1">
              <a:buFont typeface="Arial" charset="0"/>
              <a:buNone/>
            </a:pPr>
            <a:endParaRPr lang="en-US">
              <a:solidFill>
                <a:srgbClr val="990000"/>
              </a:solidFill>
            </a:endParaRPr>
          </a:p>
          <a:p>
            <a:r>
              <a:rPr lang="en-US">
                <a:solidFill>
                  <a:srgbClr val="990000"/>
                </a:solidFill>
              </a:rPr>
              <a:t>Has random access iterators</a:t>
            </a:r>
          </a:p>
          <a:p>
            <a:endParaRPr lang="en-US">
              <a:solidFill>
                <a:srgbClr val="990000"/>
              </a:solidFill>
            </a:endParaRPr>
          </a:p>
        </p:txBody>
      </p:sp>
    </p:spTree>
  </p:cSld>
  <p:clrMapOvr>
    <a:masterClrMapping/>
  </p:clrMapOvr>
  <p:transition/>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914" name="Rectangle 2"/>
          <p:cNvSpPr>
            <a:spLocks noGrp="1"/>
          </p:cNvSpPr>
          <p:nvPr>
            <p:ph type="title"/>
          </p:nvPr>
        </p:nvSpPr>
        <p:spPr/>
        <p:txBody>
          <a:bodyPr/>
          <a:lstStyle/>
          <a:p>
            <a:r>
              <a:rPr lang="en-US"/>
              <a:t>Vector container operations</a:t>
            </a:r>
          </a:p>
        </p:txBody>
      </p:sp>
      <p:sp>
        <p:nvSpPr>
          <p:cNvPr id="1830915" name="Rectangle 3"/>
          <p:cNvSpPr>
            <a:spLocks noGrp="1"/>
          </p:cNvSpPr>
          <p:nvPr>
            <p:ph type="body" idx="1"/>
          </p:nvPr>
        </p:nvSpPr>
        <p:spPr/>
        <p:txBody>
          <a:bodyPr/>
          <a:lstStyle/>
          <a:p>
            <a:r>
              <a:rPr lang="en-US">
                <a:solidFill>
                  <a:srgbClr val="990000"/>
                </a:solidFill>
              </a:rPr>
              <a:t>vector class member functions</a:t>
            </a:r>
          </a:p>
          <a:p>
            <a:pPr lvl="1"/>
            <a:r>
              <a:rPr lang="en-US">
                <a:solidFill>
                  <a:srgbClr val="990000"/>
                </a:solidFill>
              </a:rPr>
              <a:t>push_back(value) </a:t>
            </a:r>
          </a:p>
          <a:p>
            <a:pPr lvl="2"/>
            <a:r>
              <a:rPr lang="en-US">
                <a:solidFill>
                  <a:srgbClr val="990000"/>
                </a:solidFill>
              </a:rPr>
              <a:t>Add element to end (found in all sequence  containers).</a:t>
            </a:r>
          </a:p>
          <a:p>
            <a:pPr lvl="1"/>
            <a:r>
              <a:rPr lang="en-US">
                <a:solidFill>
                  <a:srgbClr val="990000"/>
                </a:solidFill>
              </a:rPr>
              <a:t>size()</a:t>
            </a:r>
          </a:p>
          <a:p>
            <a:pPr lvl="2"/>
            <a:r>
              <a:rPr lang="en-US">
                <a:solidFill>
                  <a:srgbClr val="990000"/>
                </a:solidFill>
              </a:rPr>
              <a:t>Current size of vector</a:t>
            </a:r>
          </a:p>
          <a:p>
            <a:pPr lvl="1"/>
            <a:r>
              <a:rPr lang="en-US">
                <a:solidFill>
                  <a:srgbClr val="990000"/>
                </a:solidFill>
              </a:rPr>
              <a:t>capacity()</a:t>
            </a:r>
          </a:p>
          <a:p>
            <a:pPr lvl="2"/>
            <a:r>
              <a:rPr lang="en-US">
                <a:solidFill>
                  <a:srgbClr val="990000"/>
                </a:solidFill>
              </a:rPr>
              <a:t>How much vector can hold before reallocating memory</a:t>
            </a:r>
          </a:p>
          <a:p>
            <a:pPr lvl="1"/>
            <a:r>
              <a:rPr lang="en-US">
                <a:solidFill>
                  <a:srgbClr val="990000"/>
                </a:solidFill>
              </a:rPr>
              <a:t>insert(</a:t>
            </a:r>
            <a:r>
              <a:rPr lang="en-US" i="1">
                <a:solidFill>
                  <a:srgbClr val="990000"/>
                </a:solidFill>
              </a:rPr>
              <a:t>iterator</a:t>
            </a:r>
            <a:r>
              <a:rPr lang="en-US">
                <a:solidFill>
                  <a:srgbClr val="990000"/>
                </a:solidFill>
              </a:rPr>
              <a:t>, </a:t>
            </a:r>
            <a:r>
              <a:rPr lang="en-US" i="1">
                <a:solidFill>
                  <a:srgbClr val="990000"/>
                </a:solidFill>
              </a:rPr>
              <a:t>value </a:t>
            </a:r>
            <a:r>
              <a:rPr lang="en-US">
                <a:solidFill>
                  <a:srgbClr val="990000"/>
                </a:solidFill>
              </a:rPr>
              <a:t>)</a:t>
            </a:r>
          </a:p>
          <a:p>
            <a:pPr lvl="2"/>
            <a:r>
              <a:rPr lang="en-US">
                <a:solidFill>
                  <a:srgbClr val="990000"/>
                </a:solidFill>
              </a:rPr>
              <a:t>Inserts </a:t>
            </a:r>
            <a:r>
              <a:rPr lang="en-US" i="1">
                <a:solidFill>
                  <a:srgbClr val="990000"/>
                </a:solidFill>
              </a:rPr>
              <a:t>value</a:t>
            </a:r>
            <a:r>
              <a:rPr lang="en-US">
                <a:solidFill>
                  <a:srgbClr val="990000"/>
                </a:solidFill>
              </a:rPr>
              <a:t> before location of </a:t>
            </a:r>
            <a:r>
              <a:rPr lang="en-US" i="1">
                <a:solidFill>
                  <a:srgbClr val="990000"/>
                </a:solidFill>
              </a:rPr>
              <a:t>iterator</a:t>
            </a: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p:cNvSpPr>
          <p:nvPr>
            <p:ph type="title"/>
          </p:nvPr>
        </p:nvSpPr>
        <p:spPr/>
        <p:txBody>
          <a:bodyPr/>
          <a:lstStyle/>
          <a:p>
            <a:r>
              <a:rPr lang="en-US"/>
              <a:t>Vector container operations cont..</a:t>
            </a:r>
          </a:p>
        </p:txBody>
      </p:sp>
      <p:sp>
        <p:nvSpPr>
          <p:cNvPr id="1831939" name="Rectangle 3"/>
          <p:cNvSpPr>
            <a:spLocks noGrp="1"/>
          </p:cNvSpPr>
          <p:nvPr>
            <p:ph type="body" idx="1"/>
          </p:nvPr>
        </p:nvSpPr>
        <p:spPr/>
        <p:txBody>
          <a:bodyPr>
            <a:normAutofit lnSpcReduction="10000"/>
          </a:bodyPr>
          <a:lstStyle/>
          <a:p>
            <a:pPr lvl="1"/>
            <a:r>
              <a:rPr lang="en-US">
                <a:solidFill>
                  <a:srgbClr val="990000"/>
                </a:solidFill>
              </a:rPr>
              <a:t>erase( iterator</a:t>
            </a:r>
            <a:r>
              <a:rPr lang="en-US" i="1">
                <a:solidFill>
                  <a:srgbClr val="990000"/>
                </a:solidFill>
              </a:rPr>
              <a:t> </a:t>
            </a:r>
            <a:r>
              <a:rPr lang="en-US">
                <a:solidFill>
                  <a:srgbClr val="990000"/>
                </a:solidFill>
              </a:rPr>
              <a:t>) </a:t>
            </a:r>
          </a:p>
          <a:p>
            <a:pPr lvl="2"/>
            <a:r>
              <a:rPr lang="en-US">
                <a:solidFill>
                  <a:srgbClr val="990000"/>
                </a:solidFill>
              </a:rPr>
              <a:t>Remove element from container</a:t>
            </a:r>
          </a:p>
          <a:p>
            <a:pPr lvl="1"/>
            <a:r>
              <a:rPr lang="en-US">
                <a:solidFill>
                  <a:srgbClr val="990000"/>
                </a:solidFill>
              </a:rPr>
              <a:t>erase( iter1, iter2 ) </a:t>
            </a:r>
          </a:p>
          <a:p>
            <a:pPr lvl="2"/>
            <a:r>
              <a:rPr lang="en-US">
                <a:solidFill>
                  <a:srgbClr val="990000"/>
                </a:solidFill>
              </a:rPr>
              <a:t>Will give a range to delete between iter1 to iter2</a:t>
            </a:r>
          </a:p>
          <a:p>
            <a:pPr lvl="1"/>
            <a:r>
              <a:rPr lang="en-US">
                <a:solidFill>
                  <a:srgbClr val="990000"/>
                </a:solidFill>
              </a:rPr>
              <a:t>clear()</a:t>
            </a:r>
          </a:p>
          <a:p>
            <a:pPr lvl="2"/>
            <a:r>
              <a:rPr lang="en-US">
                <a:solidFill>
                  <a:srgbClr val="990000"/>
                </a:solidFill>
              </a:rPr>
              <a:t>Will erase the entire vector.</a:t>
            </a:r>
          </a:p>
          <a:p>
            <a:pPr lvl="1"/>
            <a:r>
              <a:rPr lang="en-US">
                <a:solidFill>
                  <a:srgbClr val="990000"/>
                </a:solidFill>
              </a:rPr>
              <a:t>begin()</a:t>
            </a:r>
          </a:p>
          <a:p>
            <a:pPr lvl="2"/>
            <a:r>
              <a:rPr lang="en-US">
                <a:solidFill>
                  <a:srgbClr val="990000"/>
                </a:solidFill>
              </a:rPr>
              <a:t>Will return the iterator to the beginning.</a:t>
            </a:r>
          </a:p>
          <a:p>
            <a:pPr lvl="1"/>
            <a:r>
              <a:rPr lang="en-US">
                <a:solidFill>
                  <a:srgbClr val="990000"/>
                </a:solidFill>
              </a:rPr>
              <a:t>end()</a:t>
            </a:r>
          </a:p>
          <a:p>
            <a:pPr lvl="2"/>
            <a:r>
              <a:rPr lang="en-US">
                <a:solidFill>
                  <a:srgbClr val="990000"/>
                </a:solidFill>
              </a:rPr>
              <a:t>Will return the iterator to the end of vector.</a:t>
            </a:r>
          </a:p>
          <a:p>
            <a:pPr lvl="1"/>
            <a:endParaRPr lang="en-US">
              <a:solidFill>
                <a:srgbClr val="990000"/>
              </a:solidFill>
            </a:endParaRPr>
          </a:p>
          <a:p>
            <a:pPr lvl="2"/>
            <a:endParaRPr lang="en-US">
              <a:solidFill>
                <a:srgbClr val="990000"/>
              </a:solidFill>
            </a:endParaRPr>
          </a:p>
          <a:p>
            <a:pPr lvl="2"/>
            <a:endParaRPr lang="en-US">
              <a:solidFill>
                <a:srgbClr val="990000"/>
              </a:solidFill>
            </a:endParaRPr>
          </a:p>
          <a:p>
            <a:pPr lvl="2"/>
            <a:endParaRPr lang="en-US"/>
          </a:p>
        </p:txBody>
      </p:sp>
    </p:spTree>
  </p:cSld>
  <p:clrMapOvr>
    <a:masterClrMapping/>
  </p:clrMapOvr>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62"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1832963" name="Text Box 3"/>
          <p:cNvSpPr txBox="1">
            <a:spLocks noChangeArrowheads="1"/>
          </p:cNvSpPr>
          <p:nvPr/>
        </p:nvSpPr>
        <p:spPr bwMode="auto">
          <a:xfrm>
            <a:off x="533400" y="2022475"/>
            <a:ext cx="8077200" cy="1552575"/>
          </a:xfrm>
          <a:prstGeom prst="rect">
            <a:avLst/>
          </a:prstGeom>
          <a:noFill/>
          <a:ln w="9525">
            <a:noFill/>
            <a:miter lim="800000"/>
            <a:headEnd/>
            <a:tailEnd/>
          </a:ln>
          <a:effectLst/>
        </p:spPr>
        <p:txBody>
          <a:bodyPr>
            <a:spAutoFit/>
          </a:bodyPr>
          <a:lstStyle/>
          <a:p>
            <a:pPr eaLnBrk="0" hangingPunct="0"/>
            <a:r>
              <a:rPr lang="en-US" sz="2400">
                <a:solidFill>
                  <a:srgbClr val="990000"/>
                </a:solidFill>
                <a:latin typeface="Times New Roman" pitchFamily="18" charset="0"/>
              </a:rPr>
              <a:t>At the end of this session, you learnt to:</a:t>
            </a:r>
          </a:p>
          <a:p>
            <a:pPr lvl="1" eaLnBrk="0" hangingPunct="0">
              <a:buSzPct val="120000"/>
              <a:buFontTx/>
              <a:buChar char="•"/>
            </a:pPr>
            <a:r>
              <a:rPr lang="en-US" sz="2400">
                <a:solidFill>
                  <a:srgbClr val="990000"/>
                </a:solidFill>
                <a:latin typeface="Times New Roman" pitchFamily="18" charset="0"/>
              </a:rPr>
              <a:t> Describe function templates and their implementation</a:t>
            </a:r>
          </a:p>
          <a:p>
            <a:pPr lvl="1" eaLnBrk="0" hangingPunct="0">
              <a:buSzPct val="120000"/>
              <a:buFontTx/>
              <a:buChar char="•"/>
            </a:pPr>
            <a:r>
              <a:rPr lang="en-US" sz="2400">
                <a:solidFill>
                  <a:srgbClr val="990000"/>
                </a:solidFill>
                <a:latin typeface="Times New Roman" pitchFamily="18" charset="0"/>
              </a:rPr>
              <a:t>  Describe class templates and their implementation</a:t>
            </a:r>
          </a:p>
          <a:p>
            <a:pPr lvl="1" eaLnBrk="0" hangingPunct="0">
              <a:buSzPct val="120000"/>
              <a:buFontTx/>
              <a:buChar char="•"/>
            </a:pPr>
            <a:r>
              <a:rPr lang="en-US" sz="2400">
                <a:solidFill>
                  <a:srgbClr val="990000"/>
                </a:solidFill>
                <a:latin typeface="Times New Roman" pitchFamily="18" charset="0"/>
              </a:rPr>
              <a:t>  Get an overview to containers and their implementation</a:t>
            </a:r>
          </a:p>
        </p:txBody>
      </p:sp>
      <p:sp>
        <p:nvSpPr>
          <p:cNvPr id="1832964" name="Rectangle 4"/>
          <p:cNvSpPr>
            <a:spLocks noChangeArrowheads="1"/>
          </p:cNvSpPr>
          <p:nvPr/>
        </p:nvSpPr>
        <p:spPr bwMode="auto">
          <a:xfrm>
            <a:off x="2667000" y="457200"/>
            <a:ext cx="3810000" cy="579438"/>
          </a:xfrm>
          <a:prstGeom prst="rect">
            <a:avLst/>
          </a:prstGeom>
          <a:noFill/>
          <a:ln w="9525">
            <a:noFill/>
            <a:miter lim="800000"/>
            <a:headEnd/>
            <a:tailEnd/>
          </a:ln>
          <a:effectLst/>
        </p:spPr>
        <p:txBody>
          <a:bodyPr>
            <a:spAutoFit/>
          </a:bodyPr>
          <a:lstStyle/>
          <a:p>
            <a:pPr algn="ctr" eaLnBrk="0" hangingPunct="0"/>
            <a:r>
              <a:rPr lang="en-US" sz="3200">
                <a:solidFill>
                  <a:schemeClr val="tx2"/>
                </a:solidFill>
                <a:latin typeface="Times New Roman" pitchFamily="18" charset="0"/>
              </a:rPr>
              <a:t>Summary</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p:cNvSpPr>
            <a:spLocks noChangeArrowheads="1"/>
          </p:cNvSpPr>
          <p:nvPr/>
        </p:nvSpPr>
        <p:spPr bwMode="auto">
          <a:xfrm>
            <a:off x="685800" y="1371600"/>
            <a:ext cx="7696200" cy="4724400"/>
          </a:xfrm>
          <a:prstGeom prst="rect">
            <a:avLst/>
          </a:prstGeom>
          <a:noFill/>
          <a:ln w="9525">
            <a:noFill/>
            <a:miter lim="800000"/>
            <a:headEnd/>
            <a:tailEnd/>
          </a:ln>
          <a:effectLst/>
        </p:spPr>
        <p:txBody>
          <a:bodyPr lIns="92075" tIns="46037" rIns="92075" bIns="46037"/>
          <a:lstStyle/>
          <a:p>
            <a:pPr marL="1143000" lvl="2" indent="-228600" eaLnBrk="0" hangingPunct="0">
              <a:spcBef>
                <a:spcPct val="20000"/>
              </a:spcBef>
            </a:pPr>
            <a:endParaRPr lang="en-US" sz="4400" b="1">
              <a:latin typeface="Times New Roman" pitchFamily="18" charset="0"/>
            </a:endParaRPr>
          </a:p>
          <a:p>
            <a:pPr marL="1143000" lvl="2" indent="-228600" eaLnBrk="0" hangingPunct="0">
              <a:spcBef>
                <a:spcPct val="20000"/>
              </a:spcBef>
            </a:pPr>
            <a:r>
              <a:rPr lang="en-US" sz="3200" b="1">
                <a:latin typeface="Gill Sans MT" pitchFamily="34" charset="0"/>
              </a:rPr>
              <a:t>Exception Handling</a:t>
            </a:r>
          </a:p>
        </p:txBody>
      </p:sp>
      <p:sp>
        <p:nvSpPr>
          <p:cNvPr id="1835011" name="Rectangle 3"/>
          <p:cNvSpPr>
            <a:spLocks noChangeArrowheads="1"/>
          </p:cNvSpPr>
          <p:nvPr/>
        </p:nvSpPr>
        <p:spPr bwMode="auto">
          <a:xfrm>
            <a:off x="3048000" y="304800"/>
            <a:ext cx="323850" cy="762000"/>
          </a:xfrm>
          <a:prstGeom prst="rect">
            <a:avLst/>
          </a:prstGeom>
          <a:noFill/>
          <a:ln w="9525">
            <a:noFill/>
            <a:miter lim="800000"/>
            <a:headEnd/>
            <a:tailEnd/>
          </a:ln>
          <a:effectLst/>
        </p:spPr>
        <p:txBody>
          <a:bodyPr wrap="none">
            <a:spAutoFit/>
          </a:bodyPr>
          <a:lstStyle/>
          <a:p>
            <a:pPr eaLnBrk="0" hangingPunct="0"/>
            <a:r>
              <a:rPr lang="en-US" sz="4400">
                <a:solidFill>
                  <a:schemeClr val="tx2"/>
                </a:solidFill>
                <a:latin typeface="Times New Roman" pitchFamily="18" charset="0"/>
              </a:rPr>
              <a:t> </a:t>
            </a:r>
            <a:endParaRPr lang="en-US" sz="3200">
              <a:solidFill>
                <a:schemeClr val="tx2"/>
              </a:solidFill>
              <a:latin typeface="Times New Roman" pitchFamily="18" charset="0"/>
            </a:endParaRP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8" name="Rectangle 2"/>
          <p:cNvSpPr>
            <a:spLocks noGrp="1"/>
          </p:cNvSpPr>
          <p:nvPr>
            <p:ph type="title"/>
          </p:nvPr>
        </p:nvSpPr>
        <p:spPr/>
        <p:txBody>
          <a:bodyPr/>
          <a:lstStyle/>
          <a:p>
            <a:r>
              <a:rPr lang="en-US"/>
              <a:t>Objectives</a:t>
            </a:r>
          </a:p>
        </p:txBody>
      </p:sp>
      <p:sp>
        <p:nvSpPr>
          <p:cNvPr id="1837059" name="Rectangle 3"/>
          <p:cNvSpPr>
            <a:spLocks noGrp="1"/>
          </p:cNvSpPr>
          <p:nvPr>
            <p:ph type="body" idx="1"/>
          </p:nvPr>
        </p:nvSpPr>
        <p:spPr/>
        <p:txBody>
          <a:bodyPr>
            <a:normAutofit fontScale="92500" lnSpcReduction="10000"/>
          </a:bodyPr>
          <a:lstStyle/>
          <a:p>
            <a:r>
              <a:rPr lang="en-US"/>
              <a:t>In this session you will learn to:</a:t>
            </a:r>
          </a:p>
          <a:p>
            <a:r>
              <a:rPr lang="en-US"/>
              <a:t>Define Exception</a:t>
            </a:r>
          </a:p>
          <a:p>
            <a:r>
              <a:rPr lang="en-US"/>
              <a:t>Describe Error handling in C </a:t>
            </a:r>
          </a:p>
          <a:p>
            <a:r>
              <a:rPr lang="en-US"/>
              <a:t>Describe Implementation of exception handling using try catch, throw</a:t>
            </a:r>
          </a:p>
          <a:p>
            <a:r>
              <a:rPr lang="en-US"/>
              <a:t>Handling uncaught exception </a:t>
            </a:r>
          </a:p>
          <a:p>
            <a:r>
              <a:rPr lang="en-US"/>
              <a:t>Restricting Exception and re-throwing exception</a:t>
            </a:r>
          </a:p>
          <a:p>
            <a:r>
              <a:rPr lang="en-US"/>
              <a:t>Handling Derived class Exception</a:t>
            </a:r>
          </a:p>
          <a:p>
            <a:r>
              <a:rPr lang="en-US"/>
              <a:t>Use of Standard Library Exception Hierarchy </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Grp="1"/>
          </p:cNvSpPr>
          <p:nvPr>
            <p:ph type="title"/>
          </p:nvPr>
        </p:nvSpPr>
        <p:spPr/>
        <p:txBody>
          <a:bodyPr/>
          <a:lstStyle/>
          <a:p>
            <a:r>
              <a:rPr lang="en-US"/>
              <a:t>What is an Exception?</a:t>
            </a:r>
          </a:p>
        </p:txBody>
      </p:sp>
      <p:sp>
        <p:nvSpPr>
          <p:cNvPr id="1838083" name="Rectangle 3"/>
          <p:cNvSpPr>
            <a:spLocks noGrp="1"/>
          </p:cNvSpPr>
          <p:nvPr>
            <p:ph type="body" idx="1"/>
          </p:nvPr>
        </p:nvSpPr>
        <p:spPr/>
        <p:txBody>
          <a:bodyPr>
            <a:normAutofit fontScale="77500" lnSpcReduction="20000"/>
          </a:bodyPr>
          <a:lstStyle/>
          <a:p>
            <a:r>
              <a:rPr lang="en-US"/>
              <a:t>An exception is an error that occurs during runtime.</a:t>
            </a:r>
          </a:p>
          <a:p>
            <a:endParaRPr lang="en-US"/>
          </a:p>
          <a:p>
            <a:r>
              <a:rPr lang="en-US"/>
              <a:t>Such runtime errors can cause the applications to behave unpredictably, or can cause the application to crash.</a:t>
            </a:r>
          </a:p>
          <a:p>
            <a:endParaRPr lang="en-US"/>
          </a:p>
          <a:p>
            <a:r>
              <a:rPr lang="en-US"/>
              <a:t>Exception handling allows you to manage runtime errors in an orderly fashion.</a:t>
            </a:r>
          </a:p>
          <a:p>
            <a:endParaRPr lang="en-US"/>
          </a:p>
          <a:p>
            <a:r>
              <a:rPr lang="en-US"/>
              <a:t>Using exception handling, your program can automatically invoke an error-handling routine when an error occurs.</a:t>
            </a: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40131" name="Rectangle 3"/>
          <p:cNvSpPr>
            <a:spLocks noChangeArrowheads="1"/>
          </p:cNvSpPr>
          <p:nvPr/>
        </p:nvSpPr>
        <p:spPr bwMode="auto">
          <a:xfrm>
            <a:off x="838200" y="1828800"/>
            <a:ext cx="7645400" cy="2647950"/>
          </a:xfrm>
          <a:prstGeom prst="rect">
            <a:avLst/>
          </a:prstGeom>
          <a:noFill/>
          <a:ln w="9525">
            <a:noFill/>
            <a:miter lim="800000"/>
            <a:headEnd/>
            <a:tailEnd/>
          </a:ln>
          <a:effectLst/>
        </p:spPr>
        <p:txBody>
          <a:bodyPr>
            <a:spAutoFit/>
          </a:bodyPr>
          <a:lstStyle/>
          <a:p>
            <a:pPr eaLnBrk="0" hangingPunct="0">
              <a:buFontTx/>
              <a:buChar char="•"/>
            </a:pPr>
            <a:r>
              <a:rPr lang="en-US" sz="2400">
                <a:latin typeface="Times New Roman" pitchFamily="18" charset="0"/>
              </a:rPr>
              <a:t>  Falling short of memory</a:t>
            </a: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Inability to open files</a:t>
            </a: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Exceeding bounds of an array</a:t>
            </a:r>
          </a:p>
          <a:p>
            <a:pPr eaLnBrk="0" hangingPunct="0">
              <a:buFontTx/>
              <a:buChar char="•"/>
            </a:pPr>
            <a:endParaRPr lang="en-US" sz="2400">
              <a:latin typeface="Times New Roman" pitchFamily="18" charset="0"/>
            </a:endParaRPr>
          </a:p>
          <a:p>
            <a:pPr eaLnBrk="0" hangingPunct="0"/>
            <a:endParaRPr lang="en-US" sz="2400">
              <a:latin typeface="Times New Roman" pitchFamily="18" charset="0"/>
            </a:endParaRPr>
          </a:p>
        </p:txBody>
      </p:sp>
      <p:sp>
        <p:nvSpPr>
          <p:cNvPr id="1840132" name="Rectangle 4"/>
          <p:cNvSpPr>
            <a:spLocks noChangeArrowheads="1"/>
          </p:cNvSpPr>
          <p:nvPr/>
        </p:nvSpPr>
        <p:spPr bwMode="auto">
          <a:xfrm>
            <a:off x="228600" y="460375"/>
            <a:ext cx="67056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Common Exceptions</a:t>
            </a:r>
            <a:endParaRPr lang="en-US" sz="3200" b="1">
              <a:latin typeface="Times New Roman" pitchFamily="18" charset="0"/>
            </a:endParaRPr>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42179" name="Text Box 3"/>
          <p:cNvSpPr txBox="1">
            <a:spLocks noChangeArrowheads="1"/>
          </p:cNvSpPr>
          <p:nvPr/>
        </p:nvSpPr>
        <p:spPr bwMode="auto">
          <a:xfrm>
            <a:off x="381000" y="1905000"/>
            <a:ext cx="8229600" cy="3378200"/>
          </a:xfrm>
          <a:prstGeom prst="rect">
            <a:avLst/>
          </a:prstGeom>
          <a:noFill/>
          <a:ln w="9525">
            <a:noFill/>
            <a:miter lim="800000"/>
            <a:headEnd/>
            <a:tailEnd/>
          </a:ln>
          <a:effectLst/>
        </p:spPr>
        <p:txBody>
          <a:bodyPr>
            <a:spAutoFit/>
          </a:bodyPr>
          <a:lstStyle/>
          <a:p>
            <a:pPr eaLnBrk="0" hangingPunct="0">
              <a:buSzPct val="120000"/>
              <a:buFontTx/>
              <a:buChar char="•"/>
            </a:pPr>
            <a:r>
              <a:rPr lang="en-US" sz="2400">
                <a:latin typeface="Times New Roman" pitchFamily="18" charset="0"/>
              </a:rPr>
              <a:t>  Provides a structured means by which your program can handle </a:t>
            </a:r>
          </a:p>
          <a:p>
            <a:pPr eaLnBrk="0" hangingPunct="0">
              <a:buSzPct val="120000"/>
            </a:pPr>
            <a:r>
              <a:rPr lang="en-US" sz="2400">
                <a:latin typeface="Times New Roman" pitchFamily="18" charset="0"/>
              </a:rPr>
              <a:t>    abnormal events.</a:t>
            </a:r>
          </a:p>
          <a:p>
            <a:pPr eaLnBrk="0" hangingPunct="0">
              <a:buSzPct val="120000"/>
              <a:buFontTx/>
              <a:buChar char="•"/>
            </a:pPr>
            <a:endParaRPr lang="en-US" sz="2400">
              <a:latin typeface="Times New Roman" pitchFamily="18" charset="0"/>
            </a:endParaRPr>
          </a:p>
          <a:p>
            <a:pPr eaLnBrk="0" hangingPunct="0">
              <a:buSzPct val="120000"/>
              <a:buFontTx/>
              <a:buChar char="•"/>
            </a:pPr>
            <a:r>
              <a:rPr lang="en-US" sz="2400">
                <a:latin typeface="Times New Roman" pitchFamily="18" charset="0"/>
              </a:rPr>
              <a:t>  Automatically invokes an error handling routine when an error </a:t>
            </a:r>
          </a:p>
          <a:p>
            <a:pPr eaLnBrk="0" hangingPunct="0">
              <a:buSzPct val="120000"/>
            </a:pPr>
            <a:r>
              <a:rPr lang="en-US" sz="2400">
                <a:latin typeface="Times New Roman" pitchFamily="18" charset="0"/>
              </a:rPr>
              <a:t>   occurs.</a:t>
            </a:r>
          </a:p>
          <a:p>
            <a:pPr eaLnBrk="0" hangingPunct="0">
              <a:buSzPct val="120000"/>
              <a:buFontTx/>
              <a:buChar char="•"/>
            </a:pPr>
            <a:endParaRPr lang="en-US" sz="2400">
              <a:latin typeface="Times New Roman" pitchFamily="18" charset="0"/>
            </a:endParaRPr>
          </a:p>
          <a:p>
            <a:pPr eaLnBrk="0" hangingPunct="0">
              <a:buSzPct val="120000"/>
              <a:buFontTx/>
              <a:buChar char="•"/>
            </a:pPr>
            <a:r>
              <a:rPr lang="en-US" sz="2400">
                <a:latin typeface="Times New Roman" pitchFamily="18" charset="0"/>
              </a:rPr>
              <a:t> Can handle only synchronous exceptions like “overflow”, “out  </a:t>
            </a:r>
          </a:p>
          <a:p>
            <a:pPr eaLnBrk="0" hangingPunct="0">
              <a:buSzPct val="120000"/>
            </a:pPr>
            <a:r>
              <a:rPr lang="en-US" sz="2400">
                <a:latin typeface="Times New Roman" pitchFamily="18" charset="0"/>
              </a:rPr>
              <a:t>   of  range” etc.</a:t>
            </a:r>
          </a:p>
          <a:p>
            <a:pPr eaLnBrk="0" hangingPunct="0"/>
            <a:endParaRPr lang="en-US" sz="2400">
              <a:latin typeface="Times New Roman" pitchFamily="18" charset="0"/>
            </a:endParaRPr>
          </a:p>
        </p:txBody>
      </p:sp>
      <p:sp>
        <p:nvSpPr>
          <p:cNvPr id="1842180" name="Rectangle 4"/>
          <p:cNvSpPr>
            <a:spLocks noChangeArrowheads="1"/>
          </p:cNvSpPr>
          <p:nvPr/>
        </p:nvSpPr>
        <p:spPr bwMode="auto">
          <a:xfrm>
            <a:off x="228600" y="528638"/>
            <a:ext cx="5719763"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Exception  Handling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p:cNvSpPr>
          <p:nvPr>
            <p:ph type="ctrTitle"/>
          </p:nvPr>
        </p:nvSpPr>
        <p:spPr>
          <a:xfrm>
            <a:off x="533400" y="1676400"/>
            <a:ext cx="7696200" cy="1466850"/>
          </a:xfrm>
        </p:spPr>
        <p:txBody>
          <a:bodyPr/>
          <a:lstStyle/>
          <a:p>
            <a:br>
              <a:rPr lang="en-US"/>
            </a:br>
            <a:r>
              <a:rPr lang="en-US"/>
              <a:t>Introduction   to OOP</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ChangeArrowheads="1"/>
          </p:cNvSpPr>
          <p:nvPr/>
        </p:nvSpPr>
        <p:spPr bwMode="auto">
          <a:xfrm>
            <a:off x="457200" y="1371600"/>
            <a:ext cx="82296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SzPct val="120000"/>
              <a:buFontTx/>
              <a:buChar char="•"/>
            </a:pPr>
            <a:r>
              <a:rPr lang="en-US" sz="2400" b="1">
                <a:latin typeface="Times New Roman" pitchFamily="18" charset="0"/>
              </a:rPr>
              <a:t>Structures and Classes</a:t>
            </a:r>
            <a:endParaRPr lang="en-US" sz="2400">
              <a:latin typeface="Times New Roman" pitchFamily="18" charset="0"/>
            </a:endParaRPr>
          </a:p>
          <a:p>
            <a:pPr marL="742950" lvl="1" indent="-285750" eaLnBrk="0" hangingPunct="0">
              <a:spcBef>
                <a:spcPct val="20000"/>
              </a:spcBef>
              <a:buClr>
                <a:schemeClr val="tx2"/>
              </a:buClr>
              <a:buSzPct val="120000"/>
            </a:pPr>
            <a:r>
              <a:rPr lang="en-US" sz="2400">
                <a:latin typeface="Times New Roman" pitchFamily="18" charset="0"/>
              </a:rPr>
              <a:t>- Structures remain same as C</a:t>
            </a:r>
          </a:p>
          <a:p>
            <a:pPr marL="742950" lvl="1" indent="-285750" eaLnBrk="0" hangingPunct="0">
              <a:spcBef>
                <a:spcPct val="20000"/>
              </a:spcBef>
              <a:buClr>
                <a:schemeClr val="tx2"/>
              </a:buClr>
              <a:buSzPct val="120000"/>
              <a:buFontTx/>
              <a:buChar char="-"/>
            </a:pPr>
            <a:r>
              <a:rPr lang="en-US" sz="2400">
                <a:latin typeface="Times New Roman" pitchFamily="18" charset="0"/>
              </a:rPr>
              <a:t>Classes are similar to Structures with subtle differences </a:t>
            </a:r>
          </a:p>
          <a:p>
            <a:pPr marL="342900" indent="-342900" eaLnBrk="0" hangingPunct="0">
              <a:spcBef>
                <a:spcPct val="20000"/>
              </a:spcBef>
              <a:buClr>
                <a:schemeClr val="tx2"/>
              </a:buClr>
              <a:buSzPct val="120000"/>
              <a:buFontTx/>
              <a:buChar char="•"/>
            </a:pPr>
            <a:r>
              <a:rPr lang="en-US" sz="2400" b="1">
                <a:latin typeface="Times New Roman" pitchFamily="18" charset="0"/>
              </a:rPr>
              <a:t>Enumerated Data Types</a:t>
            </a:r>
          </a:p>
          <a:p>
            <a:pPr marL="342900" indent="-342900" eaLnBrk="0" hangingPunct="0">
              <a:spcBef>
                <a:spcPct val="20000"/>
              </a:spcBef>
              <a:buClr>
                <a:schemeClr val="tx2"/>
              </a:buClr>
            </a:pPr>
            <a:r>
              <a:rPr lang="en-US" sz="2000">
                <a:latin typeface="Times New Roman" pitchFamily="18" charset="0"/>
              </a:rPr>
              <a:t>      - an </a:t>
            </a:r>
            <a:r>
              <a:rPr lang="en-US" sz="2000" b="1">
                <a:latin typeface="Times New Roman" pitchFamily="18" charset="0"/>
              </a:rPr>
              <a:t>enum</a:t>
            </a:r>
            <a:r>
              <a:rPr lang="en-US" sz="2000">
                <a:latin typeface="Times New Roman" pitchFamily="18" charset="0"/>
              </a:rPr>
              <a:t> is a set of integer constants</a:t>
            </a:r>
            <a:endParaRPr lang="en-US" sz="2000" b="1">
              <a:latin typeface="Times New Roman" pitchFamily="18" charset="0"/>
            </a:endParaRPr>
          </a:p>
          <a:p>
            <a:pPr marL="342900" indent="-342900" eaLnBrk="0" hangingPunct="0">
              <a:spcBef>
                <a:spcPct val="20000"/>
              </a:spcBef>
              <a:buClr>
                <a:schemeClr val="tx2"/>
              </a:buClr>
            </a:pPr>
            <a:r>
              <a:rPr lang="en-US" sz="2000">
                <a:latin typeface="Times New Roman" pitchFamily="18" charset="0"/>
              </a:rPr>
              <a:t>      - compiler’s default value assignment starts with 0, and each    subsequent enumerator increments by 1</a:t>
            </a:r>
          </a:p>
          <a:p>
            <a:pPr marL="742950" lvl="1" indent="-285750" eaLnBrk="0" hangingPunct="0">
              <a:spcBef>
                <a:spcPct val="20000"/>
              </a:spcBef>
              <a:buClr>
                <a:schemeClr val="tx2"/>
              </a:buClr>
            </a:pPr>
            <a:r>
              <a:rPr lang="en-US" sz="2000" b="1">
                <a:latin typeface="Times New Roman" pitchFamily="18" charset="0"/>
              </a:rPr>
              <a:t>    - enum { RED, BLUE, GREEN };    </a:t>
            </a:r>
          </a:p>
          <a:p>
            <a:pPr marL="742950" lvl="1" indent="-285750" eaLnBrk="0" hangingPunct="0">
              <a:spcBef>
                <a:spcPct val="20000"/>
              </a:spcBef>
              <a:buClr>
                <a:schemeClr val="tx2"/>
              </a:buClr>
            </a:pPr>
            <a:r>
              <a:rPr lang="en-US" sz="2000">
                <a:latin typeface="Times New Roman" pitchFamily="18" charset="0"/>
              </a:rPr>
              <a:t>can also be explicitly assigned value in declaration (which doesn’t  </a:t>
            </a:r>
          </a:p>
          <a:p>
            <a:pPr marL="742950" lvl="1" indent="-285750" eaLnBrk="0" hangingPunct="0">
              <a:spcBef>
                <a:spcPct val="20000"/>
              </a:spcBef>
              <a:buClr>
                <a:schemeClr val="tx2"/>
              </a:buClr>
            </a:pPr>
            <a:r>
              <a:rPr lang="en-US" sz="2000">
                <a:latin typeface="Times New Roman" pitchFamily="18" charset="0"/>
              </a:rPr>
              <a:t>necessarily have to be unique)</a:t>
            </a:r>
          </a:p>
          <a:p>
            <a:pPr marL="742950" lvl="1" indent="-285750" eaLnBrk="0" hangingPunct="0">
              <a:spcBef>
                <a:spcPct val="20000"/>
              </a:spcBef>
              <a:buClr>
                <a:schemeClr val="tx2"/>
              </a:buClr>
            </a:pPr>
            <a:r>
              <a:rPr lang="en-US" sz="2000" b="1">
                <a:latin typeface="Times New Roman" pitchFamily="18" charset="0"/>
              </a:rPr>
              <a:t>    - enum { RED=42, BLUE, GREEN=47 };</a:t>
            </a:r>
            <a:endParaRPr lang="en-US" sz="3200">
              <a:latin typeface="Times New Roman" pitchFamily="18" charset="0"/>
            </a:endParaRPr>
          </a:p>
        </p:txBody>
      </p:sp>
      <p:sp>
        <p:nvSpPr>
          <p:cNvPr id="711683" name="Rectangle 3"/>
          <p:cNvSpPr>
            <a:spLocks noChangeArrowheads="1"/>
          </p:cNvSpPr>
          <p:nvPr/>
        </p:nvSpPr>
        <p:spPr bwMode="auto">
          <a:xfrm>
            <a:off x="152400" y="381000"/>
            <a:ext cx="5980113"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User-Defined Data types</a:t>
            </a:r>
          </a:p>
        </p:txBody>
      </p:sp>
      <p:pic>
        <p:nvPicPr>
          <p:cNvPr id="2" name="Audio 1">
            <a:hlinkClick r:id="" action="ppaction://media"/>
            <a:extLst>
              <a:ext uri="{FF2B5EF4-FFF2-40B4-BE49-F238E27FC236}">
                <a16:creationId xmlns:a16="http://schemas.microsoft.com/office/drawing/2014/main" id="{EBAE7E5D-EB40-4DDF-93A2-BF564B21E6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3"/>
    </mc:Choice>
    <mc:Fallback xmlns="">
      <p:transition spd="slow" advTm="1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p:cNvSpPr>
            <a:spLocks noChangeArrowheads="1"/>
          </p:cNvSpPr>
          <p:nvPr/>
        </p:nvSpPr>
        <p:spPr bwMode="auto">
          <a:xfrm>
            <a:off x="571500" y="14478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44227" name="Text Box 3"/>
          <p:cNvSpPr txBox="1">
            <a:spLocks noChangeArrowheads="1"/>
          </p:cNvSpPr>
          <p:nvPr/>
        </p:nvSpPr>
        <p:spPr bwMode="auto">
          <a:xfrm>
            <a:off x="609600" y="1524000"/>
            <a:ext cx="8077200" cy="4473575"/>
          </a:xfrm>
          <a:prstGeom prst="rect">
            <a:avLst/>
          </a:prstGeom>
          <a:noFill/>
          <a:ln w="9525">
            <a:noFill/>
            <a:miter lim="800000"/>
            <a:headEnd/>
            <a:tailEnd/>
          </a:ln>
          <a:effectLst/>
        </p:spPr>
        <p:txBody>
          <a:bodyPr>
            <a:spAutoFit/>
          </a:bodyPr>
          <a:lstStyle/>
          <a:p>
            <a:pPr eaLnBrk="0" hangingPunct="0">
              <a:buSzPct val="120000"/>
              <a:buFontTx/>
              <a:buChar char="•"/>
            </a:pPr>
            <a:r>
              <a:rPr lang="en-US" sz="2400">
                <a:latin typeface="Times New Roman" pitchFamily="18" charset="0"/>
              </a:rPr>
              <a:t>Checking function return value. Using the setjmp and longjmp mechanism. </a:t>
            </a:r>
          </a:p>
          <a:p>
            <a:pPr eaLnBrk="0" hangingPunct="0">
              <a:buSzPct val="120000"/>
              <a:buFontTx/>
              <a:buChar char="•"/>
            </a:pPr>
            <a:endParaRPr lang="en-US" sz="2400">
              <a:latin typeface="Times New Roman" pitchFamily="18" charset="0"/>
            </a:endParaRPr>
          </a:p>
          <a:p>
            <a:pPr eaLnBrk="0" hangingPunct="0">
              <a:buSzPct val="120000"/>
              <a:buFontTx/>
              <a:buChar char="•"/>
            </a:pPr>
            <a:r>
              <a:rPr lang="en-US" sz="2400">
                <a:latin typeface="Times New Roman" pitchFamily="18" charset="0"/>
              </a:rPr>
              <a:t>Coupling of error handling code to the function corrupts the normal logic.</a:t>
            </a:r>
          </a:p>
          <a:p>
            <a:pPr eaLnBrk="0" hangingPunct="0">
              <a:buSzPct val="120000"/>
              <a:buFontTx/>
              <a:buChar char="•"/>
            </a:pPr>
            <a:endParaRPr lang="en-US" sz="2400">
              <a:latin typeface="Times New Roman" pitchFamily="18" charset="0"/>
            </a:endParaRPr>
          </a:p>
          <a:p>
            <a:pPr eaLnBrk="0" hangingPunct="0">
              <a:buSzPct val="120000"/>
              <a:buFontTx/>
              <a:buChar char="•"/>
            </a:pPr>
            <a:r>
              <a:rPr lang="en-US" sz="2400">
                <a:latin typeface="Times New Roman" pitchFamily="18" charset="0"/>
              </a:rPr>
              <a:t>Too many conditional checks reduce readability.</a:t>
            </a:r>
          </a:p>
          <a:p>
            <a:pPr eaLnBrk="0" hangingPunct="0">
              <a:buSzPct val="120000"/>
            </a:pPr>
            <a:endParaRPr lang="en-US" sz="2400">
              <a:latin typeface="Times New Roman" pitchFamily="18" charset="0"/>
            </a:endParaRPr>
          </a:p>
          <a:p>
            <a:pPr eaLnBrk="0" hangingPunct="0">
              <a:buSzPct val="120000"/>
              <a:buFontTx/>
              <a:buChar char="•"/>
            </a:pPr>
            <a:r>
              <a:rPr lang="en-US" sz="2400">
                <a:latin typeface="Times New Roman" pitchFamily="18" charset="0"/>
              </a:rPr>
              <a:t>setjmp/longjmp uses a data structure jmp_buf, which is system-dependent.  </a:t>
            </a:r>
          </a:p>
          <a:p>
            <a:pPr eaLnBrk="0" hangingPunct="0">
              <a:buSzPct val="120000"/>
              <a:buFontTx/>
              <a:buChar char="•"/>
            </a:pPr>
            <a:endParaRPr lang="en-US" sz="2400">
              <a:latin typeface="Times New Roman" pitchFamily="18" charset="0"/>
            </a:endParaRPr>
          </a:p>
          <a:p>
            <a:pPr eaLnBrk="0" hangingPunct="0">
              <a:buSzPct val="120000"/>
              <a:buFontTx/>
              <a:buChar char="•"/>
            </a:pPr>
            <a:r>
              <a:rPr lang="en-US" sz="2400">
                <a:latin typeface="Times New Roman" pitchFamily="18" charset="0"/>
              </a:rPr>
              <a:t>Does not handle the destruction of objects</a:t>
            </a:r>
          </a:p>
        </p:txBody>
      </p:sp>
      <p:sp>
        <p:nvSpPr>
          <p:cNvPr id="1844228" name="Rectangle 4"/>
          <p:cNvSpPr>
            <a:spLocks noChangeArrowheads="1"/>
          </p:cNvSpPr>
          <p:nvPr/>
        </p:nvSpPr>
        <p:spPr bwMode="auto">
          <a:xfrm>
            <a:off x="152400" y="460375"/>
            <a:ext cx="5259388"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Error handling in C</a:t>
            </a:r>
            <a:endParaRPr lang="en-US" sz="3200" b="1">
              <a:latin typeface="Times New Roman" pitchFamily="18" charset="0"/>
            </a:endParaRP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46275" name="Text Box 3"/>
          <p:cNvSpPr txBox="1">
            <a:spLocks noChangeArrowheads="1"/>
          </p:cNvSpPr>
          <p:nvPr/>
        </p:nvSpPr>
        <p:spPr bwMode="auto">
          <a:xfrm>
            <a:off x="746125" y="1260475"/>
            <a:ext cx="7331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846276" name="Text Box 4"/>
          <p:cNvSpPr txBox="1">
            <a:spLocks noChangeArrowheads="1"/>
          </p:cNvSpPr>
          <p:nvPr/>
        </p:nvSpPr>
        <p:spPr bwMode="auto">
          <a:xfrm>
            <a:off x="533400" y="1371600"/>
            <a:ext cx="7924800" cy="4692650"/>
          </a:xfrm>
          <a:prstGeom prst="rect">
            <a:avLst/>
          </a:prstGeom>
          <a:noFill/>
          <a:ln w="9525">
            <a:noFill/>
            <a:miter lim="800000"/>
            <a:headEnd/>
            <a:tailEnd/>
          </a:ln>
          <a:effectLst/>
        </p:spPr>
        <p:txBody>
          <a:bodyPr>
            <a:spAutoFit/>
          </a:bodyPr>
          <a:lstStyle/>
          <a:p>
            <a:pPr eaLnBrk="0" hangingPunct="0">
              <a:buSzPct val="120000"/>
              <a:buFontTx/>
              <a:buChar char="•"/>
            </a:pPr>
            <a:r>
              <a:rPr lang="en-US" sz="2400">
                <a:latin typeface="Times New Roman" pitchFamily="18" charset="0"/>
              </a:rPr>
              <a:t>  C++ uses a special language-supported exception handling feature to signal such anomalous events. The exception mechanism uses three new keywords: </a:t>
            </a:r>
          </a:p>
          <a:p>
            <a:pPr lvl="1" eaLnBrk="0" hangingPunct="0">
              <a:buSzPct val="120000"/>
              <a:buFontTx/>
              <a:buChar char="•"/>
            </a:pPr>
            <a:r>
              <a:rPr lang="en-US" sz="2400">
                <a:latin typeface="Times New Roman" pitchFamily="18" charset="0"/>
              </a:rPr>
              <a:t>try</a:t>
            </a:r>
          </a:p>
          <a:p>
            <a:pPr lvl="1" eaLnBrk="0" hangingPunct="0">
              <a:buSzPct val="120000"/>
              <a:buFontTx/>
              <a:buChar char="•"/>
            </a:pPr>
            <a:r>
              <a:rPr lang="en-US" sz="2400">
                <a:latin typeface="Times New Roman" pitchFamily="18" charset="0"/>
              </a:rPr>
              <a:t>catch</a:t>
            </a:r>
          </a:p>
          <a:p>
            <a:pPr lvl="1" eaLnBrk="0" hangingPunct="0">
              <a:buSzPct val="120000"/>
              <a:buFontTx/>
              <a:buChar char="•"/>
            </a:pPr>
            <a:r>
              <a:rPr lang="en-US" sz="2400">
                <a:latin typeface="Times New Roman" pitchFamily="18" charset="0"/>
              </a:rPr>
              <a:t>throw</a:t>
            </a:r>
          </a:p>
          <a:p>
            <a:pPr eaLnBrk="0" hangingPunct="0">
              <a:buSzPct val="120000"/>
            </a:pPr>
            <a:r>
              <a:rPr lang="en-US" sz="2400">
                <a:latin typeface="Times New Roman" pitchFamily="18" charset="0"/>
              </a:rPr>
              <a:t>  </a:t>
            </a:r>
          </a:p>
          <a:p>
            <a:pPr eaLnBrk="0" hangingPunct="0">
              <a:buSzPct val="120000"/>
              <a:buFontTx/>
              <a:buChar char="•"/>
            </a:pPr>
            <a:r>
              <a:rPr lang="en-US" sz="2400">
                <a:latin typeface="Times New Roman" pitchFamily="18" charset="0"/>
              </a:rPr>
              <a:t>The function in which  error is expected is kept inside  </a:t>
            </a:r>
          </a:p>
          <a:p>
            <a:pPr algn="ctr" eaLnBrk="0" hangingPunct="0">
              <a:spcBef>
                <a:spcPct val="20000"/>
              </a:spcBef>
            </a:pPr>
            <a:r>
              <a:rPr lang="en-US" sz="2400">
                <a:latin typeface="Times New Roman" pitchFamily="18" charset="0"/>
              </a:rPr>
              <a:t> the </a:t>
            </a:r>
            <a:r>
              <a:rPr lang="en-US" sz="2400" b="1">
                <a:latin typeface="Times New Roman" pitchFamily="18" charset="0"/>
              </a:rPr>
              <a:t>try</a:t>
            </a:r>
            <a:r>
              <a:rPr lang="en-US" sz="2400">
                <a:latin typeface="Times New Roman" pitchFamily="18" charset="0"/>
              </a:rPr>
              <a:t> block. Exception is</a:t>
            </a:r>
            <a:r>
              <a:rPr lang="en-US" sz="2400" b="1">
                <a:latin typeface="Times New Roman" pitchFamily="18" charset="0"/>
              </a:rPr>
              <a:t> thrown</a:t>
            </a:r>
            <a:r>
              <a:rPr lang="en-US" sz="2400">
                <a:latin typeface="Times New Roman" pitchFamily="18" charset="0"/>
              </a:rPr>
              <a:t> from the </a:t>
            </a:r>
            <a:r>
              <a:rPr lang="en-US" sz="2400" b="1">
                <a:latin typeface="Times New Roman" pitchFamily="18" charset="0"/>
              </a:rPr>
              <a:t>try </a:t>
            </a:r>
            <a:r>
              <a:rPr lang="en-US" sz="2400">
                <a:latin typeface="Times New Roman" pitchFamily="18" charset="0"/>
              </a:rPr>
              <a:t>block.</a:t>
            </a:r>
          </a:p>
          <a:p>
            <a:pPr algn="ctr" eaLnBrk="0" hangingPunct="0">
              <a:spcBef>
                <a:spcPct val="20000"/>
              </a:spcBef>
              <a:buFontTx/>
              <a:buChar char="•"/>
            </a:pPr>
            <a:endParaRPr lang="en-US" sz="2400">
              <a:latin typeface="Times New Roman" pitchFamily="18" charset="0"/>
            </a:endParaRPr>
          </a:p>
          <a:p>
            <a:pPr eaLnBrk="0" hangingPunct="0">
              <a:spcBef>
                <a:spcPct val="20000"/>
              </a:spcBef>
              <a:buFontTx/>
              <a:buChar char="•"/>
            </a:pPr>
            <a:r>
              <a:rPr lang="en-US" sz="2400">
                <a:latin typeface="Times New Roman" pitchFamily="18" charset="0"/>
              </a:rPr>
              <a:t>This is handled by the </a:t>
            </a:r>
            <a:r>
              <a:rPr lang="en-US" sz="2400" b="1">
                <a:latin typeface="Times New Roman" pitchFamily="18" charset="0"/>
              </a:rPr>
              <a:t>catch </a:t>
            </a:r>
            <a:r>
              <a:rPr lang="en-US" sz="2400">
                <a:latin typeface="Times New Roman" pitchFamily="18" charset="0"/>
              </a:rPr>
              <a:t>block immediately following the try block.</a:t>
            </a:r>
          </a:p>
        </p:txBody>
      </p:sp>
      <p:sp>
        <p:nvSpPr>
          <p:cNvPr id="1846277" name="Rectangle 5"/>
          <p:cNvSpPr>
            <a:spLocks noChangeArrowheads="1"/>
          </p:cNvSpPr>
          <p:nvPr/>
        </p:nvSpPr>
        <p:spPr bwMode="auto">
          <a:xfrm>
            <a:off x="228600" y="506413"/>
            <a:ext cx="6138863" cy="579437"/>
          </a:xfrm>
          <a:prstGeom prst="rect">
            <a:avLst/>
          </a:prstGeom>
          <a:noFill/>
          <a:ln w="9525">
            <a:noFill/>
            <a:miter lim="800000"/>
            <a:headEnd/>
            <a:tailEnd/>
          </a:ln>
          <a:effectLst/>
        </p:spPr>
        <p:txBody>
          <a:bodyPr>
            <a:spAutoFit/>
          </a:bodyPr>
          <a:lstStyle/>
          <a:p>
            <a:pPr eaLnBrk="0" hangingPunct="0"/>
            <a:r>
              <a:rPr lang="en-US" sz="3200" b="1">
                <a:latin typeface="Times New Roman" pitchFamily="18" charset="0"/>
              </a:rPr>
              <a:t> </a:t>
            </a:r>
            <a:r>
              <a:rPr lang="en-US" sz="3200">
                <a:latin typeface="Times New Roman" pitchFamily="18" charset="0"/>
              </a:rPr>
              <a:t>Exception Handling in C++</a:t>
            </a:r>
            <a:endParaRPr lang="en-US" sz="3200" b="1">
              <a:latin typeface="Times New Roman" pitchFamily="18" charset="0"/>
            </a:endParaRP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322" name="Rectangle 2"/>
          <p:cNvSpPr>
            <a:spLocks noGrp="1"/>
          </p:cNvSpPr>
          <p:nvPr>
            <p:ph type="title"/>
          </p:nvPr>
        </p:nvSpPr>
        <p:spPr/>
        <p:txBody>
          <a:bodyPr/>
          <a:lstStyle/>
          <a:p>
            <a:r>
              <a:rPr lang="en-US"/>
              <a:t>Exception Handling -  Mechanics </a:t>
            </a:r>
          </a:p>
        </p:txBody>
      </p:sp>
      <p:sp>
        <p:nvSpPr>
          <p:cNvPr id="1848323" name="Rectangle 3"/>
          <p:cNvSpPr>
            <a:spLocks noGrp="1"/>
          </p:cNvSpPr>
          <p:nvPr>
            <p:ph type="body" idx="1"/>
          </p:nvPr>
        </p:nvSpPr>
        <p:spPr/>
        <p:txBody>
          <a:bodyPr>
            <a:normAutofit lnSpcReduction="10000"/>
          </a:bodyPr>
          <a:lstStyle/>
          <a:p>
            <a:r>
              <a:rPr lang="en-US"/>
              <a:t>When an exception is thrown, it is caught by the corresponding </a:t>
            </a:r>
            <a:r>
              <a:rPr lang="en-US" b="1"/>
              <a:t>catch</a:t>
            </a:r>
            <a:r>
              <a:rPr lang="en-US"/>
              <a:t> statement, which processes the exception.</a:t>
            </a:r>
          </a:p>
          <a:p>
            <a:endParaRPr lang="en-US"/>
          </a:p>
          <a:p>
            <a:r>
              <a:rPr lang="en-US"/>
              <a:t>There can be more than one </a:t>
            </a:r>
            <a:r>
              <a:rPr lang="en-US" b="1"/>
              <a:t>catch</a:t>
            </a:r>
            <a:r>
              <a:rPr lang="en-US"/>
              <a:t> statement associated with a </a:t>
            </a:r>
            <a:r>
              <a:rPr lang="en-US" b="1"/>
              <a:t>try.</a:t>
            </a:r>
          </a:p>
          <a:p>
            <a:endParaRPr lang="en-US" b="1"/>
          </a:p>
          <a:p>
            <a:r>
              <a:rPr lang="en-US"/>
              <a:t>Which </a:t>
            </a:r>
            <a:r>
              <a:rPr lang="en-US" b="1"/>
              <a:t>catch</a:t>
            </a:r>
            <a:r>
              <a:rPr lang="en-US"/>
              <a:t> statement is used is determined by the type of the exception.</a:t>
            </a: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p:cNvSpPr>
          <p:nvPr>
            <p:ph type="title"/>
          </p:nvPr>
        </p:nvSpPr>
        <p:spPr/>
        <p:txBody>
          <a:bodyPr/>
          <a:lstStyle/>
          <a:p>
            <a:r>
              <a:rPr lang="en-US"/>
              <a:t>The </a:t>
            </a:r>
            <a:r>
              <a:rPr lang="en-US" b="1"/>
              <a:t>throw</a:t>
            </a:r>
            <a:r>
              <a:rPr lang="en-US"/>
              <a:t> Statement</a:t>
            </a:r>
          </a:p>
        </p:txBody>
      </p:sp>
      <p:sp>
        <p:nvSpPr>
          <p:cNvPr id="1850371" name="Rectangle 3"/>
          <p:cNvSpPr>
            <a:spLocks noGrp="1"/>
          </p:cNvSpPr>
          <p:nvPr>
            <p:ph type="body" idx="1"/>
          </p:nvPr>
        </p:nvSpPr>
        <p:spPr/>
        <p:txBody>
          <a:bodyPr>
            <a:normAutofit fontScale="92500" lnSpcReduction="20000"/>
          </a:bodyPr>
          <a:lstStyle/>
          <a:p>
            <a:r>
              <a:rPr lang="en-US"/>
              <a:t>The general format of the throw statement is as follows: throw </a:t>
            </a:r>
            <a:r>
              <a:rPr lang="en-US" i="1"/>
              <a:t>exception</a:t>
            </a:r>
          </a:p>
          <a:p>
            <a:endParaRPr lang="en-US"/>
          </a:p>
          <a:p>
            <a:r>
              <a:rPr lang="en-US"/>
              <a:t>throw generates the exception specified by </a:t>
            </a:r>
            <a:r>
              <a:rPr lang="en-US" i="1"/>
              <a:t>exception</a:t>
            </a:r>
            <a:r>
              <a:rPr lang="en-US"/>
              <a:t>.</a:t>
            </a:r>
          </a:p>
          <a:p>
            <a:endParaRPr lang="en-US"/>
          </a:p>
          <a:p>
            <a:r>
              <a:rPr lang="en-US"/>
              <a:t>If the exception is to be caught, then </a:t>
            </a:r>
            <a:r>
              <a:rPr lang="en-US" b="1"/>
              <a:t>throw</a:t>
            </a:r>
            <a:r>
              <a:rPr lang="en-US"/>
              <a:t> must be executed from either within </a:t>
            </a:r>
            <a:r>
              <a:rPr lang="en-US" b="1"/>
              <a:t>try</a:t>
            </a:r>
            <a:r>
              <a:rPr lang="en-US"/>
              <a:t> block itself, or from any function called from within the </a:t>
            </a:r>
            <a:r>
              <a:rPr lang="en-US" b="1"/>
              <a:t>try</a:t>
            </a:r>
            <a:r>
              <a:rPr lang="en-US"/>
              <a:t> block.</a:t>
            </a:r>
          </a:p>
          <a:p>
            <a:endParaRPr lang="en-US"/>
          </a:p>
          <a:p>
            <a:endParaRPr lang="en-US"/>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418" name="Rectangle 2"/>
          <p:cNvSpPr>
            <a:spLocks noGrp="1"/>
          </p:cNvSpPr>
          <p:nvPr>
            <p:ph type="title"/>
          </p:nvPr>
        </p:nvSpPr>
        <p:spPr/>
        <p:txBody>
          <a:bodyPr/>
          <a:lstStyle/>
          <a:p>
            <a:r>
              <a:rPr lang="en-US"/>
              <a:t>Uncaught Exceptions</a:t>
            </a:r>
          </a:p>
        </p:txBody>
      </p:sp>
      <p:sp>
        <p:nvSpPr>
          <p:cNvPr id="1852419" name="Rectangle 3"/>
          <p:cNvSpPr>
            <a:spLocks noGrp="1"/>
          </p:cNvSpPr>
          <p:nvPr>
            <p:ph type="body" idx="1"/>
          </p:nvPr>
        </p:nvSpPr>
        <p:spPr/>
        <p:txBody>
          <a:bodyPr>
            <a:normAutofit fontScale="92500" lnSpcReduction="20000"/>
          </a:bodyPr>
          <a:lstStyle/>
          <a:p>
            <a:r>
              <a:rPr lang="en-US"/>
              <a:t>If an exception is thrown for which there is no applicable </a:t>
            </a:r>
            <a:r>
              <a:rPr lang="en-US" b="1"/>
              <a:t>catch</a:t>
            </a:r>
            <a:r>
              <a:rPr lang="en-US"/>
              <a:t> statement, an abnormal program termination occurs.</a:t>
            </a:r>
          </a:p>
          <a:p>
            <a:endParaRPr lang="en-US"/>
          </a:p>
          <a:p>
            <a:r>
              <a:rPr lang="en-US"/>
              <a:t>Throwing an unhandled exception causes the standard library function </a:t>
            </a:r>
            <a:r>
              <a:rPr lang="en-US" b="1"/>
              <a:t>terminate( )</a:t>
            </a:r>
            <a:r>
              <a:rPr lang="en-US"/>
              <a:t> to be invoked.</a:t>
            </a:r>
          </a:p>
          <a:p>
            <a:endParaRPr lang="en-US"/>
          </a:p>
          <a:p>
            <a:r>
              <a:rPr lang="en-US"/>
              <a:t>By default, </a:t>
            </a:r>
            <a:r>
              <a:rPr lang="en-US" b="1"/>
              <a:t>terminate( )</a:t>
            </a:r>
            <a:r>
              <a:rPr lang="en-US"/>
              <a:t> calls </a:t>
            </a:r>
            <a:r>
              <a:rPr lang="en-US" b="1"/>
              <a:t>abort( )</a:t>
            </a:r>
            <a:r>
              <a:rPr lang="en-US"/>
              <a:t> to stop your program.</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spcBef>
                <a:spcPct val="20000"/>
              </a:spcBef>
              <a:buClr>
                <a:schemeClr val="tx1"/>
              </a:buClr>
              <a:buSzPct val="120000"/>
              <a:buFontTx/>
              <a:buChar char="•"/>
            </a:pPr>
            <a:r>
              <a:rPr lang="en-US" sz="2000">
                <a:latin typeface="Gill Sans MT" pitchFamily="34" charset="0"/>
              </a:rPr>
              <a:t>The </a:t>
            </a:r>
            <a:r>
              <a:rPr lang="en-US" sz="2000" b="1">
                <a:latin typeface="Gill Sans MT" pitchFamily="34" charset="0"/>
              </a:rPr>
              <a:t>throw</a:t>
            </a:r>
            <a:r>
              <a:rPr lang="en-US" sz="2000">
                <a:latin typeface="Gill Sans MT" pitchFamily="34" charset="0"/>
              </a:rPr>
              <a:t> clause in a function definition specifies the type of exceptions the function is expected to throw.</a:t>
            </a:r>
          </a:p>
          <a:p>
            <a:pPr marL="342900" indent="-342900" eaLnBrk="0" hangingPunct="0">
              <a:spcBef>
                <a:spcPct val="20000"/>
              </a:spcBef>
              <a:buClr>
                <a:schemeClr val="tx1"/>
              </a:buClr>
              <a:buSzPct val="120000"/>
              <a:buFontTx/>
              <a:buChar char="•"/>
            </a:pPr>
            <a:endParaRPr lang="en-US" sz="2000">
              <a:latin typeface="Gill Sans MT" pitchFamily="34" charset="0"/>
            </a:endParaRPr>
          </a:p>
          <a:p>
            <a:pPr marL="342900" indent="-342900" eaLnBrk="0" hangingPunct="0">
              <a:spcBef>
                <a:spcPct val="20000"/>
              </a:spcBef>
              <a:buClr>
                <a:schemeClr val="tx1"/>
              </a:buClr>
              <a:buSzPct val="120000"/>
              <a:buFontTx/>
              <a:buChar char="•"/>
            </a:pPr>
            <a:r>
              <a:rPr lang="en-US" sz="2000">
                <a:latin typeface="Gill Sans MT" pitchFamily="34" charset="0"/>
              </a:rPr>
              <a:t>Using the throw clause, you can restrict the type of exceptions that a function can throw outside of itself by specifying a comma-separated list of exception types within the throw clause in the function definition.</a:t>
            </a:r>
          </a:p>
          <a:p>
            <a:pPr marL="342900" indent="-342900" eaLnBrk="0" hangingPunct="0">
              <a:spcBef>
                <a:spcPct val="20000"/>
              </a:spcBef>
              <a:buClr>
                <a:schemeClr val="tx1"/>
              </a:buClr>
              <a:buSzPct val="120000"/>
              <a:buFontTx/>
              <a:buChar char="•"/>
            </a:pPr>
            <a:endParaRPr lang="en-US" sz="2000">
              <a:latin typeface="Gill Sans MT" pitchFamily="34" charset="0"/>
            </a:endParaRPr>
          </a:p>
          <a:p>
            <a:pPr marL="342900" indent="-342900" eaLnBrk="0" hangingPunct="0">
              <a:spcBef>
                <a:spcPct val="20000"/>
              </a:spcBef>
              <a:buClr>
                <a:schemeClr val="tx1"/>
              </a:buClr>
              <a:buSzPct val="120000"/>
              <a:buFontTx/>
              <a:buChar char="•"/>
            </a:pPr>
            <a:r>
              <a:rPr lang="en-US" sz="2000">
                <a:latin typeface="Gill Sans MT" pitchFamily="34" charset="0"/>
              </a:rPr>
              <a:t>Throwing any other exception will cause abnormal program termination.</a:t>
            </a:r>
          </a:p>
        </p:txBody>
      </p:sp>
      <p:sp>
        <p:nvSpPr>
          <p:cNvPr id="1854467" name="Rectangle 3"/>
          <p:cNvSpPr>
            <a:spLocks noChangeArrowheads="1"/>
          </p:cNvSpPr>
          <p:nvPr/>
        </p:nvSpPr>
        <p:spPr bwMode="auto">
          <a:xfrm>
            <a:off x="228600" y="482600"/>
            <a:ext cx="67818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Restricting Exceptions</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514" name="Rectangle 2"/>
          <p:cNvSpPr>
            <a:spLocks noGrp="1"/>
          </p:cNvSpPr>
          <p:nvPr>
            <p:ph type="title"/>
          </p:nvPr>
        </p:nvSpPr>
        <p:spPr/>
        <p:txBody>
          <a:bodyPr/>
          <a:lstStyle/>
          <a:p>
            <a:r>
              <a:rPr lang="en-US"/>
              <a:t>Restricting Exceptions</a:t>
            </a:r>
          </a:p>
        </p:txBody>
      </p:sp>
      <p:sp>
        <p:nvSpPr>
          <p:cNvPr id="1856515" name="Rectangle 3"/>
          <p:cNvSpPr>
            <a:spLocks noGrp="1"/>
          </p:cNvSpPr>
          <p:nvPr>
            <p:ph type="body" idx="1"/>
          </p:nvPr>
        </p:nvSpPr>
        <p:spPr/>
        <p:txBody>
          <a:bodyPr>
            <a:normAutofit fontScale="85000" lnSpcReduction="10000"/>
          </a:bodyPr>
          <a:lstStyle/>
          <a:p>
            <a:pPr>
              <a:buClr>
                <a:schemeClr val="tx1"/>
              </a:buClr>
              <a:buSzPct val="120000"/>
              <a:buFontTx/>
              <a:buChar char="•"/>
            </a:pPr>
            <a:r>
              <a:rPr lang="en-US"/>
              <a:t>Special function </a:t>
            </a:r>
            <a:r>
              <a:rPr lang="en-US" b="1"/>
              <a:t>unexpected( )</a:t>
            </a:r>
            <a:r>
              <a:rPr lang="en-US"/>
              <a:t> is called when you throw something other than what appears in the exception specification.</a:t>
            </a:r>
          </a:p>
          <a:p>
            <a:pPr>
              <a:buClr>
                <a:schemeClr val="tx1"/>
              </a:buClr>
              <a:buSzPct val="120000"/>
              <a:buFontTx/>
              <a:buChar char="•"/>
            </a:pPr>
            <a:endParaRPr lang="en-US"/>
          </a:p>
          <a:p>
            <a:pPr>
              <a:buClr>
                <a:schemeClr val="tx1"/>
              </a:buClr>
              <a:buSzPct val="120000"/>
              <a:buFontTx/>
              <a:buChar char="•"/>
            </a:pPr>
            <a:r>
              <a:rPr lang="en-US"/>
              <a:t>By default, </a:t>
            </a:r>
            <a:r>
              <a:rPr lang="en-US" b="1"/>
              <a:t>unexpected( )</a:t>
            </a:r>
            <a:r>
              <a:rPr lang="en-US"/>
              <a:t> causes </a:t>
            </a:r>
            <a:r>
              <a:rPr lang="en-US" b="1"/>
              <a:t>abort( )</a:t>
            </a:r>
            <a:r>
              <a:rPr lang="en-US"/>
              <a:t> to be called, which causes abnormal program termination.</a:t>
            </a:r>
          </a:p>
          <a:p>
            <a:pPr>
              <a:buClr>
                <a:schemeClr val="tx1"/>
              </a:buClr>
              <a:buSzPct val="120000"/>
              <a:buFontTx/>
              <a:buChar char="•"/>
            </a:pPr>
            <a:endParaRPr lang="en-US"/>
          </a:p>
          <a:p>
            <a:pPr>
              <a:buClr>
                <a:schemeClr val="tx1"/>
              </a:buClr>
              <a:buSzPct val="120000"/>
              <a:buFontTx/>
              <a:buChar char="•"/>
            </a:pPr>
            <a:r>
              <a:rPr lang="en-US"/>
              <a:t>Presence of </a:t>
            </a:r>
            <a:r>
              <a:rPr lang="en-US" b="1"/>
              <a:t>throw( )</a:t>
            </a:r>
            <a:r>
              <a:rPr lang="en-US"/>
              <a:t> with empty parenthesis indicates that function is not expected to throw any exception.</a:t>
            </a:r>
          </a:p>
          <a:p>
            <a:pPr>
              <a:buClr>
                <a:schemeClr val="tx1"/>
              </a:buClr>
              <a:buSzPct val="120000"/>
              <a:buFontTx/>
              <a:buNone/>
            </a:pPr>
            <a:r>
              <a:rPr lang="en-US"/>
              <a:t> </a:t>
            </a:r>
          </a:p>
          <a:p>
            <a:endParaRPr lang="en-US"/>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562"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spcBef>
                <a:spcPct val="20000"/>
              </a:spcBef>
              <a:spcAft>
                <a:spcPts val="600"/>
              </a:spcAft>
              <a:buFont typeface="Arial" charset="0"/>
              <a:buChar char="•"/>
            </a:pPr>
            <a:r>
              <a:rPr lang="en-US" sz="2000">
                <a:latin typeface="Gill Sans MT" pitchFamily="34" charset="0"/>
              </a:rPr>
              <a:t>If your function has no exception specification, any type of exception can be thrown. One solution to this problem is to create a handler that catches any type of exception. </a:t>
            </a:r>
          </a:p>
          <a:p>
            <a:pPr marL="342900" indent="-342900" eaLnBrk="0" hangingPunct="0">
              <a:spcBef>
                <a:spcPct val="20000"/>
              </a:spcBef>
              <a:spcAft>
                <a:spcPts val="600"/>
              </a:spcAft>
              <a:buFont typeface="Arial" charset="0"/>
              <a:buChar char="•"/>
            </a:pPr>
            <a:endParaRPr lang="en-US" sz="2000">
              <a:latin typeface="Gill Sans MT" pitchFamily="34" charset="0"/>
            </a:endParaRPr>
          </a:p>
          <a:p>
            <a:pPr marL="342900" indent="-342900" eaLnBrk="0" hangingPunct="0">
              <a:spcBef>
                <a:spcPct val="20000"/>
              </a:spcBef>
              <a:spcAft>
                <a:spcPts val="600"/>
              </a:spcAft>
              <a:buFont typeface="Arial" charset="0"/>
              <a:buChar char="•"/>
            </a:pPr>
            <a:r>
              <a:rPr lang="en-US" sz="2000">
                <a:latin typeface="Gill Sans MT" pitchFamily="34" charset="0"/>
              </a:rPr>
              <a:t>This is done by using  the ellipses in the argument list of catch().</a:t>
            </a:r>
          </a:p>
          <a:p>
            <a:pPr marL="742950" lvl="1" indent="-285750" eaLnBrk="0" hangingPunct="0">
              <a:spcBef>
                <a:spcPct val="20000"/>
              </a:spcBef>
              <a:buFont typeface="Arial" charset="0"/>
              <a:buChar char="–"/>
            </a:pPr>
            <a:r>
              <a:rPr lang="en-US" noProof="1">
                <a:solidFill>
                  <a:srgbClr val="990000"/>
                </a:solidFill>
                <a:latin typeface="Gill Sans MT" pitchFamily="34" charset="0"/>
              </a:rPr>
              <a:t>catch(...) {</a:t>
            </a:r>
            <a:endParaRPr lang="en-US">
              <a:solidFill>
                <a:srgbClr val="990000"/>
              </a:solidFill>
              <a:latin typeface="Gill Sans MT" pitchFamily="34" charset="0"/>
            </a:endParaRPr>
          </a:p>
          <a:p>
            <a:pPr marL="742950" lvl="1" indent="-285750" eaLnBrk="0" hangingPunct="0">
              <a:spcBef>
                <a:spcPct val="20000"/>
              </a:spcBef>
              <a:spcAft>
                <a:spcPts val="600"/>
              </a:spcAft>
              <a:buFont typeface="Arial" charset="0"/>
              <a:buChar char="–"/>
            </a:pPr>
            <a:r>
              <a:rPr lang="en-US" noProof="1">
                <a:solidFill>
                  <a:srgbClr val="990000"/>
                </a:solidFill>
                <a:latin typeface="Gill Sans MT" pitchFamily="34" charset="0"/>
              </a:rPr>
              <a:t>cout &lt;&lt; "an exception was thrown" &lt;&lt; endl</a:t>
            </a:r>
            <a:r>
              <a:rPr lang="en-US">
                <a:solidFill>
                  <a:srgbClr val="990000"/>
                </a:solidFill>
                <a:latin typeface="Gill Sans MT" pitchFamily="34" charset="0"/>
              </a:rPr>
              <a:t> </a:t>
            </a:r>
            <a:r>
              <a:rPr lang="en-US" noProof="1">
                <a:solidFill>
                  <a:srgbClr val="990000"/>
                </a:solidFill>
                <a:latin typeface="Gill Sans MT" pitchFamily="34" charset="0"/>
              </a:rPr>
              <a:t>}</a:t>
            </a:r>
            <a:endParaRPr lang="en-US">
              <a:solidFill>
                <a:srgbClr val="990000"/>
              </a:solidFill>
              <a:latin typeface="Gill Sans MT" pitchFamily="34" charset="0"/>
            </a:endParaRPr>
          </a:p>
        </p:txBody>
      </p:sp>
      <p:sp>
        <p:nvSpPr>
          <p:cNvPr id="1858563" name="Text Box 3"/>
          <p:cNvSpPr txBox="1">
            <a:spLocks noChangeArrowheads="1"/>
          </p:cNvSpPr>
          <p:nvPr/>
        </p:nvSpPr>
        <p:spPr bwMode="auto">
          <a:xfrm>
            <a:off x="746125" y="1260475"/>
            <a:ext cx="7331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858564" name="Text Box 4"/>
          <p:cNvSpPr txBox="1">
            <a:spLocks noChangeArrowheads="1"/>
          </p:cNvSpPr>
          <p:nvPr/>
        </p:nvSpPr>
        <p:spPr bwMode="auto">
          <a:xfrm>
            <a:off x="1050925" y="1641475"/>
            <a:ext cx="6645275" cy="118745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a:p>
            <a:pPr eaLnBrk="0" hangingPunct="0"/>
            <a:endParaRPr lang="en-US" sz="2400">
              <a:latin typeface="Times New Roman" pitchFamily="18" charset="0"/>
            </a:endParaRPr>
          </a:p>
          <a:p>
            <a:pPr eaLnBrk="0" hangingPunct="0"/>
            <a:endParaRPr lang="en-US" sz="2400">
              <a:latin typeface="Times New Roman" pitchFamily="18" charset="0"/>
            </a:endParaRPr>
          </a:p>
        </p:txBody>
      </p:sp>
      <p:sp>
        <p:nvSpPr>
          <p:cNvPr id="1858565" name="Rectangle 5"/>
          <p:cNvSpPr>
            <a:spLocks noChangeArrowheads="1"/>
          </p:cNvSpPr>
          <p:nvPr/>
        </p:nvSpPr>
        <p:spPr bwMode="auto">
          <a:xfrm>
            <a:off x="228600" y="508000"/>
            <a:ext cx="67056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Catching Any Exception</a:t>
            </a: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610" name="Rectangle 2"/>
          <p:cNvSpPr>
            <a:spLocks noGrp="1"/>
          </p:cNvSpPr>
          <p:nvPr>
            <p:ph type="title"/>
          </p:nvPr>
        </p:nvSpPr>
        <p:spPr/>
        <p:txBody>
          <a:bodyPr/>
          <a:lstStyle/>
          <a:p>
            <a:r>
              <a:rPr lang="en-US"/>
              <a:t>Re-throwing an exception</a:t>
            </a:r>
          </a:p>
        </p:txBody>
      </p:sp>
      <p:sp>
        <p:nvSpPr>
          <p:cNvPr id="1860611" name="Rectangle 3"/>
          <p:cNvSpPr>
            <a:spLocks noGrp="1"/>
          </p:cNvSpPr>
          <p:nvPr>
            <p:ph type="body" idx="1"/>
          </p:nvPr>
        </p:nvSpPr>
        <p:spPr/>
        <p:txBody>
          <a:bodyPr>
            <a:normAutofit fontScale="92500" lnSpcReduction="20000"/>
          </a:bodyPr>
          <a:lstStyle/>
          <a:p>
            <a:pPr>
              <a:lnSpc>
                <a:spcPct val="70000"/>
              </a:lnSpc>
              <a:spcAft>
                <a:spcPts val="300"/>
              </a:spcAft>
            </a:pPr>
            <a:r>
              <a:rPr lang="en-IN" noProof="1"/>
              <a:t>Sometimes</a:t>
            </a:r>
            <a:r>
              <a:rPr lang="en-US"/>
              <a:t>,</a:t>
            </a:r>
            <a:r>
              <a:rPr lang="en-US" noProof="1"/>
              <a:t> you’ll want to rethrow the exception that you just caught, particularly when you use the ellipses to catch any exception</a:t>
            </a:r>
            <a:r>
              <a:rPr lang="en-US"/>
              <a:t>,</a:t>
            </a:r>
            <a:r>
              <a:rPr lang="en-US" noProof="1"/>
              <a:t> because there’s no information available about the exception. </a:t>
            </a:r>
            <a:endParaRPr lang="en-US"/>
          </a:p>
          <a:p>
            <a:pPr>
              <a:lnSpc>
                <a:spcPct val="70000"/>
              </a:lnSpc>
              <a:spcAft>
                <a:spcPts val="300"/>
              </a:spcAft>
            </a:pPr>
            <a:endParaRPr lang="en-US"/>
          </a:p>
          <a:p>
            <a:pPr>
              <a:lnSpc>
                <a:spcPct val="70000"/>
              </a:lnSpc>
              <a:spcAft>
                <a:spcPts val="300"/>
              </a:spcAft>
            </a:pPr>
            <a:r>
              <a:rPr lang="en-US" noProof="1"/>
              <a:t>This is accomplished by saying </a:t>
            </a:r>
            <a:r>
              <a:rPr lang="en-US" b="1" noProof="1"/>
              <a:t>throw</a:t>
            </a:r>
            <a:r>
              <a:rPr lang="en-US" noProof="1"/>
              <a:t> with no argument:</a:t>
            </a:r>
          </a:p>
          <a:p>
            <a:pPr lvl="2">
              <a:lnSpc>
                <a:spcPct val="60000"/>
              </a:lnSpc>
              <a:spcAft>
                <a:spcPts val="300"/>
              </a:spcAft>
            </a:pPr>
            <a:r>
              <a:rPr lang="en-US" sz="1400" noProof="1">
                <a:solidFill>
                  <a:srgbClr val="990000"/>
                </a:solidFill>
              </a:rPr>
              <a:t>catch(...) </a:t>
            </a:r>
            <a:endParaRPr lang="en-US" sz="1400">
              <a:solidFill>
                <a:srgbClr val="990000"/>
              </a:solidFill>
            </a:endParaRPr>
          </a:p>
          <a:p>
            <a:pPr lvl="2">
              <a:lnSpc>
                <a:spcPct val="60000"/>
              </a:lnSpc>
              <a:spcAft>
                <a:spcPts val="300"/>
              </a:spcAft>
            </a:pPr>
            <a:r>
              <a:rPr lang="en-US" sz="1400" noProof="1">
                <a:solidFill>
                  <a:srgbClr val="990000"/>
                </a:solidFill>
              </a:rPr>
              <a:t>{</a:t>
            </a:r>
          </a:p>
          <a:p>
            <a:pPr lvl="2">
              <a:lnSpc>
                <a:spcPct val="60000"/>
              </a:lnSpc>
            </a:pPr>
            <a:r>
              <a:rPr lang="en-US" noProof="1">
                <a:solidFill>
                  <a:srgbClr val="990000"/>
                </a:solidFill>
              </a:rPr>
              <a:t>  cout &lt;&lt; "an exception was thrown" &lt;&lt; endl;</a:t>
            </a:r>
            <a:endParaRPr lang="en-US">
              <a:solidFill>
                <a:srgbClr val="990000"/>
              </a:solidFill>
            </a:endParaRPr>
          </a:p>
          <a:p>
            <a:pPr lvl="2">
              <a:lnSpc>
                <a:spcPct val="60000"/>
              </a:lnSpc>
            </a:pPr>
            <a:r>
              <a:rPr lang="en-US">
                <a:solidFill>
                  <a:srgbClr val="990000"/>
                </a:solidFill>
              </a:rPr>
              <a:t>   throw;</a:t>
            </a:r>
          </a:p>
          <a:p>
            <a:pPr lvl="2">
              <a:lnSpc>
                <a:spcPct val="60000"/>
              </a:lnSpc>
            </a:pPr>
            <a:r>
              <a:rPr lang="en-US">
                <a:solidFill>
                  <a:srgbClr val="990000"/>
                </a:solidFill>
              </a:rPr>
              <a:t> }</a:t>
            </a:r>
          </a:p>
          <a:p>
            <a:endParaRPr lang="en-US">
              <a:solidFill>
                <a:srgbClr val="990000"/>
              </a:solidFill>
            </a:endParaRPr>
          </a:p>
          <a:p>
            <a:pPr>
              <a:lnSpc>
                <a:spcPct val="80000"/>
              </a:lnSpc>
            </a:pPr>
            <a:r>
              <a:rPr lang="en-US" noProof="1"/>
              <a:t>the </a:t>
            </a:r>
            <a:r>
              <a:rPr lang="en-US" b="1" noProof="1"/>
              <a:t>throw</a:t>
            </a:r>
            <a:r>
              <a:rPr lang="en-US" noProof="1"/>
              <a:t> causes the exception to go to the exception handlers in the next-higher context. </a:t>
            </a:r>
          </a:p>
          <a:p>
            <a:endParaRPr lang="en-US"/>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62659" name="Text Box 3"/>
          <p:cNvSpPr txBox="1">
            <a:spLocks noChangeArrowheads="1"/>
          </p:cNvSpPr>
          <p:nvPr/>
        </p:nvSpPr>
        <p:spPr bwMode="auto">
          <a:xfrm>
            <a:off x="746125" y="1260475"/>
            <a:ext cx="7331075" cy="45720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p:txBody>
      </p:sp>
      <p:sp>
        <p:nvSpPr>
          <p:cNvPr id="1862660" name="Text Box 4"/>
          <p:cNvSpPr txBox="1">
            <a:spLocks noChangeArrowheads="1"/>
          </p:cNvSpPr>
          <p:nvPr/>
        </p:nvSpPr>
        <p:spPr bwMode="auto">
          <a:xfrm>
            <a:off x="1050925" y="1641475"/>
            <a:ext cx="6416675" cy="4600575"/>
          </a:xfrm>
          <a:prstGeom prst="rect">
            <a:avLst/>
          </a:prstGeom>
          <a:noFill/>
          <a:ln w="9525">
            <a:noFill/>
            <a:miter lim="800000"/>
            <a:headEnd/>
            <a:tailEnd/>
          </a:ln>
          <a:effectLst/>
        </p:spPr>
        <p:txBody>
          <a:bodyPr>
            <a:spAutoFit/>
          </a:bodyPr>
          <a:lstStyle/>
          <a:p>
            <a:pPr eaLnBrk="0" hangingPunct="0"/>
            <a:r>
              <a:rPr lang="en-US" sz="2400">
                <a:latin typeface="Times New Roman" pitchFamily="18" charset="0"/>
              </a:rPr>
              <a:t>Since a catch’s argument type applies to objects of base, as well as classes derived from that base, the order of catch handlers is important</a:t>
            </a:r>
            <a:endParaRPr lang="en-US" sz="2400" b="1">
              <a:latin typeface="Courier New" pitchFamily="49" charset="0"/>
            </a:endParaRPr>
          </a:p>
          <a:p>
            <a:pPr lvl="2" eaLnBrk="0" hangingPunct="0"/>
            <a:endParaRPr lang="en-US" sz="2400" b="1">
              <a:latin typeface="Courier New" pitchFamily="49" charset="0"/>
            </a:endParaRPr>
          </a:p>
          <a:p>
            <a:pPr lvl="2" eaLnBrk="0" hangingPunct="0"/>
            <a:r>
              <a:rPr lang="en-US" sz="2000">
                <a:latin typeface="Times New Roman" pitchFamily="18" charset="0"/>
              </a:rPr>
              <a:t>catch( CBaseException&amp; ex ) </a:t>
            </a:r>
          </a:p>
          <a:p>
            <a:pPr lvl="2" eaLnBrk="0" hangingPunct="0"/>
            <a:r>
              <a:rPr lang="en-US" sz="2000">
                <a:latin typeface="Times New Roman" pitchFamily="18" charset="0"/>
              </a:rPr>
              <a:t>{ </a:t>
            </a:r>
          </a:p>
          <a:p>
            <a:pPr lvl="2" eaLnBrk="0" hangingPunct="0"/>
            <a:r>
              <a:rPr lang="en-US" sz="2000">
                <a:latin typeface="Times New Roman" pitchFamily="18" charset="0"/>
              </a:rPr>
              <a:t>           // handle a base type of exception </a:t>
            </a:r>
          </a:p>
          <a:p>
            <a:pPr lvl="2" eaLnBrk="0" hangingPunct="0"/>
            <a:r>
              <a:rPr lang="en-US" sz="2000">
                <a:latin typeface="Times New Roman" pitchFamily="18" charset="0"/>
              </a:rPr>
              <a:t>} </a:t>
            </a:r>
          </a:p>
          <a:p>
            <a:pPr lvl="2" eaLnBrk="0" hangingPunct="0"/>
            <a:r>
              <a:rPr lang="en-US" sz="2000">
                <a:latin typeface="Times New Roman" pitchFamily="18" charset="0"/>
              </a:rPr>
              <a:t>catch( CDerivedException&amp; ex ) </a:t>
            </a:r>
          </a:p>
          <a:p>
            <a:pPr lvl="2" eaLnBrk="0" hangingPunct="0"/>
            <a:r>
              <a:rPr lang="en-US" sz="2000">
                <a:latin typeface="Times New Roman" pitchFamily="18" charset="0"/>
              </a:rPr>
              <a:t>{</a:t>
            </a:r>
          </a:p>
          <a:p>
            <a:pPr lvl="2" eaLnBrk="0" hangingPunct="0"/>
            <a:r>
              <a:rPr lang="en-US" sz="2000">
                <a:latin typeface="Times New Roman" pitchFamily="18" charset="0"/>
              </a:rPr>
              <a:t>          // this handler would never “run” because its</a:t>
            </a:r>
          </a:p>
          <a:p>
            <a:pPr lvl="2" eaLnBrk="0" hangingPunct="0"/>
            <a:r>
              <a:rPr lang="en-US" sz="2000">
                <a:latin typeface="Times New Roman" pitchFamily="18" charset="0"/>
              </a:rPr>
              <a:t>         // base would catch everything it would…</a:t>
            </a:r>
          </a:p>
          <a:p>
            <a:pPr lvl="2" eaLnBrk="0" hangingPunct="0"/>
            <a:r>
              <a:rPr lang="en-US" sz="2000">
                <a:latin typeface="Times New Roman" pitchFamily="18" charset="0"/>
              </a:rPr>
              <a:t>}</a:t>
            </a:r>
          </a:p>
          <a:p>
            <a:pPr eaLnBrk="0" hangingPunct="0"/>
            <a:endParaRPr lang="en-US" sz="2000">
              <a:latin typeface="Times New Roman" pitchFamily="18" charset="0"/>
            </a:endParaRPr>
          </a:p>
        </p:txBody>
      </p:sp>
      <p:sp>
        <p:nvSpPr>
          <p:cNvPr id="1862661" name="Rectangle 5"/>
          <p:cNvSpPr>
            <a:spLocks noChangeArrowheads="1"/>
          </p:cNvSpPr>
          <p:nvPr/>
        </p:nvSpPr>
        <p:spPr bwMode="auto">
          <a:xfrm>
            <a:off x="228600" y="436563"/>
            <a:ext cx="6915150"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Handling Derived Class Exceptions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ChangeArrowheads="1"/>
          </p:cNvSpPr>
          <p:nvPr/>
        </p:nvSpPr>
        <p:spPr bwMode="auto">
          <a:xfrm>
            <a:off x="685800" y="1143000"/>
            <a:ext cx="7772400" cy="45720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Clr>
                <a:schemeClr val="tx2"/>
              </a:buClr>
              <a:buSzPct val="120000"/>
              <a:buFontTx/>
              <a:buChar char="•"/>
            </a:pPr>
            <a:r>
              <a:rPr lang="en-US" sz="2400" b="1">
                <a:latin typeface="Times New Roman" pitchFamily="18" charset="0"/>
              </a:rPr>
              <a:t>Arrays </a:t>
            </a:r>
          </a:p>
          <a:p>
            <a:pPr marL="742950" lvl="1" indent="-285750" eaLnBrk="0" hangingPunct="0">
              <a:spcBef>
                <a:spcPct val="20000"/>
              </a:spcBef>
              <a:buClr>
                <a:schemeClr val="tx2"/>
              </a:buClr>
              <a:buSzPct val="120000"/>
              <a:buFontTx/>
              <a:buChar char="–"/>
            </a:pPr>
            <a:r>
              <a:rPr lang="en-US" sz="2400">
                <a:latin typeface="Times New Roman" pitchFamily="18" charset="0"/>
              </a:rPr>
              <a:t>Array size cannot be exactly equal to length of string. ex. char str[5]=“Hello” not allowed but char str[6]=“Hello” is allowed</a:t>
            </a:r>
          </a:p>
          <a:p>
            <a:pPr marL="342900" indent="-342900" eaLnBrk="0" hangingPunct="0">
              <a:spcBef>
                <a:spcPct val="20000"/>
              </a:spcBef>
              <a:buClr>
                <a:schemeClr val="tx2"/>
              </a:buClr>
              <a:buSzPct val="120000"/>
              <a:buFontTx/>
              <a:buChar char="•"/>
            </a:pPr>
            <a:endParaRPr lang="en-US" sz="2400">
              <a:latin typeface="Times New Roman" pitchFamily="18" charset="0"/>
            </a:endParaRPr>
          </a:p>
          <a:p>
            <a:pPr marL="342900" indent="-342900" eaLnBrk="0" hangingPunct="0">
              <a:spcBef>
                <a:spcPct val="20000"/>
              </a:spcBef>
              <a:buClr>
                <a:schemeClr val="tx2"/>
              </a:buClr>
              <a:buSzPct val="120000"/>
              <a:buFontTx/>
              <a:buChar char="•"/>
            </a:pPr>
            <a:r>
              <a:rPr lang="en-US" sz="2400" b="1">
                <a:latin typeface="Times New Roman" pitchFamily="18" charset="0"/>
              </a:rPr>
              <a:t>Pointers</a:t>
            </a:r>
          </a:p>
          <a:p>
            <a:pPr marL="742950" lvl="1" indent="-285750" eaLnBrk="0" hangingPunct="0">
              <a:spcBef>
                <a:spcPct val="20000"/>
              </a:spcBef>
              <a:buClr>
                <a:schemeClr val="tx2"/>
              </a:buClr>
              <a:buSzPct val="120000"/>
              <a:buFontTx/>
              <a:buChar char="–"/>
            </a:pPr>
            <a:r>
              <a:rPr lang="en-US" sz="2400">
                <a:latin typeface="Times New Roman" pitchFamily="18" charset="0"/>
              </a:rPr>
              <a:t>Constant Pointer and pointer to a constant</a:t>
            </a:r>
          </a:p>
          <a:p>
            <a:pPr marL="742950" lvl="1" indent="-285750" eaLnBrk="0" hangingPunct="0">
              <a:spcBef>
                <a:spcPct val="20000"/>
              </a:spcBef>
              <a:buClr>
                <a:schemeClr val="tx2"/>
              </a:buClr>
              <a:buSzPct val="120000"/>
              <a:buFontTx/>
              <a:buChar char="–"/>
            </a:pPr>
            <a:r>
              <a:rPr lang="en-US" sz="2400">
                <a:latin typeface="Times New Roman" pitchFamily="18" charset="0"/>
              </a:rPr>
              <a:t>char * const constptr = “Hello”;</a:t>
            </a:r>
          </a:p>
          <a:p>
            <a:pPr marL="742950" lvl="1" indent="-285750" eaLnBrk="0" hangingPunct="0">
              <a:spcBef>
                <a:spcPct val="20000"/>
              </a:spcBef>
              <a:buClr>
                <a:schemeClr val="tx2"/>
              </a:buClr>
              <a:buSzPct val="120000"/>
              <a:buFontTx/>
              <a:buChar char="–"/>
            </a:pPr>
            <a:r>
              <a:rPr lang="en-US" sz="2400">
                <a:latin typeface="Times New Roman" pitchFamily="18" charset="0"/>
              </a:rPr>
              <a:t>int const *ptrconst=&amp;a; </a:t>
            </a:r>
          </a:p>
          <a:p>
            <a:pPr marL="342900" indent="-342900" eaLnBrk="0" hangingPunct="0">
              <a:spcBef>
                <a:spcPct val="20000"/>
              </a:spcBef>
              <a:buFontTx/>
              <a:buChar char="•"/>
            </a:pPr>
            <a:endParaRPr lang="en-US" sz="3200">
              <a:latin typeface="Times New Roman" pitchFamily="18" charset="0"/>
            </a:endParaRPr>
          </a:p>
        </p:txBody>
      </p:sp>
      <p:sp>
        <p:nvSpPr>
          <p:cNvPr id="713731" name="Rectangle 3"/>
          <p:cNvSpPr>
            <a:spLocks noChangeArrowheads="1"/>
          </p:cNvSpPr>
          <p:nvPr/>
        </p:nvSpPr>
        <p:spPr bwMode="auto">
          <a:xfrm>
            <a:off x="228600" y="457200"/>
            <a:ext cx="55626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Data Types</a:t>
            </a:r>
          </a:p>
        </p:txBody>
      </p:sp>
      <p:pic>
        <p:nvPicPr>
          <p:cNvPr id="2" name="Audio 1">
            <a:hlinkClick r:id="" action="ppaction://media"/>
            <a:extLst>
              <a:ext uri="{FF2B5EF4-FFF2-40B4-BE49-F238E27FC236}">
                <a16:creationId xmlns:a16="http://schemas.microsoft.com/office/drawing/2014/main" id="{C08566A7-1E40-4D89-A62A-09172DAE3B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ChangeArrowheads="1"/>
          </p:cNvSpPr>
          <p:nvPr/>
        </p:nvSpPr>
        <p:spPr bwMode="auto">
          <a:xfrm>
            <a:off x="457200" y="12954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64707" name="Text Box 3"/>
          <p:cNvSpPr txBox="1">
            <a:spLocks noChangeArrowheads="1"/>
          </p:cNvSpPr>
          <p:nvPr/>
        </p:nvSpPr>
        <p:spPr bwMode="auto">
          <a:xfrm>
            <a:off x="6019800" y="4724400"/>
            <a:ext cx="1792288" cy="3175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underflow_error</a:t>
            </a:r>
            <a:endParaRPr lang="en-US" sz="1400">
              <a:latin typeface="Times New Roman" pitchFamily="18" charset="0"/>
            </a:endParaRPr>
          </a:p>
        </p:txBody>
      </p:sp>
      <p:grpSp>
        <p:nvGrpSpPr>
          <p:cNvPr id="2" name="Group 4"/>
          <p:cNvGrpSpPr>
            <a:grpSpLocks/>
          </p:cNvGrpSpPr>
          <p:nvPr/>
        </p:nvGrpSpPr>
        <p:grpSpPr bwMode="auto">
          <a:xfrm>
            <a:off x="304800" y="1524000"/>
            <a:ext cx="8072438" cy="3967163"/>
            <a:chOff x="192" y="960"/>
            <a:chExt cx="5085" cy="2499"/>
          </a:xfrm>
        </p:grpSpPr>
        <p:sp>
          <p:nvSpPr>
            <p:cNvPr id="1864709" name="Text Box 5"/>
            <p:cNvSpPr txBox="1">
              <a:spLocks noChangeArrowheads="1"/>
            </p:cNvSpPr>
            <p:nvPr/>
          </p:nvSpPr>
          <p:spPr bwMode="auto">
            <a:xfrm>
              <a:off x="2448" y="960"/>
              <a:ext cx="727" cy="200"/>
            </a:xfrm>
            <a:prstGeom prst="rect">
              <a:avLst/>
            </a:prstGeom>
            <a:solidFill>
              <a:schemeClr val="bg1"/>
            </a:solidFill>
            <a:ln w="12700">
              <a:solidFill>
                <a:schemeClr val="tx1"/>
              </a:solidFill>
              <a:miter lim="800000"/>
              <a:headEnd type="none" w="sm" len="sm"/>
              <a:tailEnd type="none" w="sm" len="sm"/>
            </a:ln>
            <a:effectLst/>
          </p:spPr>
          <p:txBody>
            <a:bodyPr>
              <a:spAutoFit/>
            </a:bodyPr>
            <a:lstStyle/>
            <a:p>
              <a:pPr eaLnBrk="0" hangingPunct="0"/>
              <a:r>
                <a:rPr lang="en-US" sz="1400" b="1">
                  <a:latin typeface="Courier New" pitchFamily="49" charset="0"/>
                </a:rPr>
                <a:t>Exception</a:t>
              </a:r>
              <a:endParaRPr lang="en-US" sz="1400">
                <a:latin typeface="Times New Roman" pitchFamily="18" charset="0"/>
              </a:endParaRPr>
            </a:p>
          </p:txBody>
        </p:sp>
        <p:sp>
          <p:nvSpPr>
            <p:cNvPr id="1864710" name="Text Box 6"/>
            <p:cNvSpPr txBox="1">
              <a:spLocks noChangeArrowheads="1"/>
            </p:cNvSpPr>
            <p:nvPr/>
          </p:nvSpPr>
          <p:spPr bwMode="auto">
            <a:xfrm>
              <a:off x="1824" y="1968"/>
              <a:ext cx="727"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bad_alloc</a:t>
              </a:r>
              <a:endParaRPr lang="en-US" sz="1400">
                <a:latin typeface="Times New Roman" pitchFamily="18" charset="0"/>
              </a:endParaRPr>
            </a:p>
          </p:txBody>
        </p:sp>
        <p:sp>
          <p:nvSpPr>
            <p:cNvPr id="1864711" name="Text Box 7"/>
            <p:cNvSpPr txBox="1">
              <a:spLocks noChangeArrowheads="1"/>
            </p:cNvSpPr>
            <p:nvPr/>
          </p:nvSpPr>
          <p:spPr bwMode="auto">
            <a:xfrm>
              <a:off x="912" y="1584"/>
              <a:ext cx="960" cy="200"/>
            </a:xfrm>
            <a:prstGeom prst="rect">
              <a:avLst/>
            </a:prstGeom>
            <a:solidFill>
              <a:schemeClr val="bg1"/>
            </a:solidFill>
            <a:ln w="12700">
              <a:solidFill>
                <a:schemeClr val="tx1"/>
              </a:solidFill>
              <a:miter lim="800000"/>
              <a:headEnd type="none" w="sm" len="sm"/>
              <a:tailEnd type="none" w="sm" len="sm"/>
            </a:ln>
            <a:effectLst/>
          </p:spPr>
          <p:txBody>
            <a:bodyPr>
              <a:spAutoFit/>
            </a:bodyPr>
            <a:lstStyle/>
            <a:p>
              <a:pPr eaLnBrk="0" hangingPunct="0"/>
              <a:r>
                <a:rPr lang="en-US" sz="1400" b="1">
                  <a:latin typeface="Courier New" pitchFamily="49" charset="0"/>
                </a:rPr>
                <a:t>logic_error</a:t>
              </a:r>
              <a:endParaRPr lang="en-US" sz="1400">
                <a:latin typeface="Times New Roman" pitchFamily="18" charset="0"/>
              </a:endParaRPr>
            </a:p>
          </p:txBody>
        </p:sp>
        <p:sp>
          <p:nvSpPr>
            <p:cNvPr id="1864712" name="Text Box 8"/>
            <p:cNvSpPr txBox="1">
              <a:spLocks noChangeArrowheads="1"/>
            </p:cNvSpPr>
            <p:nvPr/>
          </p:nvSpPr>
          <p:spPr bwMode="auto">
            <a:xfrm>
              <a:off x="528" y="2640"/>
              <a:ext cx="928"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length_error</a:t>
              </a:r>
              <a:endParaRPr lang="en-US" sz="1400">
                <a:latin typeface="Times New Roman" pitchFamily="18" charset="0"/>
              </a:endParaRPr>
            </a:p>
          </p:txBody>
        </p:sp>
        <p:sp>
          <p:nvSpPr>
            <p:cNvPr id="1864713" name="Text Box 9"/>
            <p:cNvSpPr txBox="1">
              <a:spLocks noChangeArrowheads="1"/>
            </p:cNvSpPr>
            <p:nvPr/>
          </p:nvSpPr>
          <p:spPr bwMode="auto">
            <a:xfrm>
              <a:off x="912" y="3259"/>
              <a:ext cx="1196"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invalid_argument</a:t>
              </a:r>
              <a:endParaRPr lang="en-US" sz="1400">
                <a:latin typeface="Times New Roman" pitchFamily="18" charset="0"/>
              </a:endParaRPr>
            </a:p>
          </p:txBody>
        </p:sp>
        <p:sp>
          <p:nvSpPr>
            <p:cNvPr id="1864714" name="Text Box 10"/>
            <p:cNvSpPr txBox="1">
              <a:spLocks noChangeArrowheads="1"/>
            </p:cNvSpPr>
            <p:nvPr/>
          </p:nvSpPr>
          <p:spPr bwMode="auto">
            <a:xfrm>
              <a:off x="672" y="2968"/>
              <a:ext cx="928"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out_of_range</a:t>
              </a:r>
              <a:endParaRPr lang="en-US" sz="1400">
                <a:latin typeface="Times New Roman" pitchFamily="18" charset="0"/>
              </a:endParaRPr>
            </a:p>
          </p:txBody>
        </p:sp>
        <p:sp>
          <p:nvSpPr>
            <p:cNvPr id="1864715" name="Text Box 11"/>
            <p:cNvSpPr txBox="1">
              <a:spLocks noChangeArrowheads="1"/>
            </p:cNvSpPr>
            <p:nvPr/>
          </p:nvSpPr>
          <p:spPr bwMode="auto">
            <a:xfrm>
              <a:off x="192" y="2304"/>
              <a:ext cx="928"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domain_error</a:t>
              </a:r>
              <a:endParaRPr lang="en-US" sz="1400">
                <a:latin typeface="Times New Roman" pitchFamily="18" charset="0"/>
              </a:endParaRPr>
            </a:p>
          </p:txBody>
        </p:sp>
        <p:sp>
          <p:nvSpPr>
            <p:cNvPr id="1864716" name="Text Box 12"/>
            <p:cNvSpPr txBox="1">
              <a:spLocks noChangeArrowheads="1"/>
            </p:cNvSpPr>
            <p:nvPr/>
          </p:nvSpPr>
          <p:spPr bwMode="auto">
            <a:xfrm>
              <a:off x="1824" y="2304"/>
              <a:ext cx="995"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bad_exception</a:t>
              </a:r>
              <a:endParaRPr lang="en-US" sz="1400">
                <a:latin typeface="Times New Roman" pitchFamily="18" charset="0"/>
              </a:endParaRPr>
            </a:p>
          </p:txBody>
        </p:sp>
        <p:sp>
          <p:nvSpPr>
            <p:cNvPr id="1864717" name="Text Box 13"/>
            <p:cNvSpPr txBox="1">
              <a:spLocks noChangeArrowheads="1"/>
            </p:cNvSpPr>
            <p:nvPr/>
          </p:nvSpPr>
          <p:spPr bwMode="auto">
            <a:xfrm>
              <a:off x="2256" y="2688"/>
              <a:ext cx="1263"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ios_base::failure</a:t>
              </a:r>
              <a:endParaRPr lang="en-US" sz="1400">
                <a:latin typeface="Times New Roman" pitchFamily="18" charset="0"/>
              </a:endParaRPr>
            </a:p>
          </p:txBody>
        </p:sp>
        <p:sp>
          <p:nvSpPr>
            <p:cNvPr id="1864718" name="Text Box 14"/>
            <p:cNvSpPr txBox="1">
              <a:spLocks noChangeArrowheads="1"/>
            </p:cNvSpPr>
            <p:nvPr/>
          </p:nvSpPr>
          <p:spPr bwMode="auto">
            <a:xfrm>
              <a:off x="3024" y="2304"/>
              <a:ext cx="794"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bad_typeid</a:t>
              </a:r>
              <a:endParaRPr lang="en-US" sz="1400">
                <a:latin typeface="Times New Roman" pitchFamily="18" charset="0"/>
              </a:endParaRPr>
            </a:p>
          </p:txBody>
        </p:sp>
        <p:sp>
          <p:nvSpPr>
            <p:cNvPr id="1864719" name="Text Box 15"/>
            <p:cNvSpPr txBox="1">
              <a:spLocks noChangeArrowheads="1"/>
            </p:cNvSpPr>
            <p:nvPr/>
          </p:nvSpPr>
          <p:spPr bwMode="auto">
            <a:xfrm>
              <a:off x="3264" y="1968"/>
              <a:ext cx="660"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bad_cast</a:t>
              </a:r>
              <a:endParaRPr lang="en-US" sz="1400">
                <a:latin typeface="Times New Roman" pitchFamily="18" charset="0"/>
              </a:endParaRPr>
            </a:p>
          </p:txBody>
        </p:sp>
        <p:sp>
          <p:nvSpPr>
            <p:cNvPr id="1864720" name="Text Box 16"/>
            <p:cNvSpPr txBox="1">
              <a:spLocks noChangeArrowheads="1"/>
            </p:cNvSpPr>
            <p:nvPr/>
          </p:nvSpPr>
          <p:spPr bwMode="auto">
            <a:xfrm>
              <a:off x="3748" y="1584"/>
              <a:ext cx="995"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runtime_error</a:t>
              </a:r>
              <a:endParaRPr lang="en-US" sz="1400">
                <a:latin typeface="Times New Roman" pitchFamily="18" charset="0"/>
              </a:endParaRPr>
            </a:p>
          </p:txBody>
        </p:sp>
        <p:sp>
          <p:nvSpPr>
            <p:cNvPr id="1864721" name="Text Box 17"/>
            <p:cNvSpPr txBox="1">
              <a:spLocks noChangeArrowheads="1"/>
            </p:cNvSpPr>
            <p:nvPr/>
          </p:nvSpPr>
          <p:spPr bwMode="auto">
            <a:xfrm>
              <a:off x="4176" y="2592"/>
              <a:ext cx="1062"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overflow_error</a:t>
              </a:r>
              <a:endParaRPr lang="en-US" sz="1400">
                <a:latin typeface="Times New Roman" pitchFamily="18" charset="0"/>
              </a:endParaRPr>
            </a:p>
          </p:txBody>
        </p:sp>
        <p:sp>
          <p:nvSpPr>
            <p:cNvPr id="1864722" name="Text Box 18"/>
            <p:cNvSpPr txBox="1">
              <a:spLocks noChangeArrowheads="1"/>
            </p:cNvSpPr>
            <p:nvPr/>
          </p:nvSpPr>
          <p:spPr bwMode="auto">
            <a:xfrm>
              <a:off x="4416" y="2160"/>
              <a:ext cx="861" cy="200"/>
            </a:xfrm>
            <a:prstGeom prst="rect">
              <a:avLst/>
            </a:prstGeom>
            <a:solidFill>
              <a:schemeClr val="bg1"/>
            </a:solidFill>
            <a:ln w="12700">
              <a:solidFill>
                <a:schemeClr val="tx1"/>
              </a:solidFill>
              <a:miter lim="800000"/>
              <a:headEnd type="none" w="sm" len="sm"/>
              <a:tailEnd type="none" w="sm" len="sm"/>
            </a:ln>
            <a:effectLst/>
          </p:spPr>
          <p:txBody>
            <a:bodyPr wrap="none">
              <a:spAutoFit/>
            </a:bodyPr>
            <a:lstStyle/>
            <a:p>
              <a:pPr eaLnBrk="0" hangingPunct="0"/>
              <a:r>
                <a:rPr lang="en-US" sz="1400" b="1">
                  <a:latin typeface="Courier New" pitchFamily="49" charset="0"/>
                </a:rPr>
                <a:t>range_error</a:t>
              </a:r>
              <a:endParaRPr lang="en-US" sz="1400">
                <a:latin typeface="Times New Roman" pitchFamily="18" charset="0"/>
              </a:endParaRPr>
            </a:p>
          </p:txBody>
        </p:sp>
        <p:sp>
          <p:nvSpPr>
            <p:cNvPr id="1864723" name="Line 19"/>
            <p:cNvSpPr>
              <a:spLocks noChangeShapeType="1"/>
            </p:cNvSpPr>
            <p:nvPr/>
          </p:nvSpPr>
          <p:spPr bwMode="auto">
            <a:xfrm flipH="1" flipV="1">
              <a:off x="1488" y="1824"/>
              <a:ext cx="288" cy="144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4" name="Line 20"/>
            <p:cNvSpPr>
              <a:spLocks noChangeShapeType="1"/>
            </p:cNvSpPr>
            <p:nvPr/>
          </p:nvSpPr>
          <p:spPr bwMode="auto">
            <a:xfrm flipH="1" flipV="1">
              <a:off x="1392" y="1824"/>
              <a:ext cx="96" cy="1152"/>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5" name="Line 21"/>
            <p:cNvSpPr>
              <a:spLocks noChangeShapeType="1"/>
            </p:cNvSpPr>
            <p:nvPr/>
          </p:nvSpPr>
          <p:spPr bwMode="auto">
            <a:xfrm flipH="1" flipV="1">
              <a:off x="1248" y="1824"/>
              <a:ext cx="0" cy="81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6" name="Line 22"/>
            <p:cNvSpPr>
              <a:spLocks noChangeShapeType="1"/>
            </p:cNvSpPr>
            <p:nvPr/>
          </p:nvSpPr>
          <p:spPr bwMode="auto">
            <a:xfrm flipV="1">
              <a:off x="1008" y="1824"/>
              <a:ext cx="96" cy="48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7" name="Line 23"/>
            <p:cNvSpPr>
              <a:spLocks noChangeShapeType="1"/>
            </p:cNvSpPr>
            <p:nvPr/>
          </p:nvSpPr>
          <p:spPr bwMode="auto">
            <a:xfrm flipV="1">
              <a:off x="1488" y="1248"/>
              <a:ext cx="1056" cy="33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8" name="Line 24"/>
            <p:cNvSpPr>
              <a:spLocks noChangeShapeType="1"/>
            </p:cNvSpPr>
            <p:nvPr/>
          </p:nvSpPr>
          <p:spPr bwMode="auto">
            <a:xfrm flipV="1">
              <a:off x="2304" y="1248"/>
              <a:ext cx="336" cy="72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29" name="Line 25"/>
            <p:cNvSpPr>
              <a:spLocks noChangeShapeType="1"/>
            </p:cNvSpPr>
            <p:nvPr/>
          </p:nvSpPr>
          <p:spPr bwMode="auto">
            <a:xfrm flipV="1">
              <a:off x="2592" y="1248"/>
              <a:ext cx="144" cy="105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0" name="Line 26"/>
            <p:cNvSpPr>
              <a:spLocks noChangeShapeType="1"/>
            </p:cNvSpPr>
            <p:nvPr/>
          </p:nvSpPr>
          <p:spPr bwMode="auto">
            <a:xfrm flipH="1" flipV="1">
              <a:off x="2832" y="1248"/>
              <a:ext cx="96" cy="144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1" name="Line 27"/>
            <p:cNvSpPr>
              <a:spLocks noChangeShapeType="1"/>
            </p:cNvSpPr>
            <p:nvPr/>
          </p:nvSpPr>
          <p:spPr bwMode="auto">
            <a:xfrm flipH="1" flipV="1">
              <a:off x="2976" y="1248"/>
              <a:ext cx="144" cy="105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2" name="Line 28"/>
            <p:cNvSpPr>
              <a:spLocks noChangeShapeType="1"/>
            </p:cNvSpPr>
            <p:nvPr/>
          </p:nvSpPr>
          <p:spPr bwMode="auto">
            <a:xfrm flipH="1" flipV="1">
              <a:off x="3072" y="1248"/>
              <a:ext cx="288" cy="72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3" name="Line 29"/>
            <p:cNvSpPr>
              <a:spLocks noChangeShapeType="1"/>
            </p:cNvSpPr>
            <p:nvPr/>
          </p:nvSpPr>
          <p:spPr bwMode="auto">
            <a:xfrm flipH="1" flipV="1">
              <a:off x="3216" y="1248"/>
              <a:ext cx="720" cy="33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4" name="Line 30"/>
            <p:cNvSpPr>
              <a:spLocks noChangeShapeType="1"/>
            </p:cNvSpPr>
            <p:nvPr/>
          </p:nvSpPr>
          <p:spPr bwMode="auto">
            <a:xfrm flipH="1" flipV="1">
              <a:off x="4320" y="1824"/>
              <a:ext cx="432" cy="336"/>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5" name="Line 31"/>
            <p:cNvSpPr>
              <a:spLocks noChangeShapeType="1"/>
            </p:cNvSpPr>
            <p:nvPr/>
          </p:nvSpPr>
          <p:spPr bwMode="auto">
            <a:xfrm flipH="1" flipV="1">
              <a:off x="4176" y="1824"/>
              <a:ext cx="288" cy="768"/>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1864736" name="Line 32"/>
            <p:cNvSpPr>
              <a:spLocks noChangeShapeType="1"/>
            </p:cNvSpPr>
            <p:nvPr/>
          </p:nvSpPr>
          <p:spPr bwMode="auto">
            <a:xfrm flipH="1" flipV="1">
              <a:off x="4080" y="1824"/>
              <a:ext cx="48" cy="1152"/>
            </a:xfrm>
            <a:prstGeom prst="line">
              <a:avLst/>
            </a:prstGeom>
            <a:noFill/>
            <a:ln w="12700">
              <a:solidFill>
                <a:schemeClr val="tx1"/>
              </a:solidFill>
              <a:round/>
              <a:headEnd type="none" w="sm" len="sm"/>
              <a:tailEnd type="triangle" w="lg" len="med"/>
            </a:ln>
            <a:effectLst/>
          </p:spPr>
          <p:txBody>
            <a:bodyPr wrap="none" anchor="ctr"/>
            <a:lstStyle/>
            <a:p>
              <a:endParaRPr lang="en-IN"/>
            </a:p>
          </p:txBody>
        </p:sp>
      </p:grpSp>
      <p:sp>
        <p:nvSpPr>
          <p:cNvPr id="1864737" name="Rectangle 33"/>
          <p:cNvSpPr>
            <a:spLocks noChangeArrowheads="1"/>
          </p:cNvSpPr>
          <p:nvPr/>
        </p:nvSpPr>
        <p:spPr bwMode="auto">
          <a:xfrm>
            <a:off x="990600" y="436563"/>
            <a:ext cx="6424613" cy="579437"/>
          </a:xfrm>
          <a:prstGeom prst="rect">
            <a:avLst/>
          </a:prstGeom>
          <a:noFill/>
          <a:ln w="9525">
            <a:noFill/>
            <a:miter lim="800000"/>
            <a:headEnd/>
            <a:tailEnd/>
          </a:ln>
          <a:effectLst/>
        </p:spPr>
        <p:txBody>
          <a:bodyPr wrap="none">
            <a:spAutoFit/>
          </a:bodyPr>
          <a:lstStyle/>
          <a:p>
            <a:pPr algn="ctr" eaLnBrk="0" hangingPunct="0"/>
            <a:r>
              <a:rPr lang="en-US" sz="3200">
                <a:latin typeface="Times New Roman" pitchFamily="18" charset="0"/>
              </a:rPr>
              <a:t>Standard Library Exception Hierarchy</a:t>
            </a: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p:cNvSpPr>
            <a:spLocks noChangeArrowheads="1"/>
          </p:cNvSpPr>
          <p:nvPr/>
        </p:nvSpPr>
        <p:spPr bwMode="auto">
          <a:xfrm>
            <a:off x="571500" y="1371600"/>
            <a:ext cx="80391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Clr>
                <a:schemeClr val="tx1"/>
              </a:buClr>
              <a:buSzPct val="120000"/>
              <a:buFont typeface="Arial" charset="0"/>
              <a:buChar char="•"/>
            </a:pPr>
            <a:r>
              <a:rPr lang="en-US">
                <a:latin typeface="Gill Sans MT" pitchFamily="34" charset="0"/>
              </a:rPr>
              <a:t>Declares many std exception objects, e.g. :</a:t>
            </a:r>
          </a:p>
          <a:p>
            <a:pPr marL="742950" lvl="1" indent="-285750" eaLnBrk="0" hangingPunct="0">
              <a:spcBef>
                <a:spcPct val="20000"/>
              </a:spcBef>
              <a:buClr>
                <a:schemeClr val="tx1"/>
              </a:buClr>
              <a:buSzPct val="120000"/>
              <a:buFont typeface="Arial" charset="0"/>
              <a:buNone/>
            </a:pPr>
            <a:r>
              <a:rPr lang="en-US" b="1">
                <a:latin typeface="Gill Sans MT" pitchFamily="34" charset="0"/>
              </a:rPr>
              <a:t>bad_alloc</a:t>
            </a:r>
            <a:r>
              <a:rPr lang="en-US">
                <a:latin typeface="Gill Sans MT" pitchFamily="34" charset="0"/>
              </a:rPr>
              <a:t>, thrown when </a:t>
            </a:r>
            <a:r>
              <a:rPr lang="en-US" b="1">
                <a:latin typeface="Gill Sans MT" pitchFamily="34" charset="0"/>
              </a:rPr>
              <a:t>new</a:t>
            </a:r>
            <a:r>
              <a:rPr lang="en-US">
                <a:latin typeface="Gill Sans MT" pitchFamily="34" charset="0"/>
              </a:rPr>
              <a:t> fails</a:t>
            </a:r>
          </a:p>
          <a:p>
            <a:pPr marL="742950" lvl="1" indent="-285750" eaLnBrk="0" hangingPunct="0">
              <a:spcBef>
                <a:spcPct val="20000"/>
              </a:spcBef>
              <a:buClr>
                <a:schemeClr val="tx1"/>
              </a:buClr>
              <a:buSzPct val="120000"/>
              <a:buFont typeface="Arial" charset="0"/>
              <a:buNone/>
            </a:pPr>
            <a:r>
              <a:rPr lang="en-US" b="1">
                <a:latin typeface="Gill Sans MT" pitchFamily="34" charset="0"/>
              </a:rPr>
              <a:t>bad_cast</a:t>
            </a:r>
            <a:r>
              <a:rPr lang="en-US">
                <a:latin typeface="Gill Sans MT" pitchFamily="34" charset="0"/>
              </a:rPr>
              <a:t>, thrown when </a:t>
            </a:r>
            <a:r>
              <a:rPr lang="en-US" b="1">
                <a:latin typeface="Gill Sans MT" pitchFamily="34" charset="0"/>
              </a:rPr>
              <a:t>dynamic_cast</a:t>
            </a:r>
            <a:r>
              <a:rPr lang="en-US">
                <a:latin typeface="Gill Sans MT" pitchFamily="34" charset="0"/>
              </a:rPr>
              <a:t> fails</a:t>
            </a:r>
          </a:p>
          <a:p>
            <a:pPr marL="742950" lvl="1" indent="-285750" eaLnBrk="0" hangingPunct="0">
              <a:spcBef>
                <a:spcPct val="20000"/>
              </a:spcBef>
              <a:buClr>
                <a:schemeClr val="tx1"/>
              </a:buClr>
              <a:buSzPct val="120000"/>
              <a:buFont typeface="Arial" charset="0"/>
              <a:buNone/>
            </a:pPr>
            <a:r>
              <a:rPr lang="en-US" b="1">
                <a:latin typeface="Gill Sans MT" pitchFamily="34" charset="0"/>
              </a:rPr>
              <a:t>bad_typeid</a:t>
            </a:r>
            <a:r>
              <a:rPr lang="en-US">
                <a:latin typeface="Gill Sans MT" pitchFamily="34" charset="0"/>
              </a:rPr>
              <a:t>, thrown if </a:t>
            </a:r>
            <a:r>
              <a:rPr lang="en-US" b="1">
                <a:latin typeface="Gill Sans MT" pitchFamily="34" charset="0"/>
              </a:rPr>
              <a:t>dynamic_cast</a:t>
            </a:r>
            <a:r>
              <a:rPr lang="en-US">
                <a:latin typeface="Gill Sans MT" pitchFamily="34" charset="0"/>
              </a:rPr>
              <a:t> is applied to a </a:t>
            </a:r>
            <a:r>
              <a:rPr lang="en-US" b="1">
                <a:latin typeface="Gill Sans MT" pitchFamily="34" charset="0"/>
              </a:rPr>
              <a:t>NULL</a:t>
            </a:r>
            <a:r>
              <a:rPr lang="en-US">
                <a:latin typeface="Gill Sans MT" pitchFamily="34" charset="0"/>
              </a:rPr>
              <a:t> pointer</a:t>
            </a:r>
          </a:p>
          <a:p>
            <a:pPr marL="742950" lvl="1" indent="-285750" eaLnBrk="0" hangingPunct="0">
              <a:spcBef>
                <a:spcPct val="20000"/>
              </a:spcBef>
              <a:buClr>
                <a:schemeClr val="tx1"/>
              </a:buClr>
              <a:buSzPct val="120000"/>
              <a:buFont typeface="Arial" charset="0"/>
              <a:buNone/>
            </a:pPr>
            <a:r>
              <a:rPr lang="en-US" b="1">
                <a:latin typeface="Gill Sans MT" pitchFamily="34" charset="0"/>
              </a:rPr>
              <a:t>bad_exception</a:t>
            </a:r>
            <a:r>
              <a:rPr lang="en-US">
                <a:latin typeface="Gill Sans MT" pitchFamily="34" charset="0"/>
              </a:rPr>
              <a:t>, thrown when an unexpected (non-specified) exception is thrown</a:t>
            </a:r>
          </a:p>
          <a:p>
            <a:pPr marL="342900" indent="-342900" eaLnBrk="0" hangingPunct="0">
              <a:spcBef>
                <a:spcPct val="20000"/>
              </a:spcBef>
              <a:buClr>
                <a:schemeClr val="tx1"/>
              </a:buClr>
              <a:buSzPct val="120000"/>
              <a:buFont typeface="Arial" charset="0"/>
              <a:buChar char="•"/>
            </a:pPr>
            <a:r>
              <a:rPr lang="en-US">
                <a:latin typeface="Gill Sans MT" pitchFamily="34" charset="0"/>
              </a:rPr>
              <a:t>also in </a:t>
            </a:r>
            <a:r>
              <a:rPr lang="en-US" b="1">
                <a:latin typeface="Gill Sans MT" pitchFamily="34" charset="0"/>
              </a:rPr>
              <a:t>std</a:t>
            </a:r>
            <a:r>
              <a:rPr lang="en-US">
                <a:latin typeface="Gill Sans MT" pitchFamily="34" charset="0"/>
              </a:rPr>
              <a:t> namespace</a:t>
            </a:r>
          </a:p>
          <a:p>
            <a:pPr marL="742950" lvl="1" indent="-285750" eaLnBrk="0" hangingPunct="0">
              <a:spcBef>
                <a:spcPct val="20000"/>
              </a:spcBef>
              <a:buClr>
                <a:schemeClr val="tx1"/>
              </a:buClr>
              <a:buSzPct val="120000"/>
              <a:buFont typeface="Arial" charset="0"/>
              <a:buChar char="–"/>
            </a:pPr>
            <a:r>
              <a:rPr lang="en-US" b="1">
                <a:latin typeface="Gill Sans MT" pitchFamily="34" charset="0"/>
              </a:rPr>
              <a:t>throw std::range_error;</a:t>
            </a:r>
            <a:endParaRPr lang="en-US">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endParaRPr lang="en-US">
              <a:latin typeface="Gill Sans MT" pitchFamily="34" charset="0"/>
            </a:endParaRPr>
          </a:p>
        </p:txBody>
      </p:sp>
      <p:sp>
        <p:nvSpPr>
          <p:cNvPr id="1866755" name="Rectangle 3"/>
          <p:cNvSpPr>
            <a:spLocks noChangeArrowheads="1"/>
          </p:cNvSpPr>
          <p:nvPr/>
        </p:nvSpPr>
        <p:spPr bwMode="auto">
          <a:xfrm>
            <a:off x="228600" y="414338"/>
            <a:ext cx="7010400"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Standard Library Exceptions</a:t>
            </a:r>
            <a:endParaRPr lang="en-US" sz="3200" b="1">
              <a:latin typeface="Times New Roman" pitchFamily="18" charset="0"/>
            </a:endParaRP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802" name="Rectangle 2"/>
          <p:cNvSpPr>
            <a:spLocks noChangeArrowheads="1"/>
          </p:cNvSpPr>
          <p:nvPr/>
        </p:nvSpPr>
        <p:spPr bwMode="auto">
          <a:xfrm>
            <a:off x="571500" y="1371600"/>
            <a:ext cx="8039100" cy="4876800"/>
          </a:xfrm>
          <a:prstGeom prst="rect">
            <a:avLst/>
          </a:prstGeom>
          <a:noFill/>
          <a:ln w="9525">
            <a:noFill/>
            <a:miter lim="800000"/>
            <a:headEnd/>
            <a:tailEnd/>
          </a:ln>
          <a:effectLst/>
        </p:spPr>
        <p:txBody>
          <a:bodyPr lIns="92075" tIns="46037" rIns="92075" bIns="46037"/>
          <a:lstStyle/>
          <a:p>
            <a:pPr marL="342900" indent="-342900" eaLnBrk="0" hangingPunct="0">
              <a:lnSpc>
                <a:spcPct val="90000"/>
              </a:lnSpc>
              <a:spcBef>
                <a:spcPct val="20000"/>
              </a:spcBef>
              <a:buFont typeface="Arial" charset="0"/>
              <a:buNone/>
            </a:pPr>
            <a:r>
              <a:rPr lang="en-US" sz="2000">
                <a:latin typeface="Gill Sans MT" pitchFamily="34" charset="0"/>
              </a:rPr>
              <a:t>Avoid exceptions :</a:t>
            </a:r>
          </a:p>
          <a:p>
            <a:pPr marL="742950" lvl="1" indent="-285750" eaLnBrk="0" hangingPunct="0">
              <a:lnSpc>
                <a:spcPct val="90000"/>
              </a:lnSpc>
              <a:spcBef>
                <a:spcPct val="20000"/>
              </a:spcBef>
              <a:buFont typeface="Arial" charset="0"/>
              <a:buChar char="–"/>
            </a:pPr>
            <a:r>
              <a:rPr lang="en-US" sz="2000">
                <a:latin typeface="Gill Sans MT" pitchFamily="34" charset="0"/>
              </a:rPr>
              <a:t>for asynchronous events.</a:t>
            </a:r>
          </a:p>
          <a:p>
            <a:pPr marL="742950" lvl="1" indent="-285750" eaLnBrk="0" hangingPunct="0">
              <a:lnSpc>
                <a:spcPct val="90000"/>
              </a:lnSpc>
              <a:spcBef>
                <a:spcPct val="20000"/>
              </a:spcBef>
              <a:buFont typeface="Arial" charset="0"/>
              <a:buChar char="–"/>
            </a:pPr>
            <a:r>
              <a:rPr lang="en-US" sz="2000">
                <a:latin typeface="Gill Sans MT" pitchFamily="34" charset="0"/>
              </a:rPr>
              <a:t>for ordinary error conditions.</a:t>
            </a:r>
          </a:p>
          <a:p>
            <a:pPr marL="742950" lvl="1" indent="-285750" eaLnBrk="0" hangingPunct="0">
              <a:lnSpc>
                <a:spcPct val="90000"/>
              </a:lnSpc>
              <a:spcBef>
                <a:spcPct val="20000"/>
              </a:spcBef>
              <a:buFont typeface="Arial" charset="0"/>
              <a:buChar char="–"/>
            </a:pPr>
            <a:r>
              <a:rPr lang="en-US" sz="2000">
                <a:latin typeface="Gill Sans MT" pitchFamily="34" charset="0"/>
              </a:rPr>
              <a:t>for flow-of-control.</a:t>
            </a:r>
          </a:p>
          <a:p>
            <a:pPr marL="342900" indent="-342900" eaLnBrk="0" hangingPunct="0">
              <a:lnSpc>
                <a:spcPct val="90000"/>
              </a:lnSpc>
              <a:spcBef>
                <a:spcPct val="20000"/>
              </a:spcBef>
              <a:buFont typeface="Arial" charset="0"/>
              <a:buNone/>
            </a:pPr>
            <a:endParaRPr lang="en-US" sz="2000">
              <a:latin typeface="Gill Sans MT" pitchFamily="34" charset="0"/>
            </a:endParaRPr>
          </a:p>
          <a:p>
            <a:pPr marL="342900" indent="-342900" eaLnBrk="0" hangingPunct="0">
              <a:lnSpc>
                <a:spcPct val="90000"/>
              </a:lnSpc>
              <a:spcBef>
                <a:spcPct val="20000"/>
              </a:spcBef>
              <a:buFont typeface="Arial" charset="0"/>
              <a:buNone/>
            </a:pPr>
            <a:r>
              <a:rPr lang="en-US" sz="2000">
                <a:latin typeface="Gill Sans MT" pitchFamily="34" charset="0"/>
              </a:rPr>
              <a:t>Use exceptions to:</a:t>
            </a:r>
          </a:p>
          <a:p>
            <a:pPr marL="742950" lvl="1" indent="-285750" eaLnBrk="0" hangingPunct="0">
              <a:lnSpc>
                <a:spcPct val="90000"/>
              </a:lnSpc>
              <a:spcBef>
                <a:spcPct val="20000"/>
              </a:spcBef>
              <a:buFont typeface="Arial" charset="0"/>
              <a:buChar char="–"/>
            </a:pPr>
            <a:r>
              <a:rPr lang="en-US" sz="2000">
                <a:latin typeface="Gill Sans MT" pitchFamily="34" charset="0"/>
              </a:rPr>
              <a:t>fix the problem and resume the program.</a:t>
            </a:r>
          </a:p>
          <a:p>
            <a:pPr marL="742950" lvl="1" indent="-285750" eaLnBrk="0" hangingPunct="0">
              <a:lnSpc>
                <a:spcPct val="90000"/>
              </a:lnSpc>
              <a:spcBef>
                <a:spcPct val="20000"/>
              </a:spcBef>
              <a:buFont typeface="Arial" charset="0"/>
              <a:buChar char="–"/>
            </a:pPr>
            <a:r>
              <a:rPr lang="en-US" sz="2000">
                <a:latin typeface="Gill Sans MT" pitchFamily="34" charset="0"/>
              </a:rPr>
              <a:t>do whatever you want in the current context, and throw a different exception to a higher context.</a:t>
            </a:r>
          </a:p>
          <a:p>
            <a:pPr marL="742950" lvl="1" indent="-285750" eaLnBrk="0" hangingPunct="0">
              <a:lnSpc>
                <a:spcPct val="90000"/>
              </a:lnSpc>
              <a:spcBef>
                <a:spcPct val="20000"/>
              </a:spcBef>
              <a:buFont typeface="Arial" charset="0"/>
              <a:buChar char="–"/>
            </a:pPr>
            <a:r>
              <a:rPr lang="en-US" sz="2000">
                <a:latin typeface="Gill Sans MT" pitchFamily="34" charset="0"/>
              </a:rPr>
              <a:t>terminate the program.</a:t>
            </a:r>
          </a:p>
        </p:txBody>
      </p:sp>
      <p:sp>
        <p:nvSpPr>
          <p:cNvPr id="1868803" name="Rectangle 3"/>
          <p:cNvSpPr>
            <a:spLocks noChangeArrowheads="1"/>
          </p:cNvSpPr>
          <p:nvPr/>
        </p:nvSpPr>
        <p:spPr bwMode="auto">
          <a:xfrm>
            <a:off x="152400" y="438150"/>
            <a:ext cx="70104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Programming With Exceptions</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p:cNvSpPr>
          <p:nvPr>
            <p:ph type="title"/>
          </p:nvPr>
        </p:nvSpPr>
        <p:spPr/>
        <p:txBody>
          <a:bodyPr/>
          <a:lstStyle/>
          <a:p>
            <a:r>
              <a:rPr lang="en-US"/>
              <a:t>Summary</a:t>
            </a:r>
          </a:p>
        </p:txBody>
      </p:sp>
      <p:sp>
        <p:nvSpPr>
          <p:cNvPr id="1870851" name="Rectangle 3"/>
          <p:cNvSpPr>
            <a:spLocks noGrp="1"/>
          </p:cNvSpPr>
          <p:nvPr>
            <p:ph type="body" idx="1"/>
          </p:nvPr>
        </p:nvSpPr>
        <p:spPr/>
        <p:txBody>
          <a:bodyPr>
            <a:normAutofit fontScale="92500" lnSpcReduction="10000"/>
          </a:bodyPr>
          <a:lstStyle/>
          <a:p>
            <a:pPr>
              <a:buFont typeface="Arial" charset="0"/>
              <a:buNone/>
            </a:pPr>
            <a:r>
              <a:rPr lang="en-US"/>
              <a:t>   In this session you learnt to:</a:t>
            </a:r>
          </a:p>
          <a:p>
            <a:r>
              <a:rPr lang="en-US"/>
              <a:t>Define Exception</a:t>
            </a:r>
          </a:p>
          <a:p>
            <a:r>
              <a:rPr lang="en-US"/>
              <a:t>Describe Error handling in C </a:t>
            </a:r>
          </a:p>
          <a:p>
            <a:r>
              <a:rPr lang="en-US"/>
              <a:t>Describe Implementation of exception handling using try catch, throw</a:t>
            </a:r>
          </a:p>
          <a:p>
            <a:r>
              <a:rPr lang="en-US"/>
              <a:t>Handling uncaught exception </a:t>
            </a:r>
          </a:p>
          <a:p>
            <a:r>
              <a:rPr lang="en-US"/>
              <a:t>Restricting Exception and re-throwing exception</a:t>
            </a:r>
          </a:p>
          <a:p>
            <a:r>
              <a:rPr lang="en-US"/>
              <a:t>Handling Derived class Exception</a:t>
            </a:r>
          </a:p>
          <a:p>
            <a:r>
              <a:rPr lang="en-US"/>
              <a:t>Use of Standard Library Exception Hierarchy </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Font typeface="Arial" charset="0"/>
              <a:buNone/>
            </a:pPr>
            <a:endParaRPr lang="en-US" sz="2000">
              <a:latin typeface="Gill Sans MT" pitchFamily="34" charset="0"/>
            </a:endParaRPr>
          </a:p>
        </p:txBody>
      </p:sp>
      <p:sp>
        <p:nvSpPr>
          <p:cNvPr id="1871875" name="Rectangle 3"/>
          <p:cNvSpPr>
            <a:spLocks noChangeArrowheads="1"/>
          </p:cNvSpPr>
          <p:nvPr/>
        </p:nvSpPr>
        <p:spPr bwMode="auto">
          <a:xfrm>
            <a:off x="1676400" y="1524000"/>
            <a:ext cx="6013450" cy="2041525"/>
          </a:xfrm>
          <a:prstGeom prst="rect">
            <a:avLst/>
          </a:prstGeom>
          <a:noFill/>
          <a:ln w="9525">
            <a:noFill/>
            <a:miter lim="800000"/>
            <a:headEnd/>
            <a:tailEnd/>
          </a:ln>
          <a:effectLst/>
        </p:spPr>
        <p:txBody>
          <a:bodyPr>
            <a:spAutoFit/>
          </a:bodyPr>
          <a:lstStyle/>
          <a:p>
            <a:pPr eaLnBrk="0" hangingPunct="0"/>
            <a:endParaRPr lang="en-US" sz="3200" b="1">
              <a:latin typeface="Gill Sans MT" pitchFamily="34" charset="0"/>
            </a:endParaRPr>
          </a:p>
          <a:p>
            <a:pPr eaLnBrk="0" hangingPunct="0"/>
            <a:endParaRPr lang="en-US" sz="3200" b="1">
              <a:latin typeface="Gill Sans MT" pitchFamily="34" charset="0"/>
            </a:endParaRPr>
          </a:p>
          <a:p>
            <a:pPr eaLnBrk="0" hangingPunct="0"/>
            <a:r>
              <a:rPr lang="en-US" sz="3200" b="1">
                <a:latin typeface="Gill Sans MT" pitchFamily="34" charset="0"/>
              </a:rPr>
              <a:t>Run Time Type Identification</a:t>
            </a:r>
            <a:br>
              <a:rPr lang="en-US" sz="3200" b="1">
                <a:latin typeface="Gill Sans MT" pitchFamily="34" charset="0"/>
              </a:rPr>
            </a:br>
            <a:r>
              <a:rPr lang="en-US" sz="3200" b="1">
                <a:latin typeface="Gill Sans MT" pitchFamily="34" charset="0"/>
              </a:rPr>
              <a:t>                   (RTTI)</a:t>
            </a: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Grp="1"/>
          </p:cNvSpPr>
          <p:nvPr>
            <p:ph type="title"/>
          </p:nvPr>
        </p:nvSpPr>
        <p:spPr/>
        <p:txBody>
          <a:bodyPr/>
          <a:lstStyle/>
          <a:p>
            <a:r>
              <a:rPr lang="en-US"/>
              <a:t>Objectives</a:t>
            </a:r>
          </a:p>
        </p:txBody>
      </p:sp>
      <p:sp>
        <p:nvSpPr>
          <p:cNvPr id="1873923" name="Rectangle 3"/>
          <p:cNvSpPr>
            <a:spLocks noGrp="1"/>
          </p:cNvSpPr>
          <p:nvPr>
            <p:ph type="body" idx="1"/>
          </p:nvPr>
        </p:nvSpPr>
        <p:spPr/>
        <p:txBody>
          <a:bodyPr/>
          <a:lstStyle/>
          <a:p>
            <a:pPr>
              <a:buFont typeface="Arial" charset="0"/>
              <a:buNone/>
            </a:pPr>
            <a:r>
              <a:rPr lang="en-US"/>
              <a:t>    In this session you will learn to:</a:t>
            </a:r>
          </a:p>
          <a:p>
            <a:r>
              <a:rPr lang="en-US"/>
              <a:t>Define RTTI</a:t>
            </a:r>
          </a:p>
          <a:p>
            <a:r>
              <a:rPr lang="en-US"/>
              <a:t>Describe Application of RTTI</a:t>
            </a:r>
          </a:p>
          <a:p>
            <a:r>
              <a:rPr lang="en-US"/>
              <a:t>Use dynamic_cast operator</a:t>
            </a: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p:cNvSpPr>
          <p:nvPr>
            <p:ph type="title"/>
          </p:nvPr>
        </p:nvSpPr>
        <p:spPr/>
        <p:txBody>
          <a:bodyPr/>
          <a:lstStyle/>
          <a:p>
            <a:r>
              <a:rPr lang="en-US"/>
              <a:t>RTTI</a:t>
            </a:r>
          </a:p>
        </p:txBody>
      </p:sp>
      <p:sp>
        <p:nvSpPr>
          <p:cNvPr id="1875971" name="Rectangle 3"/>
          <p:cNvSpPr>
            <a:spLocks noGrp="1"/>
          </p:cNvSpPr>
          <p:nvPr>
            <p:ph type="body" idx="1"/>
          </p:nvPr>
        </p:nvSpPr>
        <p:spPr/>
        <p:txBody>
          <a:bodyPr>
            <a:normAutofit fontScale="92500" lnSpcReduction="20000"/>
          </a:bodyPr>
          <a:lstStyle/>
          <a:p>
            <a:r>
              <a:rPr lang="en-US"/>
              <a:t>In polymorphic languages such as C++, there can be situations in which the type of an object is unknown at compile time, i.e., when the program is written. </a:t>
            </a:r>
          </a:p>
          <a:p>
            <a:endParaRPr lang="en-US"/>
          </a:p>
          <a:p>
            <a:r>
              <a:rPr lang="en-US"/>
              <a:t>It is not always possible to know in advance what type of object will be pointed to by a base class pointer at any given point in time.</a:t>
            </a:r>
          </a:p>
          <a:p>
            <a:endParaRPr lang="en-US"/>
          </a:p>
          <a:p>
            <a:r>
              <a:rPr lang="en-US"/>
              <a:t>This determination must be made at runtime, using runtime type identification.</a:t>
            </a:r>
          </a:p>
          <a:p>
            <a:endParaRPr lang="en-US"/>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1600">
                <a:latin typeface="Gill Sans MT" pitchFamily="34" charset="0"/>
              </a:rPr>
              <a:t> </a:t>
            </a:r>
            <a:r>
              <a:rPr lang="en-US" sz="2000">
                <a:latin typeface="Gill Sans MT" pitchFamily="34" charset="0"/>
              </a:rPr>
              <a:t>Mechanism that allows the type of an object to be determined during program execution.</a:t>
            </a:r>
          </a:p>
          <a:p>
            <a:pPr marL="342900" indent="-34290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 Used only with polymorphic classes (i.e. those which have a virtual function in the base class) to find the exact type of an object when you have a pointer or reference to the base type.</a:t>
            </a:r>
          </a:p>
          <a:p>
            <a:pPr marL="342900" indent="-342900" eaLnBrk="0" hangingPunct="0">
              <a:lnSpc>
                <a:spcPct val="90000"/>
              </a:lnSpc>
              <a:spcBef>
                <a:spcPct val="20000"/>
              </a:spcBef>
              <a:buClr>
                <a:schemeClr val="tx1"/>
              </a:buClr>
              <a:buSzPct val="120000"/>
              <a:buFont typeface="Arial" charset="0"/>
              <a:buNone/>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In the absence of polymorphism, the static type information is used</a:t>
            </a:r>
            <a:endParaRPr lang="en-US" b="1">
              <a:latin typeface="Gill Sans MT" pitchFamily="34" charset="0"/>
            </a:endParaRPr>
          </a:p>
        </p:txBody>
      </p:sp>
      <p:sp>
        <p:nvSpPr>
          <p:cNvPr id="1878019" name="Rectangle 3"/>
          <p:cNvSpPr>
            <a:spLocks noChangeArrowheads="1"/>
          </p:cNvSpPr>
          <p:nvPr/>
        </p:nvSpPr>
        <p:spPr bwMode="auto">
          <a:xfrm>
            <a:off x="152400" y="392113"/>
            <a:ext cx="5053013"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What is RTTI?</a:t>
            </a:r>
            <a:endParaRPr lang="en-US" sz="3200" b="1">
              <a:latin typeface="Times New Roman" pitchFamily="18" charset="0"/>
            </a:endParaRPr>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ChangeArrowheads="1"/>
          </p:cNvSpPr>
          <p:nvPr/>
        </p:nvSpPr>
        <p:spPr bwMode="auto">
          <a:xfrm>
            <a:off x="571500" y="1295400"/>
            <a:ext cx="7772400" cy="49530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r>
              <a:rPr lang="en-US" sz="1600">
                <a:latin typeface="Gill Sans MT" pitchFamily="34" charset="0"/>
              </a:rPr>
              <a:t> </a:t>
            </a:r>
            <a:r>
              <a:rPr lang="en-US" sz="2000">
                <a:latin typeface="Gill Sans MT" pitchFamily="34" charset="0"/>
              </a:rPr>
              <a:t>RTTI is possible only with virtual functions and base class pointers. While using virtual functions, you must have access to the base class source code. </a:t>
            </a:r>
          </a:p>
          <a:p>
            <a:pPr marL="342900" indent="-34290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If the base class is a part of a library and does not contain the virtual function that you need, you are stuck up. </a:t>
            </a:r>
          </a:p>
          <a:p>
            <a:pPr marL="342900" indent="-34290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At such times you should use RTTI. You can derive a new class from the base class and add your extra member function to it.</a:t>
            </a:r>
          </a:p>
          <a:p>
            <a:pPr marL="342900" indent="-34290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Then, you can detect your particular type (using RTTI) and call the member function.</a:t>
            </a:r>
          </a:p>
        </p:txBody>
      </p:sp>
      <p:sp>
        <p:nvSpPr>
          <p:cNvPr id="1880067" name="Rectangle 3"/>
          <p:cNvSpPr>
            <a:spLocks noChangeArrowheads="1"/>
          </p:cNvSpPr>
          <p:nvPr/>
        </p:nvSpPr>
        <p:spPr bwMode="auto">
          <a:xfrm>
            <a:off x="228600" y="460375"/>
            <a:ext cx="417195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RTTI</a:t>
            </a:r>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None/>
            </a:pPr>
            <a:endParaRPr lang="en-US" b="1">
              <a:latin typeface="Gill Sans MT" pitchFamily="34" charset="0"/>
            </a:endParaRPr>
          </a:p>
          <a:p>
            <a:pPr marL="342900" indent="-342900" eaLnBrk="0" hangingPunct="0">
              <a:lnSpc>
                <a:spcPct val="90000"/>
              </a:lnSpc>
              <a:spcBef>
                <a:spcPct val="20000"/>
              </a:spcBef>
              <a:buClr>
                <a:schemeClr val="tx1"/>
              </a:buClr>
              <a:buFont typeface="Arial" charset="0"/>
              <a:buNone/>
            </a:pPr>
            <a:r>
              <a:rPr lang="en-US" sz="1600">
                <a:latin typeface="Gill Sans MT" pitchFamily="34" charset="0"/>
              </a:rPr>
              <a:t>    </a:t>
            </a:r>
            <a:r>
              <a:rPr lang="en-US" sz="2000">
                <a:latin typeface="Gill Sans MT" pitchFamily="34" charset="0"/>
              </a:rPr>
              <a:t>C++</a:t>
            </a:r>
            <a:r>
              <a:rPr lang="en-US" sz="1600">
                <a:latin typeface="Gill Sans MT" pitchFamily="34" charset="0"/>
              </a:rPr>
              <a:t> </a:t>
            </a:r>
            <a:r>
              <a:rPr lang="en-US" sz="2000">
                <a:latin typeface="Gill Sans MT" pitchFamily="34" charset="0"/>
              </a:rPr>
              <a:t>provides two ways to obtain the information about the</a:t>
            </a:r>
          </a:p>
          <a:p>
            <a:pPr marL="342900" indent="-342900" eaLnBrk="0" hangingPunct="0">
              <a:lnSpc>
                <a:spcPct val="90000"/>
              </a:lnSpc>
              <a:spcBef>
                <a:spcPct val="20000"/>
              </a:spcBef>
              <a:buClr>
                <a:schemeClr val="tx1"/>
              </a:buClr>
              <a:buFont typeface="Arial" charset="0"/>
              <a:buNone/>
            </a:pPr>
            <a:r>
              <a:rPr lang="en-US" sz="2000">
                <a:latin typeface="Gill Sans MT" pitchFamily="34" charset="0"/>
              </a:rPr>
              <a:t>   object class at runtime. These are:</a:t>
            </a:r>
          </a:p>
          <a:p>
            <a:pPr marL="342900" indent="-342900" eaLnBrk="0" hangingPunct="0">
              <a:lnSpc>
                <a:spcPct val="90000"/>
              </a:lnSpc>
              <a:spcBef>
                <a:spcPct val="20000"/>
              </a:spcBef>
              <a:buClr>
                <a:schemeClr val="tx1"/>
              </a:buClr>
              <a:buFont typeface="Arial" charset="0"/>
              <a:buNone/>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Using </a:t>
            </a:r>
            <a:r>
              <a:rPr lang="en-US" sz="2000" b="1">
                <a:latin typeface="Gill Sans MT" pitchFamily="34" charset="0"/>
              </a:rPr>
              <a:t>typeid</a:t>
            </a:r>
            <a:r>
              <a:rPr lang="en-US" sz="2000">
                <a:latin typeface="Gill Sans MT" pitchFamily="34" charset="0"/>
              </a:rPr>
              <a:t>() operator and </a:t>
            </a:r>
            <a:r>
              <a:rPr lang="en-US" sz="2000" b="1">
                <a:latin typeface="Gill Sans MT" pitchFamily="34" charset="0"/>
              </a:rPr>
              <a:t>type_info</a:t>
            </a:r>
            <a:r>
              <a:rPr lang="en-US" sz="2000">
                <a:latin typeface="Gill Sans MT" pitchFamily="34" charset="0"/>
              </a:rPr>
              <a:t> class.</a:t>
            </a:r>
          </a:p>
          <a:p>
            <a:pPr marL="742950" lvl="1" indent="-28575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a:p>
            <a:pPr marL="342900" indent="-342900" eaLnBrk="0" hangingPunct="0">
              <a:lnSpc>
                <a:spcPct val="90000"/>
              </a:lnSpc>
              <a:spcBef>
                <a:spcPct val="20000"/>
              </a:spcBef>
              <a:buClr>
                <a:schemeClr val="tx1"/>
              </a:buClr>
              <a:buSzPct val="120000"/>
              <a:buFont typeface="Arial" charset="0"/>
              <a:buChar char="•"/>
            </a:pPr>
            <a:r>
              <a:rPr lang="en-US" sz="2000">
                <a:latin typeface="Gill Sans MT" pitchFamily="34" charset="0"/>
              </a:rPr>
              <a:t>Using </a:t>
            </a:r>
            <a:r>
              <a:rPr lang="en-US" sz="2000" b="1">
                <a:latin typeface="Gill Sans MT" pitchFamily="34" charset="0"/>
              </a:rPr>
              <a:t>dynamic_cast</a:t>
            </a:r>
            <a:r>
              <a:rPr lang="en-US" sz="2000">
                <a:latin typeface="Gill Sans MT" pitchFamily="34" charset="0"/>
              </a:rPr>
              <a:t> operator</a:t>
            </a:r>
          </a:p>
          <a:p>
            <a:pPr marL="342900" indent="-342900" eaLnBrk="0" hangingPunct="0">
              <a:lnSpc>
                <a:spcPct val="90000"/>
              </a:lnSpc>
              <a:spcBef>
                <a:spcPct val="20000"/>
              </a:spcBef>
              <a:buClr>
                <a:schemeClr val="tx1"/>
              </a:buClr>
              <a:buSzPct val="120000"/>
              <a:buFont typeface="Arial" charset="0"/>
              <a:buChar char="•"/>
            </a:pPr>
            <a:endParaRPr lang="en-US" sz="2000">
              <a:latin typeface="Gill Sans MT" pitchFamily="34" charset="0"/>
            </a:endParaRPr>
          </a:p>
        </p:txBody>
      </p:sp>
      <p:sp>
        <p:nvSpPr>
          <p:cNvPr id="1882115" name="Rectangle 3"/>
          <p:cNvSpPr>
            <a:spLocks noChangeArrowheads="1"/>
          </p:cNvSpPr>
          <p:nvPr/>
        </p:nvSpPr>
        <p:spPr bwMode="auto">
          <a:xfrm>
            <a:off x="228600" y="438150"/>
            <a:ext cx="65532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C++ RTTI support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FontTx/>
              <a:buChar char="•"/>
            </a:pPr>
            <a:endParaRPr lang="en-US" sz="3200">
              <a:latin typeface="Times New Roman" pitchFamily="18" charset="0"/>
            </a:endParaRPr>
          </a:p>
        </p:txBody>
      </p:sp>
      <p:sp>
        <p:nvSpPr>
          <p:cNvPr id="715779" name="Rectangle 3"/>
          <p:cNvSpPr>
            <a:spLocks noChangeArrowheads="1"/>
          </p:cNvSpPr>
          <p:nvPr/>
        </p:nvSpPr>
        <p:spPr bwMode="auto">
          <a:xfrm>
            <a:off x="152400" y="457200"/>
            <a:ext cx="3657600" cy="914400"/>
          </a:xfrm>
          <a:prstGeom prst="rect">
            <a:avLst/>
          </a:prstGeom>
          <a:noFill/>
          <a:ln w="9525">
            <a:noFill/>
            <a:miter lim="800000"/>
            <a:headEnd/>
            <a:tailEnd/>
          </a:ln>
          <a:effectLst/>
        </p:spPr>
        <p:txBody>
          <a:bodyPr lIns="92075" tIns="46038" rIns="92075" bIns="46038" anchor="b"/>
          <a:lstStyle/>
          <a:p>
            <a:pPr eaLnBrk="0" hangingPunct="0"/>
            <a:r>
              <a:rPr lang="en-US" sz="4400">
                <a:latin typeface="Times New Roman" pitchFamily="18" charset="0"/>
              </a:rPr>
              <a:t>      </a:t>
            </a:r>
            <a:r>
              <a:rPr lang="en-US" sz="3200">
                <a:latin typeface="Times New Roman" pitchFamily="18" charset="0"/>
              </a:rPr>
              <a:t>Variables </a:t>
            </a:r>
          </a:p>
          <a:p>
            <a:pPr algn="ctr" eaLnBrk="0" hangingPunct="0"/>
            <a:endParaRPr lang="en-US" sz="3200">
              <a:latin typeface="Times New Roman" pitchFamily="18" charset="0"/>
            </a:endParaRPr>
          </a:p>
        </p:txBody>
      </p:sp>
      <p:sp>
        <p:nvSpPr>
          <p:cNvPr id="715780" name="Rectangle 4"/>
          <p:cNvSpPr>
            <a:spLocks noChangeArrowheads="1"/>
          </p:cNvSpPr>
          <p:nvPr/>
        </p:nvSpPr>
        <p:spPr bwMode="auto">
          <a:xfrm>
            <a:off x="776288" y="1676400"/>
            <a:ext cx="7986712" cy="4800600"/>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SzPct val="120000"/>
              <a:buFontTx/>
              <a:buChar char="•"/>
            </a:pPr>
            <a:r>
              <a:rPr lang="en-US" sz="2400">
                <a:latin typeface="Times New Roman" pitchFamily="18" charset="0"/>
              </a:rPr>
              <a:t>symbols that represent values in a program</a:t>
            </a:r>
          </a:p>
          <a:p>
            <a:pPr marL="342900" indent="-342900" eaLnBrk="0" hangingPunct="0">
              <a:spcBef>
                <a:spcPct val="20000"/>
              </a:spcBef>
              <a:buSzPct val="120000"/>
              <a:buFontTx/>
              <a:buChar char="•"/>
            </a:pPr>
            <a:r>
              <a:rPr lang="en-US" sz="2400">
                <a:latin typeface="Times New Roman" pitchFamily="18" charset="0"/>
              </a:rPr>
              <a:t>have datatype and name</a:t>
            </a:r>
          </a:p>
          <a:p>
            <a:pPr marL="742950" lvl="1" indent="-285750" eaLnBrk="0" hangingPunct="0">
              <a:spcBef>
                <a:spcPct val="20000"/>
              </a:spcBef>
            </a:pPr>
            <a:r>
              <a:rPr lang="en-US" b="1" i="1">
                <a:latin typeface="Times New Roman" pitchFamily="18" charset="0"/>
              </a:rPr>
              <a:t>type-specifier identifier [= initial-value];</a:t>
            </a:r>
          </a:p>
          <a:p>
            <a:pPr marL="742950" lvl="1" indent="-285750" eaLnBrk="0" hangingPunct="0">
              <a:spcBef>
                <a:spcPct val="20000"/>
              </a:spcBef>
            </a:pPr>
            <a:endParaRPr lang="en-US" b="1" i="1">
              <a:latin typeface="Times New Roman" pitchFamily="18" charset="0"/>
            </a:endParaRPr>
          </a:p>
          <a:p>
            <a:pPr marL="742950" lvl="1" indent="-285750" eaLnBrk="0" hangingPunct="0">
              <a:spcBef>
                <a:spcPct val="20000"/>
              </a:spcBef>
            </a:pPr>
            <a:r>
              <a:rPr lang="en-US" b="1">
                <a:latin typeface="Times New Roman" pitchFamily="18" charset="0"/>
              </a:rPr>
              <a:t>char cMyChar;</a:t>
            </a:r>
          </a:p>
          <a:p>
            <a:pPr marL="742950" lvl="1" indent="-285750" eaLnBrk="0" hangingPunct="0">
              <a:spcBef>
                <a:spcPct val="20000"/>
              </a:spcBef>
            </a:pPr>
            <a:r>
              <a:rPr lang="en-US" b="1">
                <a:latin typeface="Times New Roman" pitchFamily="18" charset="0"/>
              </a:rPr>
              <a:t>unsigned long nObjectID; </a:t>
            </a:r>
          </a:p>
          <a:p>
            <a:pPr marL="742950" lvl="1" indent="-285750" eaLnBrk="0" hangingPunct="0">
              <a:spcBef>
                <a:spcPct val="20000"/>
              </a:spcBef>
            </a:pPr>
            <a:r>
              <a:rPr lang="en-US" b="1">
                <a:latin typeface="Times New Roman" pitchFamily="18" charset="0"/>
              </a:rPr>
              <a:t>int nHours, nMinutes, nSeconds; </a:t>
            </a:r>
          </a:p>
          <a:p>
            <a:pPr marL="742950" lvl="1" indent="-285750" eaLnBrk="0" hangingPunct="0">
              <a:spcBef>
                <a:spcPct val="20000"/>
              </a:spcBef>
            </a:pPr>
            <a:r>
              <a:rPr lang="en-US" b="1">
                <a:latin typeface="Times New Roman" pitchFamily="18" charset="0"/>
              </a:rPr>
              <a:t>int nAnswer = 42;</a:t>
            </a:r>
          </a:p>
          <a:p>
            <a:pPr marL="742950" lvl="1" indent="-285750" eaLnBrk="0" hangingPunct="0">
              <a:spcBef>
                <a:spcPct val="20000"/>
              </a:spcBef>
            </a:pPr>
            <a:r>
              <a:rPr lang="en-US" b="1">
                <a:latin typeface="Times New Roman" pitchFamily="18" charset="0"/>
              </a:rPr>
              <a:t>float fMyTemp = 98.6;</a:t>
            </a:r>
          </a:p>
          <a:p>
            <a:pPr marL="742950" lvl="1" indent="-285750" eaLnBrk="0" hangingPunct="0">
              <a:spcBef>
                <a:spcPct val="20000"/>
              </a:spcBef>
            </a:pPr>
            <a:endParaRPr lang="en-US" b="1">
              <a:latin typeface="Times New Roman" pitchFamily="18" charset="0"/>
            </a:endParaRPr>
          </a:p>
          <a:p>
            <a:pPr marL="342900" indent="-342900" eaLnBrk="0" hangingPunct="0">
              <a:lnSpc>
                <a:spcPct val="120000"/>
              </a:lnSpc>
              <a:spcBef>
                <a:spcPct val="20000"/>
              </a:spcBef>
              <a:buSzPct val="120000"/>
              <a:buFontTx/>
              <a:buChar char="•"/>
            </a:pPr>
            <a:r>
              <a:rPr lang="en-US" sz="2400">
                <a:latin typeface="Times New Roman" pitchFamily="18" charset="0"/>
              </a:rPr>
              <a:t>variable must be declared before it can be used</a:t>
            </a:r>
          </a:p>
        </p:txBody>
      </p:sp>
      <p:sp>
        <p:nvSpPr>
          <p:cNvPr id="715781" name="Rectangle 5"/>
          <p:cNvSpPr>
            <a:spLocks noChangeArrowheads="1"/>
          </p:cNvSpPr>
          <p:nvPr/>
        </p:nvSpPr>
        <p:spPr bwMode="auto">
          <a:xfrm>
            <a:off x="5715000" y="3657600"/>
            <a:ext cx="3048000" cy="304800"/>
          </a:xfrm>
          <a:prstGeom prst="rect">
            <a:avLst/>
          </a:prstGeom>
          <a:noFill/>
          <a:ln w="9525">
            <a:noFill/>
            <a:miter lim="800000"/>
            <a:headEnd/>
            <a:tailEnd/>
          </a:ln>
          <a:effectLst/>
        </p:spPr>
        <p:txBody>
          <a:bodyPr lIns="92075" tIns="46038" rIns="92075" bIns="46038">
            <a:spAutoFit/>
          </a:bodyPr>
          <a:lstStyle/>
          <a:p>
            <a:pPr marL="342900" indent="-342900" eaLnBrk="0" hangingPunct="0">
              <a:spcBef>
                <a:spcPct val="20000"/>
              </a:spcBef>
            </a:pPr>
            <a:r>
              <a:rPr lang="en-US" sz="1400" b="1">
                <a:latin typeface="Times New Roman" pitchFamily="18" charset="0"/>
              </a:rPr>
              <a:t>gives type and name of variable</a:t>
            </a:r>
          </a:p>
        </p:txBody>
      </p:sp>
      <p:sp>
        <p:nvSpPr>
          <p:cNvPr id="715782" name="Line 6"/>
          <p:cNvSpPr>
            <a:spLocks noChangeShapeType="1"/>
          </p:cNvSpPr>
          <p:nvPr/>
        </p:nvSpPr>
        <p:spPr bwMode="auto">
          <a:xfrm flipV="1">
            <a:off x="3048000" y="3581400"/>
            <a:ext cx="2667000" cy="228600"/>
          </a:xfrm>
          <a:prstGeom prst="line">
            <a:avLst/>
          </a:prstGeom>
          <a:noFill/>
          <a:ln w="12700">
            <a:solidFill>
              <a:schemeClr val="tx1"/>
            </a:solidFill>
            <a:round/>
            <a:headEnd type="stealth" w="med" len="lg"/>
            <a:tailEnd type="none" w="sm" len="sm"/>
          </a:ln>
          <a:effectLst/>
        </p:spPr>
        <p:txBody>
          <a:bodyPr wrap="none" anchor="ctr"/>
          <a:lstStyle/>
          <a:p>
            <a:endParaRPr lang="en-IN"/>
          </a:p>
        </p:txBody>
      </p:sp>
      <p:sp>
        <p:nvSpPr>
          <p:cNvPr id="715783" name="Rectangle 7"/>
          <p:cNvSpPr>
            <a:spLocks noChangeArrowheads="1"/>
          </p:cNvSpPr>
          <p:nvPr/>
        </p:nvSpPr>
        <p:spPr bwMode="auto">
          <a:xfrm>
            <a:off x="5715000" y="3505200"/>
            <a:ext cx="2660650" cy="396875"/>
          </a:xfrm>
          <a:prstGeom prst="rect">
            <a:avLst/>
          </a:prstGeom>
          <a:noFill/>
          <a:ln w="12700">
            <a:solidFill>
              <a:schemeClr val="tx1"/>
            </a:solidFill>
            <a:miter lim="800000"/>
            <a:headEnd/>
            <a:tailEnd/>
          </a:ln>
          <a:effectLst/>
        </p:spPr>
        <p:txBody>
          <a:bodyPr wrap="none" anchor="ctr"/>
          <a:lstStyle/>
          <a:p>
            <a:endParaRPr lang="en-IN"/>
          </a:p>
        </p:txBody>
      </p:sp>
      <p:sp>
        <p:nvSpPr>
          <p:cNvPr id="715784" name="Line 8"/>
          <p:cNvSpPr>
            <a:spLocks noChangeShapeType="1"/>
          </p:cNvSpPr>
          <p:nvPr/>
        </p:nvSpPr>
        <p:spPr bwMode="auto">
          <a:xfrm flipV="1">
            <a:off x="3886200" y="3810000"/>
            <a:ext cx="1828800" cy="304800"/>
          </a:xfrm>
          <a:prstGeom prst="line">
            <a:avLst/>
          </a:prstGeom>
          <a:noFill/>
          <a:ln w="12700">
            <a:solidFill>
              <a:schemeClr val="tx1"/>
            </a:solidFill>
            <a:round/>
            <a:headEnd type="stealth" w="med" len="lg"/>
            <a:tailEnd type="none" w="sm" len="sm"/>
          </a:ln>
          <a:effectLst/>
        </p:spPr>
        <p:txBody>
          <a:bodyPr wrap="none" anchor="ctr"/>
          <a:lstStyle/>
          <a:p>
            <a:endParaRPr lang="en-IN"/>
          </a:p>
        </p:txBody>
      </p:sp>
      <p:sp>
        <p:nvSpPr>
          <p:cNvPr id="715785" name="Line 9"/>
          <p:cNvSpPr>
            <a:spLocks noChangeShapeType="1"/>
          </p:cNvSpPr>
          <p:nvPr/>
        </p:nvSpPr>
        <p:spPr bwMode="auto">
          <a:xfrm flipV="1">
            <a:off x="4572000" y="3886200"/>
            <a:ext cx="1219200" cy="609600"/>
          </a:xfrm>
          <a:prstGeom prst="line">
            <a:avLst/>
          </a:prstGeom>
          <a:noFill/>
          <a:ln w="12700">
            <a:solidFill>
              <a:schemeClr val="tx1"/>
            </a:solidFill>
            <a:round/>
            <a:headEnd type="stealth" w="med" len="lg"/>
            <a:tailEnd type="none" w="sm" len="sm"/>
          </a:ln>
          <a:effectLst/>
        </p:spPr>
        <p:txBody>
          <a:bodyPr wrap="none" anchor="ctr"/>
          <a:lstStyle/>
          <a:p>
            <a:endParaRPr lang="en-IN"/>
          </a:p>
        </p:txBody>
      </p:sp>
      <p:pic>
        <p:nvPicPr>
          <p:cNvPr id="2" name="Audio 1">
            <a:hlinkClick r:id="" action="ppaction://media"/>
            <a:extLst>
              <a:ext uri="{FF2B5EF4-FFF2-40B4-BE49-F238E27FC236}">
                <a16:creationId xmlns:a16="http://schemas.microsoft.com/office/drawing/2014/main" id="{44B5A08F-92D9-4B20-9782-EF0C66ED9B3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44"/>
    </mc:Choice>
    <mc:Fallback xmlns="">
      <p:transition spd="slow" advTm="16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Rectangle 2"/>
          <p:cNvSpPr>
            <a:spLocks noChangeArrowheads="1"/>
          </p:cNvSpPr>
          <p:nvPr/>
        </p:nvSpPr>
        <p:spPr bwMode="auto">
          <a:xfrm>
            <a:off x="571500" y="13716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 typeface="Arial" charset="0"/>
              <a:buChar char="•"/>
            </a:pPr>
            <a:endParaRPr lang="en-US" b="1">
              <a:latin typeface="Gill Sans MT" pitchFamily="34" charset="0"/>
            </a:endParaRPr>
          </a:p>
          <a:p>
            <a:pPr marL="342900" indent="-342900" eaLnBrk="0" hangingPunct="0">
              <a:lnSpc>
                <a:spcPct val="90000"/>
              </a:lnSpc>
              <a:spcBef>
                <a:spcPct val="20000"/>
              </a:spcBef>
              <a:buClr>
                <a:schemeClr val="tx1"/>
              </a:buClr>
              <a:buFont typeface="Arial" charset="0"/>
              <a:buNone/>
            </a:pPr>
            <a:r>
              <a:rPr lang="en-US" sz="1600">
                <a:latin typeface="Gill Sans MT" pitchFamily="34" charset="0"/>
              </a:rPr>
              <a:t>   </a:t>
            </a:r>
            <a:r>
              <a:rPr lang="en-US" sz="2000" b="1">
                <a:latin typeface="Gill Sans MT" pitchFamily="34" charset="0"/>
              </a:rPr>
              <a:t>It defines the following public members:</a:t>
            </a:r>
          </a:p>
          <a:p>
            <a:pPr marL="342900" indent="-342900" eaLnBrk="0" hangingPunct="0">
              <a:lnSpc>
                <a:spcPct val="90000"/>
              </a:lnSpc>
              <a:spcBef>
                <a:spcPct val="20000"/>
              </a:spcBef>
              <a:buClr>
                <a:schemeClr val="tx1"/>
              </a:buClr>
              <a:buFont typeface="Arial" charset="0"/>
              <a:buNone/>
            </a:pPr>
            <a:endParaRPr lang="en-US" sz="2000">
              <a:latin typeface="Gill Sans MT" pitchFamily="34" charset="0"/>
            </a:endParaRPr>
          </a:p>
          <a:p>
            <a:pPr marL="342900" indent="-342900" eaLnBrk="0" hangingPunct="0">
              <a:lnSpc>
                <a:spcPct val="90000"/>
              </a:lnSpc>
              <a:spcBef>
                <a:spcPct val="20000"/>
              </a:spcBef>
              <a:buClr>
                <a:schemeClr val="tx1"/>
              </a:buClr>
              <a:buFont typeface="Arial" charset="0"/>
              <a:buChar char="•"/>
            </a:pPr>
            <a:r>
              <a:rPr lang="en-US" sz="2000">
                <a:latin typeface="Gill Sans MT" pitchFamily="34" charset="0"/>
              </a:rPr>
              <a:t> bool operator==(const type_info </a:t>
            </a:r>
            <a:r>
              <a:rPr lang="en-US" sz="2000" i="1">
                <a:latin typeface="Gill Sans MT" pitchFamily="34" charset="0"/>
              </a:rPr>
              <a:t>&amp;ob</a:t>
            </a:r>
            <a:r>
              <a:rPr lang="en-US" sz="2000">
                <a:latin typeface="Gill Sans MT" pitchFamily="34" charset="0"/>
              </a:rPr>
              <a:t>);</a:t>
            </a:r>
          </a:p>
          <a:p>
            <a:pPr marL="342900" indent="-342900" eaLnBrk="0" hangingPunct="0">
              <a:lnSpc>
                <a:spcPct val="90000"/>
              </a:lnSpc>
              <a:spcBef>
                <a:spcPct val="20000"/>
              </a:spcBef>
              <a:buClr>
                <a:schemeClr val="tx1"/>
              </a:buClr>
              <a:buFont typeface="Arial" charset="0"/>
              <a:buChar char="•"/>
            </a:pPr>
            <a:r>
              <a:rPr lang="en-US" sz="2000">
                <a:latin typeface="Gill Sans MT" pitchFamily="34" charset="0"/>
              </a:rPr>
              <a:t> bool operator!=(const type_info </a:t>
            </a:r>
            <a:r>
              <a:rPr lang="en-US" sz="2000" i="1">
                <a:latin typeface="Gill Sans MT" pitchFamily="34" charset="0"/>
              </a:rPr>
              <a:t>&amp;ob</a:t>
            </a:r>
            <a:r>
              <a:rPr lang="en-US" sz="2000">
                <a:latin typeface="Gill Sans MT" pitchFamily="34" charset="0"/>
              </a:rPr>
              <a:t>);</a:t>
            </a:r>
          </a:p>
          <a:p>
            <a:pPr marL="342900" indent="-342900" eaLnBrk="0" hangingPunct="0">
              <a:lnSpc>
                <a:spcPct val="90000"/>
              </a:lnSpc>
              <a:spcBef>
                <a:spcPct val="20000"/>
              </a:spcBef>
              <a:buClr>
                <a:schemeClr val="tx1"/>
              </a:buClr>
              <a:buFont typeface="Arial" charset="0"/>
              <a:buChar char="•"/>
            </a:pPr>
            <a:r>
              <a:rPr lang="en-US" sz="2000">
                <a:latin typeface="Gill Sans MT" pitchFamily="34" charset="0"/>
              </a:rPr>
              <a:t> bool before(const type_info </a:t>
            </a:r>
            <a:r>
              <a:rPr lang="en-US" sz="2000" i="1">
                <a:latin typeface="Gill Sans MT" pitchFamily="34" charset="0"/>
              </a:rPr>
              <a:t>&amp;ob</a:t>
            </a:r>
            <a:r>
              <a:rPr lang="en-US" sz="2000">
                <a:latin typeface="Gill Sans MT" pitchFamily="34" charset="0"/>
              </a:rPr>
              <a:t>);</a:t>
            </a:r>
          </a:p>
          <a:p>
            <a:pPr marL="342900" indent="-342900" eaLnBrk="0" hangingPunct="0">
              <a:lnSpc>
                <a:spcPct val="90000"/>
              </a:lnSpc>
              <a:spcBef>
                <a:spcPct val="20000"/>
              </a:spcBef>
              <a:buClr>
                <a:schemeClr val="tx1"/>
              </a:buClr>
              <a:buFont typeface="Arial" charset="0"/>
              <a:buChar char="•"/>
            </a:pPr>
            <a:r>
              <a:rPr lang="en-US" sz="2000">
                <a:latin typeface="Gill Sans MT" pitchFamily="34" charset="0"/>
              </a:rPr>
              <a:t> const char *name();</a:t>
            </a:r>
          </a:p>
          <a:p>
            <a:pPr marL="342900" indent="-342900" eaLnBrk="0" hangingPunct="0">
              <a:lnSpc>
                <a:spcPct val="90000"/>
              </a:lnSpc>
              <a:spcBef>
                <a:spcPct val="20000"/>
              </a:spcBef>
              <a:buClr>
                <a:schemeClr val="tx1"/>
              </a:buClr>
              <a:buFont typeface="Arial" charset="0"/>
              <a:buChar char="•"/>
            </a:pPr>
            <a:endParaRPr lang="en-US" sz="2000">
              <a:latin typeface="Gill Sans MT" pitchFamily="34" charset="0"/>
            </a:endParaRPr>
          </a:p>
        </p:txBody>
      </p:sp>
      <p:sp>
        <p:nvSpPr>
          <p:cNvPr id="1884163" name="Rectangle 3"/>
          <p:cNvSpPr>
            <a:spLocks noChangeArrowheads="1"/>
          </p:cNvSpPr>
          <p:nvPr/>
        </p:nvSpPr>
        <p:spPr bwMode="auto">
          <a:xfrm>
            <a:off x="152400" y="438150"/>
            <a:ext cx="51689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The  type_info class</a:t>
            </a:r>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p:cNvSpPr>
          <p:nvPr>
            <p:ph type="title"/>
          </p:nvPr>
        </p:nvSpPr>
        <p:spPr/>
        <p:txBody>
          <a:bodyPr/>
          <a:lstStyle/>
          <a:p>
            <a:r>
              <a:rPr lang="en-US"/>
              <a:t>A Simple Application of RTTI</a:t>
            </a:r>
          </a:p>
        </p:txBody>
      </p:sp>
      <p:sp>
        <p:nvSpPr>
          <p:cNvPr id="1886211" name="Rectangle 3"/>
          <p:cNvSpPr>
            <a:spLocks noGrp="1"/>
          </p:cNvSpPr>
          <p:nvPr>
            <p:ph type="body" idx="1"/>
          </p:nvPr>
        </p:nvSpPr>
        <p:spPr>
          <a:xfrm>
            <a:off x="685800" y="1587500"/>
            <a:ext cx="7772400" cy="4449763"/>
          </a:xfrm>
        </p:spPr>
        <p:txBody>
          <a:bodyPr/>
          <a:lstStyle/>
          <a:p>
            <a:pPr>
              <a:lnSpc>
                <a:spcPct val="90000"/>
              </a:lnSpc>
            </a:pPr>
            <a:r>
              <a:rPr lang="en-US" sz="1600"/>
              <a:t>#include&lt;iostream&gt;</a:t>
            </a:r>
          </a:p>
          <a:p>
            <a:pPr>
              <a:lnSpc>
                <a:spcPct val="90000"/>
              </a:lnSpc>
            </a:pPr>
            <a:r>
              <a:rPr lang="en-US" sz="1600"/>
              <a:t>using namespace std;</a:t>
            </a:r>
          </a:p>
          <a:p>
            <a:pPr>
              <a:lnSpc>
                <a:spcPct val="90000"/>
              </a:lnSpc>
            </a:pPr>
            <a:r>
              <a:rPr lang="en-US" sz="1600"/>
              <a:t>class Figure</a:t>
            </a:r>
          </a:p>
          <a:p>
            <a:pPr>
              <a:lnSpc>
                <a:spcPct val="90000"/>
              </a:lnSpc>
            </a:pPr>
            <a:r>
              <a:rPr lang="en-US" sz="1600"/>
              <a:t> {public:</a:t>
            </a:r>
          </a:p>
          <a:p>
            <a:pPr>
              <a:lnSpc>
                <a:spcPct val="90000"/>
              </a:lnSpc>
            </a:pPr>
            <a:r>
              <a:rPr lang="en-US" sz="1600"/>
              <a:t>    virtual void draw( ) = 0; };</a:t>
            </a:r>
          </a:p>
          <a:p>
            <a:pPr>
              <a:lnSpc>
                <a:spcPct val="90000"/>
              </a:lnSpc>
            </a:pPr>
            <a:endParaRPr lang="en-US" sz="1600"/>
          </a:p>
          <a:p>
            <a:pPr>
              <a:lnSpc>
                <a:spcPct val="90000"/>
              </a:lnSpc>
            </a:pPr>
            <a:r>
              <a:rPr lang="en-US" sz="1600"/>
              <a:t>class Rectangle : public Figure</a:t>
            </a:r>
          </a:p>
          <a:p>
            <a:pPr>
              <a:lnSpc>
                <a:spcPct val="90000"/>
              </a:lnSpc>
            </a:pPr>
            <a:r>
              <a:rPr lang="en-US" sz="1600"/>
              <a:t>  {public:</a:t>
            </a:r>
          </a:p>
          <a:p>
            <a:pPr>
              <a:lnSpc>
                <a:spcPct val="90000"/>
              </a:lnSpc>
            </a:pPr>
            <a:r>
              <a:rPr lang="en-US" sz="1600"/>
              <a:t>      void draw( )</a:t>
            </a:r>
          </a:p>
          <a:p>
            <a:pPr>
              <a:lnSpc>
                <a:spcPct val="90000"/>
              </a:lnSpc>
            </a:pPr>
            <a:r>
              <a:rPr lang="en-US" sz="1600"/>
              <a:t>       { cout &lt;&lt; “Rectangle’s draw\n”; } } ;</a:t>
            </a:r>
          </a:p>
          <a:p>
            <a:pPr>
              <a:lnSpc>
                <a:spcPct val="90000"/>
              </a:lnSpc>
            </a:pPr>
            <a:endParaRPr lang="en-US" sz="1600"/>
          </a:p>
          <a:p>
            <a:pPr>
              <a:lnSpc>
                <a:spcPct val="90000"/>
              </a:lnSpc>
            </a:pPr>
            <a:r>
              <a:rPr lang="en-US" sz="1600"/>
              <a:t>class Circle : public Figure</a:t>
            </a:r>
          </a:p>
          <a:p>
            <a:pPr>
              <a:lnSpc>
                <a:spcPct val="90000"/>
              </a:lnSpc>
            </a:pPr>
            <a:r>
              <a:rPr lang="en-US" sz="1600"/>
              <a:t> {public:  </a:t>
            </a:r>
          </a:p>
          <a:p>
            <a:pPr>
              <a:lnSpc>
                <a:spcPct val="90000"/>
              </a:lnSpc>
            </a:pPr>
            <a:r>
              <a:rPr lang="en-US" sz="1600"/>
              <a:t>    void draw( )</a:t>
            </a:r>
          </a:p>
          <a:p>
            <a:pPr>
              <a:lnSpc>
                <a:spcPct val="90000"/>
              </a:lnSpc>
            </a:pPr>
            <a:r>
              <a:rPr lang="en-US" sz="1600"/>
              <a:t>    { cout &lt;&lt; “Circle’s draw\n”; } };</a:t>
            </a:r>
            <a:endParaRPr lang="en-US" sz="1600" b="1"/>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8" name="Rectangle 2"/>
          <p:cNvSpPr>
            <a:spLocks noGrp="1"/>
          </p:cNvSpPr>
          <p:nvPr>
            <p:ph type="title"/>
          </p:nvPr>
        </p:nvSpPr>
        <p:spPr/>
        <p:txBody>
          <a:bodyPr/>
          <a:lstStyle/>
          <a:p>
            <a:r>
              <a:rPr lang="en-US"/>
              <a:t>A Simple Application of RTTI</a:t>
            </a:r>
          </a:p>
        </p:txBody>
      </p:sp>
      <p:sp>
        <p:nvSpPr>
          <p:cNvPr id="1888259" name="Rectangle 3"/>
          <p:cNvSpPr>
            <a:spLocks noGrp="1"/>
          </p:cNvSpPr>
          <p:nvPr>
            <p:ph type="body" idx="1"/>
          </p:nvPr>
        </p:nvSpPr>
        <p:spPr>
          <a:xfrm>
            <a:off x="685800" y="1514475"/>
            <a:ext cx="7772400" cy="4522788"/>
          </a:xfrm>
        </p:spPr>
        <p:txBody>
          <a:bodyPr/>
          <a:lstStyle/>
          <a:p>
            <a:r>
              <a:rPr lang="en-US" sz="1600"/>
              <a:t>Class Triangle : Public Figure</a:t>
            </a:r>
          </a:p>
          <a:p>
            <a:r>
              <a:rPr lang="en-US" sz="1600"/>
              <a:t> {</a:t>
            </a:r>
          </a:p>
          <a:p>
            <a:r>
              <a:rPr lang="en-US" sz="1600"/>
              <a:t>   public:</a:t>
            </a:r>
          </a:p>
          <a:p>
            <a:r>
              <a:rPr lang="en-US" sz="1600"/>
              <a:t>    void draw( )</a:t>
            </a:r>
          </a:p>
          <a:p>
            <a:r>
              <a:rPr lang="en-US" sz="1600"/>
              <a:t>    { cout “Triangle’s draw\n”; } }; </a:t>
            </a:r>
          </a:p>
          <a:p>
            <a:r>
              <a:rPr lang="en-US" sz="1600"/>
              <a:t>Figure* factory( ) // a factory for objects derived from Figure </a:t>
            </a:r>
          </a:p>
          <a:p>
            <a:r>
              <a:rPr lang="en-US" sz="1600"/>
              <a:t>  {switch( rand( ) % 3)</a:t>
            </a:r>
          </a:p>
          <a:p>
            <a:r>
              <a:rPr lang="en-US" sz="1600"/>
              <a:t>     {case 0 : return new Rectangle;</a:t>
            </a:r>
          </a:p>
          <a:p>
            <a:r>
              <a:rPr lang="en-US" sz="1600"/>
              <a:t>       case 1 : return new Circle;</a:t>
            </a:r>
          </a:p>
          <a:p>
            <a:r>
              <a:rPr lang="en-US" sz="1600"/>
              <a:t>       case 2 : return new Triangle; }}</a:t>
            </a:r>
          </a:p>
          <a:p>
            <a:r>
              <a:rPr lang="en-US" sz="1600"/>
              <a:t>int main( )</a:t>
            </a:r>
          </a:p>
          <a:p>
            <a:r>
              <a:rPr lang="en-US" sz="1600"/>
              <a:t> { </a:t>
            </a:r>
          </a:p>
          <a:p>
            <a:r>
              <a:rPr lang="en-US" sz="1600"/>
              <a:t>   Figure *ptr; // pointer to base class </a:t>
            </a:r>
            <a:endParaRPr lang="en-US"/>
          </a:p>
          <a:p>
            <a:r>
              <a:rPr lang="en-US" sz="1600"/>
              <a:t>   int i;</a:t>
            </a: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306" name="Rectangle 2"/>
          <p:cNvSpPr>
            <a:spLocks noGrp="1"/>
          </p:cNvSpPr>
          <p:nvPr>
            <p:ph type="title"/>
          </p:nvPr>
        </p:nvSpPr>
        <p:spPr/>
        <p:txBody>
          <a:bodyPr/>
          <a:lstStyle/>
          <a:p>
            <a:r>
              <a:rPr lang="en-US"/>
              <a:t>A Simple Application of RTTI</a:t>
            </a:r>
          </a:p>
        </p:txBody>
      </p:sp>
      <p:sp>
        <p:nvSpPr>
          <p:cNvPr id="1890307" name="Rectangle 3"/>
          <p:cNvSpPr>
            <a:spLocks noGrp="1"/>
          </p:cNvSpPr>
          <p:nvPr>
            <p:ph type="body" idx="1"/>
          </p:nvPr>
        </p:nvSpPr>
        <p:spPr/>
        <p:txBody>
          <a:bodyPr/>
          <a:lstStyle/>
          <a:p>
            <a:r>
              <a:rPr lang="en-US" sz="1600"/>
              <a:t>int r, c, t; </a:t>
            </a:r>
          </a:p>
          <a:p>
            <a:r>
              <a:rPr lang="en-US" sz="1600"/>
              <a:t>for (i = 0; i &lt; 10, i + +) // generate and count objects</a:t>
            </a:r>
          </a:p>
          <a:p>
            <a:r>
              <a:rPr lang="en-US" sz="1600"/>
              <a:t> {ptr = factory( ); // generate an object</a:t>
            </a:r>
          </a:p>
          <a:p>
            <a:r>
              <a:rPr lang="en-US" sz="1600"/>
              <a:t>   cout &lt;&lt; “Object is “ &lt;&lt; typeid(*ptr).name( ) &lt;&lt; endl;</a:t>
            </a:r>
          </a:p>
          <a:p>
            <a:r>
              <a:rPr lang="en-US" sz="1600"/>
              <a:t>   if (typeid(*ptr) == typeid(Rectangle) r++;</a:t>
            </a:r>
          </a:p>
          <a:p>
            <a:r>
              <a:rPr lang="en-US" sz="1600"/>
              <a:t>   if (typeid(*ptr) == typeid(Circle) c++;</a:t>
            </a:r>
          </a:p>
          <a:p>
            <a:r>
              <a:rPr lang="en-US" sz="1600"/>
              <a:t>   if (typeid(*ptr) == typeid(Triangle) t++; }</a:t>
            </a:r>
          </a:p>
          <a:p>
            <a:r>
              <a:rPr lang="en-US" sz="1600"/>
              <a:t>   cout &lt;&lt; “figures generated:\n”;</a:t>
            </a:r>
          </a:p>
          <a:p>
            <a:r>
              <a:rPr lang="en-US" sz="1600"/>
              <a:t>   cout &lt;&lt; “rectangles: “ &lt;&lt; r &lt;&lt; endl;</a:t>
            </a:r>
          </a:p>
          <a:p>
            <a:r>
              <a:rPr lang="en-US" sz="1600"/>
              <a:t>   cout &lt;&lt; “circles: “ &lt;&lt; c &lt;&lt; endl;</a:t>
            </a:r>
          </a:p>
          <a:p>
            <a:r>
              <a:rPr lang="en-US" sz="1600"/>
              <a:t>   cout &lt;&lt; “triangles: “ &lt;&lt; t &lt;&lt; endl;</a:t>
            </a:r>
          </a:p>
          <a:p>
            <a:r>
              <a:rPr lang="en-US" sz="1600"/>
              <a:t>   return 0;</a:t>
            </a:r>
          </a:p>
          <a:p>
            <a:r>
              <a:rPr lang="en-US" sz="1600"/>
              <a:t>}</a:t>
            </a: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4" name="Rectangle 2"/>
          <p:cNvSpPr>
            <a:spLocks noGrp="1"/>
          </p:cNvSpPr>
          <p:nvPr>
            <p:ph type="title"/>
          </p:nvPr>
        </p:nvSpPr>
        <p:spPr/>
        <p:txBody>
          <a:bodyPr/>
          <a:lstStyle/>
          <a:p>
            <a:r>
              <a:rPr lang="en-US"/>
              <a:t>The dynamic_cast Operator</a:t>
            </a:r>
          </a:p>
        </p:txBody>
      </p:sp>
      <p:sp>
        <p:nvSpPr>
          <p:cNvPr id="1892355" name="Rectangle 3"/>
          <p:cNvSpPr>
            <a:spLocks noGrp="1"/>
          </p:cNvSpPr>
          <p:nvPr>
            <p:ph type="body" idx="1"/>
          </p:nvPr>
        </p:nvSpPr>
        <p:spPr/>
        <p:txBody>
          <a:bodyPr>
            <a:normAutofit lnSpcReduction="10000"/>
          </a:bodyPr>
          <a:lstStyle/>
          <a:p>
            <a:r>
              <a:rPr lang="en-US"/>
              <a:t>The purpose of dynamic_cast is to perform casts on polymorphic types. </a:t>
            </a:r>
          </a:p>
          <a:p>
            <a:endParaRPr lang="en-US"/>
          </a:p>
          <a:p>
            <a:r>
              <a:rPr lang="en-US"/>
              <a:t>For e.g., given two  polymorphic classes B and D, with D derived from B, a dynamic cast can always cast a D* pointer into a B* pointer. </a:t>
            </a:r>
          </a:p>
          <a:p>
            <a:endParaRPr lang="en-US"/>
          </a:p>
          <a:p>
            <a:r>
              <a:rPr lang="en-US"/>
              <a:t>This is because a base pointer can always point to a derived object. </a:t>
            </a:r>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2" name="Rectangle 2"/>
          <p:cNvSpPr>
            <a:spLocks noGrp="1"/>
          </p:cNvSpPr>
          <p:nvPr>
            <p:ph type="title"/>
          </p:nvPr>
        </p:nvSpPr>
        <p:spPr/>
        <p:txBody>
          <a:bodyPr/>
          <a:lstStyle/>
          <a:p>
            <a:r>
              <a:rPr lang="en-US"/>
              <a:t>The dynamic_cast Operator</a:t>
            </a:r>
          </a:p>
        </p:txBody>
      </p:sp>
      <p:sp>
        <p:nvSpPr>
          <p:cNvPr id="1894403" name="Rectangle 3"/>
          <p:cNvSpPr>
            <a:spLocks noGrp="1"/>
          </p:cNvSpPr>
          <p:nvPr>
            <p:ph type="body" idx="1"/>
          </p:nvPr>
        </p:nvSpPr>
        <p:spPr/>
        <p:txBody>
          <a:bodyPr>
            <a:normAutofit lnSpcReduction="10000"/>
          </a:bodyPr>
          <a:lstStyle/>
          <a:p>
            <a:r>
              <a:rPr lang="en-US"/>
              <a:t>But a dynamic_cast can cast a B* pointer to a D* pointer only if the object being pointed to actually is a D object. </a:t>
            </a:r>
          </a:p>
          <a:p>
            <a:endParaRPr lang="en-US"/>
          </a:p>
          <a:p>
            <a:r>
              <a:rPr lang="en-US"/>
              <a:t>If the cast fails, then dynamic_cast evaluates to NULL if the cast involves pointers. </a:t>
            </a:r>
          </a:p>
          <a:p>
            <a:endParaRPr lang="en-US"/>
          </a:p>
          <a:p>
            <a:r>
              <a:rPr lang="en-US"/>
              <a:t>If a dynamic_cast on reference types fails, a </a:t>
            </a:r>
            <a:r>
              <a:rPr lang="en-US" b="1"/>
              <a:t>bad_cast </a:t>
            </a:r>
            <a:r>
              <a:rPr lang="en-US"/>
              <a:t>exception is thrown.</a:t>
            </a:r>
            <a:endParaRPr lang="en-US" sz="3200"/>
          </a:p>
          <a:p>
            <a:endParaRPr lang="en-US"/>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450" name="Rectangle 2"/>
          <p:cNvSpPr>
            <a:spLocks noChangeArrowheads="1"/>
          </p:cNvSpPr>
          <p:nvPr/>
        </p:nvSpPr>
        <p:spPr bwMode="auto">
          <a:xfrm>
            <a:off x="457200" y="1447800"/>
            <a:ext cx="7772400" cy="4876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Clr>
                <a:schemeClr val="tx1"/>
              </a:buClr>
              <a:buFont typeface="Arial" charset="0"/>
              <a:buNone/>
            </a:pPr>
            <a:r>
              <a:rPr lang="en-US" sz="2000">
                <a:latin typeface="Gill Sans MT" pitchFamily="34" charset="0"/>
              </a:rPr>
              <a:t>Base *bp, bobj;</a:t>
            </a:r>
          </a:p>
          <a:p>
            <a:pPr marL="342900" indent="-342900" eaLnBrk="0" hangingPunct="0">
              <a:spcBef>
                <a:spcPct val="20000"/>
              </a:spcBef>
              <a:buClr>
                <a:schemeClr val="tx1"/>
              </a:buClr>
              <a:buFont typeface="Arial" charset="0"/>
              <a:buNone/>
            </a:pPr>
            <a:r>
              <a:rPr lang="en-US" sz="2000">
                <a:latin typeface="Gill Sans MT" pitchFamily="34" charset="0"/>
              </a:rPr>
              <a:t>Derived *dp, dobj;</a:t>
            </a:r>
          </a:p>
          <a:p>
            <a:pPr marL="342900" indent="-342900" eaLnBrk="0" hangingPunct="0">
              <a:spcBef>
                <a:spcPct val="20000"/>
              </a:spcBef>
              <a:buClr>
                <a:schemeClr val="tx1"/>
              </a:buClr>
              <a:buFont typeface="Arial" charset="0"/>
              <a:buNone/>
            </a:pPr>
            <a:endParaRPr lang="en-US" sz="2000">
              <a:latin typeface="Gill Sans MT" pitchFamily="34" charset="0"/>
            </a:endParaRPr>
          </a:p>
          <a:p>
            <a:pPr marL="342900" indent="-342900" eaLnBrk="0" hangingPunct="0">
              <a:spcBef>
                <a:spcPct val="20000"/>
              </a:spcBef>
              <a:buClr>
                <a:schemeClr val="tx1"/>
              </a:buClr>
              <a:buFont typeface="Arial" charset="0"/>
              <a:buNone/>
            </a:pPr>
            <a:r>
              <a:rPr lang="en-US" sz="2000">
                <a:latin typeface="Gill Sans MT" pitchFamily="34" charset="0"/>
              </a:rPr>
              <a:t> bp=&amp;dobj;   //base pointer points to derived object</a:t>
            </a:r>
          </a:p>
          <a:p>
            <a:pPr marL="342900" indent="-342900" eaLnBrk="0" hangingPunct="0">
              <a:spcBef>
                <a:spcPct val="20000"/>
              </a:spcBef>
              <a:buClr>
                <a:schemeClr val="tx1"/>
              </a:buClr>
              <a:buFont typeface="Arial" charset="0"/>
              <a:buNone/>
            </a:pPr>
            <a:r>
              <a:rPr lang="en-US" sz="2000">
                <a:latin typeface="Gill Sans MT" pitchFamily="34" charset="0"/>
              </a:rPr>
              <a:t> dp= dynamic_cast&lt;Derived *&gt; (bp);</a:t>
            </a:r>
          </a:p>
          <a:p>
            <a:pPr marL="342900" indent="-342900" eaLnBrk="0" hangingPunct="0">
              <a:spcBef>
                <a:spcPct val="20000"/>
              </a:spcBef>
              <a:buClr>
                <a:schemeClr val="tx1"/>
              </a:buClr>
              <a:buFont typeface="Arial" charset="0"/>
              <a:buNone/>
            </a:pPr>
            <a:r>
              <a:rPr lang="en-US" sz="2000">
                <a:latin typeface="Gill Sans MT" pitchFamily="34" charset="0"/>
              </a:rPr>
              <a:t> if (dp) cout&lt;&lt;“Cast OK”;</a:t>
            </a:r>
          </a:p>
          <a:p>
            <a:pPr marL="342900" indent="-342900" eaLnBrk="0" hangingPunct="0">
              <a:spcBef>
                <a:spcPct val="20000"/>
              </a:spcBef>
              <a:buClr>
                <a:schemeClr val="tx1"/>
              </a:buClr>
              <a:buFont typeface="Arial" charset="0"/>
              <a:buNone/>
            </a:pPr>
            <a:endParaRPr lang="en-US" sz="2000">
              <a:latin typeface="Gill Sans MT" pitchFamily="34" charset="0"/>
            </a:endParaRPr>
          </a:p>
          <a:p>
            <a:pPr marL="342900" indent="-342900" eaLnBrk="0" hangingPunct="0">
              <a:spcBef>
                <a:spcPct val="20000"/>
              </a:spcBef>
              <a:buClr>
                <a:schemeClr val="tx1"/>
              </a:buClr>
              <a:buFont typeface="Arial" charset="0"/>
              <a:buNone/>
            </a:pPr>
            <a:r>
              <a:rPr lang="en-US" sz="2000">
                <a:latin typeface="Gill Sans MT" pitchFamily="34" charset="0"/>
              </a:rPr>
              <a:t> bp=&amp;bobj;</a:t>
            </a:r>
          </a:p>
          <a:p>
            <a:pPr marL="342900" indent="-342900" eaLnBrk="0" hangingPunct="0">
              <a:spcBef>
                <a:spcPct val="20000"/>
              </a:spcBef>
              <a:buClr>
                <a:schemeClr val="tx1"/>
              </a:buClr>
              <a:buFont typeface="Arial" charset="0"/>
              <a:buNone/>
            </a:pPr>
            <a:r>
              <a:rPr lang="en-US" sz="2000">
                <a:latin typeface="Gill Sans MT" pitchFamily="34" charset="0"/>
              </a:rPr>
              <a:t> dp= dynamic_cast&lt;Derived *&gt; (bp);</a:t>
            </a:r>
          </a:p>
          <a:p>
            <a:pPr marL="342900" indent="-342900" eaLnBrk="0" hangingPunct="0">
              <a:spcBef>
                <a:spcPct val="20000"/>
              </a:spcBef>
              <a:buClr>
                <a:schemeClr val="tx1"/>
              </a:buClr>
              <a:buFont typeface="Arial" charset="0"/>
              <a:buNone/>
            </a:pPr>
            <a:r>
              <a:rPr lang="en-US" sz="2000">
                <a:latin typeface="Gill Sans MT" pitchFamily="34" charset="0"/>
              </a:rPr>
              <a:t> if (!dp) cout&lt;&lt;“Cast fails”;</a:t>
            </a:r>
            <a:endParaRPr lang="en-US" sz="1400">
              <a:latin typeface="Gill Sans MT" pitchFamily="34" charset="0"/>
            </a:endParaRPr>
          </a:p>
        </p:txBody>
      </p:sp>
      <p:sp>
        <p:nvSpPr>
          <p:cNvPr id="1896451" name="Rectangle 3"/>
          <p:cNvSpPr>
            <a:spLocks noChangeArrowheads="1"/>
          </p:cNvSpPr>
          <p:nvPr/>
        </p:nvSpPr>
        <p:spPr bwMode="auto">
          <a:xfrm>
            <a:off x="228600" y="506413"/>
            <a:ext cx="5932488"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Dynamic_cast -</a:t>
            </a:r>
            <a:r>
              <a:rPr lang="en-US" sz="3200" i="1">
                <a:latin typeface="Times New Roman" pitchFamily="18" charset="0"/>
              </a:rPr>
              <a:t>example</a:t>
            </a:r>
            <a:endParaRPr lang="en-US" sz="3200" b="1" i="1">
              <a:latin typeface="Times New Roman" pitchFamily="18" charset="0"/>
            </a:endParaRP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Grp="1"/>
          </p:cNvSpPr>
          <p:nvPr>
            <p:ph type="title"/>
          </p:nvPr>
        </p:nvSpPr>
        <p:spPr/>
        <p:txBody>
          <a:bodyPr/>
          <a:lstStyle/>
          <a:p>
            <a:r>
              <a:rPr lang="en-US"/>
              <a:t>Summary</a:t>
            </a:r>
          </a:p>
        </p:txBody>
      </p:sp>
      <p:sp>
        <p:nvSpPr>
          <p:cNvPr id="1898499" name="Rectangle 3"/>
          <p:cNvSpPr>
            <a:spLocks noGrp="1"/>
          </p:cNvSpPr>
          <p:nvPr>
            <p:ph type="body" idx="1"/>
          </p:nvPr>
        </p:nvSpPr>
        <p:spPr/>
        <p:txBody>
          <a:bodyPr/>
          <a:lstStyle/>
          <a:p>
            <a:pPr>
              <a:buFont typeface="Arial" charset="0"/>
              <a:buNone/>
            </a:pPr>
            <a:r>
              <a:rPr lang="en-US"/>
              <a:t>    In this session you learnt to:</a:t>
            </a:r>
          </a:p>
          <a:p>
            <a:r>
              <a:rPr lang="en-US"/>
              <a:t>Define RTTI</a:t>
            </a:r>
          </a:p>
          <a:p>
            <a:r>
              <a:rPr lang="en-US"/>
              <a:t>Describe Application of RTTI</a:t>
            </a:r>
          </a:p>
          <a:p>
            <a:r>
              <a:rPr lang="en-US"/>
              <a:t>Use dynamic_cast operator</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1143000" lvl="2" indent="-228600" eaLnBrk="0" hangingPunct="0">
              <a:spcBef>
                <a:spcPct val="20000"/>
              </a:spcBef>
            </a:pPr>
            <a:endParaRPr lang="en-US" sz="2400">
              <a:latin typeface="Times New Roman" pitchFamily="18" charset="0"/>
            </a:endParaRPr>
          </a:p>
          <a:p>
            <a:pPr marL="1143000" lvl="2" indent="-228600" eaLnBrk="0" hangingPunct="0">
              <a:spcBef>
                <a:spcPct val="20000"/>
              </a:spcBef>
            </a:pPr>
            <a:r>
              <a:rPr lang="en-US" sz="2400">
                <a:latin typeface="Times New Roman" pitchFamily="18" charset="0"/>
              </a:rPr>
              <a:t>				</a:t>
            </a:r>
          </a:p>
        </p:txBody>
      </p:sp>
      <p:sp>
        <p:nvSpPr>
          <p:cNvPr id="1900547" name="Rectangle 3"/>
          <p:cNvSpPr>
            <a:spLocks noChangeArrowheads="1"/>
          </p:cNvSpPr>
          <p:nvPr/>
        </p:nvSpPr>
        <p:spPr bwMode="auto">
          <a:xfrm>
            <a:off x="1752600" y="2209800"/>
            <a:ext cx="4346575" cy="579438"/>
          </a:xfrm>
          <a:prstGeom prst="rect">
            <a:avLst/>
          </a:prstGeom>
          <a:noFill/>
          <a:ln w="9525">
            <a:noFill/>
            <a:miter lim="800000"/>
            <a:headEnd/>
            <a:tailEnd/>
          </a:ln>
          <a:effectLst/>
        </p:spPr>
        <p:txBody>
          <a:bodyPr>
            <a:spAutoFit/>
          </a:bodyPr>
          <a:lstStyle/>
          <a:p>
            <a:pPr eaLnBrk="0" hangingPunct="0"/>
            <a:r>
              <a:rPr lang="en-US" sz="3200">
                <a:latin typeface="Gill Sans MT" pitchFamily="34" charset="0"/>
              </a:rPr>
              <a:t>Namespaces</a:t>
            </a: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Grp="1"/>
          </p:cNvSpPr>
          <p:nvPr>
            <p:ph type="title"/>
          </p:nvPr>
        </p:nvSpPr>
        <p:spPr/>
        <p:txBody>
          <a:bodyPr/>
          <a:lstStyle/>
          <a:p>
            <a:r>
              <a:rPr lang="en-US"/>
              <a:t>Objectives</a:t>
            </a:r>
          </a:p>
        </p:txBody>
      </p:sp>
      <p:sp>
        <p:nvSpPr>
          <p:cNvPr id="1902595" name="Rectangle 3"/>
          <p:cNvSpPr>
            <a:spLocks noGrp="1"/>
          </p:cNvSpPr>
          <p:nvPr>
            <p:ph type="body" idx="1"/>
          </p:nvPr>
        </p:nvSpPr>
        <p:spPr/>
        <p:txBody>
          <a:bodyPr/>
          <a:lstStyle/>
          <a:p>
            <a:pPr>
              <a:buFont typeface="Arial" charset="0"/>
              <a:buNone/>
            </a:pPr>
            <a:r>
              <a:rPr lang="en-US"/>
              <a:t>In this session you will learn to:</a:t>
            </a:r>
          </a:p>
          <a:p>
            <a:r>
              <a:rPr lang="en-US"/>
              <a:t>Describe namespace with an example</a:t>
            </a:r>
          </a:p>
          <a:p>
            <a:r>
              <a:rPr lang="en-US"/>
              <a:t>Use ‘using’ keyword with namespace</a:t>
            </a:r>
          </a:p>
          <a:p>
            <a:r>
              <a:rPr lang="en-US"/>
              <a:t>Unnamed namespace</a:t>
            </a:r>
          </a:p>
          <a:p>
            <a:r>
              <a:rPr lang="en-US"/>
              <a:t>New C++ header</a:t>
            </a:r>
          </a:p>
          <a:p>
            <a:pPr>
              <a:buFont typeface="Arial" charset="0"/>
              <a:buNone/>
            </a:pPr>
            <a:endParaRPr lang="en-US"/>
          </a:p>
          <a:p>
            <a:endParaRPr lang="en-US"/>
          </a:p>
          <a:p>
            <a:endParaRPr lang="en-US"/>
          </a:p>
          <a:p>
            <a:pPr>
              <a:buFont typeface="Arial" charset="0"/>
              <a:buNone/>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Control structures</a:t>
            </a:r>
          </a:p>
          <a:p>
            <a:pPr marL="742950" lvl="1" indent="-285750" eaLnBrk="0" hangingPunct="0">
              <a:spcBef>
                <a:spcPct val="20000"/>
              </a:spcBef>
              <a:buClr>
                <a:schemeClr val="tx2"/>
              </a:buClr>
              <a:buFontTx/>
              <a:buChar char="–"/>
            </a:pPr>
            <a:r>
              <a:rPr lang="en-US" sz="2400">
                <a:latin typeface="Times New Roman" pitchFamily="18" charset="0"/>
              </a:rPr>
              <a:t>selection</a:t>
            </a:r>
          </a:p>
          <a:p>
            <a:pPr marL="1143000" lvl="2" indent="-228600" eaLnBrk="0" hangingPunct="0">
              <a:spcBef>
                <a:spcPct val="20000"/>
              </a:spcBef>
              <a:buClr>
                <a:schemeClr val="tx2"/>
              </a:buClr>
              <a:buFontTx/>
              <a:buChar char="•"/>
            </a:pPr>
            <a:r>
              <a:rPr lang="en-US" sz="2800">
                <a:latin typeface="Times New Roman" pitchFamily="18" charset="0"/>
              </a:rPr>
              <a:t>if - else	(Two way branch)</a:t>
            </a:r>
          </a:p>
          <a:p>
            <a:pPr marL="1143000" lvl="2" indent="-228600" eaLnBrk="0" hangingPunct="0">
              <a:spcBef>
                <a:spcPct val="20000"/>
              </a:spcBef>
              <a:buClr>
                <a:schemeClr val="tx2"/>
              </a:buClr>
              <a:buFontTx/>
              <a:buChar char="•"/>
            </a:pPr>
            <a:r>
              <a:rPr lang="en-US" sz="2800">
                <a:latin typeface="Times New Roman" pitchFamily="18" charset="0"/>
              </a:rPr>
              <a:t>switch	(Multiple branch)</a:t>
            </a:r>
          </a:p>
          <a:p>
            <a:pPr marL="742950" lvl="1" indent="-285750" eaLnBrk="0" hangingPunct="0">
              <a:spcBef>
                <a:spcPct val="20000"/>
              </a:spcBef>
              <a:buClr>
                <a:schemeClr val="tx2"/>
              </a:buClr>
              <a:buFontTx/>
              <a:buChar char="–"/>
            </a:pPr>
            <a:r>
              <a:rPr lang="en-US" sz="2400">
                <a:latin typeface="Times New Roman" pitchFamily="18" charset="0"/>
              </a:rPr>
              <a:t>loop</a:t>
            </a:r>
          </a:p>
          <a:p>
            <a:pPr marL="1143000" lvl="2" indent="-228600" eaLnBrk="0" hangingPunct="0">
              <a:spcBef>
                <a:spcPct val="20000"/>
              </a:spcBef>
              <a:buClr>
                <a:schemeClr val="tx2"/>
              </a:buClr>
              <a:buFontTx/>
              <a:buChar char="•"/>
            </a:pPr>
            <a:r>
              <a:rPr lang="en-US" sz="2800">
                <a:latin typeface="Times New Roman" pitchFamily="18" charset="0"/>
              </a:rPr>
              <a:t>do - while	(Exit control)</a:t>
            </a:r>
          </a:p>
          <a:p>
            <a:pPr marL="1143000" lvl="2" indent="-228600" eaLnBrk="0" hangingPunct="0">
              <a:spcBef>
                <a:spcPct val="20000"/>
              </a:spcBef>
              <a:buClr>
                <a:schemeClr val="tx2"/>
              </a:buClr>
              <a:buFontTx/>
              <a:buChar char="•"/>
            </a:pPr>
            <a:r>
              <a:rPr lang="en-US" sz="2800">
                <a:latin typeface="Times New Roman" pitchFamily="18" charset="0"/>
              </a:rPr>
              <a:t>while	(Entry control)</a:t>
            </a:r>
          </a:p>
          <a:p>
            <a:pPr marL="1143000" lvl="2" indent="-228600" eaLnBrk="0" hangingPunct="0">
              <a:spcBef>
                <a:spcPct val="20000"/>
              </a:spcBef>
              <a:buClr>
                <a:schemeClr val="tx2"/>
              </a:buClr>
              <a:buFontTx/>
              <a:buChar char="•"/>
            </a:pPr>
            <a:r>
              <a:rPr lang="en-US" sz="2800">
                <a:latin typeface="Times New Roman" pitchFamily="18" charset="0"/>
              </a:rPr>
              <a:t>for		(------do--------)</a:t>
            </a:r>
          </a:p>
          <a:p>
            <a:pPr marL="342900" indent="-342900" eaLnBrk="0" hangingPunct="0">
              <a:spcBef>
                <a:spcPct val="20000"/>
              </a:spcBef>
              <a:buFontTx/>
              <a:buChar char="•"/>
            </a:pPr>
            <a:endParaRPr lang="en-US" sz="3200">
              <a:latin typeface="Times New Roman" pitchFamily="18" charset="0"/>
            </a:endParaRPr>
          </a:p>
        </p:txBody>
      </p:sp>
      <p:sp>
        <p:nvSpPr>
          <p:cNvPr id="717827" name="Rectangle 3"/>
          <p:cNvSpPr>
            <a:spLocks noChangeArrowheads="1"/>
          </p:cNvSpPr>
          <p:nvPr/>
        </p:nvSpPr>
        <p:spPr bwMode="auto">
          <a:xfrm>
            <a:off x="228600" y="452438"/>
            <a:ext cx="5232400"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Control Structures</a:t>
            </a:r>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Grp="1"/>
          </p:cNvSpPr>
          <p:nvPr>
            <p:ph type="title"/>
          </p:nvPr>
        </p:nvSpPr>
        <p:spPr/>
        <p:txBody>
          <a:bodyPr/>
          <a:lstStyle/>
          <a:p>
            <a:r>
              <a:rPr lang="en-US"/>
              <a:t>Namespaces – An Introduction</a:t>
            </a:r>
          </a:p>
        </p:txBody>
      </p:sp>
      <p:sp>
        <p:nvSpPr>
          <p:cNvPr id="1903619" name="Rectangle 3"/>
          <p:cNvSpPr>
            <a:spLocks noGrp="1"/>
          </p:cNvSpPr>
          <p:nvPr>
            <p:ph type="body" idx="1"/>
          </p:nvPr>
        </p:nvSpPr>
        <p:spPr/>
        <p:txBody>
          <a:bodyPr>
            <a:normAutofit lnSpcReduction="10000"/>
          </a:bodyPr>
          <a:lstStyle/>
          <a:p>
            <a:r>
              <a:rPr lang="en-US"/>
              <a:t>The purpose of namespaces is to localize the names of identifiers to avoid name collisions.</a:t>
            </a:r>
          </a:p>
          <a:p>
            <a:endParaRPr lang="en-US"/>
          </a:p>
          <a:p>
            <a:r>
              <a:rPr lang="en-US"/>
              <a:t>The C++ environment has seen an explosion of variable, function, and class names.</a:t>
            </a:r>
          </a:p>
          <a:p>
            <a:endParaRPr lang="en-US"/>
          </a:p>
          <a:p>
            <a:r>
              <a:rPr lang="en-US"/>
              <a:t>Prior to the invention of namespaces, all of these names competed for slots in the global namespace, and many conflicts arose.</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666" name="Rectangle 2"/>
          <p:cNvSpPr>
            <a:spLocks noGrp="1"/>
          </p:cNvSpPr>
          <p:nvPr>
            <p:ph type="title"/>
          </p:nvPr>
        </p:nvSpPr>
        <p:spPr/>
        <p:txBody>
          <a:bodyPr/>
          <a:lstStyle/>
          <a:p>
            <a:r>
              <a:rPr lang="en-US"/>
              <a:t>Namespaces – An Introduction</a:t>
            </a:r>
          </a:p>
        </p:txBody>
      </p:sp>
      <p:sp>
        <p:nvSpPr>
          <p:cNvPr id="1905667" name="Rectangle 3"/>
          <p:cNvSpPr>
            <a:spLocks noGrp="1"/>
          </p:cNvSpPr>
          <p:nvPr>
            <p:ph type="body" idx="1"/>
          </p:nvPr>
        </p:nvSpPr>
        <p:spPr/>
        <p:txBody>
          <a:bodyPr>
            <a:normAutofit fontScale="85000" lnSpcReduction="10000"/>
          </a:bodyPr>
          <a:lstStyle/>
          <a:p>
            <a:r>
              <a:rPr lang="en-US"/>
              <a:t>The creation of the </a:t>
            </a:r>
            <a:r>
              <a:rPr lang="en-US" b="1"/>
              <a:t>namespace</a:t>
            </a:r>
            <a:r>
              <a:rPr lang="en-US"/>
              <a:t> keyword was a response to these problems.</a:t>
            </a:r>
          </a:p>
          <a:p>
            <a:endParaRPr lang="en-US"/>
          </a:p>
          <a:p>
            <a:r>
              <a:rPr lang="en-US"/>
              <a:t>Since it </a:t>
            </a:r>
            <a:r>
              <a:rPr lang="en-US" b="1"/>
              <a:t>localizes the visibility of names</a:t>
            </a:r>
            <a:r>
              <a:rPr lang="en-US"/>
              <a:t> declared within it, a namespace allows the same name to be used in different  contexts without conflicts arising.</a:t>
            </a:r>
          </a:p>
          <a:p>
            <a:endParaRPr lang="en-US"/>
          </a:p>
          <a:p>
            <a:r>
              <a:rPr lang="en-US"/>
              <a:t>The most notable beneficiary of </a:t>
            </a:r>
            <a:r>
              <a:rPr lang="en-US" b="1"/>
              <a:t>namespace</a:t>
            </a:r>
            <a:r>
              <a:rPr lang="en-US"/>
              <a:t> is the C++ standard library. Prior to </a:t>
            </a:r>
            <a:r>
              <a:rPr lang="en-US" b="1"/>
              <a:t>namespace</a:t>
            </a:r>
            <a:r>
              <a:rPr lang="en-US"/>
              <a:t>, the entire C++ was defined within the global namespace (which was of course the only namespace).</a:t>
            </a: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714" name="Rectangle 2"/>
          <p:cNvSpPr>
            <a:spLocks noGrp="1"/>
          </p:cNvSpPr>
          <p:nvPr>
            <p:ph type="title"/>
          </p:nvPr>
        </p:nvSpPr>
        <p:spPr/>
        <p:txBody>
          <a:bodyPr/>
          <a:lstStyle/>
          <a:p>
            <a:r>
              <a:rPr lang="en-US"/>
              <a:t>Namespace Basics</a:t>
            </a:r>
          </a:p>
        </p:txBody>
      </p:sp>
      <p:sp>
        <p:nvSpPr>
          <p:cNvPr id="1907715" name="Rectangle 3"/>
          <p:cNvSpPr>
            <a:spLocks noGrp="1"/>
          </p:cNvSpPr>
          <p:nvPr>
            <p:ph type="body" idx="1"/>
          </p:nvPr>
        </p:nvSpPr>
        <p:spPr/>
        <p:txBody>
          <a:bodyPr>
            <a:normAutofit fontScale="92500" lnSpcReduction="10000"/>
          </a:bodyPr>
          <a:lstStyle/>
          <a:p>
            <a:pPr>
              <a:lnSpc>
                <a:spcPct val="90000"/>
              </a:lnSpc>
            </a:pPr>
            <a:r>
              <a:rPr lang="en-US"/>
              <a:t>The namespace keyword allows you to partition the global namespace by creating a declarative region.</a:t>
            </a:r>
          </a:p>
          <a:p>
            <a:pPr>
              <a:lnSpc>
                <a:spcPct val="90000"/>
              </a:lnSpc>
            </a:pPr>
            <a:endParaRPr lang="en-US"/>
          </a:p>
          <a:p>
            <a:pPr>
              <a:lnSpc>
                <a:spcPct val="90000"/>
              </a:lnSpc>
            </a:pPr>
            <a:r>
              <a:rPr lang="en-US"/>
              <a:t>In essence, a namespace defines a </a:t>
            </a:r>
            <a:r>
              <a:rPr lang="en-US" b="1"/>
              <a:t>scope</a:t>
            </a:r>
            <a:r>
              <a:rPr lang="en-US"/>
              <a:t>. The general form of namespace is as follows:</a:t>
            </a:r>
          </a:p>
          <a:p>
            <a:pPr>
              <a:lnSpc>
                <a:spcPct val="90000"/>
              </a:lnSpc>
            </a:pPr>
            <a:r>
              <a:rPr lang="en-US" sz="1600"/>
              <a:t>namespace name</a:t>
            </a:r>
          </a:p>
          <a:p>
            <a:pPr>
              <a:lnSpc>
                <a:spcPct val="90000"/>
              </a:lnSpc>
            </a:pPr>
            <a:r>
              <a:rPr lang="en-US" sz="1600"/>
              <a:t>  {</a:t>
            </a:r>
          </a:p>
          <a:p>
            <a:pPr>
              <a:lnSpc>
                <a:spcPct val="90000"/>
              </a:lnSpc>
            </a:pPr>
            <a:r>
              <a:rPr lang="en-US" sz="1600"/>
              <a:t>     // declarations</a:t>
            </a:r>
          </a:p>
          <a:p>
            <a:pPr>
              <a:lnSpc>
                <a:spcPct val="90000"/>
              </a:lnSpc>
            </a:pPr>
            <a:r>
              <a:rPr lang="en-US" sz="1600"/>
              <a:t>   }</a:t>
            </a:r>
          </a:p>
          <a:p>
            <a:pPr>
              <a:lnSpc>
                <a:spcPct val="90000"/>
              </a:lnSpc>
            </a:pPr>
            <a:endParaRPr lang="en-US" sz="1600"/>
          </a:p>
          <a:p>
            <a:pPr>
              <a:lnSpc>
                <a:spcPct val="90000"/>
              </a:lnSpc>
            </a:pPr>
            <a:r>
              <a:rPr lang="en-US"/>
              <a:t>Anything defined within a namespace is within the scope of that namespace.</a:t>
            </a: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762" name="Rectangle 2"/>
          <p:cNvSpPr>
            <a:spLocks noGrp="1"/>
          </p:cNvSpPr>
          <p:nvPr>
            <p:ph type="title"/>
          </p:nvPr>
        </p:nvSpPr>
        <p:spPr/>
        <p:txBody>
          <a:bodyPr/>
          <a:lstStyle/>
          <a:p>
            <a:r>
              <a:rPr lang="en-US"/>
              <a:t>Namespace – An Example</a:t>
            </a:r>
          </a:p>
        </p:txBody>
      </p:sp>
      <p:sp>
        <p:nvSpPr>
          <p:cNvPr id="1909763" name="Rectangle 3"/>
          <p:cNvSpPr>
            <a:spLocks noGrp="1"/>
          </p:cNvSpPr>
          <p:nvPr>
            <p:ph type="body" idx="1"/>
          </p:nvPr>
        </p:nvSpPr>
        <p:spPr/>
        <p:txBody>
          <a:bodyPr/>
          <a:lstStyle/>
          <a:p>
            <a:pPr>
              <a:lnSpc>
                <a:spcPct val="90000"/>
              </a:lnSpc>
            </a:pPr>
            <a:r>
              <a:rPr lang="en-US" sz="1600"/>
              <a:t>namespace CounterNameSpace</a:t>
            </a:r>
          </a:p>
          <a:p>
            <a:pPr>
              <a:lnSpc>
                <a:spcPct val="90000"/>
              </a:lnSpc>
            </a:pPr>
            <a:r>
              <a:rPr lang="en-US" sz="1600"/>
              <a:t> {int upperbound;</a:t>
            </a:r>
          </a:p>
          <a:p>
            <a:pPr>
              <a:lnSpc>
                <a:spcPct val="90000"/>
              </a:lnSpc>
            </a:pPr>
            <a:r>
              <a:rPr lang="en-US" sz="1600"/>
              <a:t>   int lowerbound;</a:t>
            </a:r>
          </a:p>
          <a:p>
            <a:pPr>
              <a:lnSpc>
                <a:spcPct val="90000"/>
              </a:lnSpc>
            </a:pPr>
            <a:r>
              <a:rPr lang="en-US" sz="1600"/>
              <a:t>   class counter</a:t>
            </a:r>
          </a:p>
          <a:p>
            <a:pPr>
              <a:lnSpc>
                <a:spcPct val="90000"/>
              </a:lnSpc>
            </a:pPr>
            <a:r>
              <a:rPr lang="en-US" sz="1600"/>
              <a:t>     {int count;</a:t>
            </a:r>
          </a:p>
          <a:p>
            <a:pPr>
              <a:lnSpc>
                <a:spcPct val="90000"/>
              </a:lnSpc>
            </a:pPr>
            <a:r>
              <a:rPr lang="en-US" sz="1600"/>
              <a:t>       public:</a:t>
            </a:r>
          </a:p>
          <a:p>
            <a:pPr>
              <a:lnSpc>
                <a:spcPct val="90000"/>
              </a:lnSpc>
            </a:pPr>
            <a:r>
              <a:rPr lang="en-US" sz="1600"/>
              <a:t>        counter (int n)</a:t>
            </a:r>
          </a:p>
          <a:p>
            <a:pPr>
              <a:lnSpc>
                <a:spcPct val="90000"/>
              </a:lnSpc>
            </a:pPr>
            <a:r>
              <a:rPr lang="en-US" sz="1600"/>
              <a:t>         {if (n &lt;= upperbound)</a:t>
            </a:r>
          </a:p>
          <a:p>
            <a:pPr>
              <a:lnSpc>
                <a:spcPct val="90000"/>
              </a:lnSpc>
            </a:pPr>
            <a:r>
              <a:rPr lang="en-US" sz="1600"/>
              <a:t>             count = n;</a:t>
            </a:r>
          </a:p>
          <a:p>
            <a:pPr>
              <a:lnSpc>
                <a:spcPct val="90000"/>
              </a:lnSpc>
            </a:pPr>
            <a:r>
              <a:rPr lang="en-US" sz="1600"/>
              <a:t>           else </a:t>
            </a:r>
          </a:p>
          <a:p>
            <a:pPr>
              <a:lnSpc>
                <a:spcPct val="90000"/>
              </a:lnSpc>
            </a:pPr>
            <a:r>
              <a:rPr lang="en-US" sz="1600"/>
              <a:t>              count = upperbound;  }  </a:t>
            </a:r>
          </a:p>
          <a:p>
            <a:pPr>
              <a:lnSpc>
                <a:spcPct val="90000"/>
              </a:lnSpc>
            </a:pPr>
            <a:r>
              <a:rPr lang="en-US" sz="1600"/>
              <a:t>           void reset ( int n)</a:t>
            </a:r>
          </a:p>
          <a:p>
            <a:pPr>
              <a:lnSpc>
                <a:spcPct val="90000"/>
              </a:lnSpc>
            </a:pPr>
            <a:r>
              <a:rPr lang="en-US" sz="1600"/>
              <a:t>            {if (n &lt;= upperbound)</a:t>
            </a:r>
          </a:p>
          <a:p>
            <a:pPr>
              <a:lnSpc>
                <a:spcPct val="90000"/>
              </a:lnSpc>
            </a:pPr>
            <a:r>
              <a:rPr lang="en-US" sz="1600"/>
              <a:t>              count = n; }</a:t>
            </a: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1810" name="Rectangle 2"/>
          <p:cNvSpPr>
            <a:spLocks noGrp="1"/>
          </p:cNvSpPr>
          <p:nvPr>
            <p:ph type="title"/>
          </p:nvPr>
        </p:nvSpPr>
        <p:spPr/>
        <p:txBody>
          <a:bodyPr/>
          <a:lstStyle/>
          <a:p>
            <a:r>
              <a:rPr lang="en-US"/>
              <a:t>Namespace – An Example</a:t>
            </a:r>
          </a:p>
        </p:txBody>
      </p:sp>
      <p:sp>
        <p:nvSpPr>
          <p:cNvPr id="1911811" name="Rectangle 3"/>
          <p:cNvSpPr>
            <a:spLocks noGrp="1"/>
          </p:cNvSpPr>
          <p:nvPr>
            <p:ph type="body" idx="1"/>
          </p:nvPr>
        </p:nvSpPr>
        <p:spPr>
          <a:xfrm>
            <a:off x="685800" y="1587500"/>
            <a:ext cx="7772400" cy="4449763"/>
          </a:xfrm>
        </p:spPr>
        <p:txBody>
          <a:bodyPr/>
          <a:lstStyle/>
          <a:p>
            <a:r>
              <a:rPr lang="en-US" sz="1600"/>
              <a:t>int run( )</a:t>
            </a:r>
          </a:p>
          <a:p>
            <a:r>
              <a:rPr lang="en-US" sz="1600"/>
              <a:t> {if (count &gt; lowerbound)</a:t>
            </a:r>
          </a:p>
          <a:p>
            <a:r>
              <a:rPr lang="en-US" sz="1600"/>
              <a:t>     return count--;</a:t>
            </a:r>
          </a:p>
          <a:p>
            <a:r>
              <a:rPr lang="en-US" sz="1600"/>
              <a:t>   else</a:t>
            </a:r>
          </a:p>
          <a:p>
            <a:r>
              <a:rPr lang="en-US" sz="1600"/>
              <a:t>     return lowerbound; } }; // end of class</a:t>
            </a:r>
          </a:p>
          <a:p>
            <a:r>
              <a:rPr lang="en-US" sz="1600"/>
              <a:t>} // end of namespace</a:t>
            </a:r>
          </a:p>
          <a:p>
            <a:endParaRPr lang="en-US" sz="1600"/>
          </a:p>
          <a:p>
            <a:r>
              <a:rPr lang="en-US" sz="1600"/>
              <a:t>Code outside CounterNameSpace:</a:t>
            </a:r>
          </a:p>
          <a:p>
            <a:r>
              <a:rPr lang="en-US" sz="1600"/>
              <a:t>CounterNameSpace::upperbound = 10; /* assign  a value to a variable defined within a namespace */</a:t>
            </a:r>
          </a:p>
          <a:p>
            <a:r>
              <a:rPr lang="en-US" sz="1600"/>
              <a:t>CounterNameSpace:: counter ob; /* declare an object of a class defined within a namespace */</a:t>
            </a:r>
          </a:p>
          <a:p>
            <a:endParaRPr lang="en-US" sz="1600"/>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8" name="Rectangle 2"/>
          <p:cNvSpPr>
            <a:spLocks noGrp="1"/>
          </p:cNvSpPr>
          <p:nvPr>
            <p:ph type="title"/>
          </p:nvPr>
        </p:nvSpPr>
        <p:spPr/>
        <p:txBody>
          <a:bodyPr/>
          <a:lstStyle/>
          <a:p>
            <a:r>
              <a:rPr lang="en-US"/>
              <a:t>Namespace – An Example</a:t>
            </a:r>
          </a:p>
        </p:txBody>
      </p:sp>
      <p:sp>
        <p:nvSpPr>
          <p:cNvPr id="1913859" name="Rectangle 3"/>
          <p:cNvSpPr>
            <a:spLocks noGrp="1"/>
          </p:cNvSpPr>
          <p:nvPr>
            <p:ph type="body" idx="1"/>
          </p:nvPr>
        </p:nvSpPr>
        <p:spPr/>
        <p:txBody>
          <a:bodyPr/>
          <a:lstStyle/>
          <a:p>
            <a:r>
              <a:rPr lang="en-US"/>
              <a:t>However, since namespace defines a scope, you need to use the scope resolution operator ( </a:t>
            </a:r>
            <a:r>
              <a:rPr lang="en-US" b="1"/>
              <a:t>::</a:t>
            </a:r>
            <a:r>
              <a:rPr lang="en-US"/>
              <a:t>) to refer to declarations declared within a namespace from outside that namespace.</a:t>
            </a:r>
          </a:p>
          <a:p>
            <a:endParaRPr lang="en-US"/>
          </a:p>
          <a:p>
            <a:r>
              <a:rPr lang="en-US" sz="2400" i="1"/>
              <a:t>In general, to access a member of a namespace from outside its namespace, precede the member’s name with the name of the namespace followed by the scope resolution operator.</a:t>
            </a:r>
          </a:p>
          <a:p>
            <a:endParaRPr lang="en-US" sz="1600"/>
          </a:p>
          <a:p>
            <a:endParaRPr lang="en-US" sz="1600"/>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906" name="Rectangle 2"/>
          <p:cNvSpPr>
            <a:spLocks noChangeArrowheads="1"/>
          </p:cNvSpPr>
          <p:nvPr/>
        </p:nvSpPr>
        <p:spPr bwMode="auto">
          <a:xfrm>
            <a:off x="685800" y="1371600"/>
            <a:ext cx="7772400" cy="4572000"/>
          </a:xfrm>
          <a:prstGeom prst="rect">
            <a:avLst/>
          </a:prstGeom>
          <a:noFill/>
          <a:ln w="9525">
            <a:noFill/>
            <a:miter lim="800000"/>
            <a:headEnd/>
            <a:tailEnd/>
          </a:ln>
          <a:effectLst/>
        </p:spPr>
        <p:txBody>
          <a:bodyPr lIns="92075" tIns="46037" rIns="92075" bIns="46037"/>
          <a:lstStyle/>
          <a:p>
            <a:pPr marL="742950" lvl="1" indent="-285750" eaLnBrk="0" hangingPunct="0">
              <a:spcBef>
                <a:spcPct val="20000"/>
              </a:spcBef>
              <a:buFontTx/>
              <a:buChar char="•"/>
            </a:pPr>
            <a:r>
              <a:rPr lang="en-US" sz="2400">
                <a:solidFill>
                  <a:srgbClr val="990000"/>
                </a:solidFill>
                <a:latin typeface="Times New Roman" pitchFamily="18" charset="0"/>
              </a:rPr>
              <a:t>	Syntax is similar to that of a class.</a:t>
            </a:r>
          </a:p>
          <a:p>
            <a:pPr marL="742950" lvl="1" indent="-285750" eaLnBrk="0" hangingPunct="0">
              <a:spcBef>
                <a:spcPct val="20000"/>
              </a:spcBef>
              <a:buSzPct val="120000"/>
              <a:buFontTx/>
              <a:buChar char="•"/>
            </a:pPr>
            <a:r>
              <a:rPr lang="en-US" sz="2400">
                <a:solidFill>
                  <a:srgbClr val="990000"/>
                </a:solidFill>
                <a:latin typeface="Times New Roman" pitchFamily="18" charset="0"/>
              </a:rPr>
              <a:t>  Definition can only appear at the global scope.</a:t>
            </a:r>
          </a:p>
          <a:p>
            <a:pPr marL="742950" lvl="1" indent="-285750" eaLnBrk="0" hangingPunct="0">
              <a:spcBef>
                <a:spcPct val="20000"/>
              </a:spcBef>
              <a:buSzPct val="120000"/>
              <a:buFontTx/>
              <a:buChar char="•"/>
            </a:pPr>
            <a:r>
              <a:rPr lang="en-US" sz="2400">
                <a:solidFill>
                  <a:srgbClr val="990000"/>
                </a:solidFill>
                <a:latin typeface="Times New Roman" pitchFamily="18" charset="0"/>
              </a:rPr>
              <a:t>  Declarations that fall outside all namespaces are still  </a:t>
            </a:r>
          </a:p>
          <a:p>
            <a:pPr marL="742950" lvl="1" indent="-285750" eaLnBrk="0" hangingPunct="0">
              <a:spcBef>
                <a:spcPct val="20000"/>
              </a:spcBef>
              <a:buSzPct val="120000"/>
            </a:pPr>
            <a:r>
              <a:rPr lang="en-US" sz="2400">
                <a:solidFill>
                  <a:srgbClr val="990000"/>
                </a:solidFill>
                <a:latin typeface="Times New Roman" pitchFamily="18" charset="0"/>
              </a:rPr>
              <a:t>       members of global namespace.</a:t>
            </a:r>
          </a:p>
          <a:p>
            <a:pPr marL="742950" lvl="1" indent="-285750" eaLnBrk="0" hangingPunct="0">
              <a:spcBef>
                <a:spcPct val="20000"/>
              </a:spcBef>
              <a:buSzPct val="120000"/>
              <a:buFontTx/>
              <a:buChar char="•"/>
            </a:pPr>
            <a:r>
              <a:rPr lang="en-US" sz="2400">
                <a:solidFill>
                  <a:srgbClr val="990000"/>
                </a:solidFill>
                <a:latin typeface="Times New Roman" pitchFamily="18" charset="0"/>
              </a:rPr>
              <a:t>  Alternative names can be given called namespace- </a:t>
            </a:r>
          </a:p>
          <a:p>
            <a:pPr marL="742950" lvl="1" indent="-285750" eaLnBrk="0" hangingPunct="0">
              <a:spcBef>
                <a:spcPct val="20000"/>
              </a:spcBef>
              <a:buSzPct val="120000"/>
            </a:pPr>
            <a:r>
              <a:rPr lang="en-US" sz="2400">
                <a:solidFill>
                  <a:srgbClr val="990000"/>
                </a:solidFill>
                <a:latin typeface="Times New Roman" pitchFamily="18" charset="0"/>
              </a:rPr>
              <a:t>      alias.</a:t>
            </a:r>
          </a:p>
          <a:p>
            <a:pPr marL="742950" lvl="1" indent="-285750" eaLnBrk="0" hangingPunct="0">
              <a:spcBef>
                <a:spcPct val="20000"/>
              </a:spcBef>
              <a:buSzPct val="120000"/>
              <a:buFontTx/>
              <a:buChar char="•"/>
            </a:pPr>
            <a:r>
              <a:rPr lang="en-US" sz="2400">
                <a:solidFill>
                  <a:srgbClr val="990000"/>
                </a:solidFill>
                <a:latin typeface="Times New Roman" pitchFamily="18" charset="0"/>
              </a:rPr>
              <a:t>   Members of a namespace may be defined within or </a:t>
            </a:r>
          </a:p>
          <a:p>
            <a:pPr marL="742950" lvl="1" indent="-285750" eaLnBrk="0" hangingPunct="0">
              <a:spcBef>
                <a:spcPct val="20000"/>
              </a:spcBef>
              <a:buSzPct val="120000"/>
            </a:pPr>
            <a:r>
              <a:rPr lang="en-US" sz="2400">
                <a:solidFill>
                  <a:srgbClr val="990000"/>
                </a:solidFill>
                <a:latin typeface="Times New Roman" pitchFamily="18" charset="0"/>
              </a:rPr>
              <a:t>      outside the namespace.</a:t>
            </a:r>
          </a:p>
          <a:p>
            <a:pPr marL="742950" lvl="1" indent="-285750" eaLnBrk="0" hangingPunct="0">
              <a:spcBef>
                <a:spcPct val="20000"/>
              </a:spcBef>
              <a:buSzPct val="120000"/>
              <a:buFontTx/>
              <a:buChar char="•"/>
            </a:pPr>
            <a:r>
              <a:rPr lang="en-US" sz="2400">
                <a:solidFill>
                  <a:srgbClr val="990000"/>
                </a:solidFill>
                <a:latin typeface="Times New Roman" pitchFamily="18" charset="0"/>
              </a:rPr>
              <a:t>  Definition can be nested within another namespace      </a:t>
            </a:r>
          </a:p>
          <a:p>
            <a:pPr marL="742950" lvl="1" indent="-285750" eaLnBrk="0" hangingPunct="0">
              <a:spcBef>
                <a:spcPct val="20000"/>
              </a:spcBef>
              <a:buSzPct val="120000"/>
            </a:pPr>
            <a:r>
              <a:rPr lang="en-US" sz="2400">
                <a:solidFill>
                  <a:srgbClr val="990000"/>
                </a:solidFill>
                <a:latin typeface="Times New Roman" pitchFamily="18" charset="0"/>
              </a:rPr>
              <a:t>      definition. 			</a:t>
            </a:r>
          </a:p>
        </p:txBody>
      </p:sp>
      <p:sp>
        <p:nvSpPr>
          <p:cNvPr id="1915907" name="Rectangle 3"/>
          <p:cNvSpPr>
            <a:spLocks noChangeArrowheads="1"/>
          </p:cNvSpPr>
          <p:nvPr/>
        </p:nvSpPr>
        <p:spPr bwMode="auto">
          <a:xfrm>
            <a:off x="152400" y="304800"/>
            <a:ext cx="7367588" cy="762000"/>
          </a:xfrm>
          <a:prstGeom prst="rect">
            <a:avLst/>
          </a:prstGeom>
          <a:noFill/>
          <a:ln w="9525">
            <a:noFill/>
            <a:miter lim="800000"/>
            <a:headEnd/>
            <a:tailEnd/>
          </a:ln>
          <a:effectLst/>
        </p:spPr>
        <p:txBody>
          <a:bodyPr>
            <a:spAutoFit/>
          </a:bodyPr>
          <a:lstStyle/>
          <a:p>
            <a:pPr eaLnBrk="0" hangingPunct="0"/>
            <a:r>
              <a:rPr lang="en-US" sz="4400">
                <a:solidFill>
                  <a:schemeClr val="tx2"/>
                </a:solidFill>
                <a:latin typeface="Times New Roman" pitchFamily="18" charset="0"/>
              </a:rPr>
              <a:t> </a:t>
            </a:r>
            <a:r>
              <a:rPr lang="en-US" sz="3200">
                <a:solidFill>
                  <a:schemeClr val="accent2"/>
                </a:solidFill>
                <a:latin typeface="Times New Roman" pitchFamily="18" charset="0"/>
              </a:rPr>
              <a:t>Namespace – Additional Points</a:t>
            </a:r>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ChangeArrowheads="1"/>
          </p:cNvSpPr>
          <p:nvPr/>
        </p:nvSpPr>
        <p:spPr bwMode="auto">
          <a:xfrm>
            <a:off x="685800" y="1371600"/>
            <a:ext cx="7772400" cy="47244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2400">
                <a:solidFill>
                  <a:srgbClr val="990000"/>
                </a:solidFill>
                <a:latin typeface="Times New Roman" pitchFamily="18" charset="0"/>
              </a:rPr>
              <a:t>A name within a namespace can be referred in two ways:</a:t>
            </a:r>
          </a:p>
          <a:p>
            <a:pPr marL="342900" indent="-342900" eaLnBrk="0" hangingPunct="0">
              <a:spcBef>
                <a:spcPct val="20000"/>
              </a:spcBef>
              <a:buFontTx/>
              <a:buChar char="•"/>
            </a:pPr>
            <a:r>
              <a:rPr lang="en-US" sz="2400">
                <a:solidFill>
                  <a:srgbClr val="990000"/>
                </a:solidFill>
                <a:latin typeface="Times New Roman" pitchFamily="18" charset="0"/>
              </a:rPr>
              <a:t>Using the scope resolution operator.</a:t>
            </a:r>
          </a:p>
          <a:p>
            <a:pPr marL="342900" indent="-342900" eaLnBrk="0" hangingPunct="0">
              <a:spcBef>
                <a:spcPct val="20000"/>
              </a:spcBef>
              <a:buFontTx/>
              <a:buChar char="•"/>
            </a:pPr>
            <a:r>
              <a:rPr lang="en-US" sz="2400">
                <a:solidFill>
                  <a:srgbClr val="990000"/>
                </a:solidFill>
                <a:latin typeface="Times New Roman" pitchFamily="18" charset="0"/>
              </a:rPr>
              <a:t>Better solution comes in the form of </a:t>
            </a:r>
            <a:r>
              <a:rPr lang="en-US" sz="2400" i="1">
                <a:solidFill>
                  <a:srgbClr val="990000"/>
                </a:solidFill>
                <a:latin typeface="Times New Roman" pitchFamily="18" charset="0"/>
              </a:rPr>
              <a:t>using</a:t>
            </a:r>
            <a:r>
              <a:rPr lang="en-US" sz="2400">
                <a:solidFill>
                  <a:srgbClr val="990000"/>
                </a:solidFill>
                <a:latin typeface="Times New Roman" pitchFamily="18" charset="0"/>
              </a:rPr>
              <a:t> keyword.</a:t>
            </a:r>
          </a:p>
          <a:p>
            <a:pPr marL="342900" indent="-342900" eaLnBrk="0" hangingPunct="0">
              <a:spcBef>
                <a:spcPct val="20000"/>
              </a:spcBef>
              <a:buFontTx/>
              <a:buChar char="•"/>
            </a:pPr>
            <a:endParaRPr lang="en-US" sz="2400">
              <a:solidFill>
                <a:srgbClr val="990000"/>
              </a:solidFill>
              <a:latin typeface="Times New Roman" pitchFamily="18" charset="0"/>
            </a:endParaRPr>
          </a:p>
          <a:p>
            <a:pPr marL="342900" indent="-342900" eaLnBrk="0" hangingPunct="0">
              <a:spcBef>
                <a:spcPct val="20000"/>
              </a:spcBef>
              <a:buFontTx/>
              <a:buChar char="•"/>
            </a:pPr>
            <a:r>
              <a:rPr lang="en-US" sz="2400">
                <a:solidFill>
                  <a:srgbClr val="990000"/>
                </a:solidFill>
                <a:latin typeface="Times New Roman" pitchFamily="18" charset="0"/>
              </a:rPr>
              <a:t>The </a:t>
            </a:r>
            <a:r>
              <a:rPr lang="en-US" sz="2400" i="1">
                <a:solidFill>
                  <a:srgbClr val="990000"/>
                </a:solidFill>
                <a:latin typeface="Times New Roman" pitchFamily="18" charset="0"/>
              </a:rPr>
              <a:t>using</a:t>
            </a:r>
            <a:r>
              <a:rPr lang="en-US" sz="2400">
                <a:solidFill>
                  <a:srgbClr val="990000"/>
                </a:solidFill>
                <a:latin typeface="Times New Roman" pitchFamily="18" charset="0"/>
              </a:rPr>
              <a:t> keyword declares all the names in the namespace to be in the current scope, and can be used without qualification.</a:t>
            </a:r>
          </a:p>
          <a:p>
            <a:pPr marL="342900" indent="-342900" eaLnBrk="0" hangingPunct="0">
              <a:spcBef>
                <a:spcPct val="20000"/>
              </a:spcBef>
              <a:buFontTx/>
              <a:buChar char="•"/>
            </a:pPr>
            <a:endParaRPr lang="en-US" sz="2400">
              <a:solidFill>
                <a:srgbClr val="990000"/>
              </a:solidFill>
              <a:latin typeface="Times New Roman" pitchFamily="18" charset="0"/>
            </a:endParaRPr>
          </a:p>
          <a:p>
            <a:pPr marL="342900" indent="-342900" eaLnBrk="0" hangingPunct="0">
              <a:spcBef>
                <a:spcPct val="20000"/>
              </a:spcBef>
              <a:buFontTx/>
              <a:buChar char="•"/>
            </a:pPr>
            <a:r>
              <a:rPr lang="en-US" sz="2400">
                <a:solidFill>
                  <a:srgbClr val="990000"/>
                </a:solidFill>
                <a:latin typeface="Times New Roman" pitchFamily="18" charset="0"/>
              </a:rPr>
              <a:t>Using one namespace does not override another. When you bring a namespace into view, it simply adds its names to whatever other namespaces are currently in effect.</a:t>
            </a:r>
          </a:p>
        </p:txBody>
      </p:sp>
      <p:sp>
        <p:nvSpPr>
          <p:cNvPr id="1917955" name="Rectangle 3"/>
          <p:cNvSpPr>
            <a:spLocks noChangeArrowheads="1"/>
          </p:cNvSpPr>
          <p:nvPr/>
        </p:nvSpPr>
        <p:spPr bwMode="auto">
          <a:xfrm>
            <a:off x="152400" y="365125"/>
            <a:ext cx="69342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Using a Namespace</a:t>
            </a:r>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ChangeArrowheads="1"/>
          </p:cNvSpPr>
          <p:nvPr/>
        </p:nvSpPr>
        <p:spPr bwMode="auto">
          <a:xfrm>
            <a:off x="685800" y="1295400"/>
            <a:ext cx="7772400" cy="51181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2400">
                <a:solidFill>
                  <a:srgbClr val="990000"/>
                </a:solidFill>
                <a:latin typeface="Times New Roman" pitchFamily="18" charset="0"/>
              </a:rPr>
              <a:t>Allows you to create identifiers unique within a file.</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Unnamed namespaces allow you to establish unique identifiers that are known only within the scope of a single file.</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Within the file that contains the unnamed namespace, the members of the namespace may be used directly, without qualification. </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But outside the file, the identifiers are unknown.</a:t>
            </a:r>
          </a:p>
        </p:txBody>
      </p:sp>
      <p:sp>
        <p:nvSpPr>
          <p:cNvPr id="1920003" name="Rectangle 3"/>
          <p:cNvSpPr>
            <a:spLocks noChangeArrowheads="1"/>
          </p:cNvSpPr>
          <p:nvPr/>
        </p:nvSpPr>
        <p:spPr bwMode="auto">
          <a:xfrm>
            <a:off x="228600" y="457200"/>
            <a:ext cx="655320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Unnamed Namespaces</a:t>
            </a:r>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SzPct val="120000"/>
              <a:buFontTx/>
              <a:buChar char="•"/>
            </a:pPr>
            <a:r>
              <a:rPr lang="en-US" sz="2400">
                <a:solidFill>
                  <a:srgbClr val="990000"/>
                </a:solidFill>
                <a:latin typeface="Times New Roman" pitchFamily="18" charset="0"/>
              </a:rPr>
              <a:t>Do not specify filenames.</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Do not have a .</a:t>
            </a:r>
            <a:r>
              <a:rPr lang="en-US" sz="2400" b="1">
                <a:solidFill>
                  <a:srgbClr val="990000"/>
                </a:solidFill>
                <a:latin typeface="Times New Roman" pitchFamily="18" charset="0"/>
              </a:rPr>
              <a:t>h</a:t>
            </a:r>
            <a:r>
              <a:rPr lang="en-US" sz="2400">
                <a:solidFill>
                  <a:srgbClr val="990000"/>
                </a:solidFill>
                <a:latin typeface="Times New Roman" pitchFamily="18" charset="0"/>
              </a:rPr>
              <a:t> extension</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Solely consist of header name contained within angle brackets. Eg: &lt;iostream&gt;</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included using the #include statement.</a:t>
            </a:r>
          </a:p>
          <a:p>
            <a:pPr marL="342900" indent="-342900" eaLnBrk="0" hangingPunct="0">
              <a:spcBef>
                <a:spcPct val="20000"/>
              </a:spcBef>
              <a:buSzPct val="120000"/>
              <a:buFontTx/>
              <a:buChar char="•"/>
            </a:pPr>
            <a:endParaRPr lang="en-US" sz="2400">
              <a:solidFill>
                <a:srgbClr val="990000"/>
              </a:solidFill>
              <a:latin typeface="Times New Roman" pitchFamily="18" charset="0"/>
            </a:endParaRPr>
          </a:p>
          <a:p>
            <a:pPr marL="342900" indent="-342900" eaLnBrk="0" hangingPunct="0">
              <a:spcBef>
                <a:spcPct val="20000"/>
              </a:spcBef>
              <a:buSzPct val="120000"/>
              <a:buFontTx/>
              <a:buChar char="•"/>
            </a:pPr>
            <a:r>
              <a:rPr lang="en-US" sz="2400">
                <a:solidFill>
                  <a:srgbClr val="990000"/>
                </a:solidFill>
                <a:latin typeface="Times New Roman" pitchFamily="18" charset="0"/>
              </a:rPr>
              <a:t>Contents of the header contained in the </a:t>
            </a:r>
            <a:r>
              <a:rPr lang="en-US" sz="2400" b="1">
                <a:solidFill>
                  <a:srgbClr val="990000"/>
                </a:solidFill>
                <a:latin typeface="Times New Roman" pitchFamily="18" charset="0"/>
              </a:rPr>
              <a:t>std </a:t>
            </a:r>
            <a:r>
              <a:rPr lang="en-US" sz="2400">
                <a:solidFill>
                  <a:srgbClr val="990000"/>
                </a:solidFill>
                <a:latin typeface="Times New Roman" pitchFamily="18" charset="0"/>
              </a:rPr>
              <a:t>namespace.</a:t>
            </a:r>
          </a:p>
        </p:txBody>
      </p:sp>
      <p:sp>
        <p:nvSpPr>
          <p:cNvPr id="1922051" name="Rectangle 3"/>
          <p:cNvSpPr>
            <a:spLocks noChangeArrowheads="1"/>
          </p:cNvSpPr>
          <p:nvPr/>
        </p:nvSpPr>
        <p:spPr bwMode="auto">
          <a:xfrm>
            <a:off x="228600" y="457200"/>
            <a:ext cx="5607050" cy="579438"/>
          </a:xfrm>
          <a:prstGeom prst="rect">
            <a:avLst/>
          </a:prstGeom>
          <a:noFill/>
          <a:ln w="9525">
            <a:noFill/>
            <a:miter lim="800000"/>
            <a:headEnd/>
            <a:tailEnd/>
          </a:ln>
          <a:effectLst/>
        </p:spPr>
        <p:txBody>
          <a:bodyPr>
            <a:spAutoFit/>
          </a:bodyPr>
          <a:lstStyle/>
          <a:p>
            <a:pPr eaLnBrk="0" hangingPunct="0"/>
            <a:r>
              <a:rPr lang="en-US" sz="3200">
                <a:solidFill>
                  <a:schemeClr val="accent2"/>
                </a:solidFill>
                <a:latin typeface="Times New Roman" pitchFamily="18" charset="0"/>
              </a:rPr>
              <a:t>The New C++ header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ChangeArrowheads="1"/>
          </p:cNvSpPr>
          <p:nvPr/>
        </p:nvSpPr>
        <p:spPr bwMode="auto">
          <a:xfrm>
            <a:off x="228600" y="1828800"/>
            <a:ext cx="8610600" cy="4191000"/>
          </a:xfrm>
          <a:prstGeom prst="rect">
            <a:avLst/>
          </a:prstGeom>
          <a:noFill/>
          <a:ln w="9525">
            <a:noFill/>
            <a:miter lim="800000"/>
            <a:headEnd/>
            <a:tailEnd/>
          </a:ln>
          <a:effectLst/>
        </p:spPr>
        <p:txBody>
          <a:bodyPr lIns="92075" tIns="46037" rIns="92075" bIns="46037"/>
          <a:lstStyle/>
          <a:p>
            <a:pPr marL="342900" indent="-342900" eaLnBrk="0" hangingPunct="0">
              <a:buFontTx/>
              <a:buChar char="•"/>
            </a:pPr>
            <a:r>
              <a:rPr lang="en-US" sz="2400">
                <a:latin typeface="Times New Roman" pitchFamily="18" charset="0"/>
              </a:rPr>
              <a:t>An argument value that is specified at the time of defining the function prototype. This value will be automatically passed to a function when no explicit argument is specified in the function call.</a:t>
            </a:r>
          </a:p>
          <a:p>
            <a:pPr marL="342900" indent="-342900" eaLnBrk="0" hangingPunct="0"/>
            <a:endParaRPr lang="en-US" sz="2400">
              <a:latin typeface="Times New Roman" pitchFamily="18" charset="0"/>
            </a:endParaRPr>
          </a:p>
          <a:p>
            <a:pPr marL="342900" indent="-342900" eaLnBrk="0" hangingPunct="0">
              <a:buFontTx/>
              <a:buChar char="•"/>
            </a:pPr>
            <a:r>
              <a:rPr lang="en-US" sz="2400">
                <a:latin typeface="Times New Roman" pitchFamily="18" charset="0"/>
              </a:rPr>
              <a:t>Allows calling a function without specifying all its arguments.</a:t>
            </a:r>
          </a:p>
          <a:p>
            <a:pPr marL="342900" indent="-342900" eaLnBrk="0" hangingPunct="0">
              <a:buFontTx/>
              <a:buChar char="•"/>
            </a:pPr>
            <a:endParaRPr lang="en-US" sz="2400">
              <a:latin typeface="Times New Roman" pitchFamily="18" charset="0"/>
            </a:endParaRPr>
          </a:p>
          <a:p>
            <a:pPr marL="742950" lvl="1" indent="-285750" eaLnBrk="0" hangingPunct="0"/>
            <a:r>
              <a:rPr lang="en-US" sz="2000">
                <a:latin typeface="Times New Roman" pitchFamily="18" charset="0"/>
              </a:rPr>
              <a:t>float discount( int size, int quantity=0); //function prototype </a:t>
            </a:r>
          </a:p>
          <a:p>
            <a:pPr marL="742950" lvl="1" indent="-285750" eaLnBrk="0" hangingPunct="0"/>
            <a:r>
              <a:rPr lang="en-US" sz="2000">
                <a:latin typeface="Times New Roman" pitchFamily="18" charset="0"/>
              </a:rPr>
              <a:t>discount(10); // quantity=0 default argument assumed</a:t>
            </a:r>
          </a:p>
          <a:p>
            <a:pPr marL="742950" lvl="1" indent="-285750" eaLnBrk="0" hangingPunct="0"/>
            <a:r>
              <a:rPr lang="en-US" sz="2000">
                <a:latin typeface="Times New Roman" pitchFamily="18" charset="0"/>
              </a:rPr>
              <a:t>discount(10,4); //quantity=4 actual argument overrides default</a:t>
            </a:r>
          </a:p>
          <a:p>
            <a:pPr marL="342900" indent="-342900" algn="just" eaLnBrk="0" hangingPunct="0">
              <a:spcBef>
                <a:spcPct val="20000"/>
              </a:spcBef>
              <a:buSzPct val="120000"/>
            </a:pPr>
            <a:endParaRPr lang="en-US" sz="2000">
              <a:latin typeface="Times New Roman" pitchFamily="18" charset="0"/>
            </a:endParaRPr>
          </a:p>
        </p:txBody>
      </p:sp>
      <p:sp>
        <p:nvSpPr>
          <p:cNvPr id="719875" name="Rectangle 3"/>
          <p:cNvSpPr>
            <a:spLocks noChangeArrowheads="1"/>
          </p:cNvSpPr>
          <p:nvPr/>
        </p:nvSpPr>
        <p:spPr bwMode="auto">
          <a:xfrm>
            <a:off x="2438400" y="457200"/>
            <a:ext cx="3311525" cy="579438"/>
          </a:xfrm>
          <a:prstGeom prst="rect">
            <a:avLst/>
          </a:prstGeom>
          <a:noFill/>
          <a:ln w="9525">
            <a:noFill/>
            <a:miter lim="800000"/>
            <a:headEnd/>
            <a:tailEnd/>
          </a:ln>
          <a:effectLst/>
        </p:spPr>
        <p:txBody>
          <a:bodyPr wrap="none">
            <a:spAutoFit/>
          </a:bodyPr>
          <a:lstStyle/>
          <a:p>
            <a:pPr eaLnBrk="0" hangingPunct="0"/>
            <a:r>
              <a:rPr lang="en-US" sz="3200">
                <a:latin typeface="Times New Roman" pitchFamily="18" charset="0"/>
              </a:rPr>
              <a:t>Default Arguments</a:t>
            </a: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p:cNvSpPr>
          <p:nvPr>
            <p:ph type="title"/>
          </p:nvPr>
        </p:nvSpPr>
        <p:spPr/>
        <p:txBody>
          <a:bodyPr/>
          <a:lstStyle/>
          <a:p>
            <a:r>
              <a:rPr lang="en-US"/>
              <a:t>Summary</a:t>
            </a:r>
          </a:p>
        </p:txBody>
      </p:sp>
      <p:sp>
        <p:nvSpPr>
          <p:cNvPr id="1924099" name="Rectangle 3"/>
          <p:cNvSpPr>
            <a:spLocks noGrp="1"/>
          </p:cNvSpPr>
          <p:nvPr>
            <p:ph type="body" idx="1"/>
          </p:nvPr>
        </p:nvSpPr>
        <p:spPr/>
        <p:txBody>
          <a:bodyPr/>
          <a:lstStyle/>
          <a:p>
            <a:pPr>
              <a:buFont typeface="Arial" charset="0"/>
              <a:buNone/>
            </a:pPr>
            <a:r>
              <a:rPr lang="en-US"/>
              <a:t>In this session , you learnt to:</a:t>
            </a:r>
          </a:p>
          <a:p>
            <a:r>
              <a:rPr lang="en-US"/>
              <a:t>Describe namespace with an example</a:t>
            </a:r>
          </a:p>
          <a:p>
            <a:r>
              <a:rPr lang="en-US"/>
              <a:t>Use ‘using’ keyword with namespace</a:t>
            </a:r>
          </a:p>
          <a:p>
            <a:r>
              <a:rPr lang="en-US"/>
              <a:t>Define Unnamed namespace</a:t>
            </a:r>
          </a:p>
          <a:p>
            <a:r>
              <a:rPr lang="en-US"/>
              <a:t>Use New C++ header</a:t>
            </a:r>
          </a:p>
          <a:p>
            <a:pPr>
              <a:buFont typeface="Arial" charset="0"/>
              <a:buNone/>
            </a:pPr>
            <a:endParaRPr lang="en-US"/>
          </a:p>
          <a:p>
            <a:endParaRPr lang="en-US"/>
          </a:p>
          <a:p>
            <a:endParaRPr lang="en-US"/>
          </a:p>
          <a:p>
            <a:pPr>
              <a:buFont typeface="Arial" charset="0"/>
              <a:buNone/>
            </a:pPr>
            <a:endParaRPr lang="en-US"/>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Title 7"/>
          <p:cNvSpPr>
            <a:spLocks noGrp="1"/>
          </p:cNvSpPr>
          <p:nvPr>
            <p:ph type="ctrTitle" idx="4294967295"/>
          </p:nvPr>
        </p:nvSpPr>
        <p:spPr>
          <a:xfrm>
            <a:off x="3635896" y="1981200"/>
            <a:ext cx="2376264" cy="1981200"/>
          </a:xfrm>
        </p:spPr>
        <p:txBody>
          <a:bodyPr>
            <a:normAutofit fontScale="90000"/>
          </a:bodyPr>
          <a:lstStyle/>
          <a:p>
            <a:pPr algn="r" eaLnBrk="1" hangingPunct="1"/>
            <a:r>
              <a:rPr lang="en-US" b="1" dirty="0"/>
              <a:t>Thank You</a:t>
            </a:r>
            <a:br>
              <a:rPr lang="en-US" b="1" dirty="0"/>
            </a:br>
            <a:br>
              <a:rPr lang="en-US" b="1" dirty="0"/>
            </a:b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p:cNvSpPr>
          <p:nvPr>
            <p:ph type="title"/>
          </p:nvPr>
        </p:nvSpPr>
        <p:spPr/>
        <p:txBody>
          <a:bodyPr/>
          <a:lstStyle/>
          <a:p>
            <a:r>
              <a:rPr lang="en-US"/>
              <a:t>Strong Typing</a:t>
            </a:r>
          </a:p>
        </p:txBody>
      </p:sp>
      <p:sp>
        <p:nvSpPr>
          <p:cNvPr id="721923" name="Rectangle 3"/>
          <p:cNvSpPr>
            <a:spLocks noGrp="1"/>
          </p:cNvSpPr>
          <p:nvPr>
            <p:ph type="body" idx="1"/>
          </p:nvPr>
        </p:nvSpPr>
        <p:spPr/>
        <p:txBody>
          <a:bodyPr>
            <a:normAutofit fontScale="85000" lnSpcReduction="10000"/>
          </a:bodyPr>
          <a:lstStyle/>
          <a:p>
            <a:pPr>
              <a:lnSpc>
                <a:spcPct val="90000"/>
              </a:lnSpc>
            </a:pPr>
            <a:r>
              <a:rPr lang="en-US"/>
              <a:t>C++ is a strongly typed language.</a:t>
            </a:r>
          </a:p>
          <a:p>
            <a:pPr>
              <a:lnSpc>
                <a:spcPct val="90000"/>
              </a:lnSpc>
            </a:pPr>
            <a:endParaRPr lang="en-US"/>
          </a:p>
          <a:p>
            <a:pPr>
              <a:lnSpc>
                <a:spcPct val="90000"/>
              </a:lnSpc>
            </a:pPr>
            <a:r>
              <a:rPr lang="en-US"/>
              <a:t>The C++ compiler enforces type checking of each assignment made in a program at compile time.</a:t>
            </a:r>
          </a:p>
          <a:p>
            <a:pPr>
              <a:lnSpc>
                <a:spcPct val="90000"/>
              </a:lnSpc>
            </a:pPr>
            <a:endParaRPr lang="en-US"/>
          </a:p>
          <a:p>
            <a:pPr>
              <a:lnSpc>
                <a:spcPct val="90000"/>
              </a:lnSpc>
            </a:pPr>
            <a:r>
              <a:rPr lang="en-US"/>
              <a:t>Both the argument list and the return type of each function are type checked during compilation. An implicit conversion will be applied if possible. </a:t>
            </a:r>
          </a:p>
          <a:p>
            <a:pPr>
              <a:lnSpc>
                <a:spcPct val="90000"/>
              </a:lnSpc>
            </a:pPr>
            <a:endParaRPr lang="en-US"/>
          </a:p>
          <a:p>
            <a:pPr>
              <a:lnSpc>
                <a:spcPct val="90000"/>
              </a:lnSpc>
            </a:pPr>
            <a:r>
              <a:rPr lang="en-US"/>
              <a:t>If this is not possible, or if the number of arguments is incorrect, then a compile time error is issued.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p:cNvSpPr>
          <p:nvPr>
            <p:ph type="title"/>
          </p:nvPr>
        </p:nvSpPr>
        <p:spPr/>
        <p:txBody>
          <a:bodyPr/>
          <a:lstStyle/>
          <a:p>
            <a:r>
              <a:rPr lang="en-US"/>
              <a:t>Function Overloading</a:t>
            </a:r>
          </a:p>
        </p:txBody>
      </p:sp>
      <p:sp>
        <p:nvSpPr>
          <p:cNvPr id="723971" name="Rectangle 3"/>
          <p:cNvSpPr>
            <a:spLocks noGrp="1"/>
          </p:cNvSpPr>
          <p:nvPr>
            <p:ph type="body" idx="1"/>
          </p:nvPr>
        </p:nvSpPr>
        <p:spPr/>
        <p:txBody>
          <a:bodyPr>
            <a:normAutofit fontScale="92500" lnSpcReduction="10000"/>
          </a:bodyPr>
          <a:lstStyle/>
          <a:p>
            <a:r>
              <a:rPr lang="en-US"/>
              <a:t>C++ supports two functions to coexist with the same name. Such functions are said to be overloaded. Calls to an overloaded function are resolved using function signatures.</a:t>
            </a:r>
          </a:p>
          <a:p>
            <a:endParaRPr lang="en-US"/>
          </a:p>
          <a:p>
            <a:r>
              <a:rPr lang="en-US"/>
              <a:t>When an overloaded function is invoked, the compiler chooses the appropriate function by examining the number, data types, and the order of arguments present in that function. </a:t>
            </a:r>
          </a:p>
          <a:p>
            <a:pPr lvl="1">
              <a:buFont typeface="Arial" charset="0"/>
              <a:buNone/>
            </a:pPr>
            <a:r>
              <a:rPr lang="en-US" sz="1600"/>
              <a:t>int n=power(10,5)          //first function is called</a:t>
            </a:r>
          </a:p>
          <a:p>
            <a:pPr lvl="1">
              <a:buFont typeface="Arial" charset="0"/>
              <a:buNone/>
            </a:pPr>
            <a:r>
              <a:rPr lang="en-US" sz="1600"/>
              <a:t>float f=power(10.5,6.3)      //second function is called</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18" name="Rectangle 2"/>
          <p:cNvSpPr>
            <a:spLocks noGrp="1"/>
          </p:cNvSpPr>
          <p:nvPr>
            <p:ph type="title"/>
          </p:nvPr>
        </p:nvSpPr>
        <p:spPr/>
        <p:txBody>
          <a:bodyPr/>
          <a:lstStyle/>
          <a:p>
            <a:r>
              <a:rPr lang="en-US"/>
              <a:t>Ambiguity in function overloading</a:t>
            </a:r>
          </a:p>
        </p:txBody>
      </p:sp>
      <p:sp>
        <p:nvSpPr>
          <p:cNvPr id="726019" name="Rectangle 3"/>
          <p:cNvSpPr>
            <a:spLocks noGrp="1"/>
          </p:cNvSpPr>
          <p:nvPr>
            <p:ph type="body" idx="1"/>
          </p:nvPr>
        </p:nvSpPr>
        <p:spPr/>
        <p:txBody>
          <a:bodyPr>
            <a:normAutofit fontScale="92500" lnSpcReduction="10000"/>
          </a:bodyPr>
          <a:lstStyle/>
          <a:p>
            <a:r>
              <a:rPr lang="en-US"/>
              <a:t>Main cause of ambiguity involves C++’s automatic type conversions as well as providing default arguments</a:t>
            </a:r>
          </a:p>
          <a:p>
            <a:pPr>
              <a:buFont typeface="Arial" charset="0"/>
              <a:buNone/>
            </a:pPr>
            <a:endParaRPr lang="en-US"/>
          </a:p>
          <a:p>
            <a:r>
              <a:rPr lang="en-US"/>
              <a:t>C++ automatically attempts to convert the arguments used to call a function into the type of arguments expected by the function.</a:t>
            </a:r>
          </a:p>
          <a:p>
            <a:pPr lvl="1"/>
            <a:r>
              <a:rPr lang="en-US"/>
              <a:t>For ex: func(10) call will cause an ambiguity if the function is actually receiving a float or double.</a:t>
            </a:r>
          </a:p>
          <a:p>
            <a:pPr lvl="1"/>
            <a:r>
              <a:rPr lang="en-US"/>
              <a:t>func(int x=10, int y=100) may conflict with func()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726018"/>
                                        </p:tgtEl>
                                        <p:attrNameLst>
                                          <p:attrName>style.visibility</p:attrName>
                                        </p:attrNameLst>
                                      </p:cBhvr>
                                      <p:to>
                                        <p:strVal val="visible"/>
                                      </p:to>
                                    </p:set>
                                    <p:anim calcmode="lin" valueType="num">
                                      <p:cBhvr>
                                        <p:cTn id="7" dur="500" fill="hold"/>
                                        <p:tgtEl>
                                          <p:spTgt spid="7260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260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260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260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726019">
                                            <p:txEl>
                                              <p:pRg st="0" end="0"/>
                                            </p:txEl>
                                          </p:spTgt>
                                        </p:tgtEl>
                                        <p:attrNameLst>
                                          <p:attrName>style.visibility</p:attrName>
                                        </p:attrNameLst>
                                      </p:cBhvr>
                                      <p:to>
                                        <p:strVal val="visible"/>
                                      </p:to>
                                    </p:set>
                                    <p:anim calcmode="lin" valueType="num">
                                      <p:cBhvr>
                                        <p:cTn id="15" dur="500" fill="hold"/>
                                        <p:tgtEl>
                                          <p:spTgt spid="72601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72601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72601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726019">
                                            <p:txEl>
                                              <p:pRg st="2" end="2"/>
                                            </p:txEl>
                                          </p:spTgt>
                                        </p:tgtEl>
                                        <p:attrNameLst>
                                          <p:attrName>style.visibility</p:attrName>
                                        </p:attrNameLst>
                                      </p:cBhvr>
                                      <p:to>
                                        <p:strVal val="visible"/>
                                      </p:to>
                                    </p:set>
                                    <p:anim calcmode="lin" valueType="num">
                                      <p:cBhvr>
                                        <p:cTn id="23" dur="500" fill="hold"/>
                                        <p:tgtEl>
                                          <p:spTgt spid="726019">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26019">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26019">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26019">
                                            <p:txEl>
                                              <p:pRg st="2" end="2"/>
                                            </p:txEl>
                                          </p:spTgt>
                                        </p:tgtEl>
                                        <p:attrNameLst>
                                          <p:attrName>ppt_y</p:attrName>
                                        </p:attrNameLst>
                                      </p:cBhvr>
                                      <p:tavLst>
                                        <p:tav tm="0">
                                          <p:val>
                                            <p:strVal val="#ppt_y"/>
                                          </p:val>
                                        </p:tav>
                                        <p:tav tm="100000">
                                          <p:val>
                                            <p:strVal val="#ppt_y"/>
                                          </p:val>
                                        </p:tav>
                                      </p:tavLst>
                                    </p:anim>
                                  </p:childTnLst>
                                </p:cTn>
                              </p:par>
                              <p:par>
                                <p:cTn id="27" presetID="39" presetClass="entr" presetSubtype="0" accel="100000" fill="hold" grpId="0" nodeType="withEffect">
                                  <p:stCondLst>
                                    <p:cond delay="0"/>
                                  </p:stCondLst>
                                  <p:childTnLst>
                                    <p:set>
                                      <p:cBhvr>
                                        <p:cTn id="28" dur="1" fill="hold">
                                          <p:stCondLst>
                                            <p:cond delay="0"/>
                                          </p:stCondLst>
                                        </p:cTn>
                                        <p:tgtEl>
                                          <p:spTgt spid="726019">
                                            <p:txEl>
                                              <p:pRg st="3" end="3"/>
                                            </p:txEl>
                                          </p:spTgt>
                                        </p:tgtEl>
                                        <p:attrNameLst>
                                          <p:attrName>style.visibility</p:attrName>
                                        </p:attrNameLst>
                                      </p:cBhvr>
                                      <p:to>
                                        <p:strVal val="visible"/>
                                      </p:to>
                                    </p:set>
                                    <p:anim calcmode="lin" valueType="num">
                                      <p:cBhvr>
                                        <p:cTn id="29" dur="500" fill="hold"/>
                                        <p:tgtEl>
                                          <p:spTgt spid="726019">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726019">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726019">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726019">
                                            <p:txEl>
                                              <p:pRg st="3" end="3"/>
                                            </p:txEl>
                                          </p:spTgt>
                                        </p:tgtEl>
                                        <p:attrNameLst>
                                          <p:attrName>ppt_y</p:attrName>
                                        </p:attrNameLst>
                                      </p:cBhvr>
                                      <p:tavLst>
                                        <p:tav tm="0">
                                          <p:val>
                                            <p:strVal val="#ppt_y"/>
                                          </p:val>
                                        </p:tav>
                                        <p:tav tm="100000">
                                          <p:val>
                                            <p:strVal val="#ppt_y"/>
                                          </p:val>
                                        </p:tav>
                                      </p:tavLst>
                                    </p:anim>
                                  </p:childTnLst>
                                </p:cTn>
                              </p:par>
                              <p:par>
                                <p:cTn id="33" presetID="39" presetClass="entr" presetSubtype="0" accel="100000" fill="hold" grpId="0" nodeType="withEffect">
                                  <p:stCondLst>
                                    <p:cond delay="0"/>
                                  </p:stCondLst>
                                  <p:childTnLst>
                                    <p:set>
                                      <p:cBhvr>
                                        <p:cTn id="34" dur="1" fill="hold">
                                          <p:stCondLst>
                                            <p:cond delay="0"/>
                                          </p:stCondLst>
                                        </p:cTn>
                                        <p:tgtEl>
                                          <p:spTgt spid="726019">
                                            <p:txEl>
                                              <p:pRg st="4" end="4"/>
                                            </p:txEl>
                                          </p:spTgt>
                                        </p:tgtEl>
                                        <p:attrNameLst>
                                          <p:attrName>style.visibility</p:attrName>
                                        </p:attrNameLst>
                                      </p:cBhvr>
                                      <p:to>
                                        <p:strVal val="visible"/>
                                      </p:to>
                                    </p:set>
                                    <p:anim calcmode="lin" valueType="num">
                                      <p:cBhvr>
                                        <p:cTn id="35" dur="500" fill="hold"/>
                                        <p:tgtEl>
                                          <p:spTgt spid="726019">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726019">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726019">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72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9" presetClass="exit" presetSubtype="0" decel="100000" fill="hold" grpId="1" nodeType="clickEffect">
                                  <p:stCondLst>
                                    <p:cond delay="0"/>
                                  </p:stCondLst>
                                  <p:childTnLst>
                                    <p:anim calcmode="lin" valueType="num">
                                      <p:cBhvr>
                                        <p:cTn id="42" dur="500" fill="hold"/>
                                        <p:tgtEl>
                                          <p:spTgt spid="726018"/>
                                        </p:tgtEl>
                                        <p:attrNameLst>
                                          <p:attrName>ppt_h</p:attrName>
                                        </p:attrNameLst>
                                      </p:cBhvr>
                                      <p:tavLst>
                                        <p:tav tm="0">
                                          <p:val>
                                            <p:strVal val="ppt_h"/>
                                          </p:val>
                                        </p:tav>
                                        <p:tav tm="50000">
                                          <p:val>
                                            <p:strVal val="ppt_h/20"/>
                                          </p:val>
                                        </p:tav>
                                        <p:tav tm="100000">
                                          <p:val>
                                            <p:strVal val="ppt_h/20"/>
                                          </p:val>
                                        </p:tav>
                                      </p:tavLst>
                                    </p:anim>
                                    <p:anim calcmode="lin" valueType="num">
                                      <p:cBhvr>
                                        <p:cTn id="43" dur="500" fill="hold"/>
                                        <p:tgtEl>
                                          <p:spTgt spid="726018"/>
                                        </p:tgtEl>
                                        <p:attrNameLst>
                                          <p:attrName>ppt_w</p:attrName>
                                        </p:attrNameLst>
                                      </p:cBhvr>
                                      <p:tavLst>
                                        <p:tav tm="0">
                                          <p:val>
                                            <p:strVal val="ppt_w"/>
                                          </p:val>
                                        </p:tav>
                                        <p:tav tm="50000">
                                          <p:val>
                                            <p:strVal val="ppt_w+.3"/>
                                          </p:val>
                                        </p:tav>
                                        <p:tav tm="100000">
                                          <p:val>
                                            <p:strVal val="ppt_w+.3"/>
                                          </p:val>
                                        </p:tav>
                                      </p:tavLst>
                                    </p:anim>
                                    <p:anim calcmode="lin" valueType="num">
                                      <p:cBhvr>
                                        <p:cTn id="44" dur="500" fill="hold"/>
                                        <p:tgtEl>
                                          <p:spTgt spid="726018"/>
                                        </p:tgtEl>
                                        <p:attrNameLst>
                                          <p:attrName>ppt_x</p:attrName>
                                        </p:attrNameLst>
                                      </p:cBhvr>
                                      <p:tavLst>
                                        <p:tav tm="0">
                                          <p:val>
                                            <p:strVal val="ppt_x"/>
                                          </p:val>
                                        </p:tav>
                                        <p:tav tm="50000">
                                          <p:val>
                                            <p:strVal val="ppt_x"/>
                                          </p:val>
                                        </p:tav>
                                        <p:tav tm="100000">
                                          <p:val>
                                            <p:strVal val="ppt_x-.3"/>
                                          </p:val>
                                        </p:tav>
                                      </p:tavLst>
                                    </p:anim>
                                    <p:anim calcmode="lin" valueType="num">
                                      <p:cBhvr>
                                        <p:cTn id="45" dur="500" fill="hold"/>
                                        <p:tgtEl>
                                          <p:spTgt spid="726018"/>
                                        </p:tgtEl>
                                        <p:attrNameLst>
                                          <p:attrName>ppt_y</p:attrName>
                                        </p:attrNameLst>
                                      </p:cBhvr>
                                      <p:tavLst>
                                        <p:tav tm="0">
                                          <p:val>
                                            <p:strVal val="ppt_y"/>
                                          </p:val>
                                        </p:tav>
                                        <p:tav tm="100000">
                                          <p:val>
                                            <p:strVal val="ppt_y"/>
                                          </p:val>
                                        </p:tav>
                                      </p:tavLst>
                                    </p:anim>
                                    <p:set>
                                      <p:cBhvr>
                                        <p:cTn id="46" dur="1" fill="hold">
                                          <p:stCondLst>
                                            <p:cond delay="499"/>
                                          </p:stCondLst>
                                        </p:cTn>
                                        <p:tgtEl>
                                          <p:spTgt spid="726018"/>
                                        </p:tgtEl>
                                        <p:attrNameLst>
                                          <p:attrName>style.visibility</p:attrName>
                                        </p:attrNameLst>
                                      </p:cBhvr>
                                      <p:to>
                                        <p:strVal val="hidden"/>
                                      </p:to>
                                    </p:set>
                                  </p:childTnLst>
                                </p:cTn>
                              </p:par>
                              <p:par>
                                <p:cTn id="47" presetID="39" presetClass="exit" presetSubtype="0" decel="100000" fill="hold" grpId="1" nodeType="withEffect">
                                  <p:stCondLst>
                                    <p:cond delay="0"/>
                                  </p:stCondLst>
                                  <p:childTnLst>
                                    <p:anim calcmode="lin" valueType="num">
                                      <p:cBhvr>
                                        <p:cTn id="48" dur="500" fill="hold"/>
                                        <p:tgtEl>
                                          <p:spTgt spid="726019">
                                            <p:txEl>
                                              <p:pRg st="0" end="0"/>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49" dur="500" fill="hold"/>
                                        <p:tgtEl>
                                          <p:spTgt spid="726019">
                                            <p:txEl>
                                              <p:pRg st="0" end="0"/>
                                            </p:txEl>
                                          </p:spTgt>
                                        </p:tgtEl>
                                        <p:attrNameLst>
                                          <p:attrName>ppt_w</p:attrName>
                                        </p:attrNameLst>
                                      </p:cBhvr>
                                      <p:tavLst>
                                        <p:tav tm="0">
                                          <p:val>
                                            <p:strVal val="ppt_w"/>
                                          </p:val>
                                        </p:tav>
                                        <p:tav tm="50000">
                                          <p:val>
                                            <p:strVal val="ppt_w+.3"/>
                                          </p:val>
                                        </p:tav>
                                        <p:tav tm="100000">
                                          <p:val>
                                            <p:strVal val="ppt_w+.3"/>
                                          </p:val>
                                        </p:tav>
                                      </p:tavLst>
                                    </p:anim>
                                    <p:anim calcmode="lin" valueType="num">
                                      <p:cBhvr>
                                        <p:cTn id="50" dur="500" fill="hold"/>
                                        <p:tgtEl>
                                          <p:spTgt spid="726019">
                                            <p:txEl>
                                              <p:pRg st="0" end="0"/>
                                            </p:txEl>
                                          </p:spTgt>
                                        </p:tgtEl>
                                        <p:attrNameLst>
                                          <p:attrName>ppt_x</p:attrName>
                                        </p:attrNameLst>
                                      </p:cBhvr>
                                      <p:tavLst>
                                        <p:tav tm="0">
                                          <p:val>
                                            <p:strVal val="ppt_x"/>
                                          </p:val>
                                        </p:tav>
                                        <p:tav tm="50000">
                                          <p:val>
                                            <p:strVal val="ppt_x"/>
                                          </p:val>
                                        </p:tav>
                                        <p:tav tm="100000">
                                          <p:val>
                                            <p:strVal val="ppt_x-.3"/>
                                          </p:val>
                                        </p:tav>
                                      </p:tavLst>
                                    </p:anim>
                                    <p:anim calcmode="lin" valueType="num">
                                      <p:cBhvr>
                                        <p:cTn id="51" dur="500" fill="hold"/>
                                        <p:tgtEl>
                                          <p:spTgt spid="726019">
                                            <p:txEl>
                                              <p:pRg st="0" end="0"/>
                                            </p:txEl>
                                          </p:spTgt>
                                        </p:tgtEl>
                                        <p:attrNameLst>
                                          <p:attrName>ppt_y</p:attrName>
                                        </p:attrNameLst>
                                      </p:cBhvr>
                                      <p:tavLst>
                                        <p:tav tm="0">
                                          <p:val>
                                            <p:strVal val="ppt_y"/>
                                          </p:val>
                                        </p:tav>
                                        <p:tav tm="100000">
                                          <p:val>
                                            <p:strVal val="ppt_y"/>
                                          </p:val>
                                        </p:tav>
                                      </p:tavLst>
                                    </p:anim>
                                    <p:set>
                                      <p:cBhvr>
                                        <p:cTn id="52" dur="1" fill="hold">
                                          <p:stCondLst>
                                            <p:cond delay="499"/>
                                          </p:stCondLst>
                                        </p:cTn>
                                        <p:tgtEl>
                                          <p:spTgt spid="726019">
                                            <p:txEl>
                                              <p:pRg st="0" end="0"/>
                                            </p:txEl>
                                          </p:spTgt>
                                        </p:tgtEl>
                                        <p:attrNameLst>
                                          <p:attrName>style.visibility</p:attrName>
                                        </p:attrNameLst>
                                      </p:cBhvr>
                                      <p:to>
                                        <p:strVal val="hidden"/>
                                      </p:to>
                                    </p:set>
                                  </p:childTnLst>
                                </p:cTn>
                              </p:par>
                              <p:par>
                                <p:cTn id="53" presetID="39" presetClass="exit" presetSubtype="0" decel="100000" fill="hold" grpId="1" nodeType="withEffect">
                                  <p:stCondLst>
                                    <p:cond delay="0"/>
                                  </p:stCondLst>
                                  <p:childTnLst>
                                    <p:anim calcmode="lin" valueType="num">
                                      <p:cBhvr>
                                        <p:cTn id="54" dur="500" fill="hold"/>
                                        <p:tgtEl>
                                          <p:spTgt spid="726019">
                                            <p:txEl>
                                              <p:pRg st="2" end="2"/>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55" dur="500" fill="hold"/>
                                        <p:tgtEl>
                                          <p:spTgt spid="726019">
                                            <p:txEl>
                                              <p:pRg st="2" end="2"/>
                                            </p:txEl>
                                          </p:spTgt>
                                        </p:tgtEl>
                                        <p:attrNameLst>
                                          <p:attrName>ppt_w</p:attrName>
                                        </p:attrNameLst>
                                      </p:cBhvr>
                                      <p:tavLst>
                                        <p:tav tm="0">
                                          <p:val>
                                            <p:strVal val="ppt_w"/>
                                          </p:val>
                                        </p:tav>
                                        <p:tav tm="50000">
                                          <p:val>
                                            <p:strVal val="ppt_w+.3"/>
                                          </p:val>
                                        </p:tav>
                                        <p:tav tm="100000">
                                          <p:val>
                                            <p:strVal val="ppt_w+.3"/>
                                          </p:val>
                                        </p:tav>
                                      </p:tavLst>
                                    </p:anim>
                                    <p:anim calcmode="lin" valueType="num">
                                      <p:cBhvr>
                                        <p:cTn id="56" dur="500" fill="hold"/>
                                        <p:tgtEl>
                                          <p:spTgt spid="726019">
                                            <p:txEl>
                                              <p:pRg st="2" end="2"/>
                                            </p:txEl>
                                          </p:spTgt>
                                        </p:tgtEl>
                                        <p:attrNameLst>
                                          <p:attrName>ppt_x</p:attrName>
                                        </p:attrNameLst>
                                      </p:cBhvr>
                                      <p:tavLst>
                                        <p:tav tm="0">
                                          <p:val>
                                            <p:strVal val="ppt_x"/>
                                          </p:val>
                                        </p:tav>
                                        <p:tav tm="50000">
                                          <p:val>
                                            <p:strVal val="ppt_x"/>
                                          </p:val>
                                        </p:tav>
                                        <p:tav tm="100000">
                                          <p:val>
                                            <p:strVal val="ppt_x-.3"/>
                                          </p:val>
                                        </p:tav>
                                      </p:tavLst>
                                    </p:anim>
                                    <p:anim calcmode="lin" valueType="num">
                                      <p:cBhvr>
                                        <p:cTn id="57" dur="500" fill="hold"/>
                                        <p:tgtEl>
                                          <p:spTgt spid="726019">
                                            <p:txEl>
                                              <p:pRg st="2" end="2"/>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726019">
                                            <p:txEl>
                                              <p:pRg st="2" end="2"/>
                                            </p:txEl>
                                          </p:spTgt>
                                        </p:tgtEl>
                                        <p:attrNameLst>
                                          <p:attrName>style.visibility</p:attrName>
                                        </p:attrNameLst>
                                      </p:cBhvr>
                                      <p:to>
                                        <p:strVal val="hidden"/>
                                      </p:to>
                                    </p:set>
                                  </p:childTnLst>
                                </p:cTn>
                              </p:par>
                              <p:par>
                                <p:cTn id="59" presetID="39" presetClass="exit" presetSubtype="0" decel="100000" fill="hold" grpId="1" nodeType="withEffect">
                                  <p:stCondLst>
                                    <p:cond delay="0"/>
                                  </p:stCondLst>
                                  <p:childTnLst>
                                    <p:anim calcmode="lin" valueType="num">
                                      <p:cBhvr>
                                        <p:cTn id="60" dur="500" fill="hold"/>
                                        <p:tgtEl>
                                          <p:spTgt spid="726019">
                                            <p:txEl>
                                              <p:pRg st="3" end="3"/>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61" dur="500" fill="hold"/>
                                        <p:tgtEl>
                                          <p:spTgt spid="726019">
                                            <p:txEl>
                                              <p:pRg st="3" end="3"/>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2" dur="500" fill="hold"/>
                                        <p:tgtEl>
                                          <p:spTgt spid="726019">
                                            <p:txEl>
                                              <p:pRg st="3" end="3"/>
                                            </p:txEl>
                                          </p:spTgt>
                                        </p:tgtEl>
                                        <p:attrNameLst>
                                          <p:attrName>ppt_x</p:attrName>
                                        </p:attrNameLst>
                                      </p:cBhvr>
                                      <p:tavLst>
                                        <p:tav tm="0">
                                          <p:val>
                                            <p:strVal val="ppt_x"/>
                                          </p:val>
                                        </p:tav>
                                        <p:tav tm="50000">
                                          <p:val>
                                            <p:strVal val="ppt_x"/>
                                          </p:val>
                                        </p:tav>
                                        <p:tav tm="100000">
                                          <p:val>
                                            <p:strVal val="ppt_x-.3"/>
                                          </p:val>
                                        </p:tav>
                                      </p:tavLst>
                                    </p:anim>
                                    <p:anim calcmode="lin" valueType="num">
                                      <p:cBhvr>
                                        <p:cTn id="63" dur="500" fill="hold"/>
                                        <p:tgtEl>
                                          <p:spTgt spid="726019">
                                            <p:txEl>
                                              <p:pRg st="3" end="3"/>
                                            </p:txEl>
                                          </p:spTgt>
                                        </p:tgtEl>
                                        <p:attrNameLst>
                                          <p:attrName>ppt_y</p:attrName>
                                        </p:attrNameLst>
                                      </p:cBhvr>
                                      <p:tavLst>
                                        <p:tav tm="0">
                                          <p:val>
                                            <p:strVal val="ppt_y"/>
                                          </p:val>
                                        </p:tav>
                                        <p:tav tm="100000">
                                          <p:val>
                                            <p:strVal val="ppt_y"/>
                                          </p:val>
                                        </p:tav>
                                      </p:tavLst>
                                    </p:anim>
                                    <p:set>
                                      <p:cBhvr>
                                        <p:cTn id="64" dur="1" fill="hold">
                                          <p:stCondLst>
                                            <p:cond delay="499"/>
                                          </p:stCondLst>
                                        </p:cTn>
                                        <p:tgtEl>
                                          <p:spTgt spid="726019">
                                            <p:txEl>
                                              <p:pRg st="3" end="3"/>
                                            </p:txEl>
                                          </p:spTgt>
                                        </p:tgtEl>
                                        <p:attrNameLst>
                                          <p:attrName>style.visibility</p:attrName>
                                        </p:attrNameLst>
                                      </p:cBhvr>
                                      <p:to>
                                        <p:strVal val="hidden"/>
                                      </p:to>
                                    </p:set>
                                  </p:childTnLst>
                                </p:cTn>
                              </p:par>
                              <p:par>
                                <p:cTn id="65" presetID="39" presetClass="exit" presetSubtype="0" decel="100000" fill="hold" grpId="1" nodeType="withEffect">
                                  <p:stCondLst>
                                    <p:cond delay="0"/>
                                  </p:stCondLst>
                                  <p:childTnLst>
                                    <p:anim calcmode="lin" valueType="num">
                                      <p:cBhvr>
                                        <p:cTn id="66" dur="500" fill="hold"/>
                                        <p:tgtEl>
                                          <p:spTgt spid="726019">
                                            <p:txEl>
                                              <p:pRg st="4" end="4"/>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67" dur="500" fill="hold"/>
                                        <p:tgtEl>
                                          <p:spTgt spid="726019">
                                            <p:txEl>
                                              <p:pRg st="4" end="4"/>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8" dur="500" fill="hold"/>
                                        <p:tgtEl>
                                          <p:spTgt spid="726019">
                                            <p:txEl>
                                              <p:pRg st="4" end="4"/>
                                            </p:txEl>
                                          </p:spTgt>
                                        </p:tgtEl>
                                        <p:attrNameLst>
                                          <p:attrName>ppt_x</p:attrName>
                                        </p:attrNameLst>
                                      </p:cBhvr>
                                      <p:tavLst>
                                        <p:tav tm="0">
                                          <p:val>
                                            <p:strVal val="ppt_x"/>
                                          </p:val>
                                        </p:tav>
                                        <p:tav tm="50000">
                                          <p:val>
                                            <p:strVal val="ppt_x"/>
                                          </p:val>
                                        </p:tav>
                                        <p:tav tm="100000">
                                          <p:val>
                                            <p:strVal val="ppt_x-.3"/>
                                          </p:val>
                                        </p:tav>
                                      </p:tavLst>
                                    </p:anim>
                                    <p:anim calcmode="lin" valueType="num">
                                      <p:cBhvr>
                                        <p:cTn id="69" dur="500" fill="hold"/>
                                        <p:tgtEl>
                                          <p:spTgt spid="726019">
                                            <p:txEl>
                                              <p:pRg st="4" end="4"/>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726019">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8" grpId="0"/>
      <p:bldP spid="726018" grpId="1"/>
      <p:bldP spid="726019" grpId="0" build="p"/>
      <p:bldP spid="726019" grpId="1"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2400">
                <a:latin typeface="Times New Roman" pitchFamily="18" charset="0"/>
              </a:rPr>
              <a:t>These are read-only variables</a:t>
            </a:r>
          </a:p>
          <a:p>
            <a:pPr marL="342900" indent="-342900" eaLnBrk="0" hangingPunct="0">
              <a:spcBef>
                <a:spcPct val="20000"/>
              </a:spcBef>
              <a:buClr>
                <a:schemeClr val="tx2"/>
              </a:buClr>
              <a:buFontTx/>
              <a:buChar char="•"/>
            </a:pPr>
            <a:r>
              <a:rPr lang="en-US" sz="2400">
                <a:latin typeface="Times New Roman" pitchFamily="18" charset="0"/>
              </a:rPr>
              <a:t>must be initialized in declaration</a:t>
            </a:r>
          </a:p>
          <a:p>
            <a:pPr marL="742950" lvl="1" indent="-285750" eaLnBrk="0" hangingPunct="0">
              <a:lnSpc>
                <a:spcPct val="120000"/>
              </a:lnSpc>
              <a:spcBef>
                <a:spcPct val="20000"/>
              </a:spcBef>
              <a:buClr>
                <a:schemeClr val="tx2"/>
              </a:buClr>
            </a:pPr>
            <a:r>
              <a:rPr lang="en-US" sz="2400" b="1">
                <a:latin typeface="Times New Roman" pitchFamily="18" charset="0"/>
              </a:rPr>
              <a:t>	</a:t>
            </a:r>
            <a:r>
              <a:rPr lang="en-US">
                <a:latin typeface="Times New Roman" pitchFamily="18" charset="0"/>
              </a:rPr>
              <a:t>const float NORMAL_TEMP = 98.6;</a:t>
            </a:r>
          </a:p>
          <a:p>
            <a:pPr marL="742950" lvl="1" indent="-285750" eaLnBrk="0" hangingPunct="0">
              <a:lnSpc>
                <a:spcPct val="120000"/>
              </a:lnSpc>
              <a:spcBef>
                <a:spcPct val="20000"/>
              </a:spcBef>
              <a:buClr>
                <a:schemeClr val="tx2"/>
              </a:buClr>
            </a:pPr>
            <a:endParaRPr lang="en-US">
              <a:latin typeface="Times New Roman" pitchFamily="18" charset="0"/>
            </a:endParaRPr>
          </a:p>
          <a:p>
            <a:pPr marL="342900" indent="-342900" eaLnBrk="0" hangingPunct="0">
              <a:lnSpc>
                <a:spcPct val="90000"/>
              </a:lnSpc>
              <a:spcBef>
                <a:spcPct val="20000"/>
              </a:spcBef>
              <a:buClr>
                <a:schemeClr val="tx2"/>
              </a:buClr>
              <a:buFontTx/>
              <a:buChar char="•"/>
            </a:pPr>
            <a:r>
              <a:rPr lang="en-US" sz="2400">
                <a:latin typeface="Times New Roman" pitchFamily="18" charset="0"/>
              </a:rPr>
              <a:t>better than using pre-processor </a:t>
            </a:r>
            <a:r>
              <a:rPr lang="en-US" sz="2400" b="1">
                <a:latin typeface="Times New Roman" pitchFamily="18" charset="0"/>
              </a:rPr>
              <a:t>#define </a:t>
            </a:r>
            <a:r>
              <a:rPr lang="en-US" sz="2400">
                <a:latin typeface="Times New Roman" pitchFamily="18" charset="0"/>
              </a:rPr>
              <a:t>to declare a constant (goes in compiler symbol table)</a:t>
            </a:r>
          </a:p>
          <a:p>
            <a:pPr marL="342900" indent="-342900" eaLnBrk="0" hangingPunct="0">
              <a:lnSpc>
                <a:spcPct val="90000"/>
              </a:lnSpc>
              <a:spcBef>
                <a:spcPct val="20000"/>
              </a:spcBef>
              <a:buClr>
                <a:schemeClr val="tx2"/>
              </a:buClr>
            </a:pPr>
            <a:endParaRPr lang="en-US" sz="2400">
              <a:latin typeface="Times New Roman" pitchFamily="18" charset="0"/>
            </a:endParaRPr>
          </a:p>
          <a:p>
            <a:pPr marL="342900" indent="-342900" eaLnBrk="0" hangingPunct="0">
              <a:lnSpc>
                <a:spcPct val="90000"/>
              </a:lnSpc>
              <a:spcBef>
                <a:spcPct val="20000"/>
              </a:spcBef>
              <a:buClr>
                <a:schemeClr val="tx2"/>
              </a:buClr>
              <a:buFontTx/>
              <a:buChar char="•"/>
            </a:pPr>
            <a:r>
              <a:rPr lang="en-US" sz="2400">
                <a:latin typeface="Times New Roman" pitchFamily="18" charset="0"/>
              </a:rPr>
              <a:t>not just values, but pointers, references and member functions can be declared </a:t>
            </a:r>
            <a:r>
              <a:rPr lang="en-US" sz="2400" b="1">
                <a:latin typeface="Courier New" pitchFamily="49" charset="0"/>
              </a:rPr>
              <a:t>const</a:t>
            </a:r>
            <a:r>
              <a:rPr lang="en-US" sz="2400">
                <a:latin typeface="Times New Roman" pitchFamily="18" charset="0"/>
              </a:rPr>
              <a:t> also</a:t>
            </a:r>
          </a:p>
        </p:txBody>
      </p:sp>
      <p:sp>
        <p:nvSpPr>
          <p:cNvPr id="728067" name="Rectangle 3"/>
          <p:cNvSpPr>
            <a:spLocks noChangeArrowheads="1"/>
          </p:cNvSpPr>
          <p:nvPr/>
        </p:nvSpPr>
        <p:spPr bwMode="auto">
          <a:xfrm>
            <a:off x="228600" y="381000"/>
            <a:ext cx="5859463"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Const Qualifiers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p:cNvSpPr>
          <p:nvPr>
            <p:ph type="title"/>
          </p:nvPr>
        </p:nvSpPr>
        <p:spPr/>
        <p:txBody>
          <a:bodyPr/>
          <a:lstStyle/>
          <a:p>
            <a:r>
              <a:rPr lang="en-US"/>
              <a:t>Inline Functions</a:t>
            </a:r>
          </a:p>
        </p:txBody>
      </p:sp>
      <p:sp>
        <p:nvSpPr>
          <p:cNvPr id="730115" name="Rectangle 3"/>
          <p:cNvSpPr>
            <a:spLocks noGrp="1"/>
          </p:cNvSpPr>
          <p:nvPr>
            <p:ph type="body" idx="1"/>
          </p:nvPr>
        </p:nvSpPr>
        <p:spPr>
          <a:xfrm>
            <a:off x="685800" y="1874838"/>
            <a:ext cx="8001000" cy="4162425"/>
          </a:xfrm>
        </p:spPr>
        <p:txBody>
          <a:bodyPr>
            <a:normAutofit fontScale="77500" lnSpcReduction="20000"/>
          </a:bodyPr>
          <a:lstStyle/>
          <a:p>
            <a:r>
              <a:rPr lang="en-US"/>
              <a:t>If a function is declared as inline, at the time of compilation, the body of the function is expanded at the point at which it is invoked.</a:t>
            </a:r>
          </a:p>
          <a:p>
            <a:endParaRPr lang="en-US"/>
          </a:p>
          <a:p>
            <a:r>
              <a:rPr lang="en-US"/>
              <a:t>For small functions, the inline function provides modularity, and removes all the overheads of function calls.</a:t>
            </a:r>
          </a:p>
          <a:p>
            <a:endParaRPr lang="en-US"/>
          </a:p>
          <a:p>
            <a:pPr>
              <a:buFont typeface="Arial" charset="0"/>
              <a:buNone/>
            </a:pPr>
            <a:r>
              <a:rPr lang="en-US"/>
              <a:t>There are two ways of declaring a function as inline:</a:t>
            </a:r>
          </a:p>
          <a:p>
            <a:r>
              <a:rPr lang="en-US"/>
              <a:t>Declaring the body of the function within the class</a:t>
            </a:r>
          </a:p>
          <a:p>
            <a:r>
              <a:rPr lang="en-US"/>
              <a:t>Using the inline keyword.</a:t>
            </a:r>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p:cNvSpPr>
          <p:nvPr>
            <p:ph type="title"/>
          </p:nvPr>
        </p:nvSpPr>
        <p:spPr/>
        <p:txBody>
          <a:bodyPr/>
          <a:lstStyle/>
          <a:p>
            <a:r>
              <a:rPr lang="en-US"/>
              <a:t>Objectives</a:t>
            </a:r>
          </a:p>
        </p:txBody>
      </p:sp>
      <p:sp>
        <p:nvSpPr>
          <p:cNvPr id="640003" name="Rectangle 3"/>
          <p:cNvSpPr>
            <a:spLocks noGrp="1"/>
          </p:cNvSpPr>
          <p:nvPr>
            <p:ph type="body" idx="1"/>
          </p:nvPr>
        </p:nvSpPr>
        <p:spPr/>
        <p:txBody>
          <a:bodyPr/>
          <a:lstStyle/>
          <a:p>
            <a:pPr>
              <a:buFont typeface="Arial" charset="0"/>
              <a:buNone/>
            </a:pPr>
            <a:r>
              <a:rPr lang="en-US" dirty="0"/>
              <a:t>In this section, you will learn to:</a:t>
            </a:r>
          </a:p>
          <a:p>
            <a:r>
              <a:rPr lang="en-US" dirty="0"/>
              <a:t>Describe the limitations of the structured methodology</a:t>
            </a:r>
          </a:p>
          <a:p>
            <a:r>
              <a:rPr lang="en-US" dirty="0"/>
              <a:t>Describe the evolution of the object-oriented methodology</a:t>
            </a:r>
          </a:p>
          <a:p>
            <a:r>
              <a:rPr lang="en-US" dirty="0"/>
              <a:t>Define and describe the principles of Object-Orientation</a:t>
            </a:r>
          </a:p>
          <a:p>
            <a:r>
              <a:rPr lang="en-US" dirty="0"/>
              <a:t>Describe the features of Abstract Data Types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p:cNvSpPr>
          <p:nvPr>
            <p:ph type="title"/>
          </p:nvPr>
        </p:nvSpPr>
        <p:spPr/>
        <p:txBody>
          <a:bodyPr/>
          <a:lstStyle/>
          <a:p>
            <a:r>
              <a:rPr lang="en-US"/>
              <a:t>Inline Vs. Macros</a:t>
            </a:r>
          </a:p>
        </p:txBody>
      </p:sp>
      <p:sp>
        <p:nvSpPr>
          <p:cNvPr id="732163" name="Rectangle 3"/>
          <p:cNvSpPr>
            <a:spLocks noGrp="1"/>
          </p:cNvSpPr>
          <p:nvPr>
            <p:ph type="body" idx="1"/>
          </p:nvPr>
        </p:nvSpPr>
        <p:spPr/>
        <p:txBody>
          <a:bodyPr>
            <a:normAutofit fontScale="92500" lnSpcReduction="20000"/>
          </a:bodyPr>
          <a:lstStyle/>
          <a:p>
            <a:r>
              <a:rPr lang="en-US"/>
              <a:t>Inline functions are functionally similar to #define macros. In both the cases, during compilation time, the body of the macro or the function is expanded.</a:t>
            </a:r>
          </a:p>
          <a:p>
            <a:endParaRPr lang="en-US"/>
          </a:p>
          <a:p>
            <a:r>
              <a:rPr lang="en-US"/>
              <a:t>But inline functions are preferred over macros because of two main reasons:</a:t>
            </a:r>
          </a:p>
          <a:p>
            <a:endParaRPr lang="en-US"/>
          </a:p>
          <a:p>
            <a:r>
              <a:rPr lang="en-US"/>
              <a:t>First, in the case of inline functions, the types of the arguments are checked against the parameter list in the declaration for the function.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p:cNvSpPr>
          <p:nvPr>
            <p:ph type="title"/>
          </p:nvPr>
        </p:nvSpPr>
        <p:spPr/>
        <p:txBody>
          <a:bodyPr/>
          <a:lstStyle/>
          <a:p>
            <a:r>
              <a:rPr lang="en-US"/>
              <a:t>Inline Vs. Macros</a:t>
            </a:r>
          </a:p>
        </p:txBody>
      </p:sp>
      <p:sp>
        <p:nvSpPr>
          <p:cNvPr id="734211" name="Rectangle 3"/>
          <p:cNvSpPr>
            <a:spLocks noGrp="1"/>
          </p:cNvSpPr>
          <p:nvPr>
            <p:ph type="body" idx="1"/>
          </p:nvPr>
        </p:nvSpPr>
        <p:spPr/>
        <p:txBody>
          <a:bodyPr>
            <a:normAutofit fontScale="92500" lnSpcReduction="20000"/>
          </a:bodyPr>
          <a:lstStyle/>
          <a:p>
            <a:r>
              <a:rPr lang="en-US"/>
              <a:t>As a result, any mismatch in the parameters can be detected at the time of compilation.</a:t>
            </a:r>
          </a:p>
          <a:p>
            <a:endParaRPr lang="en-US"/>
          </a:p>
          <a:p>
            <a:r>
              <a:rPr lang="en-US"/>
              <a:t>This allows inline functions to be overloaded, which is not possible in the case of macros.</a:t>
            </a:r>
          </a:p>
          <a:p>
            <a:endParaRPr lang="en-US"/>
          </a:p>
          <a:p>
            <a:r>
              <a:rPr lang="en-US"/>
              <a:t>Second, there are certain situations where a macro does not behave in the same manner as a function call, which may lead to unpredictable results.</a:t>
            </a:r>
          </a:p>
          <a:p>
            <a:endParaRPr lang="en-US"/>
          </a:p>
          <a:p>
            <a:pPr>
              <a:buFont typeface="Arial" charset="0"/>
              <a:buNone/>
            </a:pP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p:cNvSpPr>
          <p:nvPr>
            <p:ph type="title"/>
          </p:nvPr>
        </p:nvSpPr>
        <p:spPr/>
        <p:txBody>
          <a:bodyPr/>
          <a:lstStyle/>
          <a:p>
            <a:r>
              <a:rPr lang="en-US"/>
              <a:t>Inline Vs. Macros</a:t>
            </a:r>
          </a:p>
        </p:txBody>
      </p:sp>
      <p:sp>
        <p:nvSpPr>
          <p:cNvPr id="736259" name="Rectangle 3"/>
          <p:cNvSpPr>
            <a:spLocks noGrp="1"/>
          </p:cNvSpPr>
          <p:nvPr>
            <p:ph type="body" idx="1"/>
          </p:nvPr>
        </p:nvSpPr>
        <p:spPr>
          <a:xfrm>
            <a:off x="685800" y="1587500"/>
            <a:ext cx="7772400" cy="4449763"/>
          </a:xfrm>
        </p:spPr>
        <p:txBody>
          <a:bodyPr/>
          <a:lstStyle/>
          <a:p>
            <a:r>
              <a:rPr lang="en-US" sz="1600"/>
              <a:t>To compute the square of a given number, either a macro or an inline function can be used as follows:</a:t>
            </a:r>
          </a:p>
          <a:p>
            <a:r>
              <a:rPr lang="en-US" sz="1600"/>
              <a:t> #define square(x) x*x </a:t>
            </a:r>
          </a:p>
          <a:p>
            <a:r>
              <a:rPr lang="en-US" sz="1600"/>
              <a:t>             OR</a:t>
            </a:r>
          </a:p>
          <a:p>
            <a:r>
              <a:rPr lang="en-US" sz="1600"/>
              <a:t>inline int square(int x)</a:t>
            </a:r>
          </a:p>
          <a:p>
            <a:r>
              <a:rPr lang="en-US" sz="1600"/>
              <a:t>   {return(x*x);}</a:t>
            </a:r>
            <a:br>
              <a:rPr lang="en-US" sz="1600"/>
            </a:br>
            <a:endParaRPr lang="en-US" sz="1600"/>
          </a:p>
          <a:p>
            <a:r>
              <a:rPr lang="en-US" sz="1600"/>
              <a:t>void main( )</a:t>
            </a:r>
          </a:p>
          <a:p>
            <a:r>
              <a:rPr lang="en-US" sz="1600"/>
              <a:t> {</a:t>
            </a:r>
          </a:p>
          <a:p>
            <a:r>
              <a:rPr lang="en-US" sz="1600"/>
              <a:t>  cout &lt;&lt; square( 1 + 2) &lt;&lt; “\n”;</a:t>
            </a:r>
          </a:p>
          <a:p>
            <a:r>
              <a:rPr lang="en-US" sz="160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ChangeArrowheads="1"/>
          </p:cNvSpPr>
          <p:nvPr/>
        </p:nvSpPr>
        <p:spPr bwMode="auto">
          <a:xfrm>
            <a:off x="685800" y="1371600"/>
            <a:ext cx="7772400" cy="47244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SzPct val="120000"/>
              <a:buFontTx/>
              <a:buChar char="•"/>
            </a:pPr>
            <a:r>
              <a:rPr lang="en-US" sz="2400">
                <a:latin typeface="Times New Roman" pitchFamily="18" charset="0"/>
              </a:rPr>
              <a:t>allocates  memory on the heap </a:t>
            </a:r>
            <a:r>
              <a:rPr lang="en-US" sz="2800">
                <a:latin typeface="Times New Roman" pitchFamily="18" charset="0"/>
              </a:rPr>
              <a:t>at runtime </a:t>
            </a:r>
            <a:r>
              <a:rPr lang="en-US" sz="2400">
                <a:latin typeface="Times New Roman" pitchFamily="18" charset="0"/>
              </a:rPr>
              <a:t>for an object, or a primitive data type, and returns  a pointer to the object or the primitive data type thus allocated.</a:t>
            </a:r>
          </a:p>
          <a:p>
            <a:pPr marL="342900" indent="-342900" eaLnBrk="0" hangingPunct="0">
              <a:spcBef>
                <a:spcPct val="20000"/>
              </a:spcBef>
              <a:buClr>
                <a:schemeClr val="tx2"/>
              </a:buClr>
            </a:pPr>
            <a:r>
              <a:rPr lang="en-US" sz="2400">
                <a:latin typeface="Times New Roman" pitchFamily="18" charset="0"/>
              </a:rPr>
              <a:t>Eg:</a:t>
            </a:r>
          </a:p>
          <a:p>
            <a:pPr marL="342900" indent="-342900" eaLnBrk="0" hangingPunct="0">
              <a:spcBef>
                <a:spcPct val="20000"/>
              </a:spcBef>
              <a:buClr>
                <a:schemeClr val="tx2"/>
              </a:buClr>
            </a:pPr>
            <a:r>
              <a:rPr lang="en-US" sz="2400">
                <a:latin typeface="Times New Roman" pitchFamily="18" charset="0"/>
              </a:rPr>
              <a:t>	int *p = </a:t>
            </a:r>
            <a:r>
              <a:rPr lang="en-US" sz="2400" b="1">
                <a:latin typeface="Times New Roman" pitchFamily="18" charset="0"/>
              </a:rPr>
              <a:t>new</a:t>
            </a:r>
            <a:r>
              <a:rPr lang="en-US" sz="2400">
                <a:latin typeface="Times New Roman" pitchFamily="18" charset="0"/>
              </a:rPr>
              <a:t> int;</a:t>
            </a:r>
          </a:p>
          <a:p>
            <a:pPr marL="342900" indent="-342900" eaLnBrk="0" hangingPunct="0">
              <a:spcBef>
                <a:spcPct val="20000"/>
              </a:spcBef>
              <a:buClr>
                <a:schemeClr val="tx2"/>
              </a:buClr>
            </a:pPr>
            <a:r>
              <a:rPr lang="en-US" sz="2400">
                <a:latin typeface="Times New Roman" pitchFamily="18" charset="0"/>
              </a:rPr>
              <a:t>	int *pia = </a:t>
            </a:r>
            <a:r>
              <a:rPr lang="en-US" sz="2400" b="1">
                <a:latin typeface="Times New Roman" pitchFamily="18" charset="0"/>
              </a:rPr>
              <a:t>new</a:t>
            </a:r>
            <a:r>
              <a:rPr lang="en-US" sz="2400">
                <a:latin typeface="Times New Roman" pitchFamily="18" charset="0"/>
              </a:rPr>
              <a:t> int[4];</a:t>
            </a:r>
          </a:p>
          <a:p>
            <a:pPr marL="342900" indent="-342900" eaLnBrk="0" hangingPunct="0">
              <a:spcBef>
                <a:spcPct val="20000"/>
              </a:spcBef>
              <a:buClr>
                <a:schemeClr val="tx2"/>
              </a:buClr>
            </a:pPr>
            <a:r>
              <a:rPr lang="en-US" sz="2400">
                <a:latin typeface="Times New Roman" pitchFamily="18" charset="0"/>
              </a:rPr>
              <a:t>     allocates an array of four integer elements.</a:t>
            </a:r>
          </a:p>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SzPct val="120000"/>
              <a:buFontTx/>
              <a:buChar char="•"/>
            </a:pPr>
            <a:r>
              <a:rPr lang="en-US" sz="2400">
                <a:latin typeface="Times New Roman" pitchFamily="18" charset="0"/>
              </a:rPr>
              <a:t> In addition to allocating memory, </a:t>
            </a:r>
            <a:r>
              <a:rPr lang="en-US" sz="2400" b="1">
                <a:latin typeface="Times New Roman" pitchFamily="18" charset="0"/>
              </a:rPr>
              <a:t>new</a:t>
            </a:r>
            <a:r>
              <a:rPr lang="en-US" sz="2400" i="1">
                <a:latin typeface="Times New Roman" pitchFamily="18" charset="0"/>
              </a:rPr>
              <a:t> </a:t>
            </a:r>
            <a:r>
              <a:rPr lang="en-US" sz="2400">
                <a:latin typeface="Times New Roman" pitchFamily="18" charset="0"/>
              </a:rPr>
              <a:t>also creates an   object by calling the object’s constructor.</a:t>
            </a:r>
          </a:p>
        </p:txBody>
      </p:sp>
      <p:sp>
        <p:nvSpPr>
          <p:cNvPr id="738307" name="Rectangle 3"/>
          <p:cNvSpPr>
            <a:spLocks noChangeArrowheads="1"/>
          </p:cNvSpPr>
          <p:nvPr/>
        </p:nvSpPr>
        <p:spPr bwMode="auto">
          <a:xfrm>
            <a:off x="228600" y="452438"/>
            <a:ext cx="5337175"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The new operator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ChangeArrowheads="1"/>
          </p:cNvSpPr>
          <p:nvPr/>
        </p:nvSpPr>
        <p:spPr bwMode="auto">
          <a:xfrm>
            <a:off x="685800" y="1371600"/>
            <a:ext cx="7772400" cy="47244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endParaRPr lang="en-US" sz="3200">
              <a:latin typeface="Times New Roman" pitchFamily="18" charset="0"/>
            </a:endParaRPr>
          </a:p>
          <a:p>
            <a:pPr marL="342900" indent="-342900" eaLnBrk="0" hangingPunct="0">
              <a:spcBef>
                <a:spcPct val="20000"/>
              </a:spcBef>
              <a:buSzPct val="120000"/>
              <a:buFontTx/>
              <a:buChar char="•"/>
            </a:pPr>
            <a:r>
              <a:rPr lang="en-US" sz="2400">
                <a:latin typeface="Times New Roman" pitchFamily="18" charset="0"/>
              </a:rPr>
              <a:t>Frees the memory occupied by an object on the heap previously allocated to it using </a:t>
            </a:r>
            <a:r>
              <a:rPr lang="en-US" sz="2400" b="1">
                <a:latin typeface="Times New Roman" pitchFamily="18" charset="0"/>
              </a:rPr>
              <a:t>new</a:t>
            </a:r>
            <a:r>
              <a:rPr lang="en-US" sz="2400" i="1">
                <a:latin typeface="Times New Roman" pitchFamily="18" charset="0"/>
              </a:rPr>
              <a:t>. </a:t>
            </a:r>
          </a:p>
          <a:p>
            <a:pPr marL="342900" indent="-342900" eaLnBrk="0" hangingPunct="0">
              <a:spcBef>
                <a:spcPct val="20000"/>
              </a:spcBef>
              <a:buSzPct val="120000"/>
              <a:buFontTx/>
              <a:buChar char="•"/>
            </a:pPr>
            <a:r>
              <a:rPr lang="en-US" sz="2400" b="1">
                <a:latin typeface="Times New Roman" pitchFamily="18" charset="0"/>
              </a:rPr>
              <a:t>delete</a:t>
            </a:r>
            <a:r>
              <a:rPr lang="en-US" sz="2400">
                <a:latin typeface="Times New Roman" pitchFamily="18" charset="0"/>
              </a:rPr>
              <a:t> pint;      //deletes a single object</a:t>
            </a:r>
          </a:p>
          <a:p>
            <a:pPr marL="342900" indent="-342900" eaLnBrk="0" hangingPunct="0">
              <a:spcBef>
                <a:spcPct val="20000"/>
              </a:spcBef>
              <a:buClr>
                <a:schemeClr val="tx2"/>
              </a:buClr>
            </a:pPr>
            <a:r>
              <a:rPr lang="en-US" sz="2400">
                <a:latin typeface="Times New Roman" pitchFamily="18" charset="0"/>
              </a:rPr>
              <a:t>     </a:t>
            </a:r>
            <a:r>
              <a:rPr lang="en-US" sz="2400" b="1">
                <a:latin typeface="Times New Roman" pitchFamily="18" charset="0"/>
              </a:rPr>
              <a:t>delete</a:t>
            </a:r>
            <a:r>
              <a:rPr lang="en-US" sz="2400">
                <a:latin typeface="Times New Roman" pitchFamily="18" charset="0"/>
              </a:rPr>
              <a:t> [] pia;     //deletes an array of objects</a:t>
            </a:r>
          </a:p>
          <a:p>
            <a:pPr marL="342900" indent="-342900" eaLnBrk="0" hangingPunct="0">
              <a:spcBef>
                <a:spcPct val="20000"/>
              </a:spcBef>
              <a:buClr>
                <a:schemeClr val="tx2"/>
              </a:buClr>
            </a:pPr>
            <a:endParaRPr lang="en-US" sz="2400">
              <a:latin typeface="Times New Roman" pitchFamily="18" charset="0"/>
            </a:endParaRPr>
          </a:p>
          <a:p>
            <a:pPr marL="342900" indent="-342900" eaLnBrk="0" hangingPunct="0">
              <a:spcBef>
                <a:spcPct val="20000"/>
              </a:spcBef>
              <a:buClr>
                <a:schemeClr val="tx2"/>
              </a:buClr>
              <a:buSzPct val="120000"/>
              <a:buFontTx/>
              <a:buChar char="•"/>
            </a:pPr>
            <a:r>
              <a:rPr lang="en-US" sz="2400">
                <a:latin typeface="Times New Roman" pitchFamily="18" charset="0"/>
              </a:rPr>
              <a:t>In addition to de-allocating memory occupied by an object, </a:t>
            </a:r>
            <a:r>
              <a:rPr lang="en-US" sz="2400" b="1">
                <a:latin typeface="Times New Roman" pitchFamily="18" charset="0"/>
              </a:rPr>
              <a:t>delete</a:t>
            </a:r>
            <a:r>
              <a:rPr lang="en-US" sz="2400">
                <a:latin typeface="Times New Roman" pitchFamily="18" charset="0"/>
              </a:rPr>
              <a:t> also destroys the object by calling the object’s destructor.</a:t>
            </a:r>
            <a:endParaRPr lang="en-US" sz="3200" i="1">
              <a:latin typeface="Times New Roman" pitchFamily="18" charset="0"/>
            </a:endParaRPr>
          </a:p>
        </p:txBody>
      </p:sp>
      <p:sp>
        <p:nvSpPr>
          <p:cNvPr id="740355" name="Rectangle 3"/>
          <p:cNvSpPr>
            <a:spLocks noChangeArrowheads="1"/>
          </p:cNvSpPr>
          <p:nvPr/>
        </p:nvSpPr>
        <p:spPr bwMode="auto">
          <a:xfrm>
            <a:off x="152400" y="452438"/>
            <a:ext cx="5783263"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The delete operator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2300">
                <a:latin typeface="Times New Roman" pitchFamily="18" charset="0"/>
              </a:rPr>
              <a:t>Easier syntax and ability to work with a variety of data types without being required to do some clumsy typecasting.</a:t>
            </a:r>
          </a:p>
          <a:p>
            <a:pPr marL="342900" indent="-342900" eaLnBrk="0" hangingPunct="0">
              <a:spcBef>
                <a:spcPct val="20000"/>
              </a:spcBef>
              <a:buFontTx/>
              <a:buChar char="•"/>
            </a:pPr>
            <a:endParaRPr lang="en-US" sz="2300">
              <a:latin typeface="Times New Roman" pitchFamily="18" charset="0"/>
            </a:endParaRPr>
          </a:p>
          <a:p>
            <a:pPr marL="342900" indent="-342900" eaLnBrk="0" hangingPunct="0">
              <a:spcBef>
                <a:spcPct val="20000"/>
              </a:spcBef>
              <a:buSzPct val="120000"/>
              <a:buFontTx/>
              <a:buChar char="•"/>
            </a:pPr>
            <a:r>
              <a:rPr lang="en-US" sz="2300" b="1">
                <a:latin typeface="Times New Roman" pitchFamily="18" charset="0"/>
              </a:rPr>
              <a:t>new</a:t>
            </a:r>
            <a:r>
              <a:rPr lang="en-US" sz="2300">
                <a:latin typeface="Times New Roman" pitchFamily="18" charset="0"/>
              </a:rPr>
              <a:t> automatically determines the size of the data type when allocating memory for an object or variable of the data type. No need to use </a:t>
            </a:r>
            <a:r>
              <a:rPr lang="en-US" sz="2300" b="1">
                <a:latin typeface="Times New Roman" pitchFamily="18" charset="0"/>
              </a:rPr>
              <a:t>sizeof</a:t>
            </a:r>
            <a:r>
              <a:rPr lang="en-US" sz="2300">
                <a:latin typeface="Times New Roman" pitchFamily="18" charset="0"/>
              </a:rPr>
              <a:t> operator.</a:t>
            </a:r>
          </a:p>
          <a:p>
            <a:pPr marL="342900" indent="-342900" eaLnBrk="0" hangingPunct="0">
              <a:spcBef>
                <a:spcPct val="20000"/>
              </a:spcBef>
              <a:buSzPct val="120000"/>
              <a:buFontTx/>
              <a:buChar char="•"/>
            </a:pPr>
            <a:endParaRPr lang="en-US" sz="2300" i="1">
              <a:latin typeface="Times New Roman" pitchFamily="18" charset="0"/>
            </a:endParaRPr>
          </a:p>
          <a:p>
            <a:pPr marL="342900" indent="-342900" eaLnBrk="0" hangingPunct="0">
              <a:spcBef>
                <a:spcPct val="20000"/>
              </a:spcBef>
              <a:buSzPct val="120000"/>
              <a:buFontTx/>
              <a:buChar char="•"/>
            </a:pPr>
            <a:r>
              <a:rPr lang="en-US" sz="2300" b="1">
                <a:latin typeface="Times New Roman" pitchFamily="18" charset="0"/>
              </a:rPr>
              <a:t>new</a:t>
            </a:r>
            <a:r>
              <a:rPr lang="en-US" sz="2300">
                <a:latin typeface="Times New Roman" pitchFamily="18" charset="0"/>
              </a:rPr>
              <a:t> and </a:t>
            </a:r>
            <a:r>
              <a:rPr lang="en-US" sz="2300" b="1">
                <a:latin typeface="Times New Roman" pitchFamily="18" charset="0"/>
              </a:rPr>
              <a:t>delete</a:t>
            </a:r>
            <a:r>
              <a:rPr lang="en-US" sz="2300">
                <a:latin typeface="Times New Roman" pitchFamily="18" charset="0"/>
              </a:rPr>
              <a:t> create and destroy objects. </a:t>
            </a:r>
            <a:r>
              <a:rPr lang="en-US" sz="2300" b="1">
                <a:latin typeface="Times New Roman" pitchFamily="18" charset="0"/>
              </a:rPr>
              <a:t>malloc()</a:t>
            </a:r>
            <a:r>
              <a:rPr lang="en-US" sz="2300">
                <a:latin typeface="Times New Roman" pitchFamily="18" charset="0"/>
              </a:rPr>
              <a:t> and </a:t>
            </a:r>
            <a:r>
              <a:rPr lang="en-US" sz="2300" b="1">
                <a:latin typeface="Times New Roman" pitchFamily="18" charset="0"/>
              </a:rPr>
              <a:t>free()</a:t>
            </a:r>
            <a:r>
              <a:rPr lang="en-US" sz="2300">
                <a:latin typeface="Times New Roman" pitchFamily="18" charset="0"/>
              </a:rPr>
              <a:t> merely allocate and de-allocate memory.</a:t>
            </a:r>
          </a:p>
          <a:p>
            <a:pPr marL="342900" indent="-342900" eaLnBrk="0" hangingPunct="0">
              <a:spcBef>
                <a:spcPct val="20000"/>
              </a:spcBef>
              <a:buSzPct val="120000"/>
              <a:buFontTx/>
              <a:buChar char="•"/>
            </a:pPr>
            <a:endParaRPr lang="en-US" sz="2300" i="1">
              <a:latin typeface="Times New Roman" pitchFamily="18" charset="0"/>
            </a:endParaRPr>
          </a:p>
          <a:p>
            <a:pPr marL="342900" indent="-342900" eaLnBrk="0" hangingPunct="0">
              <a:spcBef>
                <a:spcPct val="20000"/>
              </a:spcBef>
              <a:buSzPct val="120000"/>
              <a:buFontTx/>
              <a:buChar char="•"/>
            </a:pPr>
            <a:r>
              <a:rPr lang="en-US" sz="2300" b="1">
                <a:latin typeface="Times New Roman" pitchFamily="18" charset="0"/>
              </a:rPr>
              <a:t>new</a:t>
            </a:r>
            <a:r>
              <a:rPr lang="en-US" sz="2300">
                <a:latin typeface="Times New Roman" pitchFamily="18" charset="0"/>
              </a:rPr>
              <a:t> and </a:t>
            </a:r>
            <a:r>
              <a:rPr lang="en-US" sz="2300" b="1">
                <a:latin typeface="Times New Roman" pitchFamily="18" charset="0"/>
              </a:rPr>
              <a:t>delete</a:t>
            </a:r>
            <a:r>
              <a:rPr lang="en-US" sz="2300">
                <a:latin typeface="Times New Roman" pitchFamily="18" charset="0"/>
              </a:rPr>
              <a:t> can be overloaded. </a:t>
            </a:r>
          </a:p>
        </p:txBody>
      </p:sp>
      <p:sp>
        <p:nvSpPr>
          <p:cNvPr id="742403" name="Rectangle 3"/>
          <p:cNvSpPr>
            <a:spLocks noChangeArrowheads="1"/>
          </p:cNvSpPr>
          <p:nvPr/>
        </p:nvSpPr>
        <p:spPr bwMode="auto">
          <a:xfrm>
            <a:off x="0" y="457200"/>
            <a:ext cx="714375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malloc() / free() Versus new / delete</a:t>
            </a:r>
            <a:endParaRPr lang="en-US" sz="3600">
              <a:latin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ChangeArrowheads="1"/>
          </p:cNvSpPr>
          <p:nvPr/>
        </p:nvSpPr>
        <p:spPr bwMode="auto">
          <a:xfrm>
            <a:off x="685800" y="1371600"/>
            <a:ext cx="8001000" cy="54864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pPr>
            <a:r>
              <a:rPr lang="en-US" sz="2000" dirty="0">
                <a:latin typeface="Times New Roman" pitchFamily="18" charset="0"/>
              </a:rPr>
              <a:t>The C++ cast operator is used to explicitly request a type conversion.  The cast operation has two forms.</a:t>
            </a:r>
          </a:p>
          <a:p>
            <a:pPr marL="342900" indent="-342900" eaLnBrk="0" hangingPunct="0">
              <a:spcBef>
                <a:spcPct val="20000"/>
              </a:spcBef>
            </a:pPr>
            <a:endParaRPr lang="en-US" sz="2000" dirty="0">
              <a:latin typeface="Times New Roman" pitchFamily="18" charset="0"/>
            </a:endParaRPr>
          </a:p>
          <a:p>
            <a:pPr marL="342900" indent="-342900" eaLnBrk="0" hangingPunct="0">
              <a:spcBef>
                <a:spcPct val="20000"/>
              </a:spcBef>
            </a:pPr>
            <a:r>
              <a:rPr lang="en-US" sz="2000" dirty="0">
                <a:latin typeface="Times New Roman" pitchFamily="18" charset="0"/>
              </a:rPr>
              <a:t>       int      </a:t>
            </a:r>
            <a:r>
              <a:rPr lang="en-US" sz="2000" dirty="0" err="1">
                <a:latin typeface="Times New Roman" pitchFamily="18" charset="0"/>
              </a:rPr>
              <a:t>intVar</a:t>
            </a:r>
            <a:r>
              <a:rPr lang="en-US" sz="2000" dirty="0">
                <a:latin typeface="Times New Roman" pitchFamily="18" charset="0"/>
              </a:rPr>
              <a:t>;</a:t>
            </a:r>
          </a:p>
          <a:p>
            <a:pPr marL="342900" indent="-342900" eaLnBrk="0" hangingPunct="0">
              <a:spcBef>
                <a:spcPct val="20000"/>
              </a:spcBef>
            </a:pPr>
            <a:r>
              <a:rPr lang="en-US" sz="2000" dirty="0">
                <a:latin typeface="Times New Roman" pitchFamily="18" charset="0"/>
              </a:rPr>
              <a:t>       float   </a:t>
            </a:r>
            <a:r>
              <a:rPr lang="en-US" sz="2000" dirty="0" err="1">
                <a:latin typeface="Times New Roman" pitchFamily="18" charset="0"/>
              </a:rPr>
              <a:t>floatVar</a:t>
            </a:r>
            <a:r>
              <a:rPr lang="en-US" sz="2000" dirty="0">
                <a:latin typeface="Times New Roman" pitchFamily="18" charset="0"/>
              </a:rPr>
              <a:t>  =  104.8 ;</a:t>
            </a:r>
          </a:p>
          <a:p>
            <a:pPr marL="342900" indent="-342900" eaLnBrk="0" hangingPunct="0">
              <a:spcBef>
                <a:spcPct val="20000"/>
              </a:spcBef>
            </a:pPr>
            <a:endParaRPr lang="en-US" sz="2000" dirty="0">
              <a:latin typeface="Times New Roman" pitchFamily="18" charset="0"/>
            </a:endParaRPr>
          </a:p>
          <a:p>
            <a:pPr marL="342900" indent="-342900" eaLnBrk="0" hangingPunct="0">
              <a:spcBef>
                <a:spcPct val="20000"/>
              </a:spcBef>
            </a:pPr>
            <a:r>
              <a:rPr lang="en-US" sz="2000" dirty="0">
                <a:latin typeface="Times New Roman" pitchFamily="18" charset="0"/>
              </a:rPr>
              <a:t>       </a:t>
            </a:r>
            <a:r>
              <a:rPr lang="en-US" sz="2000" dirty="0" err="1">
                <a:latin typeface="Times New Roman" pitchFamily="18" charset="0"/>
              </a:rPr>
              <a:t>intVar</a:t>
            </a:r>
            <a:r>
              <a:rPr lang="en-US" sz="2000" dirty="0">
                <a:latin typeface="Times New Roman" pitchFamily="18" charset="0"/>
              </a:rPr>
              <a:t>  =  int ( </a:t>
            </a:r>
            <a:r>
              <a:rPr lang="en-US" sz="2000" dirty="0" err="1">
                <a:latin typeface="Times New Roman" pitchFamily="18" charset="0"/>
              </a:rPr>
              <a:t>floatVar</a:t>
            </a:r>
            <a:r>
              <a:rPr lang="en-US" sz="2000" dirty="0">
                <a:latin typeface="Times New Roman" pitchFamily="18" charset="0"/>
              </a:rPr>
              <a:t> ) ;   	 // functional notation, OR </a:t>
            </a:r>
          </a:p>
          <a:p>
            <a:pPr marL="342900" indent="-342900" eaLnBrk="0" hangingPunct="0">
              <a:spcBef>
                <a:spcPct val="20000"/>
              </a:spcBef>
            </a:pPr>
            <a:endParaRPr lang="en-US" sz="2000" dirty="0">
              <a:latin typeface="Times New Roman" pitchFamily="18" charset="0"/>
            </a:endParaRPr>
          </a:p>
          <a:p>
            <a:pPr marL="342900" indent="-342900" eaLnBrk="0" hangingPunct="0">
              <a:spcBef>
                <a:spcPct val="20000"/>
              </a:spcBef>
            </a:pPr>
            <a:r>
              <a:rPr lang="en-US" sz="2000" dirty="0">
                <a:latin typeface="Times New Roman" pitchFamily="18" charset="0"/>
              </a:rPr>
              <a:t>       </a:t>
            </a:r>
            <a:r>
              <a:rPr lang="en-US" sz="2000" dirty="0" err="1">
                <a:latin typeface="Times New Roman" pitchFamily="18" charset="0"/>
              </a:rPr>
              <a:t>intVar</a:t>
            </a:r>
            <a:r>
              <a:rPr lang="en-US" sz="2000" dirty="0">
                <a:latin typeface="Times New Roman" pitchFamily="18" charset="0"/>
              </a:rPr>
              <a:t>  = ( int ) </a:t>
            </a:r>
            <a:r>
              <a:rPr lang="en-US" sz="2000" dirty="0" err="1">
                <a:latin typeface="Times New Roman" pitchFamily="18" charset="0"/>
              </a:rPr>
              <a:t>floatVar</a:t>
            </a:r>
            <a:r>
              <a:rPr lang="en-US" sz="2000" dirty="0">
                <a:latin typeface="Times New Roman" pitchFamily="18" charset="0"/>
              </a:rPr>
              <a:t> ;      	 // prefix notation uses ()</a:t>
            </a:r>
          </a:p>
          <a:p>
            <a:pPr marL="342900" indent="-342900" eaLnBrk="0" hangingPunct="0">
              <a:spcBef>
                <a:spcPct val="20000"/>
              </a:spcBef>
            </a:pPr>
            <a:endParaRPr lang="en-US" sz="2000" dirty="0">
              <a:latin typeface="Times New Roman" pitchFamily="18" charset="0"/>
            </a:endParaRPr>
          </a:p>
          <a:p>
            <a:pPr marL="342900" indent="-342900" eaLnBrk="0" hangingPunct="0">
              <a:spcBef>
                <a:spcPct val="20000"/>
              </a:spcBef>
            </a:pPr>
            <a:r>
              <a:rPr lang="en-US" sz="2000" dirty="0">
                <a:latin typeface="Times New Roman" pitchFamily="18" charset="0"/>
              </a:rPr>
              <a:t>  </a:t>
            </a:r>
          </a:p>
        </p:txBody>
      </p:sp>
      <p:grpSp>
        <p:nvGrpSpPr>
          <p:cNvPr id="2" name="Group 3"/>
          <p:cNvGrpSpPr>
            <a:grpSpLocks/>
          </p:cNvGrpSpPr>
          <p:nvPr/>
        </p:nvGrpSpPr>
        <p:grpSpPr bwMode="auto">
          <a:xfrm>
            <a:off x="1828800" y="4724400"/>
            <a:ext cx="5056188" cy="1352550"/>
            <a:chOff x="1168" y="3296"/>
            <a:chExt cx="3185" cy="852"/>
          </a:xfrm>
        </p:grpSpPr>
        <p:grpSp>
          <p:nvGrpSpPr>
            <p:cNvPr id="3" name="Group 4"/>
            <p:cNvGrpSpPr>
              <a:grpSpLocks/>
            </p:cNvGrpSpPr>
            <p:nvPr/>
          </p:nvGrpSpPr>
          <p:grpSpPr bwMode="auto">
            <a:xfrm>
              <a:off x="1168" y="3296"/>
              <a:ext cx="3185" cy="510"/>
              <a:chOff x="1168" y="3296"/>
              <a:chExt cx="3185" cy="510"/>
            </a:xfrm>
          </p:grpSpPr>
          <p:sp>
            <p:nvSpPr>
              <p:cNvPr id="744453" name="Rectangle 5"/>
              <p:cNvSpPr>
                <a:spLocks noChangeArrowheads="1"/>
              </p:cNvSpPr>
              <p:nvPr/>
            </p:nvSpPr>
            <p:spPr bwMode="auto">
              <a:xfrm>
                <a:off x="3299" y="3296"/>
                <a:ext cx="1054" cy="507"/>
              </a:xfrm>
              <a:prstGeom prst="rect">
                <a:avLst/>
              </a:prstGeom>
              <a:solidFill>
                <a:schemeClr val="accent1"/>
              </a:solidFill>
              <a:ln w="12700">
                <a:solidFill>
                  <a:schemeClr val="tx1"/>
                </a:solidFill>
                <a:miter lim="800000"/>
                <a:headEnd/>
                <a:tailEnd/>
              </a:ln>
              <a:effectLst/>
            </p:spPr>
            <p:txBody>
              <a:bodyPr wrap="none" anchor="ctr"/>
              <a:lstStyle/>
              <a:p>
                <a:endParaRPr lang="en-IN"/>
              </a:p>
            </p:txBody>
          </p:sp>
          <p:sp>
            <p:nvSpPr>
              <p:cNvPr id="744454" name="Rectangle 6"/>
              <p:cNvSpPr>
                <a:spLocks noChangeArrowheads="1"/>
              </p:cNvSpPr>
              <p:nvPr/>
            </p:nvSpPr>
            <p:spPr bwMode="auto">
              <a:xfrm>
                <a:off x="1168" y="3299"/>
                <a:ext cx="1054" cy="507"/>
              </a:xfrm>
              <a:prstGeom prst="rect">
                <a:avLst/>
              </a:prstGeom>
              <a:solidFill>
                <a:schemeClr val="accent1"/>
              </a:solidFill>
              <a:ln w="12700">
                <a:solidFill>
                  <a:schemeClr val="tx1"/>
                </a:solidFill>
                <a:miter lim="800000"/>
                <a:headEnd/>
                <a:tailEnd/>
              </a:ln>
              <a:effectLst/>
            </p:spPr>
            <p:txBody>
              <a:bodyPr wrap="none" anchor="ctr"/>
              <a:lstStyle/>
              <a:p>
                <a:endParaRPr lang="en-IN"/>
              </a:p>
            </p:txBody>
          </p:sp>
        </p:grpSp>
        <p:sp>
          <p:nvSpPr>
            <p:cNvPr id="744455" name="Rectangle 7"/>
            <p:cNvSpPr>
              <a:spLocks noChangeArrowheads="1"/>
            </p:cNvSpPr>
            <p:nvPr/>
          </p:nvSpPr>
          <p:spPr bwMode="auto">
            <a:xfrm>
              <a:off x="1311" y="3360"/>
              <a:ext cx="2825" cy="788"/>
            </a:xfrm>
            <a:prstGeom prst="rect">
              <a:avLst/>
            </a:prstGeom>
            <a:noFill/>
            <a:ln w="9525">
              <a:noFill/>
              <a:miter lim="800000"/>
              <a:headEnd/>
              <a:tailEnd/>
            </a:ln>
            <a:effectLst/>
          </p:spPr>
          <p:txBody>
            <a:bodyPr wrap="none" lIns="92075" tIns="46038" rIns="92075" bIns="46038">
              <a:spAutoFit/>
            </a:bodyPr>
            <a:lstStyle/>
            <a:p>
              <a:pPr eaLnBrk="0" hangingPunct="0"/>
              <a:r>
                <a:rPr lang="en-US" sz="2800" b="1" dirty="0"/>
                <a:t>104.8			         104</a:t>
              </a:r>
            </a:p>
            <a:p>
              <a:pPr eaLnBrk="0" hangingPunct="0"/>
              <a:endParaRPr lang="en-US" sz="2800" b="1" dirty="0"/>
            </a:p>
            <a:p>
              <a:pPr eaLnBrk="0" hangingPunct="0"/>
              <a:r>
                <a:rPr lang="en-US" sz="2000" b="1" dirty="0" err="1">
                  <a:solidFill>
                    <a:srgbClr val="990000"/>
                  </a:solidFill>
                </a:rPr>
                <a:t>floatVar</a:t>
              </a:r>
              <a:r>
                <a:rPr lang="en-US" sz="2000" b="1" dirty="0">
                  <a:solidFill>
                    <a:srgbClr val="990000"/>
                  </a:solidFill>
                </a:rPr>
                <a:t>		            </a:t>
              </a:r>
              <a:r>
                <a:rPr lang="en-US" sz="2000" b="1" dirty="0" err="1">
                  <a:solidFill>
                    <a:srgbClr val="990000"/>
                  </a:solidFill>
                </a:rPr>
                <a:t>intVar</a:t>
              </a:r>
              <a:endParaRPr lang="en-US" sz="2000" b="1" dirty="0">
                <a:solidFill>
                  <a:srgbClr val="990000"/>
                </a:solidFill>
              </a:endParaRPr>
            </a:p>
          </p:txBody>
        </p:sp>
      </p:grpSp>
      <p:sp>
        <p:nvSpPr>
          <p:cNvPr id="744456" name="Rectangle 8"/>
          <p:cNvSpPr>
            <a:spLocks noChangeArrowheads="1"/>
          </p:cNvSpPr>
          <p:nvPr/>
        </p:nvSpPr>
        <p:spPr bwMode="auto">
          <a:xfrm>
            <a:off x="228600" y="381000"/>
            <a:ext cx="5600700"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Type Cast Operator</a:t>
            </a:r>
            <a:endParaRPr lang="en-US" sz="3200">
              <a:latin typeface="Times"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ChangeArrowheads="1"/>
          </p:cNvSpPr>
          <p:nvPr/>
        </p:nvSpPr>
        <p:spPr bwMode="auto">
          <a:xfrm>
            <a:off x="685800" y="1371600"/>
            <a:ext cx="7696200" cy="4876800"/>
          </a:xfrm>
          <a:prstGeom prst="rect">
            <a:avLst/>
          </a:prstGeom>
          <a:noFill/>
          <a:ln w="9525">
            <a:noFill/>
            <a:miter lim="800000"/>
            <a:headEnd/>
            <a:tailEnd/>
          </a:ln>
          <a:effectLst/>
        </p:spPr>
        <p:txBody>
          <a:bodyPr lIns="92075" tIns="46037" rIns="92075" bIns="46037"/>
          <a:lstStyle/>
          <a:p>
            <a:pPr marL="342900" indent="-342900" eaLnBrk="0" hangingPunct="0"/>
            <a:r>
              <a:rPr lang="en-US" sz="2000" b="1">
                <a:latin typeface="Times New Roman" pitchFamily="18" charset="0"/>
              </a:rPr>
              <a:t>C/C++ call convention is </a:t>
            </a:r>
            <a:r>
              <a:rPr lang="en-US" sz="2000" b="1" i="1">
                <a:latin typeface="Times New Roman" pitchFamily="18" charset="0"/>
              </a:rPr>
              <a:t>pass-by-value</a:t>
            </a:r>
          </a:p>
          <a:p>
            <a:pPr marL="1600200" lvl="3" indent="-228600" eaLnBrk="0" hangingPunct="0"/>
            <a:r>
              <a:rPr lang="en-US" sz="2000">
                <a:latin typeface="Courier New" pitchFamily="49" charset="0"/>
              </a:rPr>
              <a:t>void swap ( int x, int y ) </a:t>
            </a:r>
          </a:p>
          <a:p>
            <a:pPr marL="1600200" lvl="3" indent="-228600" eaLnBrk="0" hangingPunct="0"/>
            <a:r>
              <a:rPr lang="en-US" sz="2000">
                <a:latin typeface="Courier New" pitchFamily="49" charset="0"/>
              </a:rPr>
              <a:t>{ </a:t>
            </a:r>
          </a:p>
          <a:p>
            <a:pPr marL="1600200" lvl="3" indent="-228600" eaLnBrk="0" hangingPunct="0"/>
            <a:r>
              <a:rPr lang="en-US" sz="2000">
                <a:latin typeface="Courier New" pitchFamily="49" charset="0"/>
              </a:rPr>
              <a:t>	int nTemp = x;</a:t>
            </a:r>
          </a:p>
          <a:p>
            <a:pPr marL="1600200" lvl="3" indent="-228600" eaLnBrk="0" hangingPunct="0"/>
            <a:r>
              <a:rPr lang="en-US" sz="2000">
                <a:latin typeface="Courier New" pitchFamily="49" charset="0"/>
              </a:rPr>
              <a:t>	x = y;</a:t>
            </a:r>
          </a:p>
          <a:p>
            <a:pPr marL="1600200" lvl="3" indent="-228600" eaLnBrk="0" hangingPunct="0"/>
            <a:r>
              <a:rPr lang="en-US" sz="2000">
                <a:latin typeface="Courier New" pitchFamily="49" charset="0"/>
              </a:rPr>
              <a:t>	y = nTemp;</a:t>
            </a:r>
          </a:p>
          <a:p>
            <a:pPr marL="1600200" lvl="3" indent="-228600" eaLnBrk="0" hangingPunct="0"/>
            <a:r>
              <a:rPr lang="en-US" sz="2000">
                <a:latin typeface="Courier New" pitchFamily="49" charset="0"/>
              </a:rPr>
              <a:t> } </a:t>
            </a:r>
          </a:p>
          <a:p>
            <a:pPr marL="1600200" lvl="3" indent="-228600" eaLnBrk="0" hangingPunct="0"/>
            <a:endParaRPr lang="en-US" sz="2000">
              <a:latin typeface="Courier New" pitchFamily="49" charset="0"/>
            </a:endParaRPr>
          </a:p>
          <a:p>
            <a:pPr marL="342900" indent="-342900" eaLnBrk="0" hangingPunct="0"/>
            <a:r>
              <a:rPr lang="en-US" sz="2000" b="1" i="1">
                <a:latin typeface="Times New Roman" pitchFamily="18" charset="0"/>
              </a:rPr>
              <a:t>pass-by-reference </a:t>
            </a:r>
            <a:r>
              <a:rPr lang="en-US" sz="2000" b="1">
                <a:latin typeface="Times New Roman" pitchFamily="18" charset="0"/>
              </a:rPr>
              <a:t>traditionally done with pointers in C</a:t>
            </a:r>
          </a:p>
          <a:p>
            <a:pPr marL="1600200" lvl="3" indent="-228600" eaLnBrk="0" hangingPunct="0"/>
            <a:r>
              <a:rPr lang="en-US" sz="2000">
                <a:latin typeface="Courier New" pitchFamily="49" charset="0"/>
              </a:rPr>
              <a:t>void swap ( int* px, int* py ) </a:t>
            </a:r>
          </a:p>
          <a:p>
            <a:pPr marL="1600200" lvl="3" indent="-228600" eaLnBrk="0" hangingPunct="0"/>
            <a:r>
              <a:rPr lang="en-US" sz="2000">
                <a:latin typeface="Courier New" pitchFamily="49" charset="0"/>
              </a:rPr>
              <a:t>{</a:t>
            </a:r>
          </a:p>
          <a:p>
            <a:pPr marL="1600200" lvl="3" indent="-228600" eaLnBrk="0" hangingPunct="0"/>
            <a:r>
              <a:rPr lang="en-US" sz="2000">
                <a:latin typeface="Courier New" pitchFamily="49" charset="0"/>
              </a:rPr>
              <a:t>	int nTemp = *px;</a:t>
            </a:r>
          </a:p>
          <a:p>
            <a:pPr marL="1600200" lvl="3" indent="-228600" eaLnBrk="0" hangingPunct="0"/>
            <a:r>
              <a:rPr lang="en-US" sz="2000">
                <a:latin typeface="Courier New" pitchFamily="49" charset="0"/>
              </a:rPr>
              <a:t>	*px = *py;</a:t>
            </a:r>
          </a:p>
          <a:p>
            <a:pPr marL="1600200" lvl="3" indent="-228600" eaLnBrk="0" hangingPunct="0"/>
            <a:r>
              <a:rPr lang="en-US" sz="2000">
                <a:latin typeface="Courier New" pitchFamily="49" charset="0"/>
              </a:rPr>
              <a:t>	*py = nTemp;</a:t>
            </a:r>
          </a:p>
          <a:p>
            <a:pPr marL="1600200" lvl="3" indent="-228600" eaLnBrk="0" hangingPunct="0"/>
            <a:r>
              <a:rPr lang="en-US">
                <a:latin typeface="Courier New" pitchFamily="49" charset="0"/>
              </a:rPr>
              <a:t>}</a:t>
            </a:r>
          </a:p>
        </p:txBody>
      </p:sp>
      <p:sp>
        <p:nvSpPr>
          <p:cNvPr id="746499" name="Rectangle 3"/>
          <p:cNvSpPr>
            <a:spLocks noChangeArrowheads="1"/>
          </p:cNvSpPr>
          <p:nvPr/>
        </p:nvSpPr>
        <p:spPr bwMode="auto">
          <a:xfrm>
            <a:off x="228600" y="409575"/>
            <a:ext cx="7615238" cy="5794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Function Argument Passing Mechanisms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ChangeArrowheads="1"/>
          </p:cNvSpPr>
          <p:nvPr/>
        </p:nvSpPr>
        <p:spPr bwMode="auto">
          <a:xfrm>
            <a:off x="685800" y="1371600"/>
            <a:ext cx="7772400" cy="44958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r>
              <a:rPr lang="en-US" sz="2400" b="1">
                <a:latin typeface="Times New Roman" pitchFamily="18" charset="0"/>
              </a:rPr>
              <a:t>A reference is essentially an implicit pointer.</a:t>
            </a:r>
          </a:p>
          <a:p>
            <a:pPr marL="342900" indent="-342900" eaLnBrk="0" hangingPunct="0">
              <a:spcBef>
                <a:spcPct val="20000"/>
              </a:spcBef>
              <a:buFontTx/>
              <a:buChar char="•"/>
            </a:pPr>
            <a:endParaRPr lang="en-US" sz="2400" b="1">
              <a:latin typeface="Times New Roman" pitchFamily="18" charset="0"/>
            </a:endParaRPr>
          </a:p>
          <a:p>
            <a:pPr marL="342900" indent="-342900" eaLnBrk="0" hangingPunct="0">
              <a:spcBef>
                <a:spcPct val="20000"/>
              </a:spcBef>
              <a:buFontTx/>
              <a:buChar char="•"/>
            </a:pPr>
            <a:r>
              <a:rPr lang="en-US" sz="2400">
                <a:latin typeface="Times New Roman" pitchFamily="18" charset="0"/>
              </a:rPr>
              <a:t>Three ways of using a reference:</a:t>
            </a:r>
          </a:p>
          <a:p>
            <a:pPr marL="342900" indent="-342900" eaLnBrk="0" hangingPunct="0">
              <a:spcBef>
                <a:spcPct val="20000"/>
              </a:spcBef>
              <a:buFontTx/>
              <a:buChar char="•"/>
            </a:pPr>
            <a:r>
              <a:rPr lang="en-US" sz="2400">
                <a:latin typeface="Times New Roman" pitchFamily="18" charset="0"/>
              </a:rPr>
              <a:t>Function Parameter</a:t>
            </a:r>
          </a:p>
          <a:p>
            <a:pPr marL="342900" indent="-342900" eaLnBrk="0" hangingPunct="0">
              <a:spcBef>
                <a:spcPct val="20000"/>
              </a:spcBef>
              <a:buFontTx/>
              <a:buChar char="•"/>
            </a:pPr>
            <a:r>
              <a:rPr lang="en-US" sz="2400">
                <a:latin typeface="Times New Roman" pitchFamily="18" charset="0"/>
              </a:rPr>
              <a:t>Function return value</a:t>
            </a:r>
          </a:p>
          <a:p>
            <a:pPr marL="342900" indent="-342900" eaLnBrk="0" hangingPunct="0">
              <a:spcBef>
                <a:spcPct val="20000"/>
              </a:spcBef>
              <a:buFontTx/>
              <a:buChar char="•"/>
            </a:pPr>
            <a:r>
              <a:rPr lang="en-US" sz="2400">
                <a:latin typeface="Times New Roman" pitchFamily="18" charset="0"/>
              </a:rPr>
              <a:t>Standalone reference</a:t>
            </a:r>
          </a:p>
          <a:p>
            <a:pPr marL="342900" indent="-342900" eaLnBrk="0" hangingPunct="0">
              <a:spcBef>
                <a:spcPct val="20000"/>
              </a:spcBef>
              <a:buFontTx/>
              <a:buChar char="•"/>
            </a:pPr>
            <a:endParaRPr lang="en-US" sz="2400">
              <a:latin typeface="Times New Roman" pitchFamily="18" charset="0"/>
            </a:endParaRPr>
          </a:p>
          <a:p>
            <a:pPr marL="342900" indent="-342900" eaLnBrk="0" hangingPunct="0">
              <a:spcBef>
                <a:spcPct val="20000"/>
              </a:spcBef>
              <a:buFontTx/>
              <a:buChar char="•"/>
            </a:pPr>
            <a:r>
              <a:rPr lang="en-US" sz="2400" b="1">
                <a:latin typeface="Times New Roman" pitchFamily="18" charset="0"/>
              </a:rPr>
              <a:t>The most important use for a reference is to allow creation of functions that automatically use call-by-reference parameter passing.</a:t>
            </a:r>
          </a:p>
        </p:txBody>
      </p:sp>
      <p:sp>
        <p:nvSpPr>
          <p:cNvPr id="748547" name="Rectangle 3"/>
          <p:cNvSpPr>
            <a:spLocks noChangeArrowheads="1"/>
          </p:cNvSpPr>
          <p:nvPr/>
        </p:nvSpPr>
        <p:spPr bwMode="auto">
          <a:xfrm>
            <a:off x="228600" y="452438"/>
            <a:ext cx="4500563" cy="579437"/>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Reference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p:cNvSpPr>
          <p:nvPr>
            <p:ph type="title"/>
          </p:nvPr>
        </p:nvSpPr>
        <p:spPr/>
        <p:txBody>
          <a:bodyPr/>
          <a:lstStyle/>
          <a:p>
            <a:r>
              <a:rPr lang="en-US"/>
              <a:t>Reference Parameters</a:t>
            </a:r>
          </a:p>
        </p:txBody>
      </p:sp>
      <p:sp>
        <p:nvSpPr>
          <p:cNvPr id="750595" name="Rectangle 3"/>
          <p:cNvSpPr>
            <a:spLocks noGrp="1"/>
          </p:cNvSpPr>
          <p:nvPr>
            <p:ph type="body" idx="1"/>
          </p:nvPr>
        </p:nvSpPr>
        <p:spPr/>
        <p:txBody>
          <a:bodyPr/>
          <a:lstStyle/>
          <a:p>
            <a:r>
              <a:rPr lang="en-US"/>
              <a:t>C++ allows two ways to achieve call-by-reference parameter passing.</a:t>
            </a:r>
          </a:p>
          <a:p>
            <a:endParaRPr lang="en-US"/>
          </a:p>
          <a:p>
            <a:r>
              <a:rPr lang="en-US"/>
              <a:t>First, you can explicitly pass a pointer to the argument as in C. </a:t>
            </a:r>
          </a:p>
          <a:p>
            <a:endParaRPr lang="en-US"/>
          </a:p>
          <a:p>
            <a:r>
              <a:rPr lang="en-US"/>
              <a:t>Second, you can use a reference parameter, which proves often to be the best 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p:cNvSpPr>
          <p:nvPr>
            <p:ph type="title"/>
          </p:nvPr>
        </p:nvSpPr>
        <p:spPr/>
        <p:txBody>
          <a:bodyPr/>
          <a:lstStyle/>
          <a:p>
            <a:r>
              <a:rPr lang="en-US" dirty="0"/>
              <a:t>The Structured Approach</a:t>
            </a:r>
          </a:p>
        </p:txBody>
      </p:sp>
      <p:sp>
        <p:nvSpPr>
          <p:cNvPr id="642051" name="Rectangle 3"/>
          <p:cNvSpPr>
            <a:spLocks noGrp="1"/>
          </p:cNvSpPr>
          <p:nvPr>
            <p:ph type="body" idx="1"/>
          </p:nvPr>
        </p:nvSpPr>
        <p:spPr>
          <a:xfrm>
            <a:off x="457200" y="1874838"/>
            <a:ext cx="8229600" cy="4162425"/>
          </a:xfrm>
        </p:spPr>
        <p:txBody>
          <a:bodyPr>
            <a:normAutofit fontScale="77500" lnSpcReduction="20000"/>
          </a:bodyPr>
          <a:lstStyle/>
          <a:p>
            <a:r>
              <a:rPr lang="en-US" dirty="0"/>
              <a:t>Gained currency with the advent of structured programming.</a:t>
            </a:r>
          </a:p>
          <a:p>
            <a:endParaRPr lang="en-US" dirty="0"/>
          </a:p>
          <a:p>
            <a:r>
              <a:rPr lang="en-US" dirty="0"/>
              <a:t>Was among the first methodologies that brought in rigor and discipline to the documentation of Systems Analysis and Design through the use of graphical notations. </a:t>
            </a:r>
          </a:p>
          <a:p>
            <a:endParaRPr lang="en-US" dirty="0"/>
          </a:p>
          <a:p>
            <a:r>
              <a:rPr lang="en-US" dirty="0"/>
              <a:t>Used the Top-Down approach to the task of Systems Development.</a:t>
            </a:r>
          </a:p>
          <a:p>
            <a:endParaRPr lang="en-US" dirty="0"/>
          </a:p>
          <a:p>
            <a:r>
              <a:rPr lang="en-US" dirty="0"/>
              <a:t>Laid more emphasis on the functions in the system.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p:cNvSpPr>
          <p:nvPr>
            <p:ph type="title"/>
          </p:nvPr>
        </p:nvSpPr>
        <p:spPr/>
        <p:txBody>
          <a:bodyPr/>
          <a:lstStyle/>
          <a:p>
            <a:r>
              <a:rPr lang="en-US"/>
              <a:t>Reference Parameters</a:t>
            </a:r>
          </a:p>
        </p:txBody>
      </p:sp>
      <p:sp>
        <p:nvSpPr>
          <p:cNvPr id="752643" name="Rectangle 3"/>
          <p:cNvSpPr>
            <a:spLocks noGrp="1"/>
          </p:cNvSpPr>
          <p:nvPr>
            <p:ph type="body" idx="1"/>
          </p:nvPr>
        </p:nvSpPr>
        <p:spPr/>
        <p:txBody>
          <a:bodyPr>
            <a:normAutofit fontScale="92500"/>
          </a:bodyPr>
          <a:lstStyle/>
          <a:p>
            <a:r>
              <a:rPr lang="en-US"/>
              <a:t>Revisiting call-by-reference using pointer parameters, or manual call by reference:</a:t>
            </a:r>
          </a:p>
          <a:p>
            <a:endParaRPr lang="en-US"/>
          </a:p>
          <a:p>
            <a:r>
              <a:rPr lang="en-US"/>
              <a:t>Function negate( ), which reverses the sign of the integer variable pointed to by its argument.</a:t>
            </a:r>
          </a:p>
          <a:p>
            <a:r>
              <a:rPr lang="en-US" sz="1800"/>
              <a:t>// manually create a call by reference using a parameter</a:t>
            </a:r>
          </a:p>
          <a:p>
            <a:r>
              <a:rPr lang="en-US" sz="1800"/>
              <a:t>#include&lt;iostream&gt;</a:t>
            </a:r>
          </a:p>
          <a:p>
            <a:r>
              <a:rPr lang="en-US" sz="1800"/>
              <a:t>using namespace std;</a:t>
            </a:r>
          </a:p>
          <a:p>
            <a:r>
              <a:rPr lang="en-US" sz="1800"/>
              <a:t>void negate (int *i); // function prototype</a:t>
            </a:r>
          </a:p>
          <a:p>
            <a:r>
              <a:rPr lang="en-US" sz="1800"/>
              <a:t>int main( )</a:t>
            </a:r>
          </a:p>
          <a:p>
            <a:r>
              <a:rPr lang="en-US" sz="1800"/>
              <a:t>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p:cNvSpPr>
          <p:nvPr>
            <p:ph type="title"/>
          </p:nvPr>
        </p:nvSpPr>
        <p:spPr/>
        <p:txBody>
          <a:bodyPr/>
          <a:lstStyle/>
          <a:p>
            <a:r>
              <a:rPr lang="en-US"/>
              <a:t>Manual Call-By-Reference</a:t>
            </a:r>
          </a:p>
        </p:txBody>
      </p:sp>
      <p:sp>
        <p:nvSpPr>
          <p:cNvPr id="754691" name="Rectangle 3"/>
          <p:cNvSpPr>
            <a:spLocks noGrp="1"/>
          </p:cNvSpPr>
          <p:nvPr>
            <p:ph type="body" idx="1"/>
          </p:nvPr>
        </p:nvSpPr>
        <p:spPr/>
        <p:txBody>
          <a:bodyPr/>
          <a:lstStyle/>
          <a:p>
            <a:r>
              <a:rPr lang="en-US" sz="1800"/>
              <a:t> int x</a:t>
            </a:r>
          </a:p>
          <a:p>
            <a:r>
              <a:rPr lang="en-US" sz="1800"/>
              <a:t> x = 10;</a:t>
            </a:r>
          </a:p>
          <a:p>
            <a:r>
              <a:rPr lang="en-US" sz="1800"/>
              <a:t> cout &lt;&lt; x &lt;&lt; “ negated is “;</a:t>
            </a:r>
          </a:p>
          <a:p>
            <a:r>
              <a:rPr lang="en-US" sz="1800"/>
              <a:t> negate (&amp;x);</a:t>
            </a:r>
          </a:p>
          <a:p>
            <a:r>
              <a:rPr lang="en-US" sz="1800"/>
              <a:t> cout &lt;&lt; x &lt;&lt; “\n”;</a:t>
            </a:r>
          </a:p>
          <a:p>
            <a:r>
              <a:rPr lang="en-US" sz="1800"/>
              <a:t> return 0;</a:t>
            </a:r>
          </a:p>
          <a:p>
            <a:r>
              <a:rPr lang="en-US" sz="1800"/>
              <a:t>}</a:t>
            </a:r>
          </a:p>
          <a:p>
            <a:r>
              <a:rPr lang="en-US" sz="1800"/>
              <a:t>void negate (int *i)</a:t>
            </a:r>
          </a:p>
          <a:p>
            <a:r>
              <a:rPr lang="en-US" sz="1800"/>
              <a:t>{</a:t>
            </a:r>
          </a:p>
          <a:p>
            <a:r>
              <a:rPr lang="en-US" sz="1800"/>
              <a:t>  *i = -*i;</a:t>
            </a:r>
          </a:p>
          <a:p>
            <a:r>
              <a:rPr lang="en-US" sz="180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p:cNvSpPr>
          <p:nvPr>
            <p:ph type="title"/>
          </p:nvPr>
        </p:nvSpPr>
        <p:spPr/>
        <p:txBody>
          <a:bodyPr/>
          <a:lstStyle/>
          <a:p>
            <a:r>
              <a:rPr lang="en-US"/>
              <a:t>Automatic Call-By-Reference</a:t>
            </a:r>
          </a:p>
        </p:txBody>
      </p:sp>
      <p:sp>
        <p:nvSpPr>
          <p:cNvPr id="756739" name="Rectangle 3"/>
          <p:cNvSpPr>
            <a:spLocks noGrp="1"/>
          </p:cNvSpPr>
          <p:nvPr>
            <p:ph type="body" idx="1"/>
          </p:nvPr>
        </p:nvSpPr>
        <p:spPr/>
        <p:txBody>
          <a:bodyPr/>
          <a:lstStyle/>
          <a:p>
            <a:pPr>
              <a:lnSpc>
                <a:spcPct val="80000"/>
              </a:lnSpc>
            </a:pPr>
            <a:r>
              <a:rPr lang="en-US" sz="1400"/>
              <a:t>// Use a reference parameter</a:t>
            </a:r>
          </a:p>
          <a:p>
            <a:pPr>
              <a:lnSpc>
                <a:spcPct val="80000"/>
              </a:lnSpc>
            </a:pPr>
            <a:r>
              <a:rPr lang="en-US" sz="1400"/>
              <a:t>#include&lt;iostream&gt;</a:t>
            </a:r>
          </a:p>
          <a:p>
            <a:pPr>
              <a:lnSpc>
                <a:spcPct val="80000"/>
              </a:lnSpc>
            </a:pPr>
            <a:r>
              <a:rPr lang="en-US" sz="1400"/>
              <a:t>using namespace std;</a:t>
            </a:r>
          </a:p>
          <a:p>
            <a:pPr>
              <a:lnSpc>
                <a:spcPct val="80000"/>
              </a:lnSpc>
            </a:pPr>
            <a:r>
              <a:rPr lang="en-US" sz="1400"/>
              <a:t>void negate (int &amp;i); // i is now a reference</a:t>
            </a:r>
          </a:p>
          <a:p>
            <a:pPr>
              <a:lnSpc>
                <a:spcPct val="80000"/>
              </a:lnSpc>
            </a:pPr>
            <a:r>
              <a:rPr lang="en-US" sz="1400"/>
              <a:t>int main( )</a:t>
            </a:r>
          </a:p>
          <a:p>
            <a:pPr>
              <a:lnSpc>
                <a:spcPct val="80000"/>
              </a:lnSpc>
            </a:pPr>
            <a:r>
              <a:rPr lang="en-US" sz="1400"/>
              <a:t> {</a:t>
            </a:r>
            <a:endParaRPr lang="en-US" sz="1600"/>
          </a:p>
          <a:p>
            <a:pPr>
              <a:lnSpc>
                <a:spcPct val="80000"/>
              </a:lnSpc>
            </a:pPr>
            <a:r>
              <a:rPr lang="en-US" sz="1600"/>
              <a:t>   </a:t>
            </a:r>
            <a:r>
              <a:rPr lang="en-US" sz="1400"/>
              <a:t>int x</a:t>
            </a:r>
          </a:p>
          <a:p>
            <a:pPr>
              <a:lnSpc>
                <a:spcPct val="80000"/>
              </a:lnSpc>
            </a:pPr>
            <a:r>
              <a:rPr lang="en-US" sz="1400"/>
              <a:t>    x = 10;</a:t>
            </a:r>
          </a:p>
          <a:p>
            <a:pPr>
              <a:lnSpc>
                <a:spcPct val="80000"/>
              </a:lnSpc>
            </a:pPr>
            <a:r>
              <a:rPr lang="en-US" sz="1400"/>
              <a:t>    cout &lt;&lt; x &lt;&lt; “ negated is “;</a:t>
            </a:r>
          </a:p>
          <a:p>
            <a:pPr>
              <a:lnSpc>
                <a:spcPct val="80000"/>
              </a:lnSpc>
            </a:pPr>
            <a:r>
              <a:rPr lang="en-US" sz="1400"/>
              <a:t>    negate (x); // no longer need the &amp; operator</a:t>
            </a:r>
          </a:p>
          <a:p>
            <a:pPr>
              <a:lnSpc>
                <a:spcPct val="80000"/>
              </a:lnSpc>
            </a:pPr>
            <a:r>
              <a:rPr lang="en-US" sz="1400"/>
              <a:t> cout &lt;&lt; x &lt;&lt; “\n”;</a:t>
            </a:r>
          </a:p>
          <a:p>
            <a:pPr>
              <a:lnSpc>
                <a:spcPct val="80000"/>
              </a:lnSpc>
            </a:pPr>
            <a:r>
              <a:rPr lang="en-US" sz="1400"/>
              <a:t> return 0;</a:t>
            </a:r>
          </a:p>
          <a:p>
            <a:pPr>
              <a:lnSpc>
                <a:spcPct val="80000"/>
              </a:lnSpc>
            </a:pPr>
            <a:r>
              <a:rPr lang="en-US" sz="1400"/>
              <a:t>}</a:t>
            </a:r>
          </a:p>
          <a:p>
            <a:pPr>
              <a:lnSpc>
                <a:spcPct val="80000"/>
              </a:lnSpc>
            </a:pPr>
            <a:r>
              <a:rPr lang="en-US" sz="1400"/>
              <a:t>void negate (int &amp;i)</a:t>
            </a:r>
          </a:p>
          <a:p>
            <a:pPr>
              <a:lnSpc>
                <a:spcPct val="80000"/>
              </a:lnSpc>
            </a:pPr>
            <a:r>
              <a:rPr lang="en-US" sz="1400"/>
              <a:t>{</a:t>
            </a:r>
          </a:p>
          <a:p>
            <a:pPr>
              <a:lnSpc>
                <a:spcPct val="80000"/>
              </a:lnSpc>
            </a:pPr>
            <a:r>
              <a:rPr lang="en-US" sz="1400"/>
              <a:t>  i = -i; // i is now a reference; no longer need *</a:t>
            </a:r>
          </a:p>
          <a:p>
            <a:pPr>
              <a:lnSpc>
                <a:spcPct val="80000"/>
              </a:lnSpc>
            </a:pPr>
            <a:r>
              <a:rPr lang="en-US" sz="1400"/>
              <a:t>}</a:t>
            </a:r>
          </a:p>
          <a:p>
            <a:pPr>
              <a:lnSpc>
                <a:spcPct val="80000"/>
              </a:lnSpc>
            </a:pPr>
            <a:endParaRPr 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1371600"/>
            <a:ext cx="7772400" cy="5041900"/>
          </a:xfrm>
          <a:prstGeom prst="rect">
            <a:avLst/>
          </a:prstGeom>
          <a:noFill/>
          <a:ln w="9525">
            <a:noFill/>
            <a:miter lim="800000"/>
            <a:headEnd/>
            <a:tailEnd/>
          </a:ln>
          <a:effectLst/>
        </p:spPr>
        <p:txBody>
          <a:bodyPr lIns="92075" tIns="46037" rIns="92075" bIns="46037"/>
          <a:lstStyle/>
          <a:p>
            <a:pPr marL="342900" indent="-342900" eaLnBrk="0" hangingPunct="0">
              <a:spcBef>
                <a:spcPct val="20000"/>
              </a:spcBef>
              <a:buFontTx/>
              <a:buChar char="•"/>
            </a:pPr>
            <a:endParaRPr lang="en-US" sz="3200">
              <a:latin typeface="Times New Roman" pitchFamily="18" charset="0"/>
            </a:endParaRPr>
          </a:p>
        </p:txBody>
      </p:sp>
      <p:sp>
        <p:nvSpPr>
          <p:cNvPr id="758787" name="Text Box 3"/>
          <p:cNvSpPr txBox="1">
            <a:spLocks noChangeArrowheads="1"/>
          </p:cNvSpPr>
          <p:nvPr/>
        </p:nvSpPr>
        <p:spPr bwMode="auto">
          <a:xfrm>
            <a:off x="457200" y="457200"/>
            <a:ext cx="8229600" cy="5545138"/>
          </a:xfrm>
          <a:prstGeom prst="rect">
            <a:avLst/>
          </a:prstGeom>
          <a:noFill/>
          <a:ln w="9525">
            <a:noFill/>
            <a:miter lim="800000"/>
            <a:headEnd/>
            <a:tailEnd/>
          </a:ln>
          <a:effectLst/>
        </p:spPr>
        <p:txBody>
          <a:bodyPr>
            <a:spAutoFit/>
          </a:bodyPr>
          <a:lstStyle/>
          <a:p>
            <a:pPr eaLnBrk="0" hangingPunct="0"/>
            <a:r>
              <a:rPr lang="en-US" sz="3200">
                <a:latin typeface="Times New Roman" pitchFamily="18" charset="0"/>
              </a:rPr>
              <a:t>Summary</a:t>
            </a:r>
          </a:p>
          <a:p>
            <a:pPr eaLnBrk="0" hangingPunct="0">
              <a:spcBef>
                <a:spcPct val="20000"/>
              </a:spcBef>
              <a:buClr>
                <a:schemeClr val="tx2"/>
              </a:buClr>
              <a:buFontTx/>
              <a:buChar char="•"/>
            </a:pPr>
            <a:endParaRPr lang="en-US" sz="3200">
              <a:latin typeface="Times New Roman" pitchFamily="18" charset="0"/>
            </a:endParaRPr>
          </a:p>
          <a:p>
            <a:pPr eaLnBrk="0" hangingPunct="0">
              <a:spcBef>
                <a:spcPct val="20000"/>
              </a:spcBef>
              <a:buClr>
                <a:schemeClr val="tx2"/>
              </a:buClr>
            </a:pPr>
            <a:r>
              <a:rPr lang="en-US" sz="2400">
                <a:latin typeface="Times New Roman" pitchFamily="18" charset="0"/>
              </a:rPr>
              <a:t>In this section, you  learnt to:</a:t>
            </a:r>
          </a:p>
          <a:p>
            <a:pPr lvl="2" eaLnBrk="0" hangingPunct="0">
              <a:spcBef>
                <a:spcPct val="20000"/>
              </a:spcBef>
              <a:buClr>
                <a:schemeClr val="tx2"/>
              </a:buClr>
              <a:buSzPct val="120000"/>
              <a:buFontTx/>
              <a:buChar char="•"/>
            </a:pPr>
            <a:r>
              <a:rPr lang="en-US" sz="2400">
                <a:latin typeface="Times New Roman" pitchFamily="18" charset="0"/>
              </a:rPr>
              <a:t>   Describe the basics  of a C++ Program</a:t>
            </a:r>
          </a:p>
          <a:p>
            <a:pPr lvl="2" eaLnBrk="0" hangingPunct="0">
              <a:spcBef>
                <a:spcPct val="20000"/>
              </a:spcBef>
              <a:buClr>
                <a:schemeClr val="tx2"/>
              </a:buClr>
              <a:buSzPct val="120000"/>
              <a:buFontTx/>
              <a:buChar char="•"/>
            </a:pPr>
            <a:r>
              <a:rPr lang="en-US" sz="2400">
                <a:latin typeface="Times New Roman" pitchFamily="18" charset="0"/>
              </a:rPr>
              <a:t>   Describe data types, variables and control  structures</a:t>
            </a:r>
          </a:p>
          <a:p>
            <a:pPr lvl="2" eaLnBrk="0" hangingPunct="0">
              <a:spcBef>
                <a:spcPct val="20000"/>
              </a:spcBef>
              <a:buClr>
                <a:schemeClr val="tx2"/>
              </a:buClr>
              <a:buSzPct val="120000"/>
              <a:buFontTx/>
              <a:buChar char="•"/>
            </a:pPr>
            <a:r>
              <a:rPr lang="en-US" sz="2400">
                <a:latin typeface="Times New Roman" pitchFamily="18" charset="0"/>
              </a:rPr>
              <a:t>   Define default arguments</a:t>
            </a:r>
          </a:p>
          <a:p>
            <a:pPr lvl="2" eaLnBrk="0" hangingPunct="0">
              <a:spcBef>
                <a:spcPct val="20000"/>
              </a:spcBef>
              <a:buClr>
                <a:schemeClr val="tx2"/>
              </a:buClr>
              <a:buSzPct val="120000"/>
              <a:buFontTx/>
              <a:buChar char="•"/>
            </a:pPr>
            <a:r>
              <a:rPr lang="en-US" sz="2400">
                <a:latin typeface="Times New Roman" pitchFamily="18" charset="0"/>
              </a:rPr>
              <a:t>   Define strong typing</a:t>
            </a:r>
          </a:p>
          <a:p>
            <a:pPr lvl="2" eaLnBrk="0" hangingPunct="0">
              <a:spcBef>
                <a:spcPct val="20000"/>
              </a:spcBef>
              <a:buClr>
                <a:schemeClr val="tx2"/>
              </a:buClr>
              <a:buSzPct val="120000"/>
              <a:buFontTx/>
              <a:buChar char="•"/>
            </a:pPr>
            <a:r>
              <a:rPr lang="en-US" sz="2400">
                <a:latin typeface="Times New Roman" pitchFamily="18" charset="0"/>
              </a:rPr>
              <a:t>  Define function overloading</a:t>
            </a:r>
          </a:p>
          <a:p>
            <a:pPr lvl="2" eaLnBrk="0" hangingPunct="0">
              <a:spcBef>
                <a:spcPct val="20000"/>
              </a:spcBef>
              <a:buClr>
                <a:schemeClr val="tx2"/>
              </a:buClr>
              <a:buSzPct val="120000"/>
              <a:buFontTx/>
              <a:buChar char="•"/>
            </a:pPr>
            <a:r>
              <a:rPr lang="en-US" sz="2400">
                <a:latin typeface="Times New Roman" pitchFamily="18" charset="0"/>
              </a:rPr>
              <a:t>  DefineInline function</a:t>
            </a:r>
          </a:p>
          <a:p>
            <a:pPr lvl="2" eaLnBrk="0" hangingPunct="0">
              <a:spcBef>
                <a:spcPct val="20000"/>
              </a:spcBef>
              <a:buClr>
                <a:schemeClr val="tx2"/>
              </a:buClr>
              <a:buSzPct val="120000"/>
              <a:buFontTx/>
              <a:buChar char="•"/>
            </a:pPr>
            <a:r>
              <a:rPr lang="en-US" sz="2400">
                <a:latin typeface="Times New Roman" pitchFamily="18" charset="0"/>
              </a:rPr>
              <a:t>  Describe the new and the delete operator </a:t>
            </a:r>
          </a:p>
          <a:p>
            <a:pPr lvl="2" eaLnBrk="0" hangingPunct="0">
              <a:spcBef>
                <a:spcPct val="20000"/>
              </a:spcBef>
              <a:buClr>
                <a:schemeClr val="tx2"/>
              </a:buClr>
              <a:buSzPct val="120000"/>
              <a:buFontTx/>
              <a:buChar char="•"/>
            </a:pPr>
            <a:r>
              <a:rPr lang="en-US" sz="2400">
                <a:latin typeface="Times New Roman" pitchFamily="18" charset="0"/>
              </a:rPr>
              <a:t>  Define references </a:t>
            </a:r>
          </a:p>
          <a:p>
            <a:pPr lvl="2" eaLnBrk="0" hangingPunct="0">
              <a:spcBef>
                <a:spcPct val="20000"/>
              </a:spcBef>
              <a:buClr>
                <a:schemeClr val="tx2"/>
              </a:buClr>
              <a:buSzPct val="120000"/>
            </a:pPr>
            <a:endParaRPr lang="en-US" sz="2400">
              <a:latin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5" name="Rectangle 3"/>
          <p:cNvSpPr>
            <a:spLocks noGrp="1"/>
          </p:cNvSpPr>
          <p:nvPr>
            <p:ph type="body" idx="1"/>
          </p:nvPr>
        </p:nvSpPr>
        <p:spPr/>
        <p:txBody>
          <a:bodyPr/>
          <a:lstStyle/>
          <a:p>
            <a:endParaRPr lang="en-US"/>
          </a:p>
          <a:p>
            <a:endParaRPr lang="en-US"/>
          </a:p>
          <a:p>
            <a:endParaRPr lang="en-US"/>
          </a:p>
          <a:p>
            <a:pPr>
              <a:buFont typeface="Arial" charset="0"/>
              <a:buNone/>
            </a:pPr>
            <a:r>
              <a:rPr lang="en-US"/>
              <a:t>        </a:t>
            </a:r>
            <a:r>
              <a:rPr lang="en-US" sz="2800" b="1"/>
              <a:t>CLASSES AND OBJECTS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p:cNvSpPr>
          <p:nvPr>
            <p:ph type="title"/>
          </p:nvPr>
        </p:nvSpPr>
        <p:spPr/>
        <p:txBody>
          <a:bodyPr/>
          <a:lstStyle/>
          <a:p>
            <a:r>
              <a:rPr lang="en-US"/>
              <a:t>Objectives</a:t>
            </a:r>
          </a:p>
        </p:txBody>
      </p:sp>
      <p:sp>
        <p:nvSpPr>
          <p:cNvPr id="762883" name="Rectangle 3"/>
          <p:cNvSpPr>
            <a:spLocks noGrp="1"/>
          </p:cNvSpPr>
          <p:nvPr>
            <p:ph type="body" idx="1"/>
          </p:nvPr>
        </p:nvSpPr>
        <p:spPr>
          <a:xfrm>
            <a:off x="457200" y="1676400"/>
            <a:ext cx="8382000" cy="4419600"/>
          </a:xfrm>
        </p:spPr>
        <p:txBody>
          <a:bodyPr>
            <a:normAutofit fontScale="77500" lnSpcReduction="20000"/>
          </a:bodyPr>
          <a:lstStyle/>
          <a:p>
            <a:pPr>
              <a:buFont typeface="Arial" charset="0"/>
              <a:buNone/>
            </a:pPr>
            <a:r>
              <a:rPr lang="en-US"/>
              <a:t>In this section, you will learn to:</a:t>
            </a:r>
          </a:p>
          <a:p>
            <a:r>
              <a:rPr lang="en-US"/>
              <a:t>Define a class</a:t>
            </a:r>
          </a:p>
          <a:p>
            <a:r>
              <a:rPr lang="en-US"/>
              <a:t>Implement an object based on a class</a:t>
            </a:r>
          </a:p>
          <a:p>
            <a:r>
              <a:rPr lang="en-US"/>
              <a:t>Describe the access specifiers Private, Public, &amp; Protected</a:t>
            </a:r>
          </a:p>
          <a:p>
            <a:r>
              <a:rPr lang="en-US"/>
              <a:t>Describe the scope resolution operator</a:t>
            </a:r>
          </a:p>
          <a:p>
            <a:r>
              <a:rPr lang="en-US"/>
              <a:t>Describe the </a:t>
            </a:r>
            <a:r>
              <a:rPr lang="en-US" b="1"/>
              <a:t>this</a:t>
            </a:r>
            <a:r>
              <a:rPr lang="en-US"/>
              <a:t> pointer</a:t>
            </a:r>
          </a:p>
          <a:p>
            <a:r>
              <a:rPr lang="en-US"/>
              <a:t>Describe the accessibility of class members Vs Struct members</a:t>
            </a:r>
          </a:p>
          <a:p>
            <a:r>
              <a:rPr lang="en-US"/>
              <a:t>Describe Constructors and Destructors</a:t>
            </a:r>
          </a:p>
          <a:p>
            <a:r>
              <a:rPr lang="en-US"/>
              <a:t>Describe static class members, both data and member functions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p:cNvSpPr>
          <p:nvPr>
            <p:ph type="title"/>
          </p:nvPr>
        </p:nvSpPr>
        <p:spPr/>
        <p:txBody>
          <a:bodyPr/>
          <a:lstStyle/>
          <a:p>
            <a:r>
              <a:rPr lang="en-US"/>
              <a:t>Class</a:t>
            </a:r>
          </a:p>
        </p:txBody>
      </p:sp>
      <p:sp>
        <p:nvSpPr>
          <p:cNvPr id="764931" name="Rectangle 3"/>
          <p:cNvSpPr>
            <a:spLocks noGrp="1"/>
          </p:cNvSpPr>
          <p:nvPr>
            <p:ph type="body" idx="1"/>
          </p:nvPr>
        </p:nvSpPr>
        <p:spPr/>
        <p:txBody>
          <a:bodyPr/>
          <a:lstStyle/>
          <a:p>
            <a:r>
              <a:rPr lang="en-US"/>
              <a:t>General form:</a:t>
            </a:r>
          </a:p>
          <a:p>
            <a:pPr>
              <a:buFont typeface="Arial" charset="0"/>
              <a:buNone/>
            </a:pPr>
            <a:r>
              <a:rPr lang="en-US" sz="1800" b="1">
                <a:latin typeface="Agency FB" pitchFamily="34" charset="0"/>
              </a:rPr>
              <a:t>class</a:t>
            </a:r>
            <a:r>
              <a:rPr lang="en-US"/>
              <a:t>  class name</a:t>
            </a:r>
          </a:p>
          <a:p>
            <a:pPr>
              <a:buFont typeface="Arial" charset="0"/>
              <a:buNone/>
            </a:pPr>
            <a:r>
              <a:rPr lang="en-US"/>
              <a:t>{</a:t>
            </a:r>
          </a:p>
          <a:p>
            <a:pPr>
              <a:buFont typeface="Arial" charset="0"/>
              <a:buNone/>
            </a:pPr>
            <a:r>
              <a:rPr lang="en-US" sz="1800" b="1">
                <a:latin typeface="Agency FB" pitchFamily="34" charset="0"/>
              </a:rPr>
              <a:t>access specifire</a:t>
            </a:r>
            <a:r>
              <a:rPr lang="en-US"/>
              <a:t>:</a:t>
            </a:r>
          </a:p>
          <a:p>
            <a:pPr>
              <a:buFont typeface="Arial" charset="0"/>
              <a:buNone/>
            </a:pPr>
            <a:r>
              <a:rPr lang="en-US"/>
              <a:t> data declaration</a:t>
            </a:r>
          </a:p>
          <a:p>
            <a:pPr>
              <a:buFont typeface="Arial" charset="0"/>
              <a:buNone/>
            </a:pPr>
            <a:r>
              <a:rPr lang="en-US"/>
              <a:t> function declaration</a:t>
            </a:r>
          </a:p>
          <a:p>
            <a:pPr>
              <a:buFont typeface="Arial" charset="0"/>
              <a:buNone/>
            </a:pPr>
            <a:r>
              <a:rPr lang="en-US"/>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p:cNvSpPr>
          <p:nvPr>
            <p:ph type="title"/>
          </p:nvPr>
        </p:nvSpPr>
        <p:spPr/>
        <p:txBody>
          <a:bodyPr/>
          <a:lstStyle/>
          <a:p>
            <a:r>
              <a:rPr lang="en-US" sz="2600"/>
              <a:t>Demonstration: difference between Class and structure</a:t>
            </a:r>
          </a:p>
        </p:txBody>
      </p:sp>
      <p:sp>
        <p:nvSpPr>
          <p:cNvPr id="766979" name="Rectangle 3"/>
          <p:cNvSpPr>
            <a:spLocks noGrp="1"/>
          </p:cNvSpPr>
          <p:nvPr>
            <p:ph type="body" idx="1"/>
          </p:nvPr>
        </p:nvSpPr>
        <p:spPr/>
        <p:txBody>
          <a:bodyPr>
            <a:normAutofit fontScale="85000" lnSpcReduction="20000"/>
          </a:bodyPr>
          <a:lstStyle/>
          <a:p>
            <a:r>
              <a:rPr lang="en-US"/>
              <a:t>In C++, Functions can be defined inside the structure .</a:t>
            </a:r>
          </a:p>
          <a:p>
            <a:pPr>
              <a:buFont typeface="Arial" charset="0"/>
              <a:buNone/>
            </a:pPr>
            <a:endParaRPr lang="en-US"/>
          </a:p>
          <a:p>
            <a:r>
              <a:rPr lang="en-US"/>
              <a:t>Example: To  represent a point on a two-dimensional plane as a user-defined data type. A point on a two-dimensional plane is represented by its x-coordinate and y-coordinate. </a:t>
            </a:r>
          </a:p>
          <a:p>
            <a:endParaRPr lang="en-US"/>
          </a:p>
          <a:p>
            <a:r>
              <a:rPr lang="en-US"/>
              <a:t>The most basic operation on this Point data type would be to store valid screen coordinates into the data in the type. There may be need for operations which need to retrieve the x and y coordinates of a particular point object.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p:cNvSpPr>
          <p:nvPr>
            <p:ph type="title"/>
          </p:nvPr>
        </p:nvSpPr>
        <p:spPr/>
        <p:txBody>
          <a:bodyPr/>
          <a:lstStyle/>
          <a:p>
            <a:r>
              <a:rPr lang="en-US"/>
              <a:t>Example: Structure and its objects</a:t>
            </a:r>
          </a:p>
        </p:txBody>
      </p:sp>
      <p:sp>
        <p:nvSpPr>
          <p:cNvPr id="769027" name="Rectangle 3"/>
          <p:cNvSpPr>
            <a:spLocks noGrp="1"/>
          </p:cNvSpPr>
          <p:nvPr>
            <p:ph type="body" idx="1"/>
          </p:nvPr>
        </p:nvSpPr>
        <p:spPr/>
        <p:txBody>
          <a:bodyPr>
            <a:normAutofit fontScale="92500" lnSpcReduction="10000"/>
          </a:bodyPr>
          <a:lstStyle/>
          <a:p>
            <a:pPr>
              <a:lnSpc>
                <a:spcPct val="90000"/>
              </a:lnSpc>
            </a:pPr>
            <a:r>
              <a:rPr lang="en-US"/>
              <a:t>Let us now start with the declaration of a struct point, which incorporates the x-coordinate and y-coordinate, and then proceed to define the functions to set and get the x-coordinate and the y-coordinate.</a:t>
            </a:r>
          </a:p>
          <a:p>
            <a:pPr>
              <a:lnSpc>
                <a:spcPct val="90000"/>
              </a:lnSpc>
            </a:pPr>
            <a:r>
              <a:rPr lang="en-US" sz="1600"/>
              <a:t>struct point</a:t>
            </a:r>
          </a:p>
          <a:p>
            <a:pPr>
              <a:lnSpc>
                <a:spcPct val="90000"/>
              </a:lnSpc>
            </a:pPr>
            <a:r>
              <a:rPr lang="en-US" sz="1600"/>
              <a:t> {</a:t>
            </a:r>
          </a:p>
          <a:p>
            <a:pPr>
              <a:lnSpc>
                <a:spcPct val="90000"/>
              </a:lnSpc>
            </a:pPr>
            <a:r>
              <a:rPr lang="en-US" sz="1600"/>
              <a:t>   int x_coord;</a:t>
            </a:r>
          </a:p>
          <a:p>
            <a:pPr>
              <a:lnSpc>
                <a:spcPct val="90000"/>
              </a:lnSpc>
            </a:pPr>
            <a:r>
              <a:rPr lang="en-US" sz="1600"/>
              <a:t>   int y_coord;</a:t>
            </a:r>
          </a:p>
          <a:p>
            <a:pPr>
              <a:lnSpc>
                <a:spcPct val="90000"/>
              </a:lnSpc>
            </a:pPr>
            <a:r>
              <a:rPr lang="en-US" sz="1600"/>
              <a:t> };</a:t>
            </a:r>
          </a:p>
          <a:p>
            <a:pPr>
              <a:lnSpc>
                <a:spcPct val="90000"/>
              </a:lnSpc>
            </a:pPr>
            <a:endParaRPr lang="en-US" sz="1600"/>
          </a:p>
          <a:p>
            <a:pPr>
              <a:lnSpc>
                <a:spcPct val="90000"/>
              </a:lnSpc>
            </a:pPr>
            <a:r>
              <a:rPr lang="en-US"/>
              <a:t>define the set of functions to set and get the values of the x and y coordinates of point.</a:t>
            </a:r>
          </a:p>
          <a:p>
            <a:pPr>
              <a:lnSpc>
                <a:spcPct val="90000"/>
              </a:lnSpc>
            </a:pPr>
            <a:r>
              <a:rPr lang="en-US" sz="160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p:cNvSpPr>
          <p:nvPr>
            <p:ph type="title"/>
          </p:nvPr>
        </p:nvSpPr>
        <p:spPr/>
        <p:txBody>
          <a:bodyPr/>
          <a:lstStyle/>
          <a:p>
            <a:r>
              <a:rPr lang="en-US"/>
              <a:t>Example: Structure and its objects</a:t>
            </a:r>
          </a:p>
        </p:txBody>
      </p:sp>
      <p:sp>
        <p:nvSpPr>
          <p:cNvPr id="771075" name="Rectangle 3"/>
          <p:cNvSpPr>
            <a:spLocks noGrp="1"/>
          </p:cNvSpPr>
          <p:nvPr>
            <p:ph type="body" idx="1"/>
          </p:nvPr>
        </p:nvSpPr>
        <p:spPr>
          <a:xfrm>
            <a:off x="685800" y="1801813"/>
            <a:ext cx="7772400" cy="4235450"/>
          </a:xfrm>
        </p:spPr>
        <p:txBody>
          <a:bodyPr/>
          <a:lstStyle/>
          <a:p>
            <a:pPr>
              <a:lnSpc>
                <a:spcPct val="90000"/>
              </a:lnSpc>
            </a:pPr>
            <a:r>
              <a:rPr lang="en-US" sz="1600"/>
              <a:t>void setx( int x)</a:t>
            </a:r>
          </a:p>
          <a:p>
            <a:pPr>
              <a:lnSpc>
                <a:spcPct val="90000"/>
              </a:lnSpc>
            </a:pPr>
            <a:r>
              <a:rPr lang="en-US" sz="1600"/>
              <a:t>  { </a:t>
            </a:r>
          </a:p>
          <a:p>
            <a:pPr>
              <a:lnSpc>
                <a:spcPct val="90000"/>
              </a:lnSpc>
            </a:pPr>
            <a:r>
              <a:rPr lang="en-US" sz="1600"/>
              <a:t>    x_coord = (x &gt; 79 ? 79 : (x &lt; 0 ? 0 :x));</a:t>
            </a:r>
          </a:p>
          <a:p>
            <a:pPr>
              <a:lnSpc>
                <a:spcPct val="90000"/>
              </a:lnSpc>
            </a:pPr>
            <a:r>
              <a:rPr lang="en-US" sz="1600"/>
              <a:t>   }</a:t>
            </a:r>
          </a:p>
          <a:p>
            <a:pPr>
              <a:lnSpc>
                <a:spcPct val="90000"/>
              </a:lnSpc>
            </a:pPr>
            <a:r>
              <a:rPr lang="en-US" sz="1600"/>
              <a:t>void sety (int y)</a:t>
            </a:r>
          </a:p>
          <a:p>
            <a:pPr>
              <a:lnSpc>
                <a:spcPct val="90000"/>
              </a:lnSpc>
            </a:pPr>
            <a:r>
              <a:rPr lang="en-US" sz="1600"/>
              <a:t>  {</a:t>
            </a:r>
          </a:p>
          <a:p>
            <a:pPr>
              <a:lnSpc>
                <a:spcPct val="90000"/>
              </a:lnSpc>
            </a:pPr>
            <a:r>
              <a:rPr lang="en-US" sz="1600"/>
              <a:t>    y_coord = (y &lt; 24 ? 24 : (y &lt; 0 ? 0 : y));</a:t>
            </a:r>
          </a:p>
          <a:p>
            <a:pPr>
              <a:lnSpc>
                <a:spcPct val="90000"/>
              </a:lnSpc>
            </a:pPr>
            <a:r>
              <a:rPr lang="en-US" sz="1600"/>
              <a:t>  }</a:t>
            </a:r>
          </a:p>
          <a:p>
            <a:pPr>
              <a:lnSpc>
                <a:spcPct val="90000"/>
              </a:lnSpc>
            </a:pPr>
            <a:r>
              <a:rPr lang="en-US" sz="1600"/>
              <a:t>int getx( void)</a:t>
            </a:r>
          </a:p>
          <a:p>
            <a:pPr>
              <a:lnSpc>
                <a:spcPct val="90000"/>
              </a:lnSpc>
            </a:pPr>
            <a:r>
              <a:rPr lang="en-US" sz="1600"/>
              <a:t>  {</a:t>
            </a:r>
          </a:p>
          <a:p>
            <a:pPr>
              <a:lnSpc>
                <a:spcPct val="90000"/>
              </a:lnSpc>
            </a:pPr>
            <a:r>
              <a:rPr lang="en-US" sz="1600"/>
              <a:t>    return x_coord;</a:t>
            </a:r>
          </a:p>
          <a:p>
            <a:pPr>
              <a:lnSpc>
                <a:spcPct val="90000"/>
              </a:lnSpc>
            </a:pPr>
            <a:r>
              <a:rPr lang="en-US" sz="1600"/>
              <a:t>   {</a:t>
            </a:r>
          </a:p>
          <a:p>
            <a:pPr>
              <a:lnSpc>
                <a:spcPct val="90000"/>
              </a:lnSpc>
            </a:pPr>
            <a:r>
              <a:rPr lang="en-US" sz="1600"/>
              <a:t>int gety( void)</a:t>
            </a:r>
          </a:p>
          <a:p>
            <a:pPr>
              <a:lnSpc>
                <a:spcPct val="90000"/>
              </a:lnSpc>
            </a:pPr>
            <a:r>
              <a:rPr lang="en-US" sz="1600"/>
              <a:t>{ return y_coord;}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p:cNvSpPr>
          <p:nvPr>
            <p:ph type="title"/>
          </p:nvPr>
        </p:nvSpPr>
        <p:spPr/>
        <p:txBody>
          <a:bodyPr/>
          <a:lstStyle/>
          <a:p>
            <a:r>
              <a:rPr lang="en-US" dirty="0"/>
              <a:t>The Structured Approach(Problem)</a:t>
            </a:r>
          </a:p>
        </p:txBody>
      </p:sp>
      <p:sp>
        <p:nvSpPr>
          <p:cNvPr id="644099" name="Rectangle 3"/>
          <p:cNvSpPr>
            <a:spLocks noGrp="1"/>
          </p:cNvSpPr>
          <p:nvPr>
            <p:ph type="body" idx="1"/>
          </p:nvPr>
        </p:nvSpPr>
        <p:spPr/>
        <p:txBody>
          <a:bodyPr>
            <a:normAutofit fontScale="92500" lnSpcReduction="20000"/>
          </a:bodyPr>
          <a:lstStyle/>
          <a:p>
            <a:r>
              <a:rPr lang="en-US" dirty="0"/>
              <a:t>Was ideal to the analysis, design, and development of systems of smaller scope.</a:t>
            </a:r>
          </a:p>
          <a:p>
            <a:endParaRPr lang="en-US" dirty="0"/>
          </a:p>
          <a:p>
            <a:r>
              <a:rPr lang="en-US" dirty="0"/>
              <a:t>Could not handle large and complex systems.</a:t>
            </a:r>
          </a:p>
          <a:p>
            <a:endParaRPr lang="en-US" dirty="0"/>
          </a:p>
          <a:p>
            <a:r>
              <a:rPr lang="en-US" dirty="0"/>
              <a:t>Systems developed using this approach were not resilient to change.</a:t>
            </a:r>
          </a:p>
          <a:p>
            <a:endParaRPr lang="en-US" dirty="0"/>
          </a:p>
          <a:p>
            <a:r>
              <a:rPr lang="en-US" dirty="0"/>
              <a:t>Could not therefore, evolve and adapt to changing business requirements.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p:cNvSpPr>
          <p:nvPr>
            <p:ph type="title"/>
          </p:nvPr>
        </p:nvSpPr>
        <p:spPr/>
        <p:txBody>
          <a:bodyPr/>
          <a:lstStyle/>
          <a:p>
            <a:r>
              <a:rPr lang="en-US"/>
              <a:t>Example: Structure and its objects</a:t>
            </a:r>
          </a:p>
        </p:txBody>
      </p:sp>
      <p:sp>
        <p:nvSpPr>
          <p:cNvPr id="773123" name="Rectangle 3"/>
          <p:cNvSpPr>
            <a:spLocks noGrp="1"/>
          </p:cNvSpPr>
          <p:nvPr>
            <p:ph type="body" idx="1"/>
          </p:nvPr>
        </p:nvSpPr>
        <p:spPr/>
        <p:txBody>
          <a:bodyPr/>
          <a:lstStyle/>
          <a:p>
            <a:r>
              <a:rPr lang="en-US"/>
              <a:t>These functions need to be bound to the point data type. C++ provides a simple means of ensuring this. This is done by simply including the functions as part of the struct declaration point. The following is the modified declaration for the struct point:</a:t>
            </a:r>
          </a:p>
          <a:p>
            <a:r>
              <a:rPr lang="en-US" sz="1600"/>
              <a:t>struct point</a:t>
            </a:r>
          </a:p>
          <a:p>
            <a:r>
              <a:rPr lang="en-US" sz="1600"/>
              <a:t> {</a:t>
            </a:r>
          </a:p>
          <a:p>
            <a:r>
              <a:rPr lang="en-US" sz="1600"/>
              <a:t>   int x_coord;</a:t>
            </a:r>
          </a:p>
          <a:p>
            <a:r>
              <a:rPr lang="en-US" sz="1600"/>
              <a:t>   int y_coord;</a:t>
            </a:r>
          </a:p>
          <a:p>
            <a:r>
              <a:rPr lang="en-US" sz="160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p:cNvSpPr>
          <p:nvPr>
            <p:ph type="title"/>
          </p:nvPr>
        </p:nvSpPr>
        <p:spPr/>
        <p:txBody>
          <a:bodyPr/>
          <a:lstStyle/>
          <a:p>
            <a:r>
              <a:rPr lang="en-US"/>
              <a:t>Example: Structure and its objects</a:t>
            </a:r>
          </a:p>
        </p:txBody>
      </p:sp>
      <p:sp>
        <p:nvSpPr>
          <p:cNvPr id="775171" name="Rectangle 3"/>
          <p:cNvSpPr>
            <a:spLocks noGrp="1"/>
          </p:cNvSpPr>
          <p:nvPr>
            <p:ph type="body" idx="1"/>
          </p:nvPr>
        </p:nvSpPr>
        <p:spPr/>
        <p:txBody>
          <a:bodyPr/>
          <a:lstStyle/>
          <a:p>
            <a:r>
              <a:rPr lang="en-US" sz="1600"/>
              <a:t>void setx( int x)</a:t>
            </a:r>
          </a:p>
          <a:p>
            <a:r>
              <a:rPr lang="en-US" sz="1600"/>
              <a:t>  {     x_coord = (x &gt; 79 ? 79 : (x &lt; 0 ? 0 :x)); }</a:t>
            </a:r>
          </a:p>
          <a:p>
            <a:r>
              <a:rPr lang="en-US" sz="1600"/>
              <a:t>void sety (int y)</a:t>
            </a:r>
          </a:p>
          <a:p>
            <a:r>
              <a:rPr lang="en-US" sz="1600"/>
              <a:t>  {</a:t>
            </a:r>
          </a:p>
          <a:p>
            <a:r>
              <a:rPr lang="en-US" sz="1600"/>
              <a:t>    y_coord = (y &lt; 24 ? 24 : (y &lt; 0 ? 0 : y));</a:t>
            </a:r>
          </a:p>
          <a:p>
            <a:r>
              <a:rPr lang="en-US" sz="1600"/>
              <a:t>  }</a:t>
            </a:r>
          </a:p>
          <a:p>
            <a:r>
              <a:rPr lang="en-US" sz="1600"/>
              <a:t>int getx( void)</a:t>
            </a:r>
          </a:p>
          <a:p>
            <a:r>
              <a:rPr lang="en-US" sz="1600"/>
              <a:t>  {</a:t>
            </a:r>
          </a:p>
          <a:p>
            <a:r>
              <a:rPr lang="en-US" sz="1600"/>
              <a:t>    return x_coord;</a:t>
            </a:r>
          </a:p>
          <a:p>
            <a:r>
              <a:rPr lang="en-US" sz="1600"/>
              <a:t>   {</a:t>
            </a:r>
          </a:p>
          <a:p>
            <a:r>
              <a:rPr lang="en-US" sz="1600"/>
              <a:t>int gety( void)</a:t>
            </a:r>
          </a:p>
          <a:p>
            <a:r>
              <a:rPr lang="en-US" sz="1600"/>
              <a:t>{ return y_coord;}</a:t>
            </a:r>
          </a:p>
          <a:p>
            <a:r>
              <a:rPr lang="en-US" sz="1600"/>
              <a:t>}; // end of struct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p:cNvSpPr>
          <p:nvPr>
            <p:ph type="title"/>
          </p:nvPr>
        </p:nvSpPr>
        <p:spPr/>
        <p:txBody>
          <a:bodyPr/>
          <a:lstStyle/>
          <a:p>
            <a:r>
              <a:rPr lang="en-US"/>
              <a:t>Example: Structure and its objects</a:t>
            </a:r>
          </a:p>
        </p:txBody>
      </p:sp>
      <p:sp>
        <p:nvSpPr>
          <p:cNvPr id="777219" name="Rectangle 3"/>
          <p:cNvSpPr>
            <a:spLocks noGrp="1"/>
          </p:cNvSpPr>
          <p:nvPr>
            <p:ph type="body" idx="1"/>
          </p:nvPr>
        </p:nvSpPr>
        <p:spPr/>
        <p:txBody>
          <a:bodyPr/>
          <a:lstStyle/>
          <a:p>
            <a:pPr>
              <a:lnSpc>
                <a:spcPct val="90000"/>
              </a:lnSpc>
            </a:pPr>
            <a:r>
              <a:rPr lang="en-US"/>
              <a:t>For example, the following code can go in main( ):</a:t>
            </a:r>
          </a:p>
          <a:p>
            <a:pPr>
              <a:lnSpc>
                <a:spcPct val="90000"/>
              </a:lnSpc>
            </a:pPr>
            <a:r>
              <a:rPr lang="en-US" sz="1600"/>
              <a:t>struct point</a:t>
            </a:r>
          </a:p>
          <a:p>
            <a:pPr>
              <a:lnSpc>
                <a:spcPct val="90000"/>
              </a:lnSpc>
            </a:pPr>
            <a:r>
              <a:rPr lang="en-US" sz="1600"/>
              <a:t> {</a:t>
            </a:r>
          </a:p>
          <a:p>
            <a:pPr>
              <a:lnSpc>
                <a:spcPct val="90000"/>
              </a:lnSpc>
            </a:pPr>
            <a:r>
              <a:rPr lang="en-US" sz="1600"/>
              <a:t>   int x_coord;</a:t>
            </a:r>
          </a:p>
          <a:p>
            <a:pPr>
              <a:lnSpc>
                <a:spcPct val="90000"/>
              </a:lnSpc>
            </a:pPr>
            <a:r>
              <a:rPr lang="en-US" sz="1600"/>
              <a:t>   int y_coord;</a:t>
            </a:r>
          </a:p>
          <a:p>
            <a:pPr>
              <a:lnSpc>
                <a:spcPct val="90000"/>
              </a:lnSpc>
            </a:pPr>
            <a:r>
              <a:rPr lang="en-US" sz="1600"/>
              <a:t>   void setx( int x)</a:t>
            </a:r>
          </a:p>
          <a:p>
            <a:pPr>
              <a:lnSpc>
                <a:spcPct val="90000"/>
              </a:lnSpc>
            </a:pPr>
            <a:r>
              <a:rPr lang="en-US" sz="1600"/>
              <a:t>   { x_coord = (x &gt; 79 ? 79 : (x &lt; 0 ? 0 :x)); }</a:t>
            </a:r>
          </a:p>
          <a:p>
            <a:pPr>
              <a:lnSpc>
                <a:spcPct val="90000"/>
              </a:lnSpc>
            </a:pPr>
            <a:r>
              <a:rPr lang="en-US" sz="1600"/>
              <a:t>void sety (int y)</a:t>
            </a:r>
          </a:p>
          <a:p>
            <a:pPr>
              <a:lnSpc>
                <a:spcPct val="90000"/>
              </a:lnSpc>
            </a:pPr>
            <a:r>
              <a:rPr lang="en-US" sz="1600"/>
              <a:t>  { y_coord = (y &lt; 24 ? 24 : (y &lt; 0 ? 0 : y)); }</a:t>
            </a:r>
          </a:p>
          <a:p>
            <a:pPr>
              <a:lnSpc>
                <a:spcPct val="90000"/>
              </a:lnSpc>
            </a:pPr>
            <a:r>
              <a:rPr lang="en-US" sz="1600"/>
              <a:t>int getx( void)</a:t>
            </a:r>
          </a:p>
          <a:p>
            <a:pPr>
              <a:lnSpc>
                <a:spcPct val="90000"/>
              </a:lnSpc>
            </a:pPr>
            <a:r>
              <a:rPr lang="en-US" sz="1600"/>
              <a:t>  {  return x_coord; }</a:t>
            </a:r>
          </a:p>
          <a:p>
            <a:pPr>
              <a:lnSpc>
                <a:spcPct val="90000"/>
              </a:lnSpc>
            </a:pPr>
            <a:r>
              <a:rPr lang="en-US" sz="1600"/>
              <a:t>int gety( void)</a:t>
            </a:r>
          </a:p>
          <a:p>
            <a:pPr>
              <a:lnSpc>
                <a:spcPct val="90000"/>
              </a:lnSpc>
            </a:pPr>
            <a:r>
              <a:rPr lang="en-US" sz="1600"/>
              <a:t>  { return y_coord;}</a:t>
            </a:r>
          </a:p>
          <a:p>
            <a:pPr>
              <a:lnSpc>
                <a:spcPct val="90000"/>
              </a:lnSpc>
            </a:pPr>
            <a:r>
              <a:rPr lang="en-US" sz="1600"/>
              <a:t>}; // end of struct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p:cNvSpPr>
          <p:nvPr>
            <p:ph type="title"/>
          </p:nvPr>
        </p:nvSpPr>
        <p:spPr/>
        <p:txBody>
          <a:bodyPr/>
          <a:lstStyle/>
          <a:p>
            <a:r>
              <a:rPr lang="en-US"/>
              <a:t>Example: Structure and its objects</a:t>
            </a:r>
          </a:p>
        </p:txBody>
      </p:sp>
      <p:sp>
        <p:nvSpPr>
          <p:cNvPr id="779267" name="Rectangle 3"/>
          <p:cNvSpPr>
            <a:spLocks noGrp="1"/>
          </p:cNvSpPr>
          <p:nvPr>
            <p:ph type="body" idx="1"/>
          </p:nvPr>
        </p:nvSpPr>
        <p:spPr/>
        <p:txBody>
          <a:bodyPr/>
          <a:lstStyle/>
          <a:p>
            <a:r>
              <a:rPr lang="en-US" sz="1600"/>
              <a:t>main( )</a:t>
            </a:r>
          </a:p>
          <a:p>
            <a:r>
              <a:rPr lang="en-US" sz="1600"/>
              <a:t> {</a:t>
            </a:r>
          </a:p>
          <a:p>
            <a:r>
              <a:rPr lang="en-US" sz="1600"/>
              <a:t>   int a, b;</a:t>
            </a:r>
          </a:p>
          <a:p>
            <a:r>
              <a:rPr lang="en-US" sz="1600"/>
              <a:t>   // a structure variable p1 of point type, struct keyword not required</a:t>
            </a:r>
          </a:p>
          <a:p>
            <a:r>
              <a:rPr lang="en-US" sz="1600"/>
              <a:t>   point p1;</a:t>
            </a:r>
          </a:p>
          <a:p>
            <a:r>
              <a:rPr lang="en-US" sz="1600"/>
              <a:t>   p1.setx(22); // set the value of x_coord  of p1</a:t>
            </a:r>
          </a:p>
          <a:p>
            <a:r>
              <a:rPr lang="en-US" sz="1600"/>
              <a:t>   p1.sety(44); // set the value of y_coord of p1</a:t>
            </a:r>
          </a:p>
          <a:p>
            <a:r>
              <a:rPr lang="en-US" sz="1600"/>
              <a:t>   a = p1.getx( ); // return the value of the x_coord member of p1</a:t>
            </a:r>
          </a:p>
          <a:p>
            <a:r>
              <a:rPr lang="en-US" sz="1600"/>
              <a:t>   b = p1.gety( ); // return the value of the y_coord member of p1</a:t>
            </a:r>
          </a:p>
          <a:p>
            <a:r>
              <a:rPr lang="en-US" sz="1600"/>
              <a:t>   }</a:t>
            </a:r>
          </a:p>
          <a:p>
            <a:r>
              <a:rPr lang="en-US" sz="1600"/>
              <a:t> Variables and methods declared within a struct are freely accessible to functions outside the structure declaration.</a:t>
            </a:r>
          </a:p>
          <a:p>
            <a:pPr>
              <a:buFont typeface="Arial" charset="0"/>
              <a:buNone/>
            </a:pPr>
            <a:r>
              <a:rPr lang="en-US" sz="160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p:cNvSpPr>
          <p:nvPr>
            <p:ph type="title"/>
          </p:nvPr>
        </p:nvSpPr>
        <p:spPr/>
        <p:txBody>
          <a:bodyPr/>
          <a:lstStyle/>
          <a:p>
            <a:r>
              <a:rPr lang="en-US"/>
              <a:t>Scope</a:t>
            </a:r>
          </a:p>
        </p:txBody>
      </p:sp>
      <p:sp>
        <p:nvSpPr>
          <p:cNvPr id="781315" name="Rectangle 3"/>
          <p:cNvSpPr>
            <a:spLocks noGrp="1"/>
          </p:cNvSpPr>
          <p:nvPr>
            <p:ph type="body" idx="1"/>
          </p:nvPr>
        </p:nvSpPr>
        <p:spPr/>
        <p:txBody>
          <a:bodyPr/>
          <a:lstStyle/>
          <a:p>
            <a:r>
              <a:rPr lang="en-US"/>
              <a:t>Every variable has an associated scope. The scope defines the context of the variable. The scope of a variable specifies where the variable may be accessed.</a:t>
            </a:r>
          </a:p>
          <a:p>
            <a:endParaRPr lang="en-US"/>
          </a:p>
          <a:p>
            <a:r>
              <a:rPr lang="en-US"/>
              <a:t>C++ provides for three types of scope: </a:t>
            </a:r>
            <a:r>
              <a:rPr lang="en-US" b="1"/>
              <a:t>file</a:t>
            </a:r>
            <a:r>
              <a:rPr lang="en-US"/>
              <a:t>, </a:t>
            </a:r>
            <a:r>
              <a:rPr lang="en-US" b="1"/>
              <a:t>class</a:t>
            </a:r>
            <a:r>
              <a:rPr lang="en-US"/>
              <a:t> and </a:t>
            </a:r>
            <a:r>
              <a:rPr lang="en-US" b="1"/>
              <a:t>local</a:t>
            </a:r>
            <a:r>
              <a:rPr lang="en-US"/>
              <a:t> scope.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p:cNvSpPr>
          <p:nvPr>
            <p:ph type="title"/>
          </p:nvPr>
        </p:nvSpPr>
        <p:spPr/>
        <p:txBody>
          <a:bodyPr/>
          <a:lstStyle/>
          <a:p>
            <a:r>
              <a:rPr lang="en-US"/>
              <a:t>File Scope</a:t>
            </a:r>
          </a:p>
        </p:txBody>
      </p:sp>
      <p:sp>
        <p:nvSpPr>
          <p:cNvPr id="783363" name="Rectangle 3"/>
          <p:cNvSpPr>
            <a:spLocks noGrp="1"/>
          </p:cNvSpPr>
          <p:nvPr>
            <p:ph type="body" idx="1"/>
          </p:nvPr>
        </p:nvSpPr>
        <p:spPr/>
        <p:txBody>
          <a:bodyPr>
            <a:normAutofit fontScale="92500" lnSpcReduction="20000"/>
          </a:bodyPr>
          <a:lstStyle/>
          <a:p>
            <a:r>
              <a:rPr lang="en-US"/>
              <a:t>File scope is considered to be the outermost scope. </a:t>
            </a:r>
          </a:p>
          <a:p>
            <a:endParaRPr lang="en-US"/>
          </a:p>
          <a:p>
            <a:r>
              <a:rPr lang="en-US"/>
              <a:t>It is defined as the space outside all functions.</a:t>
            </a:r>
          </a:p>
          <a:p>
            <a:endParaRPr lang="en-US"/>
          </a:p>
          <a:p>
            <a:r>
              <a:rPr lang="en-US"/>
              <a:t>Variables that have file scope are accessible to all the functions in the program file, and are referred to as global variables.</a:t>
            </a:r>
          </a:p>
          <a:p>
            <a:endParaRPr lang="en-US"/>
          </a:p>
          <a:p>
            <a:r>
              <a:rPr lang="en-US"/>
              <a:t>Such variables are defines outside main( ).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p:cNvSpPr>
          <p:nvPr>
            <p:ph type="title"/>
          </p:nvPr>
        </p:nvSpPr>
        <p:spPr/>
        <p:txBody>
          <a:bodyPr/>
          <a:lstStyle/>
          <a:p>
            <a:r>
              <a:rPr lang="en-US"/>
              <a:t>Local Scope</a:t>
            </a:r>
          </a:p>
        </p:txBody>
      </p:sp>
      <p:sp>
        <p:nvSpPr>
          <p:cNvPr id="785411" name="Rectangle 3"/>
          <p:cNvSpPr>
            <a:spLocks noGrp="1"/>
          </p:cNvSpPr>
          <p:nvPr>
            <p:ph type="body" idx="1"/>
          </p:nvPr>
        </p:nvSpPr>
        <p:spPr/>
        <p:txBody>
          <a:bodyPr>
            <a:normAutofit lnSpcReduction="10000"/>
          </a:bodyPr>
          <a:lstStyle/>
          <a:p>
            <a:r>
              <a:rPr lang="en-US"/>
              <a:t>Local scope is defined as being limited to the braces of a function, or control structure like if, while, and for.</a:t>
            </a:r>
          </a:p>
          <a:p>
            <a:endParaRPr lang="en-US"/>
          </a:p>
          <a:p>
            <a:r>
              <a:rPr lang="en-US"/>
              <a:t>Variables that have local scope are not accessible outside the function or the control structures.</a:t>
            </a:r>
          </a:p>
          <a:p>
            <a:endParaRPr lang="en-US"/>
          </a:p>
          <a:p>
            <a:r>
              <a:rPr lang="en-US"/>
              <a:t>Nesting of local scope is possible.</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p:cNvSpPr>
          <p:nvPr>
            <p:ph type="title"/>
          </p:nvPr>
        </p:nvSpPr>
        <p:spPr/>
        <p:txBody>
          <a:bodyPr/>
          <a:lstStyle/>
          <a:p>
            <a:r>
              <a:rPr lang="en-US"/>
              <a:t>Class Scope</a:t>
            </a:r>
          </a:p>
        </p:txBody>
      </p:sp>
      <p:sp>
        <p:nvSpPr>
          <p:cNvPr id="787459" name="Rectangle 3"/>
          <p:cNvSpPr>
            <a:spLocks noGrp="1"/>
          </p:cNvSpPr>
          <p:nvPr>
            <p:ph type="body" idx="1"/>
          </p:nvPr>
        </p:nvSpPr>
        <p:spPr/>
        <p:txBody>
          <a:bodyPr>
            <a:normAutofit lnSpcReduction="10000"/>
          </a:bodyPr>
          <a:lstStyle/>
          <a:p>
            <a:r>
              <a:rPr lang="en-US"/>
              <a:t>The </a:t>
            </a:r>
            <a:r>
              <a:rPr lang="en-US" b="1"/>
              <a:t>class</a:t>
            </a:r>
            <a:r>
              <a:rPr lang="en-US"/>
              <a:t> keyword was borrowed from Simula, and incorporated into C++ by Stroustrup.</a:t>
            </a:r>
          </a:p>
          <a:p>
            <a:endParaRPr lang="en-US"/>
          </a:p>
          <a:p>
            <a:r>
              <a:rPr lang="en-US"/>
              <a:t>But for some fundamental differences, the </a:t>
            </a:r>
            <a:r>
              <a:rPr lang="en-US" b="1"/>
              <a:t>class</a:t>
            </a:r>
            <a:r>
              <a:rPr lang="en-US"/>
              <a:t> keyword is similar in usage to the </a:t>
            </a:r>
            <a:r>
              <a:rPr lang="en-US" b="1"/>
              <a:t>struct</a:t>
            </a:r>
            <a:r>
              <a:rPr lang="en-US"/>
              <a:t> keyword in C++.</a:t>
            </a:r>
          </a:p>
          <a:p>
            <a:endParaRPr lang="en-US"/>
          </a:p>
          <a:p>
            <a:r>
              <a:rPr lang="en-US"/>
              <a:t>Shown below is the class declaration for the data type point: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p:cNvSpPr>
          <p:nvPr>
            <p:ph type="title"/>
          </p:nvPr>
        </p:nvSpPr>
        <p:spPr/>
        <p:txBody>
          <a:bodyPr/>
          <a:lstStyle/>
          <a:p>
            <a:r>
              <a:rPr lang="en-US"/>
              <a:t>Class Declaration</a:t>
            </a:r>
          </a:p>
        </p:txBody>
      </p:sp>
      <p:sp>
        <p:nvSpPr>
          <p:cNvPr id="789507" name="Rectangle 3"/>
          <p:cNvSpPr>
            <a:spLocks noGrp="1"/>
          </p:cNvSpPr>
          <p:nvPr>
            <p:ph type="body" idx="1"/>
          </p:nvPr>
        </p:nvSpPr>
        <p:spPr>
          <a:xfrm>
            <a:off x="533400" y="1658938"/>
            <a:ext cx="4495800" cy="4162425"/>
          </a:xfrm>
        </p:spPr>
        <p:txBody>
          <a:bodyPr/>
          <a:lstStyle/>
          <a:p>
            <a:pPr>
              <a:buFont typeface="Arial" charset="0"/>
              <a:buNone/>
            </a:pPr>
            <a:r>
              <a:rPr lang="en-US" sz="1600"/>
              <a:t>class point</a:t>
            </a:r>
          </a:p>
          <a:p>
            <a:pPr>
              <a:buFont typeface="Arial" charset="0"/>
              <a:buNone/>
            </a:pPr>
            <a:r>
              <a:rPr lang="en-US" sz="1600"/>
              <a:t> {</a:t>
            </a:r>
          </a:p>
          <a:p>
            <a:pPr>
              <a:buFont typeface="Arial" charset="0"/>
              <a:buNone/>
            </a:pPr>
            <a:r>
              <a:rPr lang="en-US" sz="1600"/>
              <a:t>   int x_coord;</a:t>
            </a:r>
          </a:p>
          <a:p>
            <a:pPr>
              <a:buFont typeface="Arial" charset="0"/>
              <a:buNone/>
            </a:pPr>
            <a:r>
              <a:rPr lang="en-US" sz="1600"/>
              <a:t>   int y_coord;</a:t>
            </a:r>
          </a:p>
          <a:p>
            <a:pPr>
              <a:buFont typeface="Arial" charset="0"/>
              <a:buNone/>
            </a:pPr>
            <a:r>
              <a:rPr lang="en-US" sz="1600"/>
              <a:t>   void setx( int x)</a:t>
            </a:r>
          </a:p>
          <a:p>
            <a:pPr>
              <a:buFont typeface="Arial" charset="0"/>
              <a:buNone/>
            </a:pPr>
            <a:r>
              <a:rPr lang="en-US" sz="1600"/>
              <a:t>   { x_coord = (x &gt; 79 ? 79 : (x &lt; 0 ? 0 :x)); }</a:t>
            </a:r>
          </a:p>
          <a:p>
            <a:pPr>
              <a:buFont typeface="Arial" charset="0"/>
              <a:buNone/>
            </a:pPr>
            <a:r>
              <a:rPr lang="en-US" sz="1600"/>
              <a:t>void sety (int y)</a:t>
            </a:r>
          </a:p>
          <a:p>
            <a:pPr>
              <a:buFont typeface="Arial" charset="0"/>
              <a:buNone/>
            </a:pPr>
            <a:r>
              <a:rPr lang="en-US" sz="1600"/>
              <a:t>   { y_coord = (y &lt; 24 ? 24 : (y &lt; 0 ? 0 : y)); }</a:t>
            </a:r>
          </a:p>
          <a:p>
            <a:pPr>
              <a:buFont typeface="Arial" charset="0"/>
              <a:buNone/>
            </a:pPr>
            <a:r>
              <a:rPr lang="en-US" sz="1600"/>
              <a:t>int getx( void)</a:t>
            </a:r>
          </a:p>
          <a:p>
            <a:pPr>
              <a:buFont typeface="Arial" charset="0"/>
              <a:buNone/>
            </a:pPr>
            <a:r>
              <a:rPr lang="en-US" sz="1600"/>
              <a:t>   { return x_coord; }</a:t>
            </a:r>
          </a:p>
          <a:p>
            <a:pPr>
              <a:buFont typeface="Arial" charset="0"/>
              <a:buNone/>
            </a:pPr>
            <a:r>
              <a:rPr lang="en-US" sz="1600"/>
              <a:t>int gety( void)</a:t>
            </a:r>
          </a:p>
          <a:p>
            <a:pPr>
              <a:buFont typeface="Arial" charset="0"/>
              <a:buNone/>
            </a:pPr>
            <a:r>
              <a:rPr lang="en-US" sz="1600"/>
              <a:t>   { return y_coord;}</a:t>
            </a:r>
          </a:p>
          <a:p>
            <a:pPr>
              <a:buFont typeface="Arial" charset="0"/>
              <a:buNone/>
            </a:pPr>
            <a:r>
              <a:rPr lang="en-US" sz="1600"/>
              <a:t>}; // end of class</a:t>
            </a:r>
          </a:p>
        </p:txBody>
      </p:sp>
      <p:sp>
        <p:nvSpPr>
          <p:cNvPr id="789508" name="Rectangle 4"/>
          <p:cNvSpPr>
            <a:spLocks noChangeArrowheads="1"/>
          </p:cNvSpPr>
          <p:nvPr/>
        </p:nvSpPr>
        <p:spPr bwMode="auto">
          <a:xfrm>
            <a:off x="4724400" y="1447800"/>
            <a:ext cx="4419600" cy="44196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1600">
                <a:latin typeface="Gill Sans MT" pitchFamily="34" charset="0"/>
              </a:rPr>
              <a:t>main( )</a:t>
            </a:r>
          </a:p>
          <a:p>
            <a:pPr marL="342900" indent="-342900" eaLnBrk="0" hangingPunct="0">
              <a:spcBef>
                <a:spcPct val="20000"/>
              </a:spcBef>
              <a:buFont typeface="Arial" charset="0"/>
              <a:buNone/>
            </a:pPr>
            <a:r>
              <a:rPr lang="en-US" sz="1600">
                <a:latin typeface="Gill Sans MT" pitchFamily="34" charset="0"/>
              </a:rPr>
              <a:t>      {</a:t>
            </a:r>
          </a:p>
          <a:p>
            <a:pPr marL="342900" indent="-342900" eaLnBrk="0" hangingPunct="0">
              <a:spcBef>
                <a:spcPct val="20000"/>
              </a:spcBef>
              <a:buFont typeface="Arial" charset="0"/>
              <a:buNone/>
            </a:pPr>
            <a:r>
              <a:rPr lang="en-US" sz="1600">
                <a:latin typeface="Gill Sans MT" pitchFamily="34" charset="0"/>
              </a:rPr>
              <a:t>   int a, b;</a:t>
            </a:r>
          </a:p>
          <a:p>
            <a:pPr marL="342900" indent="-342900" eaLnBrk="0" hangingPunct="0">
              <a:spcBef>
                <a:spcPct val="20000"/>
              </a:spcBef>
              <a:buFont typeface="Arial" charset="0"/>
              <a:buNone/>
            </a:pPr>
            <a:r>
              <a:rPr lang="en-US" sz="1600">
                <a:latin typeface="Gill Sans MT" pitchFamily="34" charset="0"/>
              </a:rPr>
              <a:t>   point p1;//class variable(object)</a:t>
            </a:r>
          </a:p>
          <a:p>
            <a:pPr marL="342900" indent="-342900" eaLnBrk="0" hangingPunct="0">
              <a:spcBef>
                <a:spcPct val="20000"/>
              </a:spcBef>
              <a:buFont typeface="Arial" charset="0"/>
              <a:buNone/>
            </a:pPr>
            <a:r>
              <a:rPr lang="en-US" sz="1600">
                <a:latin typeface="Gill Sans MT" pitchFamily="34" charset="0"/>
              </a:rPr>
              <a:t>   p1.setx(22); // </a:t>
            </a:r>
            <a:r>
              <a:rPr lang="en-US" sz="1400" b="1">
                <a:latin typeface="Gill Sans MT" pitchFamily="34" charset="0"/>
              </a:rPr>
              <a:t>not being accessible</a:t>
            </a:r>
            <a:r>
              <a:rPr lang="en-US" sz="1000" b="1">
                <a:latin typeface="Gill Sans MT" pitchFamily="34" charset="0"/>
              </a:rPr>
              <a:t> </a:t>
            </a:r>
            <a:endParaRPr lang="en-US" sz="1000">
              <a:latin typeface="Gill Sans MT" pitchFamily="34" charset="0"/>
            </a:endParaRPr>
          </a:p>
          <a:p>
            <a:pPr marL="342900" indent="-342900" eaLnBrk="0" hangingPunct="0">
              <a:spcBef>
                <a:spcPct val="20000"/>
              </a:spcBef>
              <a:buFont typeface="Arial" charset="0"/>
              <a:buNone/>
            </a:pPr>
            <a:r>
              <a:rPr lang="en-US" sz="1600">
                <a:latin typeface="Gill Sans MT" pitchFamily="34" charset="0"/>
              </a:rPr>
              <a:t>   p1.sety(44); // </a:t>
            </a:r>
            <a:r>
              <a:rPr lang="en-US" sz="1400" b="1">
                <a:latin typeface="Gill Sans MT" pitchFamily="34" charset="0"/>
              </a:rPr>
              <a:t>not being accessible</a:t>
            </a:r>
            <a:r>
              <a:rPr lang="en-US" sz="1600">
                <a:latin typeface="Gill Sans MT" pitchFamily="34" charset="0"/>
              </a:rPr>
              <a:t> </a:t>
            </a:r>
          </a:p>
          <a:p>
            <a:pPr marL="342900" indent="-342900" eaLnBrk="0" hangingPunct="0">
              <a:spcBef>
                <a:spcPct val="20000"/>
              </a:spcBef>
              <a:buFont typeface="Arial" charset="0"/>
              <a:buNone/>
            </a:pPr>
            <a:r>
              <a:rPr lang="en-US" sz="1600">
                <a:latin typeface="Gill Sans MT" pitchFamily="34" charset="0"/>
              </a:rPr>
              <a:t>   a = p1.getx( ); // </a:t>
            </a:r>
            <a:r>
              <a:rPr lang="en-US" sz="1400" b="1">
                <a:latin typeface="Gill Sans MT" pitchFamily="34" charset="0"/>
              </a:rPr>
              <a:t>not being accessible</a:t>
            </a:r>
            <a:r>
              <a:rPr lang="en-US" sz="1600">
                <a:latin typeface="Gill Sans MT" pitchFamily="34" charset="0"/>
              </a:rPr>
              <a:t> </a:t>
            </a:r>
          </a:p>
          <a:p>
            <a:pPr marL="342900" indent="-342900" eaLnBrk="0" hangingPunct="0">
              <a:spcBef>
                <a:spcPct val="20000"/>
              </a:spcBef>
              <a:buFont typeface="Arial" charset="0"/>
              <a:buNone/>
            </a:pPr>
            <a:r>
              <a:rPr lang="en-US" sz="1600">
                <a:latin typeface="Gill Sans MT" pitchFamily="34" charset="0"/>
              </a:rPr>
              <a:t>   b = p1.gety( ); // </a:t>
            </a:r>
            <a:r>
              <a:rPr lang="en-US" sz="1400" b="1">
                <a:latin typeface="Gill Sans MT" pitchFamily="34" charset="0"/>
              </a:rPr>
              <a:t>not being accessible</a:t>
            </a:r>
          </a:p>
          <a:p>
            <a:pPr marL="342900" indent="-342900" eaLnBrk="0" hangingPunct="0">
              <a:spcBef>
                <a:spcPct val="20000"/>
              </a:spcBef>
              <a:buFont typeface="Arial" charset="0"/>
              <a:buNone/>
            </a:pPr>
            <a:r>
              <a:rPr lang="en-US" sz="1600">
                <a:latin typeface="Gill Sans MT" pitchFamily="34" charset="0"/>
              </a:rPr>
              <a:t>        }</a:t>
            </a:r>
          </a:p>
          <a:p>
            <a:pPr marL="342900" indent="-342900" eaLnBrk="0" hangingPunct="0">
              <a:spcBef>
                <a:spcPct val="20000"/>
              </a:spcBef>
              <a:buFont typeface="Arial" charset="0"/>
              <a:buNone/>
            </a:pPr>
            <a:endParaRPr lang="en-US" sz="1600">
              <a:latin typeface="Gill Sans MT"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p:cNvSpPr>
          <p:nvPr>
            <p:ph type="title"/>
          </p:nvPr>
        </p:nvSpPr>
        <p:spPr/>
        <p:txBody>
          <a:bodyPr/>
          <a:lstStyle/>
          <a:p>
            <a:r>
              <a:rPr lang="en-US"/>
              <a:t>Accessibility of Struct Members </a:t>
            </a:r>
          </a:p>
        </p:txBody>
      </p:sp>
      <p:sp>
        <p:nvSpPr>
          <p:cNvPr id="791555" name="Rectangle 3"/>
          <p:cNvSpPr>
            <a:spLocks noGrp="1"/>
          </p:cNvSpPr>
          <p:nvPr>
            <p:ph type="body" idx="1"/>
          </p:nvPr>
        </p:nvSpPr>
        <p:spPr/>
        <p:txBody>
          <a:bodyPr/>
          <a:lstStyle/>
          <a:p>
            <a:r>
              <a:rPr lang="en-US"/>
              <a:t>Variables and methods declared within a struct are freely accessible to functions outside the structure declaration.</a:t>
            </a:r>
          </a:p>
          <a:p>
            <a:endParaRPr lang="en-US"/>
          </a:p>
          <a:p>
            <a:r>
              <a:rPr lang="en-US" b="1"/>
              <a:t>Therefore, all members in a structure are by default public.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p:cNvSpPr>
          <p:nvPr>
            <p:ph type="title"/>
          </p:nvPr>
        </p:nvSpPr>
        <p:spPr/>
        <p:txBody>
          <a:bodyPr>
            <a:normAutofit fontScale="90000"/>
          </a:bodyPr>
          <a:lstStyle/>
          <a:p>
            <a:r>
              <a:rPr lang="en-US"/>
              <a:t>The Structured Approach (Problem)</a:t>
            </a:r>
          </a:p>
        </p:txBody>
      </p:sp>
      <p:sp>
        <p:nvSpPr>
          <p:cNvPr id="646147" name="Rectangle 3"/>
          <p:cNvSpPr>
            <a:spLocks noGrp="1"/>
          </p:cNvSpPr>
          <p:nvPr>
            <p:ph type="body" idx="1"/>
          </p:nvPr>
        </p:nvSpPr>
        <p:spPr>
          <a:xfrm>
            <a:off x="685800" y="1730375"/>
            <a:ext cx="7772400" cy="4306888"/>
          </a:xfrm>
        </p:spPr>
        <p:txBody>
          <a:bodyPr>
            <a:normAutofit fontScale="85000" lnSpcReduction="20000"/>
          </a:bodyPr>
          <a:lstStyle/>
          <a:p>
            <a:r>
              <a:rPr lang="en-US" dirty="0"/>
              <a:t>This would escalate system maintenance costs.</a:t>
            </a:r>
          </a:p>
          <a:p>
            <a:endParaRPr lang="en-US" dirty="0"/>
          </a:p>
          <a:p>
            <a:r>
              <a:rPr lang="en-US" dirty="0"/>
              <a:t>A small change in system functionality would entail rewriting huge portions of code.</a:t>
            </a:r>
          </a:p>
          <a:p>
            <a:endParaRPr lang="en-US" dirty="0"/>
          </a:p>
          <a:p>
            <a:r>
              <a:rPr lang="en-US" dirty="0"/>
              <a:t>This is because modules in a system developed using this approach were tightly coupled, thereby increasing the interdependency between modules.</a:t>
            </a:r>
          </a:p>
          <a:p>
            <a:endParaRPr lang="en-US" dirty="0"/>
          </a:p>
          <a:p>
            <a:r>
              <a:rPr lang="en-US" dirty="0"/>
              <a:t>It was this interdependency that prevented the reusability of generic modules across systems.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p:cNvSpPr>
          <p:nvPr>
            <p:ph type="title"/>
          </p:nvPr>
        </p:nvSpPr>
        <p:spPr/>
        <p:txBody>
          <a:bodyPr/>
          <a:lstStyle/>
          <a:p>
            <a:r>
              <a:rPr lang="en-US"/>
              <a:t>Accessibility of Class Members </a:t>
            </a:r>
          </a:p>
        </p:txBody>
      </p:sp>
      <p:sp>
        <p:nvSpPr>
          <p:cNvPr id="793603" name="Rectangle 3"/>
          <p:cNvSpPr>
            <a:spLocks noGrp="1"/>
          </p:cNvSpPr>
          <p:nvPr>
            <p:ph type="body" idx="1"/>
          </p:nvPr>
        </p:nvSpPr>
        <p:spPr/>
        <p:txBody>
          <a:bodyPr>
            <a:normAutofit fontScale="77500" lnSpcReduction="20000"/>
          </a:bodyPr>
          <a:lstStyle/>
          <a:p>
            <a:r>
              <a:rPr lang="en-US"/>
              <a:t>On the other hand, when a class declaration is used for the Point data type as depicted earlier, the data members and the member functions are accessible from only within the class.</a:t>
            </a:r>
          </a:p>
          <a:p>
            <a:endParaRPr lang="en-US"/>
          </a:p>
          <a:p>
            <a:r>
              <a:rPr lang="en-US"/>
              <a:t>Data and methods within the class declaration will no longer be visible to functions outside the class point. The member functions to get and set the x and y coordinates can no longer be called from main( )</a:t>
            </a:r>
          </a:p>
          <a:p>
            <a:endParaRPr lang="en-US"/>
          </a:p>
          <a:p>
            <a:r>
              <a:rPr lang="en-US" b="1"/>
              <a:t>Therefore, all members in a class are by default private, thereby not being accessible outside the class.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p:cNvSpPr>
          <p:nvPr>
            <p:ph type="title"/>
          </p:nvPr>
        </p:nvSpPr>
        <p:spPr/>
        <p:txBody>
          <a:bodyPr/>
          <a:lstStyle/>
          <a:p>
            <a:r>
              <a:rPr lang="en-US"/>
              <a:t>Access Specifiers</a:t>
            </a:r>
          </a:p>
        </p:txBody>
      </p:sp>
      <p:sp>
        <p:nvSpPr>
          <p:cNvPr id="795651" name="Rectangle 3"/>
          <p:cNvSpPr>
            <a:spLocks noGrp="1"/>
          </p:cNvSpPr>
          <p:nvPr>
            <p:ph type="body" idx="1"/>
          </p:nvPr>
        </p:nvSpPr>
        <p:spPr/>
        <p:txBody>
          <a:bodyPr>
            <a:normAutofit fontScale="77500" lnSpcReduction="20000"/>
          </a:bodyPr>
          <a:lstStyle/>
          <a:p>
            <a:r>
              <a:rPr lang="en-US"/>
              <a:t>C++ offers the designer of the class the flexibility of deciding which member data or methods should be accessible from outside the class, and which should not.</a:t>
            </a:r>
          </a:p>
          <a:p>
            <a:endParaRPr lang="en-US"/>
          </a:p>
          <a:p>
            <a:r>
              <a:rPr lang="en-US"/>
              <a:t>Access specifiers serve the important purpose of drawing the line between the accessible and the inaccessible parts of a class.</a:t>
            </a:r>
          </a:p>
          <a:p>
            <a:endParaRPr lang="en-US"/>
          </a:p>
          <a:p>
            <a:r>
              <a:rPr lang="en-US"/>
              <a:t>It is the class designer’s prerogative to demarcate the part of the class that needs to be hidden, and the part that needs to be offered to the user as an interface to the class.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p:cNvSpPr>
          <p:nvPr>
            <p:ph type="title"/>
          </p:nvPr>
        </p:nvSpPr>
        <p:spPr/>
        <p:txBody>
          <a:bodyPr/>
          <a:lstStyle/>
          <a:p>
            <a:r>
              <a:rPr lang="en-US"/>
              <a:t>Access Specifiers</a:t>
            </a:r>
          </a:p>
        </p:txBody>
      </p:sp>
      <p:sp>
        <p:nvSpPr>
          <p:cNvPr id="797699" name="Rectangle 3"/>
          <p:cNvSpPr>
            <a:spLocks noGrp="1"/>
          </p:cNvSpPr>
          <p:nvPr>
            <p:ph type="body" idx="1"/>
          </p:nvPr>
        </p:nvSpPr>
        <p:spPr/>
        <p:txBody>
          <a:bodyPr>
            <a:normAutofit fontScale="92500" lnSpcReduction="10000"/>
          </a:bodyPr>
          <a:lstStyle/>
          <a:p>
            <a:r>
              <a:rPr lang="en-US"/>
              <a:t>The </a:t>
            </a:r>
            <a:r>
              <a:rPr lang="en-US" b="1">
                <a:solidFill>
                  <a:srgbClr val="009900"/>
                </a:solidFill>
              </a:rPr>
              <a:t>private</a:t>
            </a:r>
            <a:r>
              <a:rPr lang="en-US"/>
              <a:t> access specifier is generally used to encapsulate or hide the member data in the class.</a:t>
            </a:r>
          </a:p>
          <a:p>
            <a:endParaRPr lang="en-US"/>
          </a:p>
          <a:p>
            <a:r>
              <a:rPr lang="en-US"/>
              <a:t>The </a:t>
            </a:r>
            <a:r>
              <a:rPr lang="en-US" b="1">
                <a:solidFill>
                  <a:srgbClr val="009900"/>
                </a:solidFill>
              </a:rPr>
              <a:t>public</a:t>
            </a:r>
            <a:r>
              <a:rPr lang="en-US"/>
              <a:t> access specifier is used to expose the member functions to the outside world, that is, to outside functions as interfaces to the class.</a:t>
            </a:r>
          </a:p>
          <a:p>
            <a:endParaRPr lang="en-US"/>
          </a:p>
          <a:p>
            <a:r>
              <a:rPr lang="en-US"/>
              <a:t>The modified code for the class point is presented in the following slides: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p:cNvSpPr>
          <p:nvPr>
            <p:ph type="title"/>
          </p:nvPr>
        </p:nvSpPr>
        <p:spPr/>
        <p:txBody>
          <a:bodyPr/>
          <a:lstStyle/>
          <a:p>
            <a:r>
              <a:rPr lang="en-US"/>
              <a:t>Class Declaration for Point</a:t>
            </a:r>
          </a:p>
        </p:txBody>
      </p:sp>
      <p:sp>
        <p:nvSpPr>
          <p:cNvPr id="799747" name="Rectangle 3"/>
          <p:cNvSpPr>
            <a:spLocks noGrp="1"/>
          </p:cNvSpPr>
          <p:nvPr>
            <p:ph type="body" idx="1"/>
          </p:nvPr>
        </p:nvSpPr>
        <p:spPr/>
        <p:txBody>
          <a:bodyPr/>
          <a:lstStyle/>
          <a:p>
            <a:pPr>
              <a:lnSpc>
                <a:spcPct val="90000"/>
              </a:lnSpc>
            </a:pPr>
            <a:r>
              <a:rPr lang="en-US" sz="1400"/>
              <a:t>class point</a:t>
            </a:r>
          </a:p>
          <a:p>
            <a:pPr>
              <a:lnSpc>
                <a:spcPct val="90000"/>
              </a:lnSpc>
            </a:pPr>
            <a:r>
              <a:rPr lang="en-US" sz="1400"/>
              <a:t> {</a:t>
            </a:r>
          </a:p>
          <a:p>
            <a:pPr>
              <a:lnSpc>
                <a:spcPct val="90000"/>
              </a:lnSpc>
            </a:pPr>
            <a:r>
              <a:rPr lang="en-US" sz="1400"/>
              <a:t>   </a:t>
            </a:r>
            <a:r>
              <a:rPr lang="en-US" sz="1400" b="1">
                <a:solidFill>
                  <a:srgbClr val="009900"/>
                </a:solidFill>
              </a:rPr>
              <a:t>private:</a:t>
            </a:r>
          </a:p>
          <a:p>
            <a:pPr>
              <a:lnSpc>
                <a:spcPct val="90000"/>
              </a:lnSpc>
            </a:pPr>
            <a:r>
              <a:rPr lang="en-US" sz="1400"/>
              <a:t>    int x_coord;</a:t>
            </a:r>
          </a:p>
          <a:p>
            <a:pPr>
              <a:lnSpc>
                <a:spcPct val="90000"/>
              </a:lnSpc>
            </a:pPr>
            <a:r>
              <a:rPr lang="en-US" sz="1400"/>
              <a:t>    int y_coord;</a:t>
            </a:r>
          </a:p>
          <a:p>
            <a:pPr>
              <a:lnSpc>
                <a:spcPct val="90000"/>
              </a:lnSpc>
            </a:pPr>
            <a:r>
              <a:rPr lang="en-US" sz="1400"/>
              <a:t>   </a:t>
            </a:r>
          </a:p>
          <a:p>
            <a:pPr>
              <a:lnSpc>
                <a:spcPct val="90000"/>
              </a:lnSpc>
            </a:pPr>
            <a:r>
              <a:rPr lang="en-US" sz="1400"/>
              <a:t>   </a:t>
            </a:r>
            <a:r>
              <a:rPr lang="en-US" sz="1400" b="1">
                <a:solidFill>
                  <a:srgbClr val="009900"/>
                </a:solidFill>
              </a:rPr>
              <a:t>public:</a:t>
            </a:r>
          </a:p>
          <a:p>
            <a:pPr>
              <a:lnSpc>
                <a:spcPct val="90000"/>
              </a:lnSpc>
            </a:pPr>
            <a:r>
              <a:rPr lang="en-US" sz="1400"/>
              <a:t>    void setx( int x)</a:t>
            </a:r>
          </a:p>
          <a:p>
            <a:pPr>
              <a:lnSpc>
                <a:spcPct val="90000"/>
              </a:lnSpc>
            </a:pPr>
            <a:r>
              <a:rPr lang="en-US" sz="1400"/>
              <a:t>    {     x_coord = (x &gt; 79 ? 79 : (x &lt; 0 ? 0 :x)); }</a:t>
            </a:r>
          </a:p>
          <a:p>
            <a:pPr>
              <a:lnSpc>
                <a:spcPct val="90000"/>
              </a:lnSpc>
            </a:pPr>
            <a:r>
              <a:rPr lang="en-US" sz="1400"/>
              <a:t>    void sety (int y)</a:t>
            </a:r>
          </a:p>
          <a:p>
            <a:pPr>
              <a:lnSpc>
                <a:spcPct val="90000"/>
              </a:lnSpc>
            </a:pPr>
            <a:r>
              <a:rPr lang="en-US" sz="1400"/>
              <a:t>     { y_coord = (y &lt; 24 ? 24 : (y &lt; 0 ? 0 : y)); }</a:t>
            </a:r>
          </a:p>
          <a:p>
            <a:pPr>
              <a:lnSpc>
                <a:spcPct val="90000"/>
              </a:lnSpc>
            </a:pPr>
            <a:r>
              <a:rPr lang="en-US" sz="1400"/>
              <a:t>    int getx( void)</a:t>
            </a:r>
          </a:p>
          <a:p>
            <a:pPr>
              <a:lnSpc>
                <a:spcPct val="90000"/>
              </a:lnSpc>
            </a:pPr>
            <a:r>
              <a:rPr lang="en-US" sz="1400"/>
              <a:t>     {  return x_coord; }</a:t>
            </a:r>
          </a:p>
          <a:p>
            <a:pPr>
              <a:lnSpc>
                <a:spcPct val="90000"/>
              </a:lnSpc>
            </a:pPr>
            <a:r>
              <a:rPr lang="en-US" sz="1400"/>
              <a:t>    int gety( void)</a:t>
            </a:r>
          </a:p>
          <a:p>
            <a:pPr>
              <a:lnSpc>
                <a:spcPct val="90000"/>
              </a:lnSpc>
            </a:pPr>
            <a:r>
              <a:rPr lang="en-US" sz="1400"/>
              <a:t>     { return y_coord;}</a:t>
            </a:r>
          </a:p>
          <a:p>
            <a:pPr>
              <a:lnSpc>
                <a:spcPct val="90000"/>
              </a:lnSpc>
            </a:pPr>
            <a:r>
              <a:rPr lang="en-US" sz="1400"/>
              <a:t>}; // end of class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p:cNvSpPr>
          <p:nvPr>
            <p:ph type="title"/>
          </p:nvPr>
        </p:nvSpPr>
        <p:spPr/>
        <p:txBody>
          <a:bodyPr/>
          <a:lstStyle/>
          <a:p>
            <a:r>
              <a:rPr lang="en-US"/>
              <a:t>Class Declaration for Point</a:t>
            </a:r>
          </a:p>
        </p:txBody>
      </p:sp>
      <p:sp>
        <p:nvSpPr>
          <p:cNvPr id="801795" name="Rectangle 3"/>
          <p:cNvSpPr>
            <a:spLocks noGrp="1"/>
          </p:cNvSpPr>
          <p:nvPr>
            <p:ph type="body" idx="1"/>
          </p:nvPr>
        </p:nvSpPr>
        <p:spPr/>
        <p:txBody>
          <a:bodyPr/>
          <a:lstStyle/>
          <a:p>
            <a:r>
              <a:rPr lang="en-US" sz="1600"/>
              <a:t>main( )</a:t>
            </a:r>
          </a:p>
          <a:p>
            <a:r>
              <a:rPr lang="en-US" sz="1600"/>
              <a:t> {</a:t>
            </a:r>
          </a:p>
          <a:p>
            <a:r>
              <a:rPr lang="en-US" sz="1600"/>
              <a:t>   int a, b;</a:t>
            </a:r>
          </a:p>
          <a:p>
            <a:r>
              <a:rPr lang="en-US" sz="1600"/>
              <a:t>   // an object p1 of class type point, class keyword not required</a:t>
            </a:r>
          </a:p>
          <a:p>
            <a:r>
              <a:rPr lang="en-US" sz="1600"/>
              <a:t>   point p1;</a:t>
            </a:r>
          </a:p>
          <a:p>
            <a:r>
              <a:rPr lang="en-US" sz="1600"/>
              <a:t>   p1.setx(22); // set the value of x_coord  of object p1</a:t>
            </a:r>
          </a:p>
          <a:p>
            <a:r>
              <a:rPr lang="en-US" sz="1600"/>
              <a:t>   p1.sety(44); // set the value of y_coord of object p1</a:t>
            </a:r>
          </a:p>
          <a:p>
            <a:r>
              <a:rPr lang="en-US" sz="1600"/>
              <a:t>   a = p1.getx( ); // return the value of the x_coord member of object p1</a:t>
            </a:r>
          </a:p>
          <a:p>
            <a:r>
              <a:rPr lang="en-US" sz="1600"/>
              <a:t>   b = p1.gety( ); // return the value of the y_coord member of p1</a:t>
            </a:r>
          </a:p>
          <a:p>
            <a:r>
              <a:rPr lang="en-US" sz="1600"/>
              <a:t>   }</a:t>
            </a:r>
          </a:p>
          <a:p>
            <a:endParaRPr lang="en-US" sz="16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p:cNvSpPr>
          <p:nvPr>
            <p:ph type="title"/>
          </p:nvPr>
        </p:nvSpPr>
        <p:spPr>
          <a:xfrm>
            <a:off x="0" y="76200"/>
            <a:ext cx="7772400" cy="1143000"/>
          </a:xfrm>
        </p:spPr>
        <p:txBody>
          <a:bodyPr>
            <a:normAutofit fontScale="90000"/>
          </a:bodyPr>
          <a:lstStyle/>
          <a:p>
            <a:r>
              <a:rPr lang="en-US"/>
              <a:t>Initializing Member Data in an Object of a Class</a:t>
            </a:r>
          </a:p>
        </p:txBody>
      </p:sp>
      <p:sp>
        <p:nvSpPr>
          <p:cNvPr id="803843" name="Rectangle 3"/>
          <p:cNvSpPr>
            <a:spLocks noGrp="1"/>
          </p:cNvSpPr>
          <p:nvPr>
            <p:ph type="body" idx="1"/>
          </p:nvPr>
        </p:nvSpPr>
        <p:spPr/>
        <p:txBody>
          <a:bodyPr>
            <a:normAutofit fontScale="92500" lnSpcReduction="10000"/>
          </a:bodyPr>
          <a:lstStyle/>
          <a:p>
            <a:r>
              <a:rPr lang="en-US"/>
              <a:t>Every time an object is created, memory is allocated for it. But allocation of memory does not automatically ensure initialization of member data within the object.</a:t>
            </a:r>
          </a:p>
          <a:p>
            <a:endParaRPr lang="en-US"/>
          </a:p>
          <a:p>
            <a:r>
              <a:rPr lang="en-US"/>
              <a:t>Referring to our earlier example of the class point, whenever an object of the class point is created, we would want to initialize the x_coord and y_coord member data with (0,0), or any specific values.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p:cNvSpPr>
          <p:nvPr>
            <p:ph type="title"/>
          </p:nvPr>
        </p:nvSpPr>
        <p:spPr/>
        <p:txBody>
          <a:bodyPr/>
          <a:lstStyle/>
          <a:p>
            <a:r>
              <a:rPr lang="en-US"/>
              <a:t>Constructors</a:t>
            </a:r>
          </a:p>
        </p:txBody>
      </p:sp>
      <p:sp>
        <p:nvSpPr>
          <p:cNvPr id="805891" name="Rectangle 3"/>
          <p:cNvSpPr>
            <a:spLocks noGrp="1"/>
          </p:cNvSpPr>
          <p:nvPr>
            <p:ph type="body" idx="1"/>
          </p:nvPr>
        </p:nvSpPr>
        <p:spPr/>
        <p:txBody>
          <a:bodyPr>
            <a:normAutofit fontScale="85000" lnSpcReduction="10000"/>
          </a:bodyPr>
          <a:lstStyle/>
          <a:p>
            <a:pPr>
              <a:lnSpc>
                <a:spcPct val="90000"/>
              </a:lnSpc>
            </a:pPr>
            <a:r>
              <a:rPr lang="en-US"/>
              <a:t>While designing a class, the class designer can define within the class, a special member function that is automatically invoked whenever an object of the class is created. </a:t>
            </a:r>
          </a:p>
          <a:p>
            <a:pPr>
              <a:lnSpc>
                <a:spcPct val="90000"/>
              </a:lnSpc>
            </a:pPr>
            <a:endParaRPr lang="en-US"/>
          </a:p>
          <a:p>
            <a:pPr>
              <a:lnSpc>
                <a:spcPct val="90000"/>
              </a:lnSpc>
            </a:pPr>
            <a:r>
              <a:rPr lang="en-US"/>
              <a:t>Such functions are called constructors. A member function can be designated as a constructor by assigning to it the same name as the name of the class.</a:t>
            </a:r>
          </a:p>
          <a:p>
            <a:pPr>
              <a:lnSpc>
                <a:spcPct val="90000"/>
              </a:lnSpc>
            </a:pPr>
            <a:endParaRPr lang="en-US"/>
          </a:p>
          <a:p>
            <a:pPr>
              <a:lnSpc>
                <a:spcPct val="90000"/>
              </a:lnSpc>
            </a:pPr>
            <a:r>
              <a:rPr lang="en-US"/>
              <a:t>A class can contain more than one constructor, thereby allowing multiple ways of initializing an object. </a:t>
            </a:r>
          </a:p>
          <a:p>
            <a:pPr>
              <a:lnSpc>
                <a:spcPct val="90000"/>
              </a:lnSpc>
            </a:pPr>
            <a:r>
              <a:rPr lang="en-US"/>
              <a:t>Constructors can therefore be overloaded.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p:cNvSpPr>
          <p:nvPr>
            <p:ph type="title"/>
          </p:nvPr>
        </p:nvSpPr>
        <p:spPr/>
        <p:txBody>
          <a:bodyPr/>
          <a:lstStyle/>
          <a:p>
            <a:r>
              <a:rPr lang="en-US"/>
              <a:t>Class With Constructors</a:t>
            </a:r>
          </a:p>
        </p:txBody>
      </p:sp>
      <p:sp>
        <p:nvSpPr>
          <p:cNvPr id="807939" name="Rectangle 3"/>
          <p:cNvSpPr>
            <a:spLocks noGrp="1"/>
          </p:cNvSpPr>
          <p:nvPr>
            <p:ph type="body" idx="1"/>
          </p:nvPr>
        </p:nvSpPr>
        <p:spPr/>
        <p:txBody>
          <a:bodyPr/>
          <a:lstStyle/>
          <a:p>
            <a:pPr>
              <a:lnSpc>
                <a:spcPct val="90000"/>
              </a:lnSpc>
            </a:pPr>
            <a:r>
              <a:rPr lang="en-US" sz="1400"/>
              <a:t>class point</a:t>
            </a:r>
          </a:p>
          <a:p>
            <a:pPr>
              <a:lnSpc>
                <a:spcPct val="90000"/>
              </a:lnSpc>
            </a:pPr>
            <a:r>
              <a:rPr lang="en-US" sz="1400"/>
              <a:t> {</a:t>
            </a:r>
          </a:p>
          <a:p>
            <a:pPr>
              <a:lnSpc>
                <a:spcPct val="90000"/>
              </a:lnSpc>
            </a:pPr>
            <a:r>
              <a:rPr lang="en-US" sz="1400"/>
              <a:t>   </a:t>
            </a:r>
            <a:r>
              <a:rPr lang="en-US" sz="1400" b="1">
                <a:solidFill>
                  <a:srgbClr val="009900"/>
                </a:solidFill>
              </a:rPr>
              <a:t>private:</a:t>
            </a:r>
          </a:p>
          <a:p>
            <a:pPr>
              <a:lnSpc>
                <a:spcPct val="90000"/>
              </a:lnSpc>
            </a:pPr>
            <a:r>
              <a:rPr lang="en-US" sz="1400"/>
              <a:t>    int x_coord;</a:t>
            </a:r>
          </a:p>
          <a:p>
            <a:pPr>
              <a:lnSpc>
                <a:spcPct val="90000"/>
              </a:lnSpc>
            </a:pPr>
            <a:r>
              <a:rPr lang="en-US" sz="1400"/>
              <a:t>    int y_coord;</a:t>
            </a:r>
          </a:p>
          <a:p>
            <a:pPr>
              <a:lnSpc>
                <a:spcPct val="90000"/>
              </a:lnSpc>
            </a:pPr>
            <a:r>
              <a:rPr lang="en-US" sz="1400"/>
              <a:t>   </a:t>
            </a:r>
          </a:p>
          <a:p>
            <a:pPr>
              <a:lnSpc>
                <a:spcPct val="90000"/>
              </a:lnSpc>
            </a:pPr>
            <a:r>
              <a:rPr lang="en-US" sz="1400"/>
              <a:t>   </a:t>
            </a:r>
            <a:r>
              <a:rPr lang="en-US" sz="1400" b="1">
                <a:solidFill>
                  <a:srgbClr val="009900"/>
                </a:solidFill>
              </a:rPr>
              <a:t>public:</a:t>
            </a:r>
          </a:p>
          <a:p>
            <a:pPr>
              <a:lnSpc>
                <a:spcPct val="90000"/>
              </a:lnSpc>
            </a:pPr>
            <a:r>
              <a:rPr lang="en-US" sz="1400" b="1">
                <a:solidFill>
                  <a:srgbClr val="009900"/>
                </a:solidFill>
              </a:rPr>
              <a:t>   </a:t>
            </a:r>
            <a:r>
              <a:rPr lang="en-US" sz="1400"/>
              <a:t>point( )</a:t>
            </a:r>
          </a:p>
          <a:p>
            <a:pPr>
              <a:lnSpc>
                <a:spcPct val="90000"/>
              </a:lnSpc>
            </a:pPr>
            <a:r>
              <a:rPr lang="en-US" sz="1400" b="1">
                <a:solidFill>
                  <a:srgbClr val="009900"/>
                </a:solidFill>
              </a:rPr>
              <a:t>    </a:t>
            </a:r>
            <a:r>
              <a:rPr lang="en-US" sz="1400"/>
              <a:t>{ x_coord = y_coord = 0;}</a:t>
            </a:r>
            <a:r>
              <a:rPr lang="en-US" sz="1400" b="1">
                <a:solidFill>
                  <a:srgbClr val="009900"/>
                </a:solidFill>
              </a:rPr>
              <a:t> </a:t>
            </a:r>
          </a:p>
          <a:p>
            <a:pPr>
              <a:lnSpc>
                <a:spcPct val="90000"/>
              </a:lnSpc>
            </a:pPr>
            <a:r>
              <a:rPr lang="en-US" sz="1400" b="1">
                <a:solidFill>
                  <a:srgbClr val="009900"/>
                </a:solidFill>
              </a:rPr>
              <a:t>   </a:t>
            </a:r>
            <a:r>
              <a:rPr lang="en-US" sz="1400"/>
              <a:t>point( int x, int y)</a:t>
            </a:r>
          </a:p>
          <a:p>
            <a:pPr>
              <a:lnSpc>
                <a:spcPct val="90000"/>
              </a:lnSpc>
            </a:pPr>
            <a:r>
              <a:rPr lang="en-US" sz="1400">
                <a:solidFill>
                  <a:srgbClr val="009900"/>
                </a:solidFill>
              </a:rPr>
              <a:t>    </a:t>
            </a:r>
            <a:r>
              <a:rPr lang="en-US" sz="1400"/>
              <a:t>{</a:t>
            </a:r>
          </a:p>
          <a:p>
            <a:pPr>
              <a:lnSpc>
                <a:spcPct val="90000"/>
              </a:lnSpc>
            </a:pPr>
            <a:r>
              <a:rPr lang="en-US" sz="1400"/>
              <a:t>      x_coord = (x &gt; 79 ? 79 : (x &lt; 0 ? 0 :x)); </a:t>
            </a:r>
          </a:p>
          <a:p>
            <a:pPr>
              <a:lnSpc>
                <a:spcPct val="90000"/>
              </a:lnSpc>
            </a:pPr>
            <a:r>
              <a:rPr lang="en-US" sz="1400"/>
              <a:t>      y_coord = (y &lt; 24 ? 24 : (y &lt; 0 ? 0 : y)); </a:t>
            </a:r>
          </a:p>
          <a:p>
            <a:pPr>
              <a:lnSpc>
                <a:spcPct val="90000"/>
              </a:lnSpc>
            </a:pPr>
            <a:r>
              <a:rPr lang="en-US" sz="1400"/>
              <a:t>     } </a:t>
            </a:r>
          </a:p>
          <a:p>
            <a:pPr>
              <a:lnSpc>
                <a:spcPct val="90000"/>
              </a:lnSpc>
            </a:pPr>
            <a:r>
              <a:rPr lang="en-US" sz="1400" b="1">
                <a:solidFill>
                  <a:srgbClr val="009900"/>
                </a:solidFill>
              </a:rPr>
              <a:t>    </a:t>
            </a:r>
            <a:r>
              <a:rPr lang="en-US" sz="140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p:cNvSpPr>
          <p:nvPr>
            <p:ph type="title"/>
          </p:nvPr>
        </p:nvSpPr>
        <p:spPr/>
        <p:txBody>
          <a:bodyPr/>
          <a:lstStyle/>
          <a:p>
            <a:r>
              <a:rPr lang="en-US"/>
              <a:t>Class With Constructors</a:t>
            </a:r>
          </a:p>
        </p:txBody>
      </p:sp>
      <p:sp>
        <p:nvSpPr>
          <p:cNvPr id="809987" name="Rectangle 3"/>
          <p:cNvSpPr>
            <a:spLocks noGrp="1"/>
          </p:cNvSpPr>
          <p:nvPr>
            <p:ph type="body" idx="1"/>
          </p:nvPr>
        </p:nvSpPr>
        <p:spPr/>
        <p:txBody>
          <a:bodyPr/>
          <a:lstStyle/>
          <a:p>
            <a:r>
              <a:rPr lang="en-US" sz="1400"/>
              <a:t>int getx( void)</a:t>
            </a:r>
          </a:p>
          <a:p>
            <a:r>
              <a:rPr lang="en-US" sz="1400"/>
              <a:t>     {  return x_coord; }</a:t>
            </a:r>
          </a:p>
          <a:p>
            <a:r>
              <a:rPr lang="en-US" sz="1400"/>
              <a:t>    int gety( void)</a:t>
            </a:r>
          </a:p>
          <a:p>
            <a:r>
              <a:rPr lang="en-US" sz="1400"/>
              <a:t>     { return y_coord;}</a:t>
            </a:r>
          </a:p>
          <a:p>
            <a:r>
              <a:rPr lang="en-US" sz="1400"/>
              <a:t>}; // end of class</a:t>
            </a:r>
          </a:p>
          <a:p>
            <a:r>
              <a:rPr lang="en-US" sz="1400"/>
              <a:t>main( )</a:t>
            </a:r>
          </a:p>
          <a:p>
            <a:r>
              <a:rPr lang="en-US" sz="1400"/>
              <a:t>  {</a:t>
            </a:r>
          </a:p>
          <a:p>
            <a:r>
              <a:rPr lang="en-US" sz="1400"/>
              <a:t>    point p1;</a:t>
            </a:r>
          </a:p>
          <a:p>
            <a:r>
              <a:rPr lang="en-US" sz="1400"/>
              <a:t>   point p2(10,20);</a:t>
            </a:r>
          </a:p>
          <a:p>
            <a:r>
              <a:rPr lang="en-US" sz="14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p:cNvSpPr>
          <p:nvPr>
            <p:ph type="title"/>
          </p:nvPr>
        </p:nvSpPr>
        <p:spPr/>
        <p:txBody>
          <a:bodyPr/>
          <a:lstStyle/>
          <a:p>
            <a:r>
              <a:rPr lang="en-US"/>
              <a:t>Constructors: Features</a:t>
            </a:r>
          </a:p>
        </p:txBody>
      </p:sp>
      <p:sp>
        <p:nvSpPr>
          <p:cNvPr id="812035" name="Rectangle 3"/>
          <p:cNvSpPr>
            <a:spLocks noGrp="1"/>
          </p:cNvSpPr>
          <p:nvPr>
            <p:ph type="body" idx="1"/>
          </p:nvPr>
        </p:nvSpPr>
        <p:spPr>
          <a:xfrm>
            <a:off x="685800" y="1874838"/>
            <a:ext cx="7924800" cy="4162425"/>
          </a:xfrm>
        </p:spPr>
        <p:txBody>
          <a:bodyPr>
            <a:normAutofit fontScale="85000" lnSpcReduction="20000"/>
          </a:bodyPr>
          <a:lstStyle/>
          <a:p>
            <a:r>
              <a:rPr lang="en-US"/>
              <a:t>A  special member function which is invoked automatically when an object is created.</a:t>
            </a:r>
          </a:p>
          <a:p>
            <a:endParaRPr lang="en-US"/>
          </a:p>
          <a:p>
            <a:r>
              <a:rPr lang="en-US"/>
              <a:t>Generally declared in the public section.</a:t>
            </a:r>
          </a:p>
          <a:p>
            <a:endParaRPr lang="en-US"/>
          </a:p>
          <a:p>
            <a:r>
              <a:rPr lang="en-US"/>
              <a:t>Has the same name as the class.</a:t>
            </a:r>
          </a:p>
          <a:p>
            <a:endParaRPr lang="en-US"/>
          </a:p>
          <a:p>
            <a:r>
              <a:rPr lang="en-US"/>
              <a:t>Does not have return types.</a:t>
            </a:r>
          </a:p>
          <a:p>
            <a:endParaRPr lang="en-US"/>
          </a:p>
          <a:p>
            <a:r>
              <a:rPr lang="en-US"/>
              <a:t>Can be overloaded.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p:cNvSpPr>
          <p:nvPr>
            <p:ph type="title"/>
          </p:nvPr>
        </p:nvSpPr>
        <p:spPr>
          <a:xfrm>
            <a:off x="228600" y="228600"/>
            <a:ext cx="8534400" cy="1143000"/>
          </a:xfrm>
        </p:spPr>
        <p:txBody>
          <a:bodyPr>
            <a:normAutofit/>
          </a:bodyPr>
          <a:lstStyle/>
          <a:p>
            <a:r>
              <a:rPr lang="en-US" sz="3200"/>
              <a:t>Object-Orientation – A Paradigm Shift</a:t>
            </a:r>
          </a:p>
        </p:txBody>
      </p:sp>
      <p:sp>
        <p:nvSpPr>
          <p:cNvPr id="648195" name="Rectangle 3"/>
          <p:cNvSpPr>
            <a:spLocks noGrp="1"/>
          </p:cNvSpPr>
          <p:nvPr>
            <p:ph type="body" idx="1"/>
          </p:nvPr>
        </p:nvSpPr>
        <p:spPr>
          <a:xfrm>
            <a:off x="533400" y="1658938"/>
            <a:ext cx="8153400" cy="4378325"/>
          </a:xfrm>
        </p:spPr>
        <p:txBody>
          <a:bodyPr>
            <a:noAutofit/>
          </a:bodyPr>
          <a:lstStyle/>
          <a:p>
            <a:r>
              <a:rPr lang="en-US" sz="2400"/>
              <a:t>Uses real-world concepts when dealing with the issue of complexity inherent in large systems.</a:t>
            </a:r>
          </a:p>
          <a:p>
            <a:endParaRPr lang="en-US" sz="2400"/>
          </a:p>
          <a:p>
            <a:r>
              <a:rPr lang="en-US" sz="2400"/>
              <a:t>System structured along “objects”.</a:t>
            </a:r>
          </a:p>
          <a:p>
            <a:endParaRPr lang="en-US" sz="2400"/>
          </a:p>
          <a:p>
            <a:r>
              <a:rPr lang="en-US" sz="2400"/>
              <a:t>An object can be defined as a real-world entity (physical or conceptual), that has attributes, and exhibits well-defined behaviours. </a:t>
            </a:r>
          </a:p>
          <a:p>
            <a:endParaRPr lang="en-US" sz="2400"/>
          </a:p>
          <a:p>
            <a:r>
              <a:rPr lang="en-US" sz="2400"/>
              <a:t>It has a state, has a well-defined boundary, and has a unique identity.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p:cNvSpPr>
          <p:nvPr>
            <p:ph type="title"/>
          </p:nvPr>
        </p:nvSpPr>
        <p:spPr/>
        <p:txBody>
          <a:bodyPr/>
          <a:lstStyle/>
          <a:p>
            <a:r>
              <a:rPr lang="en-US"/>
              <a:t>Destructors </a:t>
            </a:r>
          </a:p>
        </p:txBody>
      </p:sp>
      <p:sp>
        <p:nvSpPr>
          <p:cNvPr id="814083" name="Rectangle 3"/>
          <p:cNvSpPr>
            <a:spLocks noGrp="1"/>
          </p:cNvSpPr>
          <p:nvPr>
            <p:ph type="body" idx="1"/>
          </p:nvPr>
        </p:nvSpPr>
        <p:spPr/>
        <p:txBody>
          <a:bodyPr>
            <a:normAutofit fontScale="85000" lnSpcReduction="10000"/>
          </a:bodyPr>
          <a:lstStyle/>
          <a:p>
            <a:r>
              <a:rPr lang="en-US"/>
              <a:t>Destructors are functions that are complimentary to constructors. They serve to de-initialize objects when they are destroyed.</a:t>
            </a:r>
          </a:p>
          <a:p>
            <a:endParaRPr lang="en-US"/>
          </a:p>
          <a:p>
            <a:r>
              <a:rPr lang="en-US"/>
              <a:t>A destructor is invoked when an object of the class goes out of scope, or when the memory occupied by it is de-allocated using the </a:t>
            </a:r>
            <a:r>
              <a:rPr lang="en-US" b="1">
                <a:solidFill>
                  <a:srgbClr val="009900"/>
                </a:solidFill>
              </a:rPr>
              <a:t>delete</a:t>
            </a:r>
            <a:r>
              <a:rPr lang="en-US"/>
              <a:t> operator. </a:t>
            </a:r>
          </a:p>
          <a:p>
            <a:endParaRPr lang="en-US"/>
          </a:p>
          <a:p>
            <a:r>
              <a:rPr lang="en-US"/>
              <a:t>A destructor, like a constructor, is identified as a function that has the same name as that of the class, but is prefixed with a ‘~’ (tilde).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p:cNvSpPr>
          <p:nvPr>
            <p:ph type="title"/>
          </p:nvPr>
        </p:nvSpPr>
        <p:spPr/>
        <p:txBody>
          <a:bodyPr/>
          <a:lstStyle/>
          <a:p>
            <a:r>
              <a:rPr lang="en-US"/>
              <a:t>The </a:t>
            </a:r>
            <a:r>
              <a:rPr lang="en-US" b="1">
                <a:solidFill>
                  <a:srgbClr val="009900"/>
                </a:solidFill>
              </a:rPr>
              <a:t>this</a:t>
            </a:r>
            <a:r>
              <a:rPr lang="en-US"/>
              <a:t> pointer</a:t>
            </a:r>
          </a:p>
        </p:txBody>
      </p:sp>
      <p:sp>
        <p:nvSpPr>
          <p:cNvPr id="816131" name="Rectangle 3"/>
          <p:cNvSpPr>
            <a:spLocks noGrp="1"/>
          </p:cNvSpPr>
          <p:nvPr>
            <p:ph type="body" idx="1"/>
          </p:nvPr>
        </p:nvSpPr>
        <p:spPr>
          <a:xfrm>
            <a:off x="685800" y="1658938"/>
            <a:ext cx="7772400" cy="4378325"/>
          </a:xfrm>
        </p:spPr>
        <p:txBody>
          <a:bodyPr/>
          <a:lstStyle/>
          <a:p>
            <a:pPr>
              <a:lnSpc>
                <a:spcPct val="90000"/>
              </a:lnSpc>
            </a:pPr>
            <a:r>
              <a:rPr lang="en-US" sz="1800" b="1"/>
              <a:t>this ponter</a:t>
            </a:r>
            <a:r>
              <a:rPr lang="en-US" sz="1800"/>
              <a:t> holds the address of the object which invokes the function</a:t>
            </a:r>
          </a:p>
          <a:p>
            <a:pPr>
              <a:lnSpc>
                <a:spcPct val="90000"/>
              </a:lnSpc>
            </a:pPr>
            <a:r>
              <a:rPr lang="en-US" sz="1800"/>
              <a:t>Consider the following code:</a:t>
            </a:r>
          </a:p>
          <a:p>
            <a:pPr>
              <a:lnSpc>
                <a:spcPct val="90000"/>
              </a:lnSpc>
            </a:pPr>
            <a:r>
              <a:rPr lang="en-US" sz="1200"/>
              <a:t>class point</a:t>
            </a:r>
          </a:p>
          <a:p>
            <a:pPr>
              <a:lnSpc>
                <a:spcPct val="90000"/>
              </a:lnSpc>
            </a:pPr>
            <a:r>
              <a:rPr lang="en-US" sz="1200"/>
              <a:t> {</a:t>
            </a:r>
          </a:p>
          <a:p>
            <a:pPr>
              <a:lnSpc>
                <a:spcPct val="90000"/>
              </a:lnSpc>
            </a:pPr>
            <a:r>
              <a:rPr lang="en-US" sz="1200"/>
              <a:t>   </a:t>
            </a:r>
            <a:r>
              <a:rPr lang="en-US" sz="1200" b="1">
                <a:solidFill>
                  <a:srgbClr val="009900"/>
                </a:solidFill>
              </a:rPr>
              <a:t>private:</a:t>
            </a:r>
          </a:p>
          <a:p>
            <a:pPr>
              <a:lnSpc>
                <a:spcPct val="90000"/>
              </a:lnSpc>
            </a:pPr>
            <a:r>
              <a:rPr lang="en-US" sz="1200"/>
              <a:t>    int x_coord;</a:t>
            </a:r>
          </a:p>
          <a:p>
            <a:pPr>
              <a:lnSpc>
                <a:spcPct val="90000"/>
              </a:lnSpc>
            </a:pPr>
            <a:r>
              <a:rPr lang="en-US" sz="1200"/>
              <a:t>    int y_coord;</a:t>
            </a:r>
          </a:p>
          <a:p>
            <a:pPr>
              <a:lnSpc>
                <a:spcPct val="90000"/>
              </a:lnSpc>
            </a:pPr>
            <a:r>
              <a:rPr lang="en-US" sz="1200"/>
              <a:t>   </a:t>
            </a:r>
          </a:p>
          <a:p>
            <a:pPr>
              <a:lnSpc>
                <a:spcPct val="90000"/>
              </a:lnSpc>
            </a:pPr>
            <a:r>
              <a:rPr lang="en-US" sz="1200"/>
              <a:t>   </a:t>
            </a:r>
            <a:r>
              <a:rPr lang="en-US" sz="1200" b="1">
                <a:solidFill>
                  <a:srgbClr val="009900"/>
                </a:solidFill>
              </a:rPr>
              <a:t>public:</a:t>
            </a:r>
          </a:p>
          <a:p>
            <a:pPr>
              <a:lnSpc>
                <a:spcPct val="90000"/>
              </a:lnSpc>
            </a:pPr>
            <a:r>
              <a:rPr lang="en-US" sz="1200"/>
              <a:t>    void setx( int x)</a:t>
            </a:r>
          </a:p>
          <a:p>
            <a:pPr>
              <a:lnSpc>
                <a:spcPct val="90000"/>
              </a:lnSpc>
            </a:pPr>
            <a:r>
              <a:rPr lang="en-US" sz="1200"/>
              <a:t>    {     x_coord = (x &gt; 79 ? 79 : (x &lt; 0 ? 0 :x)); }</a:t>
            </a:r>
          </a:p>
          <a:p>
            <a:pPr>
              <a:lnSpc>
                <a:spcPct val="90000"/>
              </a:lnSpc>
            </a:pPr>
            <a:r>
              <a:rPr lang="en-US" sz="1200"/>
              <a:t>    void sety (int y)</a:t>
            </a:r>
          </a:p>
          <a:p>
            <a:pPr>
              <a:lnSpc>
                <a:spcPct val="90000"/>
              </a:lnSpc>
            </a:pPr>
            <a:r>
              <a:rPr lang="en-US" sz="1200"/>
              <a:t>     { y_coord = (y &lt; 24 ? 24 : (y &lt; 0 ? 0 : y)); }</a:t>
            </a:r>
          </a:p>
          <a:p>
            <a:pPr>
              <a:lnSpc>
                <a:spcPct val="90000"/>
              </a:lnSpc>
            </a:pPr>
            <a:r>
              <a:rPr lang="en-US" sz="1200"/>
              <a:t>    int getx( void)</a:t>
            </a:r>
          </a:p>
          <a:p>
            <a:pPr>
              <a:lnSpc>
                <a:spcPct val="90000"/>
              </a:lnSpc>
            </a:pPr>
            <a:r>
              <a:rPr lang="en-US" sz="1200"/>
              <a:t>     {  return x_coord; }</a:t>
            </a:r>
          </a:p>
          <a:p>
            <a:pPr>
              <a:lnSpc>
                <a:spcPct val="90000"/>
              </a:lnSpc>
            </a:pPr>
            <a:r>
              <a:rPr lang="en-US" sz="1200"/>
              <a:t>    int gety( void)</a:t>
            </a:r>
          </a:p>
          <a:p>
            <a:pPr>
              <a:lnSpc>
                <a:spcPct val="90000"/>
              </a:lnSpc>
            </a:pPr>
            <a:r>
              <a:rPr lang="en-US" sz="1200"/>
              <a:t>     { return y_coord;}</a:t>
            </a:r>
          </a:p>
          <a:p>
            <a:pPr>
              <a:lnSpc>
                <a:spcPct val="90000"/>
              </a:lnSpc>
            </a:pPr>
            <a:r>
              <a:rPr lang="en-US" sz="1200"/>
              <a:t>}; // end of class</a:t>
            </a:r>
            <a:endParaRPr lang="en-US" sz="1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p:cNvSpPr>
          <p:nvPr>
            <p:ph type="title"/>
          </p:nvPr>
        </p:nvSpPr>
        <p:spPr/>
        <p:txBody>
          <a:bodyPr/>
          <a:lstStyle/>
          <a:p>
            <a:r>
              <a:rPr lang="en-US"/>
              <a:t>The </a:t>
            </a:r>
            <a:r>
              <a:rPr lang="en-US" b="1">
                <a:solidFill>
                  <a:srgbClr val="009900"/>
                </a:solidFill>
              </a:rPr>
              <a:t>this</a:t>
            </a:r>
            <a:r>
              <a:rPr lang="en-US"/>
              <a:t> pointer</a:t>
            </a:r>
          </a:p>
        </p:txBody>
      </p:sp>
      <p:sp>
        <p:nvSpPr>
          <p:cNvPr id="818179" name="Rectangle 3"/>
          <p:cNvSpPr>
            <a:spLocks noGrp="1"/>
          </p:cNvSpPr>
          <p:nvPr>
            <p:ph type="body" idx="1"/>
          </p:nvPr>
        </p:nvSpPr>
        <p:spPr/>
        <p:txBody>
          <a:bodyPr/>
          <a:lstStyle/>
          <a:p>
            <a:r>
              <a:rPr lang="en-US" sz="1600"/>
              <a:t>main( )</a:t>
            </a:r>
          </a:p>
          <a:p>
            <a:r>
              <a:rPr lang="en-US" sz="1600"/>
              <a:t> {</a:t>
            </a:r>
          </a:p>
          <a:p>
            <a:r>
              <a:rPr lang="en-US" sz="1600"/>
              <a:t>  int a, b;</a:t>
            </a:r>
          </a:p>
          <a:p>
            <a:r>
              <a:rPr lang="en-US" sz="1600"/>
              <a:t>   // an object p1 of class type point, class keyword not required</a:t>
            </a:r>
          </a:p>
          <a:p>
            <a:r>
              <a:rPr lang="en-US" sz="1600"/>
              <a:t>   point p1,p2;</a:t>
            </a:r>
          </a:p>
          <a:p>
            <a:r>
              <a:rPr lang="en-US" sz="1600"/>
              <a:t>   p1.setx(22); // set the value of x_coord  of object p1</a:t>
            </a:r>
          </a:p>
          <a:p>
            <a:r>
              <a:rPr lang="en-US" sz="1600"/>
              <a:t>   p1.sety(44); // set the value of y_coord of object p1</a:t>
            </a:r>
          </a:p>
          <a:p>
            <a:r>
              <a:rPr lang="en-US" sz="1600"/>
              <a:t>   a = p1.getx( ); // return the value of the x_coord member of object p1</a:t>
            </a:r>
          </a:p>
          <a:p>
            <a:r>
              <a:rPr lang="en-US" sz="1600"/>
              <a:t>   b = p1.gety( ); // return the value of the y_coord member of p1</a:t>
            </a:r>
          </a:p>
          <a:p>
            <a:r>
              <a:rPr lang="en-US" sz="1600"/>
              <a:t>   p2.setx(10);</a:t>
            </a:r>
          </a:p>
          <a:p>
            <a:r>
              <a:rPr lang="en-US" sz="1600"/>
              <a:t>   p2.sety(20);</a:t>
            </a:r>
          </a:p>
          <a:p>
            <a:r>
              <a:rPr lang="en-US" sz="1600"/>
              <a:t>   }</a:t>
            </a:r>
          </a:p>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p:cNvSpPr>
          <p:nvPr>
            <p:ph type="title"/>
          </p:nvPr>
        </p:nvSpPr>
        <p:spPr/>
        <p:txBody>
          <a:bodyPr/>
          <a:lstStyle/>
          <a:p>
            <a:r>
              <a:rPr lang="en-US"/>
              <a:t>The </a:t>
            </a:r>
            <a:r>
              <a:rPr lang="en-US" b="1">
                <a:solidFill>
                  <a:srgbClr val="009900"/>
                </a:solidFill>
              </a:rPr>
              <a:t>this</a:t>
            </a:r>
            <a:r>
              <a:rPr lang="en-US"/>
              <a:t> pointer</a:t>
            </a:r>
          </a:p>
        </p:txBody>
      </p:sp>
      <p:sp>
        <p:nvSpPr>
          <p:cNvPr id="820227" name="Rectangle 3"/>
          <p:cNvSpPr>
            <a:spLocks noGrp="1"/>
          </p:cNvSpPr>
          <p:nvPr>
            <p:ph type="body" idx="1"/>
          </p:nvPr>
        </p:nvSpPr>
        <p:spPr>
          <a:xfrm>
            <a:off x="685800" y="1514475"/>
            <a:ext cx="7772400" cy="4522788"/>
          </a:xfrm>
        </p:spPr>
        <p:txBody>
          <a:bodyPr/>
          <a:lstStyle/>
          <a:p>
            <a:pPr>
              <a:buFont typeface="Arial" charset="0"/>
              <a:buNone/>
            </a:pPr>
            <a:endParaRPr lang="en-US"/>
          </a:p>
        </p:txBody>
      </p:sp>
      <p:sp>
        <p:nvSpPr>
          <p:cNvPr id="820228" name="Rectangle 4"/>
          <p:cNvSpPr>
            <a:spLocks noChangeArrowheads="1"/>
          </p:cNvSpPr>
          <p:nvPr/>
        </p:nvSpPr>
        <p:spPr bwMode="auto">
          <a:xfrm>
            <a:off x="1066800" y="4343400"/>
            <a:ext cx="2438400" cy="1143000"/>
          </a:xfrm>
          <a:prstGeom prst="rect">
            <a:avLst/>
          </a:prstGeom>
          <a:no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int x_coord = 22</a:t>
            </a:r>
          </a:p>
          <a:p>
            <a:pPr algn="ctr" eaLnBrk="0" hangingPunct="0"/>
            <a:r>
              <a:rPr lang="en-US" sz="2400">
                <a:latin typeface="Times New Roman" pitchFamily="18" charset="0"/>
              </a:rPr>
              <a:t>int y_coord = 44</a:t>
            </a:r>
          </a:p>
        </p:txBody>
      </p:sp>
      <p:sp>
        <p:nvSpPr>
          <p:cNvPr id="820229" name="Rectangle 5"/>
          <p:cNvSpPr>
            <a:spLocks noChangeArrowheads="1"/>
          </p:cNvSpPr>
          <p:nvPr/>
        </p:nvSpPr>
        <p:spPr bwMode="auto">
          <a:xfrm>
            <a:off x="6096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820230" name="Rectangle 6"/>
          <p:cNvSpPr>
            <a:spLocks noChangeArrowheads="1"/>
          </p:cNvSpPr>
          <p:nvPr/>
        </p:nvSpPr>
        <p:spPr bwMode="auto">
          <a:xfrm>
            <a:off x="685800" y="12192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820231" name="Rectangle 7"/>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Char char="•"/>
            </a:pPr>
            <a:endParaRPr lang="en-US" sz="2000">
              <a:latin typeface="Gill Sans MT" pitchFamily="34" charset="0"/>
            </a:endParaRPr>
          </a:p>
        </p:txBody>
      </p:sp>
      <p:sp>
        <p:nvSpPr>
          <p:cNvPr id="820232" name="Rectangle 8"/>
          <p:cNvSpPr>
            <a:spLocks noChangeArrowheads="1"/>
          </p:cNvSpPr>
          <p:nvPr/>
        </p:nvSpPr>
        <p:spPr bwMode="auto">
          <a:xfrm>
            <a:off x="685800" y="1295400"/>
            <a:ext cx="7772400" cy="48006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2000">
                <a:latin typeface="Gill Sans MT" pitchFamily="34" charset="0"/>
              </a:rPr>
              <a:t>    </a:t>
            </a:r>
          </a:p>
        </p:txBody>
      </p:sp>
      <p:sp>
        <p:nvSpPr>
          <p:cNvPr id="820233" name="Rectangle 9"/>
          <p:cNvSpPr>
            <a:spLocks noChangeArrowheads="1"/>
          </p:cNvSpPr>
          <p:nvPr/>
        </p:nvSpPr>
        <p:spPr bwMode="auto">
          <a:xfrm>
            <a:off x="5486400" y="4343400"/>
            <a:ext cx="2514600" cy="1143000"/>
          </a:xfrm>
          <a:prstGeom prst="rect">
            <a:avLst/>
          </a:prstGeom>
          <a:no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int x_coord = 10</a:t>
            </a:r>
          </a:p>
          <a:p>
            <a:pPr algn="ctr" eaLnBrk="0" hangingPunct="0"/>
            <a:r>
              <a:rPr lang="en-US" sz="2400">
                <a:latin typeface="Times New Roman" pitchFamily="18" charset="0"/>
              </a:rPr>
              <a:t>int y_coord = 20</a:t>
            </a:r>
          </a:p>
          <a:p>
            <a:pPr algn="ctr" eaLnBrk="0" hangingPunct="0"/>
            <a:endParaRPr lang="en-US" sz="2400">
              <a:latin typeface="Times New Roman" pitchFamily="18" charset="0"/>
            </a:endParaRPr>
          </a:p>
        </p:txBody>
      </p:sp>
      <p:sp>
        <p:nvSpPr>
          <p:cNvPr id="820234" name="Rectangle 10"/>
          <p:cNvSpPr>
            <a:spLocks noChangeArrowheads="1"/>
          </p:cNvSpPr>
          <p:nvPr/>
        </p:nvSpPr>
        <p:spPr bwMode="auto">
          <a:xfrm>
            <a:off x="2971800" y="1447800"/>
            <a:ext cx="3124200" cy="2590800"/>
          </a:xfrm>
          <a:prstGeom prst="rect">
            <a:avLst/>
          </a:prstGeom>
          <a:noFill/>
          <a:ln w="9525">
            <a:solidFill>
              <a:schemeClr val="tx1"/>
            </a:solidFill>
            <a:miter lim="800000"/>
            <a:headEnd/>
            <a:tailEnd/>
          </a:ln>
          <a:effectLst/>
        </p:spPr>
        <p:txBody>
          <a:bodyPr wrap="none" anchor="ctr"/>
          <a:lstStyle/>
          <a:p>
            <a:pPr eaLnBrk="0" hangingPunct="0"/>
            <a:r>
              <a:rPr lang="en-US" sz="2400">
                <a:latin typeface="Times New Roman" pitchFamily="18" charset="0"/>
              </a:rPr>
              <a:t>void setx(int x) {    }</a:t>
            </a:r>
          </a:p>
          <a:p>
            <a:pPr eaLnBrk="0" hangingPunct="0"/>
            <a:r>
              <a:rPr lang="en-US" sz="2400">
                <a:latin typeface="Times New Roman" pitchFamily="18" charset="0"/>
              </a:rPr>
              <a:t>void sety(int y) {    }</a:t>
            </a:r>
          </a:p>
          <a:p>
            <a:pPr eaLnBrk="0" hangingPunct="0"/>
            <a:r>
              <a:rPr lang="en-US" sz="2400">
                <a:latin typeface="Times New Roman" pitchFamily="18" charset="0"/>
              </a:rPr>
              <a:t>int getx(void) {       }</a:t>
            </a:r>
          </a:p>
          <a:p>
            <a:pPr eaLnBrk="0" hangingPunct="0"/>
            <a:r>
              <a:rPr lang="en-US" sz="2400">
                <a:latin typeface="Times New Roman" pitchFamily="18" charset="0"/>
              </a:rPr>
              <a:t>int gety(void) {       }</a:t>
            </a:r>
          </a:p>
        </p:txBody>
      </p:sp>
      <p:sp>
        <p:nvSpPr>
          <p:cNvPr id="820235" name="Text Box 11"/>
          <p:cNvSpPr txBox="1">
            <a:spLocks noChangeArrowheads="1"/>
          </p:cNvSpPr>
          <p:nvPr/>
        </p:nvSpPr>
        <p:spPr bwMode="auto">
          <a:xfrm>
            <a:off x="1752600" y="5638800"/>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p1</a:t>
            </a:r>
          </a:p>
        </p:txBody>
      </p:sp>
      <p:sp>
        <p:nvSpPr>
          <p:cNvPr id="820236" name="Text Box 12"/>
          <p:cNvSpPr txBox="1">
            <a:spLocks noChangeArrowheads="1"/>
          </p:cNvSpPr>
          <p:nvPr/>
        </p:nvSpPr>
        <p:spPr bwMode="auto">
          <a:xfrm>
            <a:off x="6553200" y="5638800"/>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p2</a:t>
            </a:r>
          </a:p>
        </p:txBody>
      </p:sp>
      <p:sp>
        <p:nvSpPr>
          <p:cNvPr id="820237" name="Line 13"/>
          <p:cNvSpPr>
            <a:spLocks noChangeShapeType="1"/>
          </p:cNvSpPr>
          <p:nvPr/>
        </p:nvSpPr>
        <p:spPr bwMode="auto">
          <a:xfrm flipV="1">
            <a:off x="3124200" y="4038600"/>
            <a:ext cx="0" cy="304800"/>
          </a:xfrm>
          <a:prstGeom prst="line">
            <a:avLst/>
          </a:prstGeom>
          <a:noFill/>
          <a:ln w="38100">
            <a:solidFill>
              <a:schemeClr val="tx1"/>
            </a:solidFill>
            <a:round/>
            <a:headEnd/>
            <a:tailEnd type="triangle" w="med" len="med"/>
          </a:ln>
          <a:effectLst/>
        </p:spPr>
        <p:txBody>
          <a:bodyPr/>
          <a:lstStyle/>
          <a:p>
            <a:endParaRPr lang="en-IN"/>
          </a:p>
        </p:txBody>
      </p:sp>
      <p:sp>
        <p:nvSpPr>
          <p:cNvPr id="820238" name="Line 14"/>
          <p:cNvSpPr>
            <a:spLocks noChangeShapeType="1"/>
          </p:cNvSpPr>
          <p:nvPr/>
        </p:nvSpPr>
        <p:spPr bwMode="auto">
          <a:xfrm flipV="1">
            <a:off x="5867400" y="4038600"/>
            <a:ext cx="0" cy="304800"/>
          </a:xfrm>
          <a:prstGeom prst="line">
            <a:avLst/>
          </a:prstGeom>
          <a:noFill/>
          <a:ln w="38100">
            <a:solidFill>
              <a:schemeClr val="tx1"/>
            </a:solidFill>
            <a:round/>
            <a:headEnd/>
            <a:tailEnd type="triangle" w="med" len="med"/>
          </a:ln>
          <a:effectLst/>
        </p:spPr>
        <p:txBody>
          <a:bodyPr/>
          <a:lstStyle/>
          <a:p>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p:cNvSpPr>
          <p:nvPr>
            <p:ph type="title"/>
          </p:nvPr>
        </p:nvSpPr>
        <p:spPr/>
        <p:txBody>
          <a:bodyPr/>
          <a:lstStyle/>
          <a:p>
            <a:r>
              <a:rPr lang="en-US"/>
              <a:t>The </a:t>
            </a:r>
            <a:r>
              <a:rPr lang="en-US" b="1">
                <a:solidFill>
                  <a:srgbClr val="009900"/>
                </a:solidFill>
              </a:rPr>
              <a:t>this</a:t>
            </a:r>
            <a:r>
              <a:rPr lang="en-US"/>
              <a:t> pointer</a:t>
            </a:r>
          </a:p>
        </p:txBody>
      </p:sp>
      <p:sp>
        <p:nvSpPr>
          <p:cNvPr id="822275" name="Rectangle 3"/>
          <p:cNvSpPr>
            <a:spLocks noGrp="1"/>
          </p:cNvSpPr>
          <p:nvPr>
            <p:ph type="body" idx="1"/>
          </p:nvPr>
        </p:nvSpPr>
        <p:spPr/>
        <p:txBody>
          <a:bodyPr>
            <a:normAutofit fontScale="92500" lnSpcReduction="20000"/>
          </a:bodyPr>
          <a:lstStyle/>
          <a:p>
            <a:r>
              <a:rPr lang="en-US"/>
              <a:t>Each class member function contains an implicit pointer of its class type, named </a:t>
            </a:r>
            <a:r>
              <a:rPr lang="en-US" b="1">
                <a:solidFill>
                  <a:srgbClr val="009900"/>
                </a:solidFill>
              </a:rPr>
              <a:t>this</a:t>
            </a:r>
            <a:r>
              <a:rPr lang="en-US" b="1"/>
              <a:t>.</a:t>
            </a:r>
          </a:p>
          <a:p>
            <a:endParaRPr lang="en-US" b="1"/>
          </a:p>
          <a:p>
            <a:r>
              <a:rPr lang="en-US"/>
              <a:t>The </a:t>
            </a:r>
            <a:r>
              <a:rPr lang="en-US" b="1">
                <a:solidFill>
                  <a:srgbClr val="009900"/>
                </a:solidFill>
              </a:rPr>
              <a:t>this</a:t>
            </a:r>
            <a:r>
              <a:rPr lang="en-US"/>
              <a:t> pointer, created automatically by the compiler, contains the address of the object through which the function is invoked.</a:t>
            </a:r>
          </a:p>
          <a:p>
            <a:endParaRPr lang="en-US"/>
          </a:p>
          <a:p>
            <a:r>
              <a:rPr lang="en-US"/>
              <a:t>Therefore, when the member function setx( ) is invoked through p1, the function setx( ) implicitly receives the address of the object p1 (</a:t>
            </a:r>
            <a:r>
              <a:rPr lang="en-US">
                <a:solidFill>
                  <a:srgbClr val="009900"/>
                </a:solidFill>
              </a:rPr>
              <a:t>*</a:t>
            </a:r>
            <a:r>
              <a:rPr lang="en-US" b="1">
                <a:solidFill>
                  <a:srgbClr val="009900"/>
                </a:solidFill>
              </a:rPr>
              <a:t>this</a:t>
            </a:r>
            <a:r>
              <a:rPr lang="en-US"/>
              <a:t>), and therefore, the x_coord of p1 is set.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p:cNvSpPr>
          <p:nvPr>
            <p:ph type="title"/>
          </p:nvPr>
        </p:nvSpPr>
        <p:spPr/>
        <p:txBody>
          <a:bodyPr/>
          <a:lstStyle/>
          <a:p>
            <a:r>
              <a:rPr lang="en-US"/>
              <a:t>Scope Resolution Operator </a:t>
            </a:r>
            <a:r>
              <a:rPr lang="en-US" b="1">
                <a:solidFill>
                  <a:srgbClr val="009900"/>
                </a:solidFill>
              </a:rPr>
              <a:t>::</a:t>
            </a:r>
          </a:p>
        </p:txBody>
      </p:sp>
      <p:sp>
        <p:nvSpPr>
          <p:cNvPr id="824323" name="Rectangle 3"/>
          <p:cNvSpPr>
            <a:spLocks noGrp="1"/>
          </p:cNvSpPr>
          <p:nvPr>
            <p:ph type="body" idx="1"/>
          </p:nvPr>
        </p:nvSpPr>
        <p:spPr/>
        <p:txBody>
          <a:bodyPr>
            <a:normAutofit fontScale="92500" lnSpcReduction="20000"/>
          </a:bodyPr>
          <a:lstStyle/>
          <a:p>
            <a:r>
              <a:rPr lang="en-US"/>
              <a:t>Defining  member functions within the body of the class will be inline function bydefault.</a:t>
            </a:r>
          </a:p>
          <a:p>
            <a:endParaRPr lang="en-US"/>
          </a:p>
          <a:p>
            <a:r>
              <a:rPr lang="en-US"/>
              <a:t>C++ provides the scope resolution operator </a:t>
            </a:r>
            <a:r>
              <a:rPr lang="en-US" b="1">
                <a:solidFill>
                  <a:srgbClr val="009900"/>
                </a:solidFill>
              </a:rPr>
              <a:t>:: </a:t>
            </a:r>
            <a:r>
              <a:rPr lang="en-US"/>
              <a:t>that allows the body of the member functions to be separated from the body of the class.</a:t>
            </a:r>
          </a:p>
          <a:p>
            <a:endParaRPr lang="en-US"/>
          </a:p>
          <a:p>
            <a:r>
              <a:rPr lang="en-US"/>
              <a:t>Using the </a:t>
            </a:r>
            <a:r>
              <a:rPr lang="en-US" b="1">
                <a:solidFill>
                  <a:srgbClr val="009900"/>
                </a:solidFill>
              </a:rPr>
              <a:t>::</a:t>
            </a:r>
            <a:r>
              <a:rPr lang="en-US"/>
              <a:t> operator, the programmer can define a member function outside the class definition, without the function losing its connection to the class.</a:t>
            </a:r>
            <a:r>
              <a:rPr lang="en-US" b="1">
                <a:solidFill>
                  <a:srgbClr val="009900"/>
                </a:solidFill>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p:cNvSpPr>
          <p:nvPr>
            <p:ph type="title"/>
          </p:nvPr>
        </p:nvSpPr>
        <p:spPr/>
        <p:txBody>
          <a:bodyPr/>
          <a:lstStyle/>
          <a:p>
            <a:r>
              <a:rPr lang="en-US"/>
              <a:t>Scope Resolution Operator </a:t>
            </a:r>
            <a:r>
              <a:rPr lang="en-US" b="1">
                <a:solidFill>
                  <a:srgbClr val="009900"/>
                </a:solidFill>
              </a:rPr>
              <a:t>::</a:t>
            </a:r>
          </a:p>
        </p:txBody>
      </p:sp>
      <p:sp>
        <p:nvSpPr>
          <p:cNvPr id="826371" name="Rectangle 3"/>
          <p:cNvSpPr>
            <a:spLocks noGrp="1"/>
          </p:cNvSpPr>
          <p:nvPr>
            <p:ph type="body" idx="1"/>
          </p:nvPr>
        </p:nvSpPr>
        <p:spPr>
          <a:xfrm>
            <a:off x="685800" y="1658938"/>
            <a:ext cx="7772400" cy="4378325"/>
          </a:xfrm>
        </p:spPr>
        <p:txBody>
          <a:bodyPr/>
          <a:lstStyle/>
          <a:p>
            <a:pPr>
              <a:lnSpc>
                <a:spcPct val="90000"/>
              </a:lnSpc>
              <a:buFont typeface="Arial" charset="0"/>
              <a:buNone/>
            </a:pPr>
            <a:r>
              <a:rPr lang="en-US" sz="1400"/>
              <a:t>Consider the following example:</a:t>
            </a:r>
          </a:p>
          <a:p>
            <a:pPr>
              <a:lnSpc>
                <a:spcPct val="90000"/>
              </a:lnSpc>
              <a:buFont typeface="Arial" charset="0"/>
              <a:buNone/>
            </a:pPr>
            <a:r>
              <a:rPr lang="en-US" sz="1400"/>
              <a:t>class point</a:t>
            </a:r>
          </a:p>
          <a:p>
            <a:pPr>
              <a:lnSpc>
                <a:spcPct val="90000"/>
              </a:lnSpc>
              <a:buFont typeface="Arial" charset="0"/>
              <a:buNone/>
            </a:pPr>
            <a:r>
              <a:rPr lang="en-US" sz="1400"/>
              <a:t>  {</a:t>
            </a:r>
          </a:p>
          <a:p>
            <a:pPr>
              <a:lnSpc>
                <a:spcPct val="90000"/>
              </a:lnSpc>
              <a:buFont typeface="Arial" charset="0"/>
              <a:buNone/>
            </a:pPr>
            <a:r>
              <a:rPr lang="en-US" sz="1400"/>
              <a:t>    private:</a:t>
            </a:r>
          </a:p>
          <a:p>
            <a:pPr>
              <a:lnSpc>
                <a:spcPct val="90000"/>
              </a:lnSpc>
              <a:buFont typeface="Arial" charset="0"/>
              <a:buNone/>
            </a:pPr>
            <a:r>
              <a:rPr lang="en-US" sz="1400"/>
              <a:t>     int x_coord;</a:t>
            </a:r>
          </a:p>
          <a:p>
            <a:pPr>
              <a:lnSpc>
                <a:spcPct val="90000"/>
              </a:lnSpc>
              <a:buFont typeface="Arial" charset="0"/>
              <a:buNone/>
            </a:pPr>
            <a:r>
              <a:rPr lang="en-US" sz="1400"/>
              <a:t>     int y_coord;</a:t>
            </a:r>
          </a:p>
          <a:p>
            <a:pPr>
              <a:lnSpc>
                <a:spcPct val="90000"/>
              </a:lnSpc>
              <a:buFont typeface="Arial" charset="0"/>
              <a:buNone/>
            </a:pPr>
            <a:r>
              <a:rPr lang="en-US" sz="1400"/>
              <a:t>    public:</a:t>
            </a:r>
          </a:p>
          <a:p>
            <a:pPr>
              <a:lnSpc>
                <a:spcPct val="90000"/>
              </a:lnSpc>
              <a:buFont typeface="Arial" charset="0"/>
              <a:buNone/>
            </a:pPr>
            <a:r>
              <a:rPr lang="en-US" sz="1400"/>
              <a:t>     point (int x, int y);</a:t>
            </a:r>
          </a:p>
          <a:p>
            <a:pPr>
              <a:lnSpc>
                <a:spcPct val="90000"/>
              </a:lnSpc>
              <a:buFont typeface="Arial" charset="0"/>
              <a:buNone/>
            </a:pPr>
            <a:r>
              <a:rPr lang="en-US" sz="1400"/>
              <a:t>     void setx (int x);</a:t>
            </a:r>
          </a:p>
          <a:p>
            <a:pPr>
              <a:lnSpc>
                <a:spcPct val="90000"/>
              </a:lnSpc>
              <a:buFont typeface="Arial" charset="0"/>
              <a:buNone/>
            </a:pPr>
            <a:r>
              <a:rPr lang="en-US" sz="1400"/>
              <a:t>  };</a:t>
            </a:r>
          </a:p>
          <a:p>
            <a:pPr>
              <a:lnSpc>
                <a:spcPct val="90000"/>
              </a:lnSpc>
              <a:buFont typeface="Arial" charset="0"/>
              <a:buNone/>
            </a:pPr>
            <a:r>
              <a:rPr lang="en-US" sz="1400"/>
              <a:t>point</a:t>
            </a:r>
            <a:r>
              <a:rPr lang="en-US" sz="1400" b="1"/>
              <a:t>::</a:t>
            </a:r>
            <a:r>
              <a:rPr lang="en-US" sz="1400"/>
              <a:t>point (int x, int y)</a:t>
            </a:r>
          </a:p>
          <a:p>
            <a:pPr>
              <a:lnSpc>
                <a:spcPct val="90000"/>
              </a:lnSpc>
              <a:buFont typeface="Arial" charset="0"/>
              <a:buNone/>
            </a:pPr>
            <a:r>
              <a:rPr lang="en-US" sz="1400"/>
              <a:t> {</a:t>
            </a:r>
          </a:p>
          <a:p>
            <a:pPr>
              <a:lnSpc>
                <a:spcPct val="90000"/>
              </a:lnSpc>
              <a:buFont typeface="Arial" charset="0"/>
              <a:buNone/>
            </a:pPr>
            <a:r>
              <a:rPr lang="en-US" sz="1400"/>
              <a:t>   x_coord = x;</a:t>
            </a:r>
          </a:p>
          <a:p>
            <a:pPr>
              <a:lnSpc>
                <a:spcPct val="90000"/>
              </a:lnSpc>
              <a:buFont typeface="Arial" charset="0"/>
              <a:buNone/>
            </a:pPr>
            <a:r>
              <a:rPr lang="en-US" sz="1400"/>
              <a:t>    y_coord = y; }</a:t>
            </a:r>
          </a:p>
          <a:p>
            <a:pPr>
              <a:lnSpc>
                <a:spcPct val="90000"/>
              </a:lnSpc>
              <a:buFont typeface="Arial" charset="0"/>
              <a:buNone/>
            </a:pPr>
            <a:r>
              <a:rPr lang="en-US" sz="1400"/>
              <a:t>void point</a:t>
            </a:r>
            <a:r>
              <a:rPr lang="en-US" sz="1400" b="1"/>
              <a:t>::</a:t>
            </a:r>
            <a:r>
              <a:rPr lang="en-US" sz="1400"/>
              <a:t>setx( int x)</a:t>
            </a:r>
          </a:p>
          <a:p>
            <a:pPr>
              <a:lnSpc>
                <a:spcPct val="90000"/>
              </a:lnSpc>
              <a:buFont typeface="Arial" charset="0"/>
              <a:buNone/>
            </a:pPr>
            <a:r>
              <a:rPr lang="en-US" sz="1400"/>
              <a:t>  { x_coord = x; }   </a:t>
            </a:r>
          </a:p>
          <a:p>
            <a:pPr>
              <a:lnSpc>
                <a:spcPct val="90000"/>
              </a:lnSpc>
            </a:pPr>
            <a:endParaRPr lang="en-US" sz="1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p:cNvSpPr>
          <p:nvPr>
            <p:ph type="title"/>
          </p:nvPr>
        </p:nvSpPr>
        <p:spPr>
          <a:xfrm>
            <a:off x="0" y="228600"/>
            <a:ext cx="8610600" cy="1143000"/>
          </a:xfrm>
        </p:spPr>
        <p:txBody>
          <a:bodyPr>
            <a:normAutofit fontScale="90000"/>
          </a:bodyPr>
          <a:lstStyle/>
          <a:p>
            <a:r>
              <a:rPr lang="en-US"/>
              <a:t>Static Class Members – Static Data Members  </a:t>
            </a:r>
          </a:p>
        </p:txBody>
      </p:sp>
      <p:sp>
        <p:nvSpPr>
          <p:cNvPr id="828419" name="Rectangle 3"/>
          <p:cNvSpPr>
            <a:spLocks noGrp="1"/>
          </p:cNvSpPr>
          <p:nvPr>
            <p:ph type="body" idx="1"/>
          </p:nvPr>
        </p:nvSpPr>
        <p:spPr>
          <a:xfrm>
            <a:off x="533400" y="2305050"/>
            <a:ext cx="8153400" cy="3444875"/>
          </a:xfrm>
        </p:spPr>
        <p:txBody>
          <a:bodyPr>
            <a:normAutofit fontScale="92500" lnSpcReduction="20000"/>
          </a:bodyPr>
          <a:lstStyle/>
          <a:p>
            <a:r>
              <a:rPr lang="en-US"/>
              <a:t>Both function and data members of a class can be made </a:t>
            </a:r>
            <a:r>
              <a:rPr lang="en-US" b="1">
                <a:solidFill>
                  <a:srgbClr val="009900"/>
                </a:solidFill>
              </a:rPr>
              <a:t>static</a:t>
            </a:r>
            <a:r>
              <a:rPr lang="en-US"/>
              <a:t>.</a:t>
            </a:r>
          </a:p>
          <a:p>
            <a:endParaRPr lang="en-US"/>
          </a:p>
          <a:p>
            <a:r>
              <a:rPr lang="en-US"/>
              <a:t>When you precede a member variable’s declaration with the keyword static, you are telling the compiler that only one copy of that variable will exist, and that all objects of that class will share that variable.</a:t>
            </a:r>
          </a:p>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p:cNvSpPr>
          <p:nvPr>
            <p:ph type="title"/>
          </p:nvPr>
        </p:nvSpPr>
        <p:spPr/>
        <p:txBody>
          <a:bodyPr/>
          <a:lstStyle/>
          <a:p>
            <a:r>
              <a:rPr lang="en-US"/>
              <a:t>Static Data Members</a:t>
            </a:r>
          </a:p>
        </p:txBody>
      </p:sp>
      <p:sp>
        <p:nvSpPr>
          <p:cNvPr id="830467" name="Rectangle 3"/>
          <p:cNvSpPr>
            <a:spLocks noGrp="1"/>
          </p:cNvSpPr>
          <p:nvPr>
            <p:ph type="body" idx="1"/>
          </p:nvPr>
        </p:nvSpPr>
        <p:spPr>
          <a:xfrm>
            <a:off x="685800" y="1658938"/>
            <a:ext cx="7772400" cy="4378325"/>
          </a:xfrm>
        </p:spPr>
        <p:txBody>
          <a:bodyPr/>
          <a:lstStyle/>
          <a:p>
            <a:pPr>
              <a:lnSpc>
                <a:spcPct val="90000"/>
              </a:lnSpc>
            </a:pPr>
            <a:r>
              <a:rPr lang="en-US" sz="1400"/>
              <a:t>#include &lt;iostream&gt;</a:t>
            </a:r>
          </a:p>
          <a:p>
            <a:pPr>
              <a:lnSpc>
                <a:spcPct val="90000"/>
              </a:lnSpc>
            </a:pPr>
            <a:r>
              <a:rPr lang="en-US" sz="1400"/>
              <a:t>using namespace std;</a:t>
            </a:r>
          </a:p>
          <a:p>
            <a:pPr>
              <a:lnSpc>
                <a:spcPct val="90000"/>
              </a:lnSpc>
            </a:pPr>
            <a:r>
              <a:rPr lang="en-US" sz="1400"/>
              <a:t>class static_demo</a:t>
            </a:r>
          </a:p>
          <a:p>
            <a:pPr>
              <a:lnSpc>
                <a:spcPct val="90000"/>
              </a:lnSpc>
            </a:pPr>
            <a:r>
              <a:rPr lang="en-US" sz="1400"/>
              <a:t> {</a:t>
            </a:r>
          </a:p>
          <a:p>
            <a:pPr>
              <a:lnSpc>
                <a:spcPct val="90000"/>
              </a:lnSpc>
            </a:pPr>
            <a:r>
              <a:rPr lang="en-US" sz="1400"/>
              <a:t>  private:  </a:t>
            </a:r>
          </a:p>
          <a:p>
            <a:pPr>
              <a:lnSpc>
                <a:spcPct val="90000"/>
              </a:lnSpc>
            </a:pPr>
            <a:r>
              <a:rPr lang="en-US" sz="1400"/>
              <a:t>   static int a;</a:t>
            </a:r>
          </a:p>
          <a:p>
            <a:pPr>
              <a:lnSpc>
                <a:spcPct val="90000"/>
              </a:lnSpc>
            </a:pPr>
            <a:r>
              <a:rPr lang="en-US" sz="1400"/>
              <a:t>   int b;</a:t>
            </a:r>
          </a:p>
          <a:p>
            <a:pPr>
              <a:lnSpc>
                <a:spcPct val="90000"/>
              </a:lnSpc>
            </a:pPr>
            <a:r>
              <a:rPr lang="en-US" sz="1400"/>
              <a:t>  public:</a:t>
            </a:r>
          </a:p>
          <a:p>
            <a:pPr>
              <a:lnSpc>
                <a:spcPct val="90000"/>
              </a:lnSpc>
            </a:pPr>
            <a:r>
              <a:rPr lang="en-US" sz="1400"/>
              <a:t>   void set ( int i, int j) </a:t>
            </a:r>
          </a:p>
          <a:p>
            <a:pPr>
              <a:lnSpc>
                <a:spcPct val="90000"/>
              </a:lnSpc>
            </a:pPr>
            <a:r>
              <a:rPr lang="en-US" sz="1400"/>
              <a:t>   {a = i; b = j; }</a:t>
            </a:r>
          </a:p>
          <a:p>
            <a:pPr>
              <a:lnSpc>
                <a:spcPct val="90000"/>
              </a:lnSpc>
            </a:pPr>
            <a:r>
              <a:rPr lang="en-US" sz="1400"/>
              <a:t>   void show( );</a:t>
            </a:r>
          </a:p>
          <a:p>
            <a:pPr>
              <a:lnSpc>
                <a:spcPct val="90000"/>
              </a:lnSpc>
            </a:pPr>
            <a:r>
              <a:rPr lang="en-US" sz="1400"/>
              <a:t>  };</a:t>
            </a:r>
          </a:p>
          <a:p>
            <a:pPr>
              <a:lnSpc>
                <a:spcPct val="90000"/>
              </a:lnSpc>
            </a:pPr>
            <a:r>
              <a:rPr lang="en-US" sz="1400" b="1"/>
              <a:t>int static_demo::a; // define the static variable a</a:t>
            </a:r>
          </a:p>
          <a:p>
            <a:pPr>
              <a:lnSpc>
                <a:spcPct val="90000"/>
              </a:lnSpc>
            </a:pPr>
            <a:r>
              <a:rPr lang="en-US" sz="1400"/>
              <a:t>void static_demo::show( )</a:t>
            </a:r>
          </a:p>
          <a:p>
            <a:pPr>
              <a:lnSpc>
                <a:spcPct val="90000"/>
              </a:lnSpc>
            </a:pPr>
            <a:r>
              <a:rPr lang="en-US" sz="1400"/>
              <a:t> {</a:t>
            </a:r>
          </a:p>
          <a:p>
            <a:pPr>
              <a:lnSpc>
                <a:spcPct val="90000"/>
              </a:lnSpc>
            </a:pPr>
            <a:r>
              <a:rPr lang="en-US" sz="1400"/>
              <a:t>   cout &lt;&lt; “this is static a:  “ &lt;&lt; a;</a:t>
            </a:r>
          </a:p>
          <a:p>
            <a:pPr>
              <a:lnSpc>
                <a:spcPct val="90000"/>
              </a:lnSpc>
            </a:pPr>
            <a:r>
              <a:rPr lang="en-US" sz="1400"/>
              <a:t>   cout &lt;&lt; this is non-static b:  “ &lt;&lt; b; &lt;&lt; ‘\n’;   }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p:cNvSpPr>
          <p:nvPr>
            <p:ph type="title"/>
          </p:nvPr>
        </p:nvSpPr>
        <p:spPr/>
        <p:txBody>
          <a:bodyPr/>
          <a:lstStyle/>
          <a:p>
            <a:r>
              <a:rPr lang="en-US"/>
              <a:t>Static Data Members</a:t>
            </a:r>
          </a:p>
        </p:txBody>
      </p:sp>
      <p:sp>
        <p:nvSpPr>
          <p:cNvPr id="832515" name="Rectangle 3"/>
          <p:cNvSpPr>
            <a:spLocks noGrp="1"/>
          </p:cNvSpPr>
          <p:nvPr>
            <p:ph type="body" idx="1"/>
          </p:nvPr>
        </p:nvSpPr>
        <p:spPr/>
        <p:txBody>
          <a:bodyPr/>
          <a:lstStyle/>
          <a:p>
            <a:r>
              <a:rPr lang="en-US" sz="1600"/>
              <a:t>int main( )</a:t>
            </a:r>
          </a:p>
          <a:p>
            <a:r>
              <a:rPr lang="en-US" sz="1600"/>
              <a:t> {</a:t>
            </a:r>
          </a:p>
          <a:p>
            <a:r>
              <a:rPr lang="en-US" sz="1600"/>
              <a:t>   static_demo x, y;</a:t>
            </a:r>
          </a:p>
          <a:p>
            <a:r>
              <a:rPr lang="en-US" sz="1600"/>
              <a:t>   x.set(1, 1); //set a to 1</a:t>
            </a:r>
          </a:p>
          <a:p>
            <a:r>
              <a:rPr lang="en-US" sz="1600"/>
              <a:t>   x.show( );</a:t>
            </a:r>
          </a:p>
          <a:p>
            <a:r>
              <a:rPr lang="en-US" sz="1600"/>
              <a:t>   y.set(2, 2); // change a to 2</a:t>
            </a:r>
          </a:p>
          <a:p>
            <a:r>
              <a:rPr lang="en-US" sz="1600"/>
              <a:t>   y.show( );</a:t>
            </a:r>
          </a:p>
          <a:p>
            <a:r>
              <a:rPr lang="en-US" sz="1600"/>
              <a:t>   x.show( ); /* Here, a has been changed for both x and y because a is shared   </a:t>
            </a:r>
          </a:p>
          <a:p>
            <a:r>
              <a:rPr lang="en-US" sz="1600"/>
              <a:t>   by both objects */</a:t>
            </a:r>
          </a:p>
          <a:p>
            <a:r>
              <a:rPr lang="en-US" sz="1600"/>
              <a:t>   return 0;</a:t>
            </a:r>
          </a:p>
          <a:p>
            <a:r>
              <a:rPr lang="en-US" sz="1600"/>
              <a:t>  }</a:t>
            </a:r>
          </a:p>
          <a:p>
            <a:r>
              <a:rPr lang="en-US" sz="1600"/>
              <a:t>    </a:t>
            </a:r>
          </a:p>
          <a:p>
            <a:r>
              <a:rPr lang="en-US" sz="160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47834</Words>
  <Application>Microsoft Office PowerPoint</Application>
  <PresentationFormat>On-screen Show (4:3)</PresentationFormat>
  <Paragraphs>5621</Paragraphs>
  <Slides>441</Slides>
  <Notes>425</Notes>
  <HiddenSlides>2</HiddenSlides>
  <MMClips>29</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441</vt:i4>
      </vt:variant>
    </vt:vector>
  </HeadingPairs>
  <TitlesOfParts>
    <vt:vector size="454" baseType="lpstr">
      <vt:lpstr>Agency FB</vt:lpstr>
      <vt:lpstr>Albertus Extra Bold</vt:lpstr>
      <vt:lpstr>Arial</vt:lpstr>
      <vt:lpstr>Arial Black</vt:lpstr>
      <vt:lpstr>Book Antiqua</vt:lpstr>
      <vt:lpstr>Calibri</vt:lpstr>
      <vt:lpstr>Courier New</vt:lpstr>
      <vt:lpstr>Gill Sans MT</vt:lpstr>
      <vt:lpstr>Times</vt:lpstr>
      <vt:lpstr>Times New Roman</vt:lpstr>
      <vt:lpstr>Wingdings</vt:lpstr>
      <vt:lpstr>Office Theme</vt:lpstr>
      <vt:lpstr>MS Org Chart</vt:lpstr>
      <vt:lpstr> OBJECT ORIENTED PROGRAMMING USING C++   </vt:lpstr>
      <vt:lpstr>       Agenda</vt:lpstr>
      <vt:lpstr>    Agenda</vt:lpstr>
      <vt:lpstr> Introduction   to OOP</vt:lpstr>
      <vt:lpstr>Objectives</vt:lpstr>
      <vt:lpstr>The Structured Approach</vt:lpstr>
      <vt:lpstr>The Structured Approach(Problem)</vt:lpstr>
      <vt:lpstr>The Structured Approach (Problem)</vt:lpstr>
      <vt:lpstr>Object-Orientation – A Paradigm Shift</vt:lpstr>
      <vt:lpstr>Classification</vt:lpstr>
      <vt:lpstr>Class</vt:lpstr>
      <vt:lpstr>Inheritance</vt:lpstr>
      <vt:lpstr>Generalization/Specialization</vt:lpstr>
      <vt:lpstr>Abstract Classes</vt:lpstr>
      <vt:lpstr>Overriding Behaviours</vt:lpstr>
      <vt:lpstr>Overridden Behaviours</vt:lpstr>
      <vt:lpstr>Polymorphism</vt:lpstr>
      <vt:lpstr>Abstraction</vt:lpstr>
      <vt:lpstr>Encapsulation</vt:lpstr>
      <vt:lpstr>OOPL – Implementation Issues </vt:lpstr>
      <vt:lpstr>User-Defined Data Types</vt:lpstr>
      <vt:lpstr>Operations on User-Defined Data Types</vt:lpstr>
      <vt:lpstr>Operations on User-Defined Data Types</vt:lpstr>
      <vt:lpstr>Operations on User-Defined Data Types</vt:lpstr>
      <vt:lpstr>Abstract Data Types (ADT)</vt:lpstr>
      <vt:lpstr>PowerPoint Presentation</vt:lpstr>
      <vt:lpstr>Classes and Objects</vt:lpstr>
      <vt:lpstr>The Object-Message Paradigm</vt:lpstr>
      <vt:lpstr>The Object-Message Paradigm</vt:lpstr>
      <vt:lpstr>Object-Based, Class-Based and Object-Oriented Languages</vt:lpstr>
      <vt:lpstr>PowerPoint Presentation</vt:lpstr>
      <vt:lpstr>Summary</vt:lpstr>
      <vt:lpstr>PowerPoint Presentation</vt:lpstr>
      <vt:lpstr>PowerPoint Presentation</vt:lpstr>
      <vt:lpstr>Features of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Strong Typing</vt:lpstr>
      <vt:lpstr>Function Overloading</vt:lpstr>
      <vt:lpstr>Ambiguity in function overloading</vt:lpstr>
      <vt:lpstr>PowerPoint Presentation</vt:lpstr>
      <vt:lpstr>Inline Functions</vt:lpstr>
      <vt:lpstr>Inline Vs. Macros</vt:lpstr>
      <vt:lpstr>Inline Vs. Macros</vt:lpstr>
      <vt:lpstr>Inline Vs. Macros</vt:lpstr>
      <vt:lpstr>PowerPoint Presentation</vt:lpstr>
      <vt:lpstr>PowerPoint Presentation</vt:lpstr>
      <vt:lpstr>PowerPoint Presentation</vt:lpstr>
      <vt:lpstr>PowerPoint Presentation</vt:lpstr>
      <vt:lpstr>PowerPoint Presentation</vt:lpstr>
      <vt:lpstr>PowerPoint Presentation</vt:lpstr>
      <vt:lpstr>Reference Parameters</vt:lpstr>
      <vt:lpstr>Reference Parameters</vt:lpstr>
      <vt:lpstr>Manual Call-By-Reference</vt:lpstr>
      <vt:lpstr>Automatic Call-By-Reference</vt:lpstr>
      <vt:lpstr>PowerPoint Presentation</vt:lpstr>
      <vt:lpstr>PowerPoint Presentation</vt:lpstr>
      <vt:lpstr>Objectives</vt:lpstr>
      <vt:lpstr>Class</vt:lpstr>
      <vt:lpstr>Demonstration: difference between Class and structure</vt:lpstr>
      <vt:lpstr>Example: Structure and its objects</vt:lpstr>
      <vt:lpstr>Example: Structure and its objects</vt:lpstr>
      <vt:lpstr>Example: Structure and its objects</vt:lpstr>
      <vt:lpstr>Example: Structure and its objects</vt:lpstr>
      <vt:lpstr>Example: Structure and its objects</vt:lpstr>
      <vt:lpstr>Example: Structure and its objects</vt:lpstr>
      <vt:lpstr>Scope</vt:lpstr>
      <vt:lpstr>File Scope</vt:lpstr>
      <vt:lpstr>Local Scope</vt:lpstr>
      <vt:lpstr>Class Scope</vt:lpstr>
      <vt:lpstr>Class Declaration</vt:lpstr>
      <vt:lpstr>Accessibility of Struct Members </vt:lpstr>
      <vt:lpstr>Accessibility of Class Members </vt:lpstr>
      <vt:lpstr>Access Specifiers</vt:lpstr>
      <vt:lpstr>Access Specifiers</vt:lpstr>
      <vt:lpstr>Class Declaration for Point</vt:lpstr>
      <vt:lpstr>Class Declaration for Point</vt:lpstr>
      <vt:lpstr>Initializing Member Data in an Object of a Class</vt:lpstr>
      <vt:lpstr>Constructors</vt:lpstr>
      <vt:lpstr>Class With Constructors</vt:lpstr>
      <vt:lpstr>Class With Constructors</vt:lpstr>
      <vt:lpstr>Constructors: Features</vt:lpstr>
      <vt:lpstr>Destructors </vt:lpstr>
      <vt:lpstr>The this pointer</vt:lpstr>
      <vt:lpstr>The this pointer</vt:lpstr>
      <vt:lpstr>The this pointer</vt:lpstr>
      <vt:lpstr>The this pointer</vt:lpstr>
      <vt:lpstr>Scope Resolution Operator ::</vt:lpstr>
      <vt:lpstr>Scope Resolution Operator ::</vt:lpstr>
      <vt:lpstr>Static Class Members – Static Data Members  </vt:lpstr>
      <vt:lpstr>Static Data Members</vt:lpstr>
      <vt:lpstr>Static Data Members</vt:lpstr>
      <vt:lpstr>Static Data Members – Uses </vt:lpstr>
      <vt:lpstr>Static Data Members – Uses</vt:lpstr>
      <vt:lpstr>Static Member Functions</vt:lpstr>
      <vt:lpstr>Static Member Functions</vt:lpstr>
      <vt:lpstr>Static Member Functions</vt:lpstr>
      <vt:lpstr>Static Member Functions</vt:lpstr>
      <vt:lpstr>Summary</vt:lpstr>
      <vt:lpstr>PowerPoint Presentation</vt:lpstr>
      <vt:lpstr>Objectives</vt:lpstr>
      <vt:lpstr>Inheritance</vt:lpstr>
      <vt:lpstr>Code Reuse</vt:lpstr>
      <vt:lpstr>Generalization/Specialization </vt:lpstr>
      <vt:lpstr>Code Syntax for Inheritance</vt:lpstr>
      <vt:lpstr>Access Specifier - Public</vt:lpstr>
      <vt:lpstr>Access Specifier – Public (Code)</vt:lpstr>
      <vt:lpstr>Access Specifier – Public (Code)</vt:lpstr>
      <vt:lpstr>Access Specifier - Private</vt:lpstr>
      <vt:lpstr>Access Specifier - Private</vt:lpstr>
      <vt:lpstr>Access Specifier - Private</vt:lpstr>
      <vt:lpstr>Inheritance and Protected Members </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Protected Base Class Inheritance</vt:lpstr>
      <vt:lpstr>Protected Base-Class Inheritance</vt:lpstr>
      <vt:lpstr>Protected Base-Class Inheritance</vt:lpstr>
      <vt:lpstr>Constructors, Destructors &amp; Inheritance</vt:lpstr>
      <vt:lpstr>Constructors, Destructors &amp; Inheritance</vt:lpstr>
      <vt:lpstr>Constructors, Destructors &amp; Inheritance</vt:lpstr>
      <vt:lpstr>Constructors, Destructors &amp; Inheritance</vt:lpstr>
      <vt:lpstr>Passing Parameters to Base Class Ctors</vt:lpstr>
      <vt:lpstr>Passing Parameters to Base Class Ctors</vt:lpstr>
      <vt:lpstr>Passing Parameters to Base Class Ctors</vt:lpstr>
      <vt:lpstr>Passing Parameters to Base Class Ctors</vt:lpstr>
      <vt:lpstr>PowerPoint Presentation</vt:lpstr>
      <vt:lpstr>PowerPoint Presentation</vt:lpstr>
      <vt:lpstr>PowerPoint Presentation</vt:lpstr>
      <vt:lpstr>PowerPoint Presentation</vt:lpstr>
      <vt:lpstr>Summary</vt:lpstr>
      <vt:lpstr>PowerPoint Presentation</vt:lpstr>
      <vt:lpstr>Objectives</vt:lpstr>
      <vt:lpstr>Constructor With One Parameter</vt:lpstr>
      <vt:lpstr>Constructor With One Parameter</vt:lpstr>
      <vt:lpstr>Copy Constructor</vt:lpstr>
      <vt:lpstr>Copy Constructor</vt:lpstr>
      <vt:lpstr>Copy Constructor</vt:lpstr>
      <vt:lpstr>Copy Constructor</vt:lpstr>
      <vt:lpstr>Copy Constructor</vt:lpstr>
      <vt:lpstr>Copy Constructor</vt:lpstr>
      <vt:lpstr>Copy Constructor</vt:lpstr>
      <vt:lpstr>Arrays of Objects</vt:lpstr>
      <vt:lpstr>Arrays of Objects</vt:lpstr>
      <vt:lpstr>Arrays of Objects</vt:lpstr>
      <vt:lpstr>Arrays of Objects</vt:lpstr>
      <vt:lpstr>Arrays of Objects</vt:lpstr>
      <vt:lpstr>Arrays of Objects</vt:lpstr>
      <vt:lpstr>Arrays of Objects</vt:lpstr>
      <vt:lpstr>Creating Initialized &amp; Non-Initialized Arrays</vt:lpstr>
      <vt:lpstr>Creating Initialized &amp; Non-Initialized Arrays</vt:lpstr>
      <vt:lpstr>Pointers to Objects</vt:lpstr>
      <vt:lpstr>Pointers to Objects</vt:lpstr>
      <vt:lpstr>Pointers to Objects</vt:lpstr>
      <vt:lpstr>Pointers to Derived Types</vt:lpstr>
      <vt:lpstr>Pointers to Derived Types</vt:lpstr>
      <vt:lpstr>Pointers to Derived Types</vt:lpstr>
      <vt:lpstr>Passing Object References </vt:lpstr>
      <vt:lpstr>Passing Object References</vt:lpstr>
      <vt:lpstr>Passing Object References</vt:lpstr>
      <vt:lpstr>The Dot . Operator</vt:lpstr>
      <vt:lpstr>Returning References</vt:lpstr>
      <vt:lpstr>Independent References</vt:lpstr>
      <vt:lpstr>Independent References</vt:lpstr>
      <vt:lpstr>References to Derived Types</vt:lpstr>
      <vt:lpstr>Restrictions on References</vt:lpstr>
      <vt:lpstr>Summary</vt:lpstr>
      <vt:lpstr>PowerPoint Presentation</vt:lpstr>
      <vt:lpstr>Objectives</vt:lpstr>
      <vt:lpstr>Virtual Functions</vt:lpstr>
      <vt:lpstr>Virtual Functions</vt:lpstr>
      <vt:lpstr>Virtual Functions</vt:lpstr>
      <vt:lpstr>Virtual Functions</vt:lpstr>
      <vt:lpstr>Virtual Functions</vt:lpstr>
      <vt:lpstr>Virtual Functions</vt:lpstr>
      <vt:lpstr>Virtual Functions</vt:lpstr>
      <vt:lpstr>Calling a Virtual Function Through a Base Class Reference</vt:lpstr>
      <vt:lpstr>Calling a Virtual Function Through a Base Class Reference</vt:lpstr>
      <vt:lpstr>Calling a Virtual Function Through a Base Class Reference</vt:lpstr>
      <vt:lpstr>The Virtual Attribute is Inherited</vt:lpstr>
      <vt:lpstr>The Virtual Attribute is Inherited</vt:lpstr>
      <vt:lpstr>The Virtual Attribute is Inherited</vt:lpstr>
      <vt:lpstr>Virtual Functions are Hierarchical </vt:lpstr>
      <vt:lpstr>Virtual Functions are Hierarchical</vt:lpstr>
      <vt:lpstr>Virtual Functions are Hierarchical</vt:lpstr>
      <vt:lpstr>Pure Virtual Functions</vt:lpstr>
      <vt:lpstr>Pure Virtual Functions</vt:lpstr>
      <vt:lpstr>Pure Virtual Functions</vt:lpstr>
      <vt:lpstr>Pure Virtual Functions</vt:lpstr>
      <vt:lpstr>Pure Virtual Functions</vt:lpstr>
      <vt:lpstr>PowerPoint Presentation</vt:lpstr>
      <vt:lpstr>Virtual Function Mechanics – The Virtual Table </vt:lpstr>
      <vt:lpstr>Abstract Classes</vt:lpstr>
      <vt:lpstr>Using Virtual Functions</vt:lpstr>
      <vt:lpstr>Using Virtual Functions</vt:lpstr>
      <vt:lpstr>Using Virtual Functions</vt:lpstr>
      <vt:lpstr>Using Virtual Functions</vt:lpstr>
      <vt:lpstr>Using Virtual Functions</vt:lpstr>
      <vt:lpstr>Using Virtual Functions</vt:lpstr>
      <vt:lpstr>Early Vs. Late Binding</vt:lpstr>
      <vt:lpstr>Early Vs. Late Binding</vt:lpstr>
      <vt:lpstr>Early Vs. Late Binding</vt:lpstr>
      <vt:lpstr>Early Vs. Late Binding</vt:lpstr>
      <vt:lpstr>PowerPoint Presentation</vt:lpstr>
      <vt:lpstr>Summary</vt:lpstr>
      <vt:lpstr>PowerPoint Presentation</vt:lpstr>
      <vt:lpstr>Objectives</vt:lpstr>
      <vt:lpstr>Friend Functions</vt:lpstr>
      <vt:lpstr>Friend Functions</vt:lpstr>
      <vt:lpstr>Friend Functions</vt:lpstr>
      <vt:lpstr>Friend Functions</vt:lpstr>
      <vt:lpstr>Friend Functions</vt:lpstr>
      <vt:lpstr>Building Bridges of Friendship</vt:lpstr>
      <vt:lpstr>Building Bridges of Friendship</vt:lpstr>
      <vt:lpstr>Building Bridges of Friendship</vt:lpstr>
      <vt:lpstr>Building Bridges of Friendship</vt:lpstr>
      <vt:lpstr>Forward Declaration</vt:lpstr>
      <vt:lpstr>Friend class</vt:lpstr>
      <vt:lpstr>Example:Friend class</vt:lpstr>
      <vt:lpstr>Example: Friend class</vt:lpstr>
      <vt:lpstr>Summary</vt:lpstr>
      <vt:lpstr>Operator Overloading </vt:lpstr>
      <vt:lpstr>PowerPoint Presentation</vt:lpstr>
      <vt:lpstr>Operator Overloading</vt:lpstr>
      <vt:lpstr>Operator Overloading</vt:lpstr>
      <vt:lpstr>Operator Overloading</vt:lpstr>
      <vt:lpstr>Operator Overloading</vt:lpstr>
      <vt:lpstr>Operator Overloading</vt:lpstr>
      <vt:lpstr>Precautions When Overloading Operators</vt:lpstr>
      <vt:lpstr>Overloading Unary Operators</vt:lpstr>
      <vt:lpstr>Overloading Unary Operators</vt:lpstr>
      <vt:lpstr>Overloading Prefix &amp; Postfix Unary Operators</vt:lpstr>
      <vt:lpstr>Distinguishing Between Postfix &amp; Prefix Unary Operators</vt:lpstr>
      <vt:lpstr>Distinguishing Between Postfix &amp; Prefix Unary Operators</vt:lpstr>
      <vt:lpstr>Nameless Objects</vt:lpstr>
      <vt:lpstr>Overloading Binary Operators</vt:lpstr>
      <vt:lpstr>Overloading Binary Operators</vt:lpstr>
      <vt:lpstr>Overloading Binary Operators</vt:lpstr>
      <vt:lpstr>Overloading Binary Operators</vt:lpstr>
      <vt:lpstr>Overloading Overloaded Operators</vt:lpstr>
      <vt:lpstr>Overloading Overloaded Operators</vt:lpstr>
      <vt:lpstr>Data Conversion</vt:lpstr>
      <vt:lpstr>Overloading Overloaded Operators</vt:lpstr>
      <vt:lpstr>Overloading Overloaded Operators</vt:lpstr>
      <vt:lpstr>Data Conversion</vt:lpstr>
      <vt:lpstr>PowerPoint Presentation</vt:lpstr>
      <vt:lpstr>Operator Overloading</vt:lpstr>
      <vt:lpstr>Operator Overloading</vt:lpstr>
      <vt:lpstr>Operator Overloading</vt:lpstr>
      <vt:lpstr>Operator Overloading</vt:lpstr>
      <vt:lpstr>Operator Overloading</vt:lpstr>
      <vt:lpstr>Precautions When Overloading Operators</vt:lpstr>
      <vt:lpstr>Overloading Unary Operators</vt:lpstr>
      <vt:lpstr>Overloading Unary Operators</vt:lpstr>
      <vt:lpstr>Overloading Prefix &amp; Postfix Unary Operators</vt:lpstr>
      <vt:lpstr>Distinguishing Between Postfix &amp; Prefix Unary Operators</vt:lpstr>
      <vt:lpstr>Distinguishing Between Postfix &amp; Prefix Unary Operators</vt:lpstr>
      <vt:lpstr>Nameless Objects</vt:lpstr>
      <vt:lpstr>Overloading Binary Operators</vt:lpstr>
      <vt:lpstr>Overloading Binary Operators</vt:lpstr>
      <vt:lpstr>Overloading Binary Operators</vt:lpstr>
      <vt:lpstr>Overloading Binary Operators</vt:lpstr>
      <vt:lpstr>Overloading Overloaded Operators</vt:lpstr>
      <vt:lpstr>Overloading Overloaded Operators</vt:lpstr>
      <vt:lpstr>Data Conversion</vt:lpstr>
      <vt:lpstr>Fundamental to User-Defined Conversion</vt:lpstr>
      <vt:lpstr>Fundamental to User-Defined Conversion</vt:lpstr>
      <vt:lpstr>Fundamental to User-Defined Conversion</vt:lpstr>
      <vt:lpstr>User-Defined to Fundamental Conversion</vt:lpstr>
      <vt:lpstr>User-Defined to Fundamental Conversion</vt:lpstr>
      <vt:lpstr>User-Defined to Fundamental Conversion</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Overloading the Assignment Operator</vt:lpstr>
      <vt:lpstr>PowerPoint Presentation</vt:lpstr>
      <vt:lpstr>Friendly Operator</vt:lpstr>
      <vt:lpstr>Friendly Operator</vt:lpstr>
      <vt:lpstr>Friendly Operator</vt:lpstr>
      <vt:lpstr>Friendly Operator</vt:lpstr>
      <vt:lpstr>Friendly Operator</vt:lpstr>
      <vt:lpstr>PowerPoint Presentation</vt:lpstr>
      <vt:lpstr> C++ Streams</vt:lpstr>
      <vt:lpstr>Objectives</vt:lpstr>
      <vt:lpstr>Streams</vt:lpstr>
      <vt:lpstr>Advantages of the Stream Classes</vt:lpstr>
      <vt:lpstr>The Stream Class Hierarchy</vt:lpstr>
      <vt:lpstr>Standard Output</vt:lpstr>
      <vt:lpstr>Stream Extraction &amp; Standard Input</vt:lpstr>
      <vt:lpstr>Integer Extraction</vt:lpstr>
      <vt:lpstr>Character Extraction</vt:lpstr>
      <vt:lpstr>Character Extraction</vt:lpstr>
      <vt:lpstr>Implicit File Opening and Closing</vt:lpstr>
      <vt:lpstr>Extraction &amp; Insertion ofFundamental Data Types</vt:lpstr>
      <vt:lpstr>Extraction &amp; Insertion of Fundamental  Data Types</vt:lpstr>
      <vt:lpstr>Extraction &amp; Insertion of Fundamental  Data Types</vt:lpstr>
      <vt:lpstr>File I/O Using Objects</vt:lpstr>
      <vt:lpstr>File I/O Using Objects</vt:lpstr>
      <vt:lpstr>Binary I/O</vt:lpstr>
      <vt:lpstr>Binary I/O</vt:lpstr>
      <vt:lpstr>Binary I/O – Character I/O</vt:lpstr>
      <vt:lpstr>Binary I/O – Character I/O</vt:lpstr>
      <vt:lpstr>Binary I/O – String I/O</vt:lpstr>
      <vt:lpstr>Binary I/O – String I/O</vt:lpstr>
      <vt:lpstr>Binary I/O – String I/O</vt:lpstr>
      <vt:lpstr>Binary I/O – Integer I/O</vt:lpstr>
      <vt:lpstr>Binary I/O – Integer I/O</vt:lpstr>
      <vt:lpstr>Binary I/O – Integer I/O</vt:lpstr>
      <vt:lpstr>Explicit File Opening and Closing</vt:lpstr>
      <vt:lpstr>Opening a File for Input and Output</vt:lpstr>
      <vt:lpstr>The Open Mode Bits</vt:lpstr>
      <vt:lpstr>The Open Mode Bits</vt:lpstr>
      <vt:lpstr>The Open Mode Bits</vt:lpstr>
      <vt:lpstr>The Open Mode Bits</vt:lpstr>
      <vt:lpstr>Disk I/O Using Member Functions</vt:lpstr>
      <vt:lpstr>Disk I/O Using Member Functions</vt:lpstr>
      <vt:lpstr>Disk I/O Using Member Functions</vt:lpstr>
      <vt:lpstr>Disk I/O Using Member Functions</vt:lpstr>
      <vt:lpstr>Disk I/O Using Member Functions</vt:lpstr>
      <vt:lpstr>Disk I/O Using Member Functions</vt:lpstr>
      <vt:lpstr>The Stream Status Bits</vt:lpstr>
      <vt:lpstr>The Stream Status Bits</vt:lpstr>
      <vt:lpstr>Member Functions for Accessing Stream Status Bits</vt:lpstr>
      <vt:lpstr>Random Access</vt:lpstr>
      <vt:lpstr>Random Access</vt:lpstr>
      <vt:lpstr>Random Access</vt:lpstr>
      <vt:lpstr>Random Access</vt:lpstr>
      <vt:lpstr>Random Access</vt:lpstr>
      <vt:lpstr>Random Access Scenario</vt:lpstr>
      <vt:lpstr>Random Access – Querying a File</vt:lpstr>
      <vt:lpstr>Random Access – Querying a File</vt:lpstr>
      <vt:lpstr>PowerPoint Presentation</vt:lpstr>
      <vt:lpstr>PowerPoint Presentation</vt:lpstr>
      <vt:lpstr>PowerPoint Presentation</vt:lpstr>
      <vt:lpstr>Summary</vt:lpstr>
      <vt:lpstr>PowerPoint Presentation</vt:lpstr>
      <vt:lpstr>PowerPoint Presentation</vt:lpstr>
      <vt:lpstr>Template Functions</vt:lpstr>
      <vt:lpstr>Template Functions</vt:lpstr>
      <vt:lpstr>Template Functions</vt:lpstr>
      <vt:lpstr>Template Functions</vt:lpstr>
      <vt:lpstr>PowerPoint Presentation</vt:lpstr>
      <vt:lpstr>PowerPoint Presentation</vt:lpstr>
      <vt:lpstr>Explicitly Overloading a Generic Function</vt:lpstr>
      <vt:lpstr>Explicitly Overloading a Generic Function</vt:lpstr>
      <vt:lpstr>Explicitly Overloading a Generic Function</vt:lpstr>
      <vt:lpstr>Overloading a Template Function</vt:lpstr>
      <vt:lpstr>Overloading a Template Function</vt:lpstr>
      <vt:lpstr>PowerPoint Presentation</vt:lpstr>
      <vt:lpstr>Template Classes</vt:lpstr>
      <vt:lpstr>Template Classes</vt:lpstr>
      <vt:lpstr>Template Classes</vt:lpstr>
      <vt:lpstr>Template Classes</vt:lpstr>
      <vt:lpstr>Template Classes</vt:lpstr>
      <vt:lpstr>Template Classes</vt:lpstr>
      <vt:lpstr>PowerPoint Presentation</vt:lpstr>
      <vt:lpstr>Inheritence and  Template class </vt:lpstr>
      <vt:lpstr>Inheritence and  Template class</vt:lpstr>
      <vt:lpstr>Inheritence and  Template class</vt:lpstr>
      <vt:lpstr>Inheritence and  Template class</vt:lpstr>
      <vt:lpstr>PowerPoint Presentation</vt:lpstr>
      <vt:lpstr>Containers</vt:lpstr>
      <vt:lpstr>Containers cont..</vt:lpstr>
      <vt:lpstr>Common STL Member Functions</vt:lpstr>
      <vt:lpstr>Iterators</vt:lpstr>
      <vt:lpstr>Types of Iterators</vt:lpstr>
      <vt:lpstr>Iterator Operations</vt:lpstr>
      <vt:lpstr>Iterator Operations cont..</vt:lpstr>
      <vt:lpstr>PowerPoint Presentation</vt:lpstr>
      <vt:lpstr>Example : Vector container </vt:lpstr>
      <vt:lpstr>Vector container operations</vt:lpstr>
      <vt:lpstr>Vector container operations cont..</vt:lpstr>
      <vt:lpstr>PowerPoint Presentation</vt:lpstr>
      <vt:lpstr>PowerPoint Presentation</vt:lpstr>
      <vt:lpstr>Objectives</vt:lpstr>
      <vt:lpstr>What is an Exception?</vt:lpstr>
      <vt:lpstr>PowerPoint Presentation</vt:lpstr>
      <vt:lpstr>PowerPoint Presentation</vt:lpstr>
      <vt:lpstr>PowerPoint Presentation</vt:lpstr>
      <vt:lpstr>PowerPoint Presentation</vt:lpstr>
      <vt:lpstr>Exception Handling -  Mechanics </vt:lpstr>
      <vt:lpstr>The throw Statement</vt:lpstr>
      <vt:lpstr>Uncaught Exceptions</vt:lpstr>
      <vt:lpstr>PowerPoint Presentation</vt:lpstr>
      <vt:lpstr>Restricting Exceptions</vt:lpstr>
      <vt:lpstr>PowerPoint Presentation</vt:lpstr>
      <vt:lpstr>Re-throwing an exception</vt:lpstr>
      <vt:lpstr>PowerPoint Presentation</vt:lpstr>
      <vt:lpstr>PowerPoint Presentation</vt:lpstr>
      <vt:lpstr>PowerPoint Presentation</vt:lpstr>
      <vt:lpstr>PowerPoint Presentation</vt:lpstr>
      <vt:lpstr>Summary</vt:lpstr>
      <vt:lpstr>PowerPoint Presentation</vt:lpstr>
      <vt:lpstr>Objectives</vt:lpstr>
      <vt:lpstr>RTTI</vt:lpstr>
      <vt:lpstr>PowerPoint Presentation</vt:lpstr>
      <vt:lpstr>PowerPoint Presentation</vt:lpstr>
      <vt:lpstr>PowerPoint Presentation</vt:lpstr>
      <vt:lpstr>PowerPoint Presentation</vt:lpstr>
      <vt:lpstr>A Simple Application of RTTI</vt:lpstr>
      <vt:lpstr>A Simple Application of RTTI</vt:lpstr>
      <vt:lpstr>A Simple Application of RTTI</vt:lpstr>
      <vt:lpstr>The dynamic_cast Operator</vt:lpstr>
      <vt:lpstr>The dynamic_cast Operator</vt:lpstr>
      <vt:lpstr>PowerPoint Presentation</vt:lpstr>
      <vt:lpstr>Summary</vt:lpstr>
      <vt:lpstr>PowerPoint Presentation</vt:lpstr>
      <vt:lpstr>Objectives</vt:lpstr>
      <vt:lpstr>Namespaces – An Introduction</vt:lpstr>
      <vt:lpstr>Namespaces – An Introduction</vt:lpstr>
      <vt:lpstr>Namespace Basics</vt:lpstr>
      <vt:lpstr>Namespace – An Example</vt:lpstr>
      <vt:lpstr>Namespace – An Example</vt:lpstr>
      <vt:lpstr>Namespace – An Example</vt:lpstr>
      <vt:lpstr>PowerPoint Presentation</vt:lpstr>
      <vt:lpstr>PowerPoint Presentation</vt:lpstr>
      <vt:lpstr>PowerPoint Presentation</vt:lpstr>
      <vt:lpstr>PowerPoint Presentation</vt:lpstr>
      <vt:lpstr>Summary</vt:lpstr>
      <vt:lpstr>Thank You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C++</dc:title>
  <dc:creator>Raj</dc:creator>
  <cp:lastModifiedBy>Debasish</cp:lastModifiedBy>
  <cp:revision>7</cp:revision>
  <dcterms:created xsi:type="dcterms:W3CDTF">2012-04-23T05:16:09Z</dcterms:created>
  <dcterms:modified xsi:type="dcterms:W3CDTF">2019-03-10T06:21:37Z</dcterms:modified>
</cp:coreProperties>
</file>