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8" r:id="rId3"/>
    <p:sldId id="259"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86" r:id="rId18"/>
    <p:sldId id="275" r:id="rId19"/>
    <p:sldId id="276" r:id="rId20"/>
    <p:sldId id="279" r:id="rId21"/>
    <p:sldId id="280" r:id="rId22"/>
    <p:sldId id="287" r:id="rId23"/>
    <p:sldId id="281" r:id="rId24"/>
    <p:sldId id="290" r:id="rId25"/>
    <p:sldId id="282" r:id="rId26"/>
    <p:sldId id="283" r:id="rId27"/>
    <p:sldId id="288" r:id="rId28"/>
    <p:sldId id="289" r:id="rId29"/>
    <p:sldId id="285" r:id="rId30"/>
    <p:sldId id="291" r:id="rId31"/>
    <p:sldId id="292" r:id="rId32"/>
    <p:sldId id="293"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6C13A1-856A-44EE-9EDF-E900D172057A}" type="datetimeFigureOut">
              <a:rPr lang="en-US" smtClean="0"/>
              <a:t>6/5/2023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E72D90-A19D-45D4-A930-E76E220EF15C}"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E72D90-A19D-45D4-A930-E76E220EF15C}"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E72D90-A19D-45D4-A930-E76E220EF15C}"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E04243-442F-793B-CEF4-03B896AA3A84}"/>
              </a:ext>
            </a:extLst>
          </p:cNvPr>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4" name="Footer Placeholder 3">
            <a:extLst>
              <a:ext uri="{FF2B5EF4-FFF2-40B4-BE49-F238E27FC236}">
                <a16:creationId xmlns:a16="http://schemas.microsoft.com/office/drawing/2014/main" id="{610F8266-8572-2218-0BE4-5A998D1FB8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A82AA3-C4BA-E2B6-201C-3B497D741C6C}"/>
              </a:ext>
            </a:extLst>
          </p:cNvPr>
          <p:cNvSpPr>
            <a:spLocks noGrp="1"/>
          </p:cNvSpPr>
          <p:nvPr>
            <p:ph type="sldNum" sz="quarter" idx="12"/>
          </p:nvPr>
        </p:nvSpPr>
        <p:spPr/>
        <p:txBody>
          <a:bodyPr/>
          <a:lstStyle/>
          <a:p>
            <a:fld id="{12E72D90-A19D-45D4-A930-E76E220EF15C}" type="slidenum">
              <a:rPr lang="en-US" smtClean="0"/>
              <a:t>‹#›</a:t>
            </a:fld>
            <a:endParaRPr lang="en-US" dirty="0"/>
          </a:p>
        </p:txBody>
      </p:sp>
      <p:grpSp>
        <p:nvGrpSpPr>
          <p:cNvPr id="6" name="Group 5">
            <a:extLst>
              <a:ext uri="{FF2B5EF4-FFF2-40B4-BE49-F238E27FC236}">
                <a16:creationId xmlns:a16="http://schemas.microsoft.com/office/drawing/2014/main" id="{D0E6A2BC-F63C-F4DA-1EF7-53D38D0F42EC}"/>
              </a:ext>
            </a:extLst>
          </p:cNvPr>
          <p:cNvGrpSpPr/>
          <p:nvPr userDrawn="1"/>
        </p:nvGrpSpPr>
        <p:grpSpPr>
          <a:xfrm>
            <a:off x="1182445" y="0"/>
            <a:ext cx="6779110" cy="923330"/>
            <a:chOff x="1172584" y="1381459"/>
            <a:chExt cx="6779110" cy="923330"/>
          </a:xfrm>
        </p:grpSpPr>
        <p:sp>
          <p:nvSpPr>
            <p:cNvPr id="7" name="TextBox 6">
              <a:extLst>
                <a:ext uri="{FF2B5EF4-FFF2-40B4-BE49-F238E27FC236}">
                  <a16:creationId xmlns:a16="http://schemas.microsoft.com/office/drawing/2014/main" id="{8F824986-859E-5758-C2AA-BBAF6C7B3E8E}"/>
                </a:ext>
              </a:extLst>
            </p:cNvPr>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8" name="Straight Connector 7">
              <a:extLst>
                <a:ext uri="{FF2B5EF4-FFF2-40B4-BE49-F238E27FC236}">
                  <a16:creationId xmlns:a16="http://schemas.microsoft.com/office/drawing/2014/main" id="{63EB6635-D690-7C2C-8A74-2ECCD7811348}"/>
                </a:ext>
              </a:extLst>
            </p:cNvPr>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B473BE-9F68-336D-FA67-64F65494F2BE}"/>
                </a:ext>
              </a:extLst>
            </p:cNvPr>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84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6C13A1-856A-44EE-9EDF-E900D172057A}" type="datetimeFigureOut">
              <a:rPr lang="en-US" smtClean="0"/>
              <a:t>6/5/2023</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2E72D90-A19D-45D4-A930-E76E220EF15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8" r:id="rId7"/>
    <p:sldLayoutId id="2147483933" r:id="rId8"/>
    <p:sldLayoutId id="2147483934" r:id="rId9"/>
    <p:sldLayoutId id="2147483935" r:id="rId10"/>
    <p:sldLayoutId id="2147483936" r:id="rId11"/>
    <p:sldLayoutId id="2147483937" r:id="rId12"/>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DEBASISH SHAOO</a:t>
            </a:r>
          </a:p>
        </p:txBody>
      </p:sp>
    </p:spTree>
    <p:extLst>
      <p:ext uri="{BB962C8B-B14F-4D97-AF65-F5344CB8AC3E}">
        <p14:creationId xmlns:p14="http://schemas.microsoft.com/office/powerpoint/2010/main" val="75662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makes an effort to eliminate error prone codes by emphasizing mainly on compile time error checking and runtime checking. But the main areas which Java improved were Memory Management and mishandled Exceptions by introducing automatic </a:t>
            </a:r>
            <a:r>
              <a:rPr lang="en-US" b="1" dirty="0"/>
              <a:t>Garbage Collector</a:t>
            </a:r>
            <a:r>
              <a:rPr lang="en-US" dirty="0"/>
              <a:t> and </a:t>
            </a:r>
            <a:r>
              <a:rPr lang="en-US" b="1" dirty="0"/>
              <a:t>Exception Handling</a:t>
            </a:r>
            <a:endParaRPr lang="en-US" dirty="0"/>
          </a:p>
          <a:p>
            <a:endParaRPr lang="en-US" dirty="0"/>
          </a:p>
        </p:txBody>
      </p:sp>
      <p:sp>
        <p:nvSpPr>
          <p:cNvPr id="2" name="Title 1"/>
          <p:cNvSpPr>
            <a:spLocks noGrp="1"/>
          </p:cNvSpPr>
          <p:nvPr>
            <p:ph type="title"/>
          </p:nvPr>
        </p:nvSpPr>
        <p:spPr/>
        <p:txBody>
          <a:bodyPr>
            <a:normAutofit fontScale="90000"/>
          </a:bodyPr>
          <a:lstStyle/>
          <a:p>
            <a:r>
              <a:rPr lang="en-US" b="1" dirty="0"/>
              <a:t>Robust</a:t>
            </a:r>
            <a:br>
              <a:rPr lang="en-US" b="1" dirty="0"/>
            </a:br>
            <a:endParaRPr lang="en-US" dirty="0"/>
          </a:p>
        </p:txBody>
      </p:sp>
    </p:spTree>
    <p:extLst>
      <p:ext uri="{BB962C8B-B14F-4D97-AF65-F5344CB8AC3E}">
        <p14:creationId xmlns:p14="http://schemas.microsoft.com/office/powerpoint/2010/main" val="107795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Unlike other programming languages such as C, C++ etc. which are compiled into platform specific machines. Java is guaranteed to be write-once, run-anywhere language.</a:t>
            </a:r>
          </a:p>
          <a:p>
            <a:endParaRPr lang="en-US" dirty="0"/>
          </a:p>
        </p:txBody>
      </p:sp>
      <p:sp>
        <p:nvSpPr>
          <p:cNvPr id="2" name="Title 1"/>
          <p:cNvSpPr>
            <a:spLocks noGrp="1"/>
          </p:cNvSpPr>
          <p:nvPr>
            <p:ph type="title"/>
          </p:nvPr>
        </p:nvSpPr>
        <p:spPr/>
        <p:txBody>
          <a:bodyPr>
            <a:normAutofit fontScale="90000"/>
          </a:bodyPr>
          <a:lstStyle/>
          <a:p>
            <a:r>
              <a:rPr lang="en-US" b="1" dirty="0"/>
              <a:t>Platform Independent</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6200"/>
            <a:ext cx="7467600" cy="2609850"/>
          </a:xfrm>
          <a:prstGeom prst="rect">
            <a:avLst/>
          </a:prstGeom>
        </p:spPr>
      </p:pic>
    </p:spTree>
    <p:extLst>
      <p:ext uri="{BB962C8B-B14F-4D97-AF65-F5344CB8AC3E}">
        <p14:creationId xmlns:p14="http://schemas.microsoft.com/office/powerpoint/2010/main" val="169552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When it comes to security, Java is always the first choice. With java secure features it enable us to develop virus free, temper free system. Java program always runs in Java runtime environment with almost null interaction with system OS, hence it is more secure.</a:t>
            </a:r>
            <a:br>
              <a:rPr lang="en-US" dirty="0"/>
            </a:br>
            <a:endParaRPr lang="en-US" dirty="0"/>
          </a:p>
        </p:txBody>
      </p:sp>
      <p:sp>
        <p:nvSpPr>
          <p:cNvPr id="2" name="Title 1"/>
          <p:cNvSpPr>
            <a:spLocks noGrp="1"/>
          </p:cNvSpPr>
          <p:nvPr>
            <p:ph type="title"/>
          </p:nvPr>
        </p:nvSpPr>
        <p:spPr/>
        <p:txBody>
          <a:bodyPr>
            <a:normAutofit fontScale="90000"/>
          </a:bodyPr>
          <a:lstStyle/>
          <a:p>
            <a:r>
              <a:rPr lang="en-US" b="1" dirty="0"/>
              <a:t> Secure</a:t>
            </a:r>
            <a:br>
              <a:rPr lang="en-US" b="1" dirty="0"/>
            </a:br>
            <a:endParaRPr lang="en-US" dirty="0"/>
          </a:p>
        </p:txBody>
      </p:sp>
    </p:spTree>
    <p:extLst>
      <p:ext uri="{BB962C8B-B14F-4D97-AF65-F5344CB8AC3E}">
        <p14:creationId xmlns:p14="http://schemas.microsoft.com/office/powerpoint/2010/main" val="283136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p:txBody>
      </p:sp>
      <p:sp>
        <p:nvSpPr>
          <p:cNvPr id="2" name="Title 1"/>
          <p:cNvSpPr>
            <a:spLocks noGrp="1"/>
          </p:cNvSpPr>
          <p:nvPr>
            <p:ph type="title"/>
          </p:nvPr>
        </p:nvSpPr>
        <p:spPr/>
        <p:txBody>
          <a:bodyPr>
            <a:normAutofit fontScale="90000"/>
          </a:bodyPr>
          <a:lstStyle/>
          <a:p>
            <a:r>
              <a:rPr lang="en-US" b="1" dirty="0"/>
              <a:t> Multi Threading</a:t>
            </a:r>
            <a:br>
              <a:rPr lang="en-US" b="1" dirty="0"/>
            </a:br>
            <a:endParaRPr lang="en-US" dirty="0"/>
          </a:p>
        </p:txBody>
      </p:sp>
    </p:spTree>
    <p:extLst>
      <p:ext uri="{BB962C8B-B14F-4D97-AF65-F5344CB8AC3E}">
        <p14:creationId xmlns:p14="http://schemas.microsoft.com/office/powerpoint/2010/main" val="393656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Compiler generates </a:t>
            </a:r>
            <a:r>
              <a:rPr lang="en-US" dirty="0" err="1"/>
              <a:t>bytecodes</a:t>
            </a:r>
            <a:r>
              <a:rPr lang="en-US" dirty="0"/>
              <a:t>, which have nothing to do with a particular computer architecture, hence a Java program is easy to </a:t>
            </a:r>
            <a:r>
              <a:rPr lang="en-US" dirty="0" err="1"/>
              <a:t>intrepret</a:t>
            </a:r>
            <a:r>
              <a:rPr lang="en-US" dirty="0"/>
              <a:t> on any machine.</a:t>
            </a:r>
          </a:p>
          <a:p>
            <a:endParaRPr lang="en-US" dirty="0"/>
          </a:p>
        </p:txBody>
      </p:sp>
      <p:sp>
        <p:nvSpPr>
          <p:cNvPr id="2" name="Title 1"/>
          <p:cNvSpPr>
            <a:spLocks noGrp="1"/>
          </p:cNvSpPr>
          <p:nvPr>
            <p:ph type="title"/>
          </p:nvPr>
        </p:nvSpPr>
        <p:spPr/>
        <p:txBody>
          <a:bodyPr/>
          <a:lstStyle/>
          <a:p>
            <a:r>
              <a:rPr lang="en-US" b="1" dirty="0"/>
              <a:t>Architectural Neutral</a:t>
            </a:r>
            <a:endParaRPr lang="en-US" dirty="0"/>
          </a:p>
        </p:txBody>
      </p:sp>
    </p:spTree>
    <p:extLst>
      <p:ext uri="{BB962C8B-B14F-4D97-AF65-F5344CB8AC3E}">
        <p14:creationId xmlns:p14="http://schemas.microsoft.com/office/powerpoint/2010/main" val="10783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Byte code can be carried to any platform. No implementation dependent features. Everything related to storage is predefined, example: size of primitive data types</a:t>
            </a:r>
          </a:p>
        </p:txBody>
      </p:sp>
      <p:sp>
        <p:nvSpPr>
          <p:cNvPr id="2" name="Title 1"/>
          <p:cNvSpPr>
            <a:spLocks noGrp="1"/>
          </p:cNvSpPr>
          <p:nvPr>
            <p:ph type="title"/>
          </p:nvPr>
        </p:nvSpPr>
        <p:spPr/>
        <p:txBody>
          <a:bodyPr>
            <a:normAutofit fontScale="90000"/>
          </a:bodyPr>
          <a:lstStyle/>
          <a:p>
            <a:r>
              <a:rPr lang="en-US" b="1" dirty="0"/>
              <a:t> Portable</a:t>
            </a:r>
            <a:br>
              <a:rPr lang="en-US" b="1" dirty="0"/>
            </a:br>
            <a:endParaRPr lang="en-US" dirty="0"/>
          </a:p>
        </p:txBody>
      </p:sp>
    </p:spTree>
    <p:extLst>
      <p:ext uri="{BB962C8B-B14F-4D97-AF65-F5344CB8AC3E}">
        <p14:creationId xmlns:p14="http://schemas.microsoft.com/office/powerpoint/2010/main" val="19568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is an interpreted language, so it will never be as fast as a compiled language like C or C++. But, Java enables high performance with the use of just-in-time compiler.</a:t>
            </a:r>
          </a:p>
        </p:txBody>
      </p:sp>
      <p:sp>
        <p:nvSpPr>
          <p:cNvPr id="2" name="Title 1"/>
          <p:cNvSpPr>
            <a:spLocks noGrp="1"/>
          </p:cNvSpPr>
          <p:nvPr>
            <p:ph type="title"/>
          </p:nvPr>
        </p:nvSpPr>
        <p:spPr/>
        <p:txBody>
          <a:bodyPr>
            <a:normAutofit fontScale="90000"/>
          </a:bodyPr>
          <a:lstStyle/>
          <a:p>
            <a:r>
              <a:rPr lang="en-US" b="1" dirty="0"/>
              <a:t>High Performance</a:t>
            </a:r>
            <a:br>
              <a:rPr lang="en-US" b="1" dirty="0"/>
            </a:br>
            <a:endParaRPr lang="en-US" dirty="0"/>
          </a:p>
        </p:txBody>
      </p:sp>
    </p:spTree>
    <p:extLst>
      <p:ext uri="{BB962C8B-B14F-4D97-AF65-F5344CB8AC3E}">
        <p14:creationId xmlns:p14="http://schemas.microsoft.com/office/powerpoint/2010/main" val="298133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609600"/>
            <a:ext cx="6777318" cy="1731982"/>
          </a:xfrm>
        </p:spPr>
        <p:txBody>
          <a:bodyPr/>
          <a:lstStyle/>
          <a:p>
            <a:r>
              <a:rPr lang="en-US" dirty="0"/>
              <a:t>Introduction to JVM</a:t>
            </a:r>
          </a:p>
        </p:txBody>
      </p:sp>
    </p:spTree>
    <p:extLst>
      <p:ext uri="{BB962C8B-B14F-4D97-AF65-F5344CB8AC3E}">
        <p14:creationId xmlns:p14="http://schemas.microsoft.com/office/powerpoint/2010/main" val="365801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virtual Machine(JVM) is a virtual Machine that provides runtime environment to execute java byte code. The JVM doesn't understand Java typo, that's why you compile your *.java files to obtain *.class files that contain the bytecodes understandable by the JVM.</a:t>
            </a:r>
          </a:p>
          <a:p>
            <a:r>
              <a:rPr lang="en-US" dirty="0"/>
              <a:t>JVM control execution of every Java program. It enables features such as automated exception handling, Garbage-collected heap.</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What is JVM?</a:t>
            </a:r>
            <a:br>
              <a:rPr lang="en-US" dirty="0">
                <a:effectLst/>
              </a:rPr>
            </a:br>
            <a:endParaRPr lang="en-US" dirty="0"/>
          </a:p>
        </p:txBody>
      </p:sp>
    </p:spTree>
    <p:extLst>
      <p:ext uri="{BB962C8B-B14F-4D97-AF65-F5344CB8AC3E}">
        <p14:creationId xmlns:p14="http://schemas.microsoft.com/office/powerpoint/2010/main" val="386970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JVM Architecture</a:t>
            </a:r>
            <a:endParaRPr lang="en-US" dirty="0"/>
          </a:p>
        </p:txBody>
      </p:sp>
      <p:sp>
        <p:nvSpPr>
          <p:cNvPr id="4" name="TextBox 3">
            <a:extLst>
              <a:ext uri="{FF2B5EF4-FFF2-40B4-BE49-F238E27FC236}">
                <a16:creationId xmlns:a16="http://schemas.microsoft.com/office/drawing/2014/main" id="{52E90957-8A9D-8B24-F817-6B0C096F976A}"/>
              </a:ext>
            </a:extLst>
          </p:cNvPr>
          <p:cNvSpPr txBox="1"/>
          <p:nvPr/>
        </p:nvSpPr>
        <p:spPr>
          <a:xfrm>
            <a:off x="688490" y="2133600"/>
            <a:ext cx="7391400" cy="369332"/>
          </a:xfrm>
          <a:prstGeom prst="rect">
            <a:avLst/>
          </a:prstGeom>
          <a:noFill/>
        </p:spPr>
        <p:txBody>
          <a:bodyPr wrap="square">
            <a:spAutoFit/>
          </a:bodyPr>
          <a:lstStyle/>
          <a:p>
            <a:r>
              <a:rPr lang="en-US" b="1" dirty="0"/>
              <a:t>JVM = Class loader system + runtime data area + Execution Engine.</a:t>
            </a:r>
            <a:endParaRPr lang="en-IN" dirty="0"/>
          </a:p>
        </p:txBody>
      </p:sp>
      <p:pic>
        <p:nvPicPr>
          <p:cNvPr id="1028" name="Picture 4">
            <a:extLst>
              <a:ext uri="{FF2B5EF4-FFF2-40B4-BE49-F238E27FC236}">
                <a16:creationId xmlns:a16="http://schemas.microsoft.com/office/drawing/2014/main" id="{CAFF49A3-4E78-FC99-CB91-7CC2DB9496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502932"/>
            <a:ext cx="8153400" cy="420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1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is one of the world's most important and widely used computer languages, and it has held this distinction for many years.</a:t>
            </a:r>
          </a:p>
          <a:p>
            <a:endParaRPr lang="en-US" dirty="0"/>
          </a:p>
        </p:txBody>
      </p:sp>
      <p:sp>
        <p:nvSpPr>
          <p:cNvPr id="2" name="Title 1"/>
          <p:cNvSpPr>
            <a:spLocks noGrp="1"/>
          </p:cNvSpPr>
          <p:nvPr>
            <p:ph type="title"/>
          </p:nvPr>
        </p:nvSpPr>
        <p:spPr/>
        <p:txBody>
          <a:bodyPr/>
          <a:lstStyle/>
          <a:p>
            <a:r>
              <a:rPr lang="en-US" dirty="0"/>
              <a:t>Overview Of Java</a:t>
            </a:r>
          </a:p>
        </p:txBody>
      </p:sp>
    </p:spTree>
    <p:extLst>
      <p:ext uri="{BB962C8B-B14F-4D97-AF65-F5344CB8AC3E}">
        <p14:creationId xmlns:p14="http://schemas.microsoft.com/office/powerpoint/2010/main" val="56994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Class Loader :</a:t>
            </a:r>
            <a:r>
              <a:rPr lang="en-US" dirty="0"/>
              <a:t> Class loader loads the Class for execution.</a:t>
            </a:r>
          </a:p>
          <a:p>
            <a:r>
              <a:rPr lang="en-US" b="1" dirty="0"/>
              <a:t>Method area :</a:t>
            </a:r>
            <a:r>
              <a:rPr lang="en-US" dirty="0"/>
              <a:t> Stores pre-class structure as constant pool.</a:t>
            </a:r>
          </a:p>
          <a:p>
            <a:r>
              <a:rPr lang="en-US" b="1" dirty="0"/>
              <a:t>Heap :</a:t>
            </a:r>
            <a:r>
              <a:rPr lang="en-US" dirty="0"/>
              <a:t> Heap is in which objects are allocated.</a:t>
            </a:r>
          </a:p>
          <a:p>
            <a:r>
              <a:rPr lang="en-US" b="1" dirty="0"/>
              <a:t>Stack :</a:t>
            </a:r>
            <a:r>
              <a:rPr lang="en-US" dirty="0"/>
              <a:t> Local variables and partial results are store here. Each thread has a private JVM stack created when the thread is created.</a:t>
            </a:r>
          </a:p>
          <a:p>
            <a:r>
              <a:rPr lang="en-US" b="1" dirty="0"/>
              <a:t>Program register :</a:t>
            </a:r>
            <a:r>
              <a:rPr lang="en-US" dirty="0"/>
              <a:t> Program register holds the address of JVM instruction currently being executed.</a:t>
            </a:r>
          </a:p>
          <a:p>
            <a:endParaRPr lang="en-US" dirty="0"/>
          </a:p>
        </p:txBody>
      </p:sp>
      <p:sp>
        <p:nvSpPr>
          <p:cNvPr id="3" name="Title 2"/>
          <p:cNvSpPr>
            <a:spLocks noGrp="1"/>
          </p:cNvSpPr>
          <p:nvPr>
            <p:ph type="title"/>
          </p:nvPr>
        </p:nvSpPr>
        <p:spPr/>
        <p:txBody>
          <a:bodyPr/>
          <a:lstStyle/>
          <a:p>
            <a:r>
              <a:rPr lang="en-US" dirty="0"/>
              <a:t>Conti..</a:t>
            </a:r>
          </a:p>
        </p:txBody>
      </p:sp>
    </p:spTree>
    <p:extLst>
      <p:ext uri="{BB962C8B-B14F-4D97-AF65-F5344CB8AC3E}">
        <p14:creationId xmlns:p14="http://schemas.microsoft.com/office/powerpoint/2010/main" val="26868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Native method stack :</a:t>
            </a:r>
            <a:r>
              <a:rPr lang="en-US" dirty="0"/>
              <a:t> It contains all native used in application.</a:t>
            </a:r>
          </a:p>
          <a:p>
            <a:r>
              <a:rPr lang="en-US" b="1" dirty="0"/>
              <a:t>Executive Engine :</a:t>
            </a:r>
            <a:r>
              <a:rPr lang="en-US" dirty="0"/>
              <a:t> Execution engine controls the execute of instructions contained in the methods of the classes.</a:t>
            </a:r>
          </a:p>
          <a:p>
            <a:r>
              <a:rPr lang="en-US" b="1" dirty="0"/>
              <a:t>Native Method Interface :</a:t>
            </a:r>
            <a:r>
              <a:rPr lang="en-US" dirty="0"/>
              <a:t> Native method interface gives an interface between java code and native code during execution.</a:t>
            </a:r>
          </a:p>
          <a:p>
            <a:r>
              <a:rPr lang="en-US" b="1" dirty="0"/>
              <a:t>Native Method Libraries :</a:t>
            </a:r>
            <a:r>
              <a:rPr lang="en-US" dirty="0"/>
              <a:t> Native Libraries consist of files required for the execution of native code.</a:t>
            </a:r>
            <a:br>
              <a:rPr lang="en-US" dirty="0"/>
            </a:br>
            <a:endParaRPr lang="en-US" dirty="0"/>
          </a:p>
          <a:p>
            <a:endParaRPr lang="en-US" dirty="0"/>
          </a:p>
        </p:txBody>
      </p:sp>
      <p:sp>
        <p:nvSpPr>
          <p:cNvPr id="3" name="Title 2"/>
          <p:cNvSpPr>
            <a:spLocks noGrp="1"/>
          </p:cNvSpPr>
          <p:nvPr>
            <p:ph type="title"/>
          </p:nvPr>
        </p:nvSpPr>
        <p:spPr/>
        <p:txBody>
          <a:bodyPr/>
          <a:lstStyle/>
          <a:p>
            <a:r>
              <a:rPr lang="en-US" dirty="0"/>
              <a:t>Conti..</a:t>
            </a:r>
          </a:p>
        </p:txBody>
      </p:sp>
    </p:spTree>
    <p:extLst>
      <p:ext uri="{BB962C8B-B14F-4D97-AF65-F5344CB8AC3E}">
        <p14:creationId xmlns:p14="http://schemas.microsoft.com/office/powerpoint/2010/main" val="380475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Difference between JDK and JRE</a:t>
            </a:r>
            <a:endParaRPr lang="en-US" dirty="0"/>
          </a:p>
        </p:txBody>
      </p:sp>
    </p:spTree>
    <p:extLst>
      <p:ext uri="{BB962C8B-B14F-4D97-AF65-F5344CB8AC3E}">
        <p14:creationId xmlns:p14="http://schemas.microsoft.com/office/powerpoint/2010/main" val="191850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90800"/>
            <a:ext cx="7408333" cy="3535363"/>
          </a:xfrm>
        </p:spPr>
        <p:txBody>
          <a:bodyPr>
            <a:normAutofit/>
          </a:bodyPr>
          <a:lstStyle/>
          <a:p>
            <a:r>
              <a:rPr lang="en-US" b="1" dirty="0"/>
              <a:t>JRE</a:t>
            </a:r>
            <a:r>
              <a:rPr lang="en-US" dirty="0"/>
              <a:t> : The Java Runtime Environment (JRE) provides the libraries, the Java Virtual Machine, and other components to run applets and applications written in the Java programming language. </a:t>
            </a:r>
          </a:p>
          <a:p>
            <a:r>
              <a:rPr lang="en-US" dirty="0"/>
              <a:t>JRE does not contain tools and utilities such as compilers or debuggers for developing applets and applications.</a:t>
            </a:r>
          </a:p>
        </p:txBody>
      </p:sp>
    </p:spTree>
    <p:extLst>
      <p:ext uri="{BB962C8B-B14F-4D97-AF65-F5344CB8AC3E}">
        <p14:creationId xmlns:p14="http://schemas.microsoft.com/office/powerpoint/2010/main" val="182740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AEC3FA-6E49-15D8-A3D9-BEA6CE44343E}"/>
              </a:ext>
            </a:extLst>
          </p:cNvPr>
          <p:cNvSpPr txBox="1"/>
          <p:nvPr/>
        </p:nvSpPr>
        <p:spPr>
          <a:xfrm>
            <a:off x="381000" y="1981200"/>
            <a:ext cx="8458200" cy="4284250"/>
          </a:xfrm>
          <a:prstGeom prst="rect">
            <a:avLst/>
          </a:prstGeom>
          <a:noFill/>
        </p:spPr>
        <p:txBody>
          <a:bodyPr wrap="square">
            <a:spAutoFit/>
          </a:bodyPr>
          <a:lstStyle/>
          <a:p>
            <a:endParaRPr lang="en-US" dirty="0"/>
          </a:p>
          <a:p>
            <a:pPr marL="365760" indent="-365760">
              <a:spcBef>
                <a:spcPct val="20000"/>
              </a:spcBef>
              <a:buClr>
                <a:schemeClr val="accent1"/>
              </a:buClr>
              <a:buFont typeface="Wingdings" pitchFamily="2" charset="2"/>
              <a:buChar char=""/>
            </a:pPr>
            <a:r>
              <a:rPr lang="en-US" sz="2200" b="1" dirty="0">
                <a:solidFill>
                  <a:schemeClr val="tx1">
                    <a:lumMod val="85000"/>
                    <a:lumOff val="15000"/>
                  </a:schemeClr>
                </a:solidFill>
              </a:rPr>
              <a:t>Java Database Connectivity (JDBC) API: </a:t>
            </a:r>
            <a:r>
              <a:rPr lang="en-US" sz="2400" dirty="0">
                <a:solidFill>
                  <a:schemeClr val="tx1">
                    <a:lumMod val="85000"/>
                    <a:lumOff val="15000"/>
                  </a:schemeClr>
                </a:solidFill>
              </a:rPr>
              <a:t>Provides tools for developers to write applications with access to remote relationship databases, flat files, and spreadsheets.</a:t>
            </a:r>
          </a:p>
          <a:p>
            <a:pPr marL="365760" indent="-365760">
              <a:spcBef>
                <a:spcPct val="20000"/>
              </a:spcBef>
              <a:buClr>
                <a:schemeClr val="accent1"/>
              </a:buClr>
              <a:buFont typeface="Wingdings" pitchFamily="2" charset="2"/>
              <a:buChar char=""/>
            </a:pPr>
            <a:r>
              <a:rPr lang="en-US" sz="2200" b="1" dirty="0">
                <a:solidFill>
                  <a:schemeClr val="tx1">
                    <a:lumMod val="85000"/>
                    <a:lumOff val="15000"/>
                  </a:schemeClr>
                </a:solidFill>
              </a:rPr>
              <a:t>Logging: </a:t>
            </a:r>
            <a:r>
              <a:rPr lang="en-US" sz="2400" dirty="0">
                <a:solidFill>
                  <a:schemeClr val="tx1">
                    <a:lumMod val="85000"/>
                    <a:lumOff val="15000"/>
                  </a:schemeClr>
                </a:solidFill>
              </a:rPr>
              <a:t>Produces log reports—such as security failures, configuration errors, and performance issues—for further analysis.</a:t>
            </a:r>
          </a:p>
          <a:p>
            <a:pPr marL="365760" indent="-365760">
              <a:spcBef>
                <a:spcPct val="20000"/>
              </a:spcBef>
              <a:buClr>
                <a:schemeClr val="accent1"/>
              </a:buClr>
              <a:buFont typeface="Wingdings" pitchFamily="2" charset="2"/>
              <a:buChar char=""/>
            </a:pPr>
            <a:r>
              <a:rPr lang="en-US" sz="2200" b="1" dirty="0">
                <a:solidFill>
                  <a:schemeClr val="tx1">
                    <a:lumMod val="85000"/>
                    <a:lumOff val="15000"/>
                  </a:schemeClr>
                </a:solidFill>
              </a:rPr>
              <a:t>Java Archive (JAR): </a:t>
            </a:r>
            <a:r>
              <a:rPr lang="en-US" sz="2400" dirty="0">
                <a:solidFill>
                  <a:schemeClr val="tx1">
                    <a:lumMod val="85000"/>
                    <a:lumOff val="15000"/>
                  </a:schemeClr>
                </a:solidFill>
              </a:rPr>
              <a:t>A platform-independent file format that enables multiple files to be bundled in JAR format, significantly improving download speed and reducing file size.</a:t>
            </a:r>
          </a:p>
        </p:txBody>
      </p:sp>
      <p:sp>
        <p:nvSpPr>
          <p:cNvPr id="6" name="Title 5">
            <a:extLst>
              <a:ext uri="{FF2B5EF4-FFF2-40B4-BE49-F238E27FC236}">
                <a16:creationId xmlns:a16="http://schemas.microsoft.com/office/drawing/2014/main" id="{06A5FBAA-FDC3-E085-995E-40B57E35F3E0}"/>
              </a:ext>
            </a:extLst>
          </p:cNvPr>
          <p:cNvSpPr>
            <a:spLocks noGrp="1"/>
          </p:cNvSpPr>
          <p:nvPr>
            <p:ph type="title"/>
          </p:nvPr>
        </p:nvSpPr>
        <p:spPr/>
        <p:txBody>
          <a:bodyPr/>
          <a:lstStyle/>
          <a:p>
            <a:r>
              <a:rPr lang="en-IN" dirty="0"/>
              <a:t>Conti..</a:t>
            </a:r>
          </a:p>
        </p:txBody>
      </p:sp>
    </p:spTree>
    <p:extLst>
      <p:ext uri="{BB962C8B-B14F-4D97-AF65-F5344CB8AC3E}">
        <p14:creationId xmlns:p14="http://schemas.microsoft.com/office/powerpoint/2010/main" val="406522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303" y="3124200"/>
            <a:ext cx="3124636" cy="2753109"/>
          </a:xfrm>
        </p:spPr>
      </p:pic>
      <p:sp>
        <p:nvSpPr>
          <p:cNvPr id="3" name="Title 2"/>
          <p:cNvSpPr>
            <a:spLocks noGrp="1"/>
          </p:cNvSpPr>
          <p:nvPr>
            <p:ph type="title"/>
          </p:nvPr>
        </p:nvSpPr>
        <p:spPr/>
        <p:txBody>
          <a:bodyPr/>
          <a:lstStyle/>
          <a:p>
            <a:r>
              <a:rPr lang="en-US" dirty="0"/>
              <a:t>JRE</a:t>
            </a:r>
          </a:p>
        </p:txBody>
      </p:sp>
      <p:sp>
        <p:nvSpPr>
          <p:cNvPr id="5" name="TextBox 4">
            <a:extLst>
              <a:ext uri="{FF2B5EF4-FFF2-40B4-BE49-F238E27FC236}">
                <a16:creationId xmlns:a16="http://schemas.microsoft.com/office/drawing/2014/main" id="{D92303FD-BE31-FA5E-21C2-4BEF9D29AA13}"/>
              </a:ext>
            </a:extLst>
          </p:cNvPr>
          <p:cNvSpPr txBox="1"/>
          <p:nvPr/>
        </p:nvSpPr>
        <p:spPr>
          <a:xfrm>
            <a:off x="533400" y="2164146"/>
            <a:ext cx="8544464" cy="369332"/>
          </a:xfrm>
          <a:prstGeom prst="rect">
            <a:avLst/>
          </a:prstGeom>
          <a:noFill/>
        </p:spPr>
        <p:txBody>
          <a:bodyPr wrap="square">
            <a:spAutoFit/>
          </a:bodyPr>
          <a:lstStyle/>
          <a:p>
            <a:r>
              <a:rPr lang="en-IN" b="1" dirty="0"/>
              <a:t>JRE = JVM + Java Packages Classes(like util, math, lang.. )+runtime libraries.</a:t>
            </a:r>
            <a:endParaRPr lang="en-IN" dirty="0"/>
          </a:p>
        </p:txBody>
      </p:sp>
    </p:spTree>
    <p:extLst>
      <p:ext uri="{BB962C8B-B14F-4D97-AF65-F5344CB8AC3E}">
        <p14:creationId xmlns:p14="http://schemas.microsoft.com/office/powerpoint/2010/main" val="839695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JDK</a:t>
            </a:r>
            <a:r>
              <a:rPr lang="en-US" dirty="0"/>
              <a:t> : The JDK also called Java Development Kit is a superset of the JRE, and contains everything that is in the JRE, plus tools such as the compilers and debuggers necessary for developing applets and applications.</a:t>
            </a:r>
          </a:p>
        </p:txBody>
      </p:sp>
    </p:spTree>
    <p:extLst>
      <p:ext uri="{BB962C8B-B14F-4D97-AF65-F5344CB8AC3E}">
        <p14:creationId xmlns:p14="http://schemas.microsoft.com/office/powerpoint/2010/main" val="937759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FBD3C-ECEC-AB8E-C82E-DCAF897FB1AC}"/>
              </a:ext>
            </a:extLst>
          </p:cNvPr>
          <p:cNvSpPr>
            <a:spLocks noGrp="1"/>
          </p:cNvSpPr>
          <p:nvPr>
            <p:ph type="title"/>
          </p:nvPr>
        </p:nvSpPr>
        <p:spPr/>
        <p:txBody>
          <a:bodyPr/>
          <a:lstStyle/>
          <a:p>
            <a:r>
              <a:rPr lang="en-IN" dirty="0"/>
              <a:t>Conti..</a:t>
            </a:r>
          </a:p>
        </p:txBody>
      </p:sp>
      <p:sp>
        <p:nvSpPr>
          <p:cNvPr id="2" name="Content Placeholder 1"/>
          <p:cNvSpPr>
            <a:spLocks noGrp="1"/>
          </p:cNvSpPr>
          <p:nvPr>
            <p:ph idx="4294967295"/>
          </p:nvPr>
        </p:nvSpPr>
        <p:spPr>
          <a:xfrm>
            <a:off x="533400" y="2209800"/>
            <a:ext cx="8305800" cy="4495800"/>
          </a:xfrm>
        </p:spPr>
        <p:txBody>
          <a:bodyPr>
            <a:normAutofit/>
          </a:bodyPr>
          <a:lstStyle/>
          <a:p>
            <a:r>
              <a:rPr lang="en-US" dirty="0"/>
              <a:t>JDK is an acronym for Java Development Kit, a software package employed for creating a java based apps and applets.</a:t>
            </a:r>
          </a:p>
          <a:p>
            <a:r>
              <a:rPr lang="en-US" dirty="0"/>
              <a:t>It is an overall package that is used to both develop and run a program in java.</a:t>
            </a:r>
          </a:p>
          <a:p>
            <a:r>
              <a:rPr lang="en-US" dirty="0"/>
              <a:t>In addition with JVM and JRE it also contains Java source compilers, Java debuggers, bundling and deployment tools.</a:t>
            </a:r>
          </a:p>
          <a:p>
            <a:r>
              <a:rPr lang="en-US" dirty="0"/>
              <a:t>The distinction is that the JDK is a package of tools for </a:t>
            </a:r>
            <a:r>
              <a:rPr lang="en-US" i="1" dirty="0"/>
              <a:t>developing</a:t>
            </a:r>
            <a:r>
              <a:rPr lang="en-US" dirty="0"/>
              <a:t> Java-based software, whereas the JRE is a package of tools for </a:t>
            </a:r>
            <a:r>
              <a:rPr lang="en-US" i="1" dirty="0"/>
              <a:t>running</a:t>
            </a:r>
            <a:r>
              <a:rPr lang="en-US" dirty="0"/>
              <a:t> Java code.</a:t>
            </a:r>
          </a:p>
        </p:txBody>
      </p:sp>
    </p:spTree>
    <p:extLst>
      <p:ext uri="{BB962C8B-B14F-4D97-AF65-F5344CB8AC3E}">
        <p14:creationId xmlns:p14="http://schemas.microsoft.com/office/powerpoint/2010/main" val="197306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C38BE-A0EB-DFE2-699C-419BD1FE703F}"/>
              </a:ext>
            </a:extLst>
          </p:cNvPr>
          <p:cNvSpPr txBox="1"/>
          <p:nvPr/>
        </p:nvSpPr>
        <p:spPr>
          <a:xfrm>
            <a:off x="261321" y="2133600"/>
            <a:ext cx="8610600" cy="3564053"/>
          </a:xfrm>
          <a:prstGeom prst="rect">
            <a:avLst/>
          </a:prstGeom>
          <a:noFill/>
        </p:spPr>
        <p:txBody>
          <a:bodyPr wrap="square">
            <a:spAutoFit/>
          </a:bodyPr>
          <a:lstStyle/>
          <a:p>
            <a:pPr>
              <a:spcBef>
                <a:spcPct val="20000"/>
              </a:spcBef>
              <a:buClr>
                <a:schemeClr val="accent1"/>
              </a:buClr>
            </a:pPr>
            <a:endParaRPr lang="en-US" sz="2400" dirty="0">
              <a:solidFill>
                <a:schemeClr val="tx1">
                  <a:lumMod val="85000"/>
                  <a:lumOff val="15000"/>
                </a:schemeClr>
              </a:solidFill>
            </a:endParaRPr>
          </a:p>
          <a:p>
            <a:pPr marL="365760" indent="-365760">
              <a:spcBef>
                <a:spcPct val="20000"/>
              </a:spcBef>
              <a:buClr>
                <a:schemeClr val="accent1"/>
              </a:buClr>
              <a:buFont typeface="Wingdings" pitchFamily="2" charset="2"/>
              <a:buChar char=""/>
            </a:pPr>
            <a:r>
              <a:rPr lang="en-IN" sz="2400" b="1" dirty="0">
                <a:solidFill>
                  <a:schemeClr val="tx1">
                    <a:lumMod val="85000"/>
                    <a:lumOff val="15000"/>
                  </a:schemeClr>
                </a:solidFill>
              </a:rPr>
              <a:t>Java</a:t>
            </a:r>
            <a:r>
              <a:rPr lang="en-IN" sz="2400" dirty="0">
                <a:solidFill>
                  <a:schemeClr val="tx1">
                    <a:lumMod val="85000"/>
                    <a:lumOff val="15000"/>
                  </a:schemeClr>
                </a:solidFill>
              </a:rPr>
              <a:t> :</a:t>
            </a:r>
            <a:r>
              <a:rPr lang="en-US" sz="2400" dirty="0">
                <a:solidFill>
                  <a:schemeClr val="tx1">
                    <a:lumMod val="85000"/>
                    <a:lumOff val="15000"/>
                  </a:schemeClr>
                </a:solidFill>
              </a:rPr>
              <a:t>The loader for Java applications. This tool is an interpreter and can interpret the class files generated by the </a:t>
            </a:r>
            <a:r>
              <a:rPr lang="en-US" sz="2400" dirty="0" err="1">
                <a:solidFill>
                  <a:schemeClr val="tx1">
                    <a:lumMod val="85000"/>
                    <a:lumOff val="15000"/>
                  </a:schemeClr>
                </a:solidFill>
              </a:rPr>
              <a:t>javac</a:t>
            </a:r>
            <a:r>
              <a:rPr lang="en-US" sz="2400" dirty="0">
                <a:solidFill>
                  <a:schemeClr val="tx1">
                    <a:lumMod val="85000"/>
                    <a:lumOff val="15000"/>
                  </a:schemeClr>
                </a:solidFill>
              </a:rPr>
              <a:t> compiler. Now a single launcher is used for both development and deployment. The old deployment launcher, JRE, no longer comes with Sun JDK, and instead it has been replaced by this new java loader.</a:t>
            </a:r>
          </a:p>
          <a:p>
            <a:pPr marL="365760" indent="-365760">
              <a:spcBef>
                <a:spcPct val="20000"/>
              </a:spcBef>
              <a:buClr>
                <a:schemeClr val="accent1"/>
              </a:buClr>
              <a:buFont typeface="Wingdings" pitchFamily="2" charset="2"/>
              <a:buChar char=""/>
            </a:pPr>
            <a:r>
              <a:rPr lang="en-IN" sz="2400" b="1" dirty="0" err="1">
                <a:solidFill>
                  <a:schemeClr val="tx1">
                    <a:lumMod val="85000"/>
                    <a:lumOff val="15000"/>
                  </a:schemeClr>
                </a:solidFill>
              </a:rPr>
              <a:t>Javac</a:t>
            </a:r>
            <a:r>
              <a:rPr lang="en-IN" sz="2400" dirty="0">
                <a:solidFill>
                  <a:schemeClr val="tx1">
                    <a:lumMod val="85000"/>
                    <a:lumOff val="15000"/>
                  </a:schemeClr>
                </a:solidFill>
              </a:rPr>
              <a:t> : </a:t>
            </a:r>
            <a:r>
              <a:rPr lang="en-US" sz="2400" dirty="0">
                <a:solidFill>
                  <a:schemeClr val="tx1">
                    <a:lumMod val="85000"/>
                    <a:lumOff val="15000"/>
                  </a:schemeClr>
                </a:solidFill>
              </a:rPr>
              <a:t>It specifies the Java compiler, which converts source code into Java bytecode</a:t>
            </a:r>
            <a:r>
              <a:rPr lang="en-US" dirty="0"/>
              <a:t>.</a:t>
            </a:r>
          </a:p>
        </p:txBody>
      </p:sp>
      <p:sp>
        <p:nvSpPr>
          <p:cNvPr id="4" name="Title 3">
            <a:extLst>
              <a:ext uri="{FF2B5EF4-FFF2-40B4-BE49-F238E27FC236}">
                <a16:creationId xmlns:a16="http://schemas.microsoft.com/office/drawing/2014/main" id="{912D392D-E97D-1ED6-EF8B-16FDCED22E57}"/>
              </a:ext>
            </a:extLst>
          </p:cNvPr>
          <p:cNvSpPr>
            <a:spLocks noGrp="1"/>
          </p:cNvSpPr>
          <p:nvPr>
            <p:ph type="title"/>
          </p:nvPr>
        </p:nvSpPr>
        <p:spPr/>
        <p:txBody>
          <a:bodyPr/>
          <a:lstStyle/>
          <a:p>
            <a:r>
              <a:rPr lang="en-IN" dirty="0"/>
              <a:t>Conti..</a:t>
            </a:r>
          </a:p>
        </p:txBody>
      </p:sp>
    </p:spTree>
    <p:extLst>
      <p:ext uri="{BB962C8B-B14F-4D97-AF65-F5344CB8AC3E}">
        <p14:creationId xmlns:p14="http://schemas.microsoft.com/office/powerpoint/2010/main" val="98301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303" y="3124200"/>
            <a:ext cx="3124636" cy="2753109"/>
          </a:xfrm>
        </p:spPr>
      </p:pic>
      <p:sp>
        <p:nvSpPr>
          <p:cNvPr id="3" name="Title 2"/>
          <p:cNvSpPr>
            <a:spLocks noGrp="1"/>
          </p:cNvSpPr>
          <p:nvPr>
            <p:ph type="title"/>
          </p:nvPr>
        </p:nvSpPr>
        <p:spPr/>
        <p:txBody>
          <a:bodyPr/>
          <a:lstStyle/>
          <a:p>
            <a:r>
              <a:rPr lang="en-US" dirty="0"/>
              <a:t>JDK</a:t>
            </a:r>
          </a:p>
        </p:txBody>
      </p:sp>
      <p:sp>
        <p:nvSpPr>
          <p:cNvPr id="5" name="TextBox 4">
            <a:extLst>
              <a:ext uri="{FF2B5EF4-FFF2-40B4-BE49-F238E27FC236}">
                <a16:creationId xmlns:a16="http://schemas.microsoft.com/office/drawing/2014/main" id="{49F3C2C8-1F3D-AF98-22CE-A43A4FAF53B3}"/>
              </a:ext>
            </a:extLst>
          </p:cNvPr>
          <p:cNvSpPr txBox="1"/>
          <p:nvPr/>
        </p:nvSpPr>
        <p:spPr>
          <a:xfrm>
            <a:off x="2286000" y="2216676"/>
            <a:ext cx="5404821" cy="369332"/>
          </a:xfrm>
          <a:prstGeom prst="rect">
            <a:avLst/>
          </a:prstGeom>
          <a:noFill/>
        </p:spPr>
        <p:txBody>
          <a:bodyPr wrap="square">
            <a:spAutoFit/>
          </a:bodyPr>
          <a:lstStyle/>
          <a:p>
            <a:r>
              <a:rPr lang="en-US" b="1" dirty="0"/>
              <a:t>JDK = JRE + Development/debugging tools</a:t>
            </a:r>
            <a:endParaRPr lang="en-IN" dirty="0"/>
          </a:p>
        </p:txBody>
      </p:sp>
    </p:spTree>
    <p:extLst>
      <p:ext uri="{BB962C8B-B14F-4D97-AF65-F5344CB8AC3E}">
        <p14:creationId xmlns:p14="http://schemas.microsoft.com/office/powerpoint/2010/main" val="184579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was developed by James Gosling, Patrick Naughton,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p>
        </p:txBody>
      </p:sp>
      <p:sp>
        <p:nvSpPr>
          <p:cNvPr id="2" name="Title 1"/>
          <p:cNvSpPr>
            <a:spLocks noGrp="1"/>
          </p:cNvSpPr>
          <p:nvPr>
            <p:ph type="title"/>
          </p:nvPr>
        </p:nvSpPr>
        <p:spPr/>
        <p:txBody>
          <a:bodyPr>
            <a:normAutofit fontScale="90000"/>
          </a:bodyPr>
          <a:lstStyle/>
          <a:p>
            <a:r>
              <a:rPr lang="en-US" b="1" dirty="0"/>
              <a:t>Creation of Java</a:t>
            </a:r>
            <a:br>
              <a:rPr lang="en-US" b="1" dirty="0"/>
            </a:br>
            <a:endParaRPr lang="en-US" dirty="0"/>
          </a:p>
        </p:txBody>
      </p:sp>
    </p:spTree>
    <p:extLst>
      <p:ext uri="{BB962C8B-B14F-4D97-AF65-F5344CB8AC3E}">
        <p14:creationId xmlns:p14="http://schemas.microsoft.com/office/powerpoint/2010/main" val="3010018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74341-15F0-6D3F-4C75-CB3900B6F019}"/>
              </a:ext>
            </a:extLst>
          </p:cNvPr>
          <p:cNvSpPr>
            <a:spLocks noGrp="1"/>
          </p:cNvSpPr>
          <p:nvPr>
            <p:ph idx="1"/>
          </p:nvPr>
        </p:nvSpPr>
        <p:spPr/>
        <p:txBody>
          <a:bodyPr/>
          <a:lstStyle/>
          <a:p>
            <a:r>
              <a:rPr lang="en-US" b="1" dirty="0"/>
              <a:t>Just-In-Time(JIT) compiler:</a:t>
            </a:r>
            <a:r>
              <a:rPr lang="en-US" dirty="0"/>
              <a:t> It is used to improve the performance.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a:p>
            <a:r>
              <a:rPr lang="en-US" b="1" dirty="0"/>
              <a:t>JIT</a:t>
            </a:r>
            <a:r>
              <a:rPr lang="en-US" dirty="0"/>
              <a:t> in Java is an integral part of the </a:t>
            </a:r>
            <a:r>
              <a:rPr lang="en-US" b="1" dirty="0"/>
              <a:t>JVM.</a:t>
            </a:r>
            <a:endParaRPr lang="en-IN" dirty="0"/>
          </a:p>
        </p:txBody>
      </p:sp>
    </p:spTree>
    <p:extLst>
      <p:ext uri="{BB962C8B-B14F-4D97-AF65-F5344CB8AC3E}">
        <p14:creationId xmlns:p14="http://schemas.microsoft.com/office/powerpoint/2010/main" val="23876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B3DAC-E5BD-3F2B-F87D-2F5786FAB101}"/>
              </a:ext>
            </a:extLst>
          </p:cNvPr>
          <p:cNvSpPr>
            <a:spLocks noGrp="1"/>
          </p:cNvSpPr>
          <p:nvPr>
            <p:ph idx="1"/>
          </p:nvPr>
        </p:nvSpPr>
        <p:spPr/>
        <p:txBody>
          <a:bodyPr/>
          <a:lstStyle/>
          <a:p>
            <a:r>
              <a:rPr lang="en-IN" dirty="0"/>
              <a:t>JIT compilation Two approaches</a:t>
            </a:r>
          </a:p>
          <a:p>
            <a:r>
              <a:rPr lang="en-IN" b="1" dirty="0"/>
              <a:t>AOT</a:t>
            </a:r>
            <a:r>
              <a:rPr lang="en-IN" dirty="0"/>
              <a:t> (Ahead-of-Time compilation)</a:t>
            </a:r>
          </a:p>
          <a:p>
            <a:pPr lvl="1"/>
            <a:r>
              <a:rPr lang="en-US" dirty="0"/>
              <a:t>AOT compiler compiles the code into a native machine language (the same as the normal compiler).</a:t>
            </a:r>
          </a:p>
          <a:p>
            <a:pPr lvl="1"/>
            <a:r>
              <a:rPr lang="en-US" dirty="0"/>
              <a:t>It transforms the bytecode of a VM into the machine code.</a:t>
            </a:r>
            <a:endParaRPr lang="en-IN" dirty="0"/>
          </a:p>
          <a:p>
            <a:r>
              <a:rPr lang="en-IN" b="1" dirty="0"/>
              <a:t>Interpretation</a:t>
            </a:r>
            <a:r>
              <a:rPr lang="en-IN" dirty="0"/>
              <a:t> to translate code into machine code.</a:t>
            </a:r>
          </a:p>
        </p:txBody>
      </p:sp>
      <p:sp>
        <p:nvSpPr>
          <p:cNvPr id="3" name="Title 2">
            <a:extLst>
              <a:ext uri="{FF2B5EF4-FFF2-40B4-BE49-F238E27FC236}">
                <a16:creationId xmlns:a16="http://schemas.microsoft.com/office/drawing/2014/main" id="{509C7161-FB9F-495E-AFD8-BACCC91AB903}"/>
              </a:ext>
            </a:extLst>
          </p:cNvPr>
          <p:cNvSpPr>
            <a:spLocks noGrp="1"/>
          </p:cNvSpPr>
          <p:nvPr>
            <p:ph type="title"/>
          </p:nvPr>
        </p:nvSpPr>
        <p:spPr/>
        <p:txBody>
          <a:bodyPr/>
          <a:lstStyle/>
          <a:p>
            <a:r>
              <a:rPr lang="en-IN" dirty="0"/>
              <a:t>Conti..</a:t>
            </a:r>
          </a:p>
        </p:txBody>
      </p:sp>
    </p:spTree>
    <p:extLst>
      <p:ext uri="{BB962C8B-B14F-4D97-AF65-F5344CB8AC3E}">
        <p14:creationId xmlns:p14="http://schemas.microsoft.com/office/powerpoint/2010/main" val="310446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67E01EA-CA84-11E5-6EED-18E91E836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3276599" cy="4343400"/>
          </a:xfrm>
        </p:spPr>
      </p:pic>
      <p:sp>
        <p:nvSpPr>
          <p:cNvPr id="7" name="Title 6">
            <a:extLst>
              <a:ext uri="{FF2B5EF4-FFF2-40B4-BE49-F238E27FC236}">
                <a16:creationId xmlns:a16="http://schemas.microsoft.com/office/drawing/2014/main" id="{EB68B5AD-95A2-4E27-1B78-32AE70EC907A}"/>
              </a:ext>
            </a:extLst>
          </p:cNvPr>
          <p:cNvSpPr>
            <a:spLocks noGrp="1"/>
          </p:cNvSpPr>
          <p:nvPr>
            <p:ph type="title"/>
          </p:nvPr>
        </p:nvSpPr>
        <p:spPr/>
        <p:txBody>
          <a:bodyPr/>
          <a:lstStyle/>
          <a:p>
            <a:r>
              <a:rPr lang="en-IN" dirty="0"/>
              <a:t>JIT</a:t>
            </a:r>
          </a:p>
        </p:txBody>
      </p:sp>
      <p:pic>
        <p:nvPicPr>
          <p:cNvPr id="14" name="Picture 13">
            <a:extLst>
              <a:ext uri="{FF2B5EF4-FFF2-40B4-BE49-F238E27FC236}">
                <a16:creationId xmlns:a16="http://schemas.microsoft.com/office/drawing/2014/main" id="{0A0D6FD5-60CD-2FF4-F0A3-2F5636C9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303206"/>
            <a:ext cx="4800600" cy="4402394"/>
          </a:xfrm>
          <a:prstGeom prst="rect">
            <a:avLst/>
          </a:prstGeom>
        </p:spPr>
      </p:pic>
    </p:spTree>
    <p:extLst>
      <p:ext uri="{BB962C8B-B14F-4D97-AF65-F5344CB8AC3E}">
        <p14:creationId xmlns:p14="http://schemas.microsoft.com/office/powerpoint/2010/main" val="281380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B7E9039-D04F-8A5B-0DA4-084C9281792E}"/>
              </a:ext>
            </a:extLst>
          </p:cNvPr>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l="2440" t="6604" r="2440"/>
          <a:stretch/>
        </p:blipFill>
        <p:spPr>
          <a:xfrm>
            <a:off x="0" y="76200"/>
            <a:ext cx="9144000" cy="6972300"/>
          </a:xfrm>
        </p:spPr>
      </p:pic>
    </p:spTree>
    <p:extLst>
      <p:ext uri="{BB962C8B-B14F-4D97-AF65-F5344CB8AC3E}">
        <p14:creationId xmlns:p14="http://schemas.microsoft.com/office/powerpoint/2010/main" val="175117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was initially launched as Java 1.0 but soon after its initial release, Java 1.1 was launched. Java 1.1 redefined event handling, new library elements were added.</a:t>
            </a:r>
          </a:p>
          <a:p>
            <a:r>
              <a:rPr lang="en-US" dirty="0"/>
              <a:t>In </a:t>
            </a:r>
            <a:r>
              <a:rPr lang="en-US" b="1" dirty="0"/>
              <a:t>Java 1.2</a:t>
            </a:r>
            <a:r>
              <a:rPr lang="en-US" dirty="0"/>
              <a:t> Swing and Collection framework was added and suspend(), resume() and stop()methods were deprecated from </a:t>
            </a:r>
            <a:r>
              <a:rPr lang="en-US" b="1" dirty="0"/>
              <a:t>Thread</a:t>
            </a:r>
            <a:r>
              <a:rPr lang="en-US" dirty="0"/>
              <a:t> class</a:t>
            </a:r>
          </a:p>
        </p:txBody>
      </p:sp>
      <p:sp>
        <p:nvSpPr>
          <p:cNvPr id="2" name="Title 1"/>
          <p:cNvSpPr>
            <a:spLocks noGrp="1"/>
          </p:cNvSpPr>
          <p:nvPr>
            <p:ph type="title"/>
          </p:nvPr>
        </p:nvSpPr>
        <p:spPr/>
        <p:txBody>
          <a:bodyPr/>
          <a:lstStyle/>
          <a:p>
            <a:r>
              <a:rPr lang="en-US" dirty="0"/>
              <a:t>Evolution Of Java</a:t>
            </a:r>
          </a:p>
        </p:txBody>
      </p:sp>
    </p:spTree>
    <p:extLst>
      <p:ext uri="{BB962C8B-B14F-4D97-AF65-F5344CB8AC3E}">
        <p14:creationId xmlns:p14="http://schemas.microsoft.com/office/powerpoint/2010/main" val="177635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t>Java is widely used in every corner of world and of human life. Java is not only used in </a:t>
            </a:r>
            <a:r>
              <a:rPr lang="en-US" dirty="0" err="1"/>
              <a:t>softwares</a:t>
            </a:r>
            <a:r>
              <a:rPr lang="en-US" dirty="0"/>
              <a:t> but is also widely used in designing hardware controlling software components. There are more than 930 million JRE downloads each year and 3 billion mobile phones run java.</a:t>
            </a:r>
          </a:p>
        </p:txBody>
      </p:sp>
      <p:sp>
        <p:nvSpPr>
          <p:cNvPr id="2" name="Title 1"/>
          <p:cNvSpPr>
            <a:spLocks noGrp="1"/>
          </p:cNvSpPr>
          <p:nvPr>
            <p:ph type="title"/>
          </p:nvPr>
        </p:nvSpPr>
        <p:spPr/>
        <p:txBody>
          <a:bodyPr/>
          <a:lstStyle/>
          <a:p>
            <a:r>
              <a:rPr lang="en-US" b="1" dirty="0"/>
              <a:t>Application of Java</a:t>
            </a:r>
            <a:endParaRPr lang="en-US" dirty="0"/>
          </a:p>
        </p:txBody>
      </p:sp>
    </p:spTree>
    <p:extLst>
      <p:ext uri="{BB962C8B-B14F-4D97-AF65-F5344CB8AC3E}">
        <p14:creationId xmlns:p14="http://schemas.microsoft.com/office/powerpoint/2010/main" val="162524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Following are some other usage of Java :</a:t>
            </a:r>
          </a:p>
          <a:p>
            <a:r>
              <a:rPr lang="en-US" dirty="0"/>
              <a:t>Developing Desktop Applications</a:t>
            </a:r>
          </a:p>
          <a:p>
            <a:r>
              <a:rPr lang="en-US" dirty="0"/>
              <a:t>Web Applications like Linkedin.com, Snapdeal.com </a:t>
            </a:r>
            <a:r>
              <a:rPr lang="en-US" dirty="0" err="1"/>
              <a:t>etc</a:t>
            </a:r>
            <a:endParaRPr lang="en-US" dirty="0"/>
          </a:p>
          <a:p>
            <a:r>
              <a:rPr lang="en-US" dirty="0"/>
              <a:t>Mobile Operating System like Android</a:t>
            </a:r>
          </a:p>
          <a:p>
            <a:r>
              <a:rPr lang="en-US" dirty="0"/>
              <a:t>Embedded Systems</a:t>
            </a:r>
          </a:p>
          <a:p>
            <a:r>
              <a:rPr lang="en-US" dirty="0"/>
              <a:t>Robotics and games etc.</a:t>
            </a:r>
          </a:p>
          <a:p>
            <a:endParaRPr lang="en-US" dirty="0"/>
          </a:p>
        </p:txBody>
      </p:sp>
      <p:sp>
        <p:nvSpPr>
          <p:cNvPr id="2" name="Title 1"/>
          <p:cNvSpPr>
            <a:spLocks noGrp="1"/>
          </p:cNvSpPr>
          <p:nvPr>
            <p:ph type="title"/>
          </p:nvPr>
        </p:nvSpPr>
        <p:spPr/>
        <p:txBody>
          <a:bodyPr/>
          <a:lstStyle/>
          <a:p>
            <a:r>
              <a:rPr lang="en-US" dirty="0"/>
              <a:t>Conti…</a:t>
            </a:r>
          </a:p>
        </p:txBody>
      </p:sp>
    </p:spTree>
    <p:extLst>
      <p:ext uri="{BB962C8B-B14F-4D97-AF65-F5344CB8AC3E}">
        <p14:creationId xmlns:p14="http://schemas.microsoft.com/office/powerpoint/2010/main" val="9542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Features Of Java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516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Java is easy to learn and its syntax is quite simple, clean and easy to understand. The confusing and ambiguous concepts of C++ are either left out in Java or they have been re-implemented in a cleaner way.</a:t>
            </a:r>
          </a:p>
          <a:p>
            <a:r>
              <a:rPr lang="en-US" i="1" dirty="0"/>
              <a:t>Eg :</a:t>
            </a:r>
            <a:r>
              <a:rPr lang="en-US" dirty="0"/>
              <a:t> Pointers and Operator Overloading are not there in java but were an important part of C++.</a:t>
            </a:r>
          </a:p>
          <a:p>
            <a:endParaRPr lang="en-US" b="1" dirty="0"/>
          </a:p>
          <a:p>
            <a:endParaRPr lang="en-US" dirty="0"/>
          </a:p>
        </p:txBody>
      </p:sp>
      <p:sp>
        <p:nvSpPr>
          <p:cNvPr id="4" name="Title 3"/>
          <p:cNvSpPr>
            <a:spLocks noGrp="1"/>
          </p:cNvSpPr>
          <p:nvPr>
            <p:ph type="title"/>
          </p:nvPr>
        </p:nvSpPr>
        <p:spPr/>
        <p:txBody>
          <a:bodyPr>
            <a:normAutofit/>
          </a:bodyPr>
          <a:lstStyle/>
          <a:p>
            <a:r>
              <a:rPr lang="en-US" b="1" dirty="0"/>
              <a:t>Simple</a:t>
            </a:r>
            <a:endParaRPr lang="en-US" dirty="0"/>
          </a:p>
        </p:txBody>
      </p:sp>
    </p:spTree>
    <p:extLst>
      <p:ext uri="{BB962C8B-B14F-4D97-AF65-F5344CB8AC3E}">
        <p14:creationId xmlns:p14="http://schemas.microsoft.com/office/powerpoint/2010/main" val="31853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java everything is Object which has some data and </a:t>
            </a:r>
            <a:r>
              <a:rPr lang="en-US" dirty="0" err="1"/>
              <a:t>behaviour</a:t>
            </a:r>
            <a:r>
              <a:rPr lang="en-US" dirty="0"/>
              <a:t>. Java can be easily extended as it is based on Object Model.</a:t>
            </a:r>
          </a:p>
          <a:p>
            <a:endParaRPr lang="en-US" dirty="0"/>
          </a:p>
        </p:txBody>
      </p:sp>
      <p:sp>
        <p:nvSpPr>
          <p:cNvPr id="2" name="Title 1"/>
          <p:cNvSpPr>
            <a:spLocks noGrp="1"/>
          </p:cNvSpPr>
          <p:nvPr>
            <p:ph type="title"/>
          </p:nvPr>
        </p:nvSpPr>
        <p:spPr/>
        <p:txBody>
          <a:bodyPr>
            <a:normAutofit fontScale="90000"/>
          </a:bodyPr>
          <a:lstStyle/>
          <a:p>
            <a:r>
              <a:rPr lang="en-US" b="1" dirty="0"/>
              <a:t>Object Oriented</a:t>
            </a:r>
            <a:br>
              <a:rPr lang="en-US" b="1" dirty="0"/>
            </a:br>
            <a:endParaRPr lang="en-US" dirty="0"/>
          </a:p>
        </p:txBody>
      </p:sp>
    </p:spTree>
    <p:extLst>
      <p:ext uri="{BB962C8B-B14F-4D97-AF65-F5344CB8AC3E}">
        <p14:creationId xmlns:p14="http://schemas.microsoft.com/office/powerpoint/2010/main" val="3004260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283</TotalTime>
  <Words>1357</Words>
  <Application>Microsoft Office PowerPoint</Application>
  <PresentationFormat>On-screen Show (4:3)</PresentationFormat>
  <Paragraphs>87</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Book Antiqua</vt:lpstr>
      <vt:lpstr>Wingdings</vt:lpstr>
      <vt:lpstr>Hardcover</vt:lpstr>
      <vt:lpstr>Introduction</vt:lpstr>
      <vt:lpstr>Overview Of Java</vt:lpstr>
      <vt:lpstr>Creation of Java </vt:lpstr>
      <vt:lpstr>Evolution Of Java</vt:lpstr>
      <vt:lpstr>Application of Java</vt:lpstr>
      <vt:lpstr>Conti…</vt:lpstr>
      <vt:lpstr>Features Of Java</vt:lpstr>
      <vt:lpstr>Simple</vt:lpstr>
      <vt:lpstr>Object Oriented </vt:lpstr>
      <vt:lpstr>Robust </vt:lpstr>
      <vt:lpstr>Platform Independent </vt:lpstr>
      <vt:lpstr> Secure </vt:lpstr>
      <vt:lpstr> Multi Threading </vt:lpstr>
      <vt:lpstr>Architectural Neutral</vt:lpstr>
      <vt:lpstr> Portable </vt:lpstr>
      <vt:lpstr>High Performance </vt:lpstr>
      <vt:lpstr>Introduction to JVM</vt:lpstr>
      <vt:lpstr>What is JVM? </vt:lpstr>
      <vt:lpstr>JVM Architecture</vt:lpstr>
      <vt:lpstr>Conti..</vt:lpstr>
      <vt:lpstr>Conti..</vt:lpstr>
      <vt:lpstr>Difference between JDK and JRE</vt:lpstr>
      <vt:lpstr>PowerPoint Presentation</vt:lpstr>
      <vt:lpstr>Conti..</vt:lpstr>
      <vt:lpstr>JRE</vt:lpstr>
      <vt:lpstr>PowerPoint Presentation</vt:lpstr>
      <vt:lpstr>Conti..</vt:lpstr>
      <vt:lpstr>Conti..</vt:lpstr>
      <vt:lpstr>JDK</vt:lpstr>
      <vt:lpstr>PowerPoint Presentation</vt:lpstr>
      <vt:lpstr>Conti..</vt:lpstr>
      <vt:lpstr>JIT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Debasish sahoo</dc:creator>
  <cp:lastModifiedBy>debasish.sahoo23@outlook.com</cp:lastModifiedBy>
  <cp:revision>25</cp:revision>
  <dcterms:created xsi:type="dcterms:W3CDTF">2017-10-31T11:55:42Z</dcterms:created>
  <dcterms:modified xsi:type="dcterms:W3CDTF">2023-06-04T22:48:52Z</dcterms:modified>
</cp:coreProperties>
</file>