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8" r:id="rId3"/>
    <p:sldId id="260" r:id="rId4"/>
    <p:sldId id="259" r:id="rId5"/>
    <p:sldId id="261" r:id="rId6"/>
    <p:sldId id="263"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6C13A1-856A-44EE-9EDF-E900D172057A}" type="datetimeFigureOut">
              <a:rPr lang="en-US" smtClean="0"/>
              <a:t>5/19/2023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E72D90-A19D-45D4-A930-E76E220EF15C}"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E72D90-A19D-45D4-A930-E76E220EF15C}"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E72D90-A19D-45D4-A930-E76E220EF15C}"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0E04243-442F-793B-CEF4-03B896AA3A84}"/>
              </a:ext>
            </a:extLst>
          </p:cNvPr>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4" name="Footer Placeholder 3">
            <a:extLst>
              <a:ext uri="{FF2B5EF4-FFF2-40B4-BE49-F238E27FC236}">
                <a16:creationId xmlns:a16="http://schemas.microsoft.com/office/drawing/2014/main" id="{610F8266-8572-2218-0BE4-5A998D1FB8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A82AA3-C4BA-E2B6-201C-3B497D741C6C}"/>
              </a:ext>
            </a:extLst>
          </p:cNvPr>
          <p:cNvSpPr>
            <a:spLocks noGrp="1"/>
          </p:cNvSpPr>
          <p:nvPr>
            <p:ph type="sldNum" sz="quarter" idx="12"/>
          </p:nvPr>
        </p:nvSpPr>
        <p:spPr/>
        <p:txBody>
          <a:bodyPr/>
          <a:lstStyle/>
          <a:p>
            <a:fld id="{12E72D90-A19D-45D4-A930-E76E220EF15C}" type="slidenum">
              <a:rPr lang="en-US" smtClean="0"/>
              <a:t>‹#›</a:t>
            </a:fld>
            <a:endParaRPr lang="en-US" dirty="0"/>
          </a:p>
        </p:txBody>
      </p:sp>
      <p:grpSp>
        <p:nvGrpSpPr>
          <p:cNvPr id="6" name="Group 5">
            <a:extLst>
              <a:ext uri="{FF2B5EF4-FFF2-40B4-BE49-F238E27FC236}">
                <a16:creationId xmlns:a16="http://schemas.microsoft.com/office/drawing/2014/main" id="{D0E6A2BC-F63C-F4DA-1EF7-53D38D0F42EC}"/>
              </a:ext>
            </a:extLst>
          </p:cNvPr>
          <p:cNvGrpSpPr/>
          <p:nvPr userDrawn="1"/>
        </p:nvGrpSpPr>
        <p:grpSpPr>
          <a:xfrm>
            <a:off x="1182445" y="0"/>
            <a:ext cx="6779110" cy="923330"/>
            <a:chOff x="1172584" y="1381459"/>
            <a:chExt cx="6779110" cy="923330"/>
          </a:xfrm>
        </p:grpSpPr>
        <p:sp>
          <p:nvSpPr>
            <p:cNvPr id="7" name="TextBox 6">
              <a:extLst>
                <a:ext uri="{FF2B5EF4-FFF2-40B4-BE49-F238E27FC236}">
                  <a16:creationId xmlns:a16="http://schemas.microsoft.com/office/drawing/2014/main" id="{8F824986-859E-5758-C2AA-BBAF6C7B3E8E}"/>
                </a:ext>
              </a:extLst>
            </p:cNvPr>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8" name="Straight Connector 7">
              <a:extLst>
                <a:ext uri="{FF2B5EF4-FFF2-40B4-BE49-F238E27FC236}">
                  <a16:creationId xmlns:a16="http://schemas.microsoft.com/office/drawing/2014/main" id="{63EB6635-D690-7C2C-8A74-2ECCD7811348}"/>
                </a:ext>
              </a:extLst>
            </p:cNvPr>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B473BE-9F68-336D-FA67-64F65494F2BE}"/>
                </a:ext>
              </a:extLst>
            </p:cNvPr>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84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6C13A1-856A-44EE-9EDF-E900D172057A}" type="datetimeFigureOut">
              <a:rPr lang="en-US" smtClean="0"/>
              <a:t>5/19/2023</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2E72D90-A19D-45D4-A930-E76E220EF15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8" r:id="rId7"/>
    <p:sldLayoutId id="2147483933" r:id="rId8"/>
    <p:sldLayoutId id="2147483934" r:id="rId9"/>
    <p:sldLayoutId id="2147483935" r:id="rId10"/>
    <p:sldLayoutId id="2147483936" r:id="rId11"/>
    <p:sldLayoutId id="2147483937" r:id="rId12"/>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OOPs Concepts</a:t>
            </a:r>
          </a:p>
        </p:txBody>
      </p:sp>
      <p:sp>
        <p:nvSpPr>
          <p:cNvPr id="3" name="Subtitle 2"/>
          <p:cNvSpPr>
            <a:spLocks noGrp="1"/>
          </p:cNvSpPr>
          <p:nvPr>
            <p:ph type="subTitle" idx="1"/>
          </p:nvPr>
        </p:nvSpPr>
        <p:spPr/>
        <p:txBody>
          <a:bodyPr/>
          <a:lstStyle/>
          <a:p>
            <a:r>
              <a:rPr lang="en-US" dirty="0"/>
              <a:t>DEBASISH SHAOO</a:t>
            </a:r>
          </a:p>
        </p:txBody>
      </p:sp>
    </p:spTree>
    <p:extLst>
      <p:ext uri="{BB962C8B-B14F-4D97-AF65-F5344CB8AC3E}">
        <p14:creationId xmlns:p14="http://schemas.microsoft.com/office/powerpoint/2010/main" val="75662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i="0" dirty="0">
                <a:solidFill>
                  <a:srgbClr val="333333"/>
                </a:solidFill>
                <a:effectLst/>
                <a:latin typeface="038ad2f"/>
              </a:rPr>
              <a:t>A </a:t>
            </a:r>
            <a:r>
              <a:rPr lang="en-US" b="1" i="0" u="none" strike="noStrike" dirty="0">
                <a:solidFill>
                  <a:srgbClr val="266290"/>
                </a:solidFill>
                <a:effectLst/>
                <a:latin typeface="038ad2f"/>
              </a:rPr>
              <a:t>Constructor</a:t>
            </a:r>
            <a:r>
              <a:rPr lang="en-US" b="0" i="0" dirty="0">
                <a:solidFill>
                  <a:srgbClr val="333333"/>
                </a:solidFill>
                <a:effectLst/>
                <a:latin typeface="038ad2f"/>
              </a:rPr>
              <a:t> name should be the </a:t>
            </a:r>
            <a:r>
              <a:rPr lang="en-US" b="1" i="0" dirty="0">
                <a:solidFill>
                  <a:srgbClr val="333333"/>
                </a:solidFill>
                <a:effectLst/>
                <a:latin typeface="038ad2f"/>
              </a:rPr>
              <a:t>same name</a:t>
            </a:r>
            <a:r>
              <a:rPr lang="en-US" b="0" i="0" dirty="0">
                <a:solidFill>
                  <a:srgbClr val="333333"/>
                </a:solidFill>
                <a:effectLst/>
                <a:latin typeface="038ad2f"/>
              </a:rPr>
              <a:t> as the </a:t>
            </a:r>
            <a:r>
              <a:rPr lang="en-US" b="1" i="0" dirty="0">
                <a:solidFill>
                  <a:srgbClr val="333333"/>
                </a:solidFill>
                <a:effectLst/>
                <a:latin typeface="038ad2f"/>
              </a:rPr>
              <a:t>class name.</a:t>
            </a:r>
          </a:p>
          <a:p>
            <a:pPr lvl="1"/>
            <a:r>
              <a:rPr lang="en-US" b="0" i="0" dirty="0">
                <a:solidFill>
                  <a:srgbClr val="333333"/>
                </a:solidFill>
                <a:effectLst/>
                <a:latin typeface="038ad2f"/>
              </a:rPr>
              <a:t>we have class </a:t>
            </a:r>
            <a:r>
              <a:rPr lang="en-US" b="1" i="0" dirty="0">
                <a:solidFill>
                  <a:srgbClr val="333333"/>
                </a:solidFill>
                <a:effectLst/>
                <a:latin typeface="038ad2f"/>
              </a:rPr>
              <a:t>Test</a:t>
            </a:r>
            <a:r>
              <a:rPr lang="en-US" b="0" i="0" dirty="0">
                <a:solidFill>
                  <a:srgbClr val="333333"/>
                </a:solidFill>
                <a:effectLst/>
                <a:latin typeface="038ad2f"/>
              </a:rPr>
              <a:t>, Then constructors name also should be </a:t>
            </a:r>
            <a:r>
              <a:rPr lang="en-US" b="1" i="0" dirty="0">
                <a:solidFill>
                  <a:srgbClr val="333333"/>
                </a:solidFill>
                <a:effectLst/>
                <a:latin typeface="038ad2f"/>
              </a:rPr>
              <a:t>“Test”</a:t>
            </a:r>
          </a:p>
          <a:p>
            <a:r>
              <a:rPr lang="en-US" b="0" i="0" dirty="0">
                <a:solidFill>
                  <a:srgbClr val="333333"/>
                </a:solidFill>
                <a:effectLst/>
                <a:latin typeface="038ad2f"/>
              </a:rPr>
              <a:t>A Constructor </a:t>
            </a:r>
            <a:r>
              <a:rPr lang="en-US" b="1" i="0" dirty="0">
                <a:solidFill>
                  <a:srgbClr val="333333"/>
                </a:solidFill>
                <a:effectLst/>
                <a:latin typeface="038ad2f"/>
              </a:rPr>
              <a:t>cannot</a:t>
            </a:r>
            <a:r>
              <a:rPr lang="en-US" b="0" i="0" dirty="0">
                <a:solidFill>
                  <a:srgbClr val="333333"/>
                </a:solidFill>
                <a:effectLst/>
                <a:latin typeface="038ad2f"/>
              </a:rPr>
              <a:t> have a </a:t>
            </a:r>
            <a:r>
              <a:rPr lang="en-US" b="1" i="0" dirty="0">
                <a:solidFill>
                  <a:srgbClr val="333333"/>
                </a:solidFill>
                <a:effectLst/>
                <a:latin typeface="038ad2f"/>
              </a:rPr>
              <a:t>explicit return type</a:t>
            </a:r>
            <a:endParaRPr lang="en-US" b="0" i="0" dirty="0">
              <a:solidFill>
                <a:srgbClr val="333333"/>
              </a:solidFill>
              <a:effectLst/>
              <a:latin typeface="038ad2f"/>
            </a:endParaRPr>
          </a:p>
          <a:p>
            <a:endParaRPr lang="en-US" b="0" i="0" dirty="0">
              <a:solidFill>
                <a:srgbClr val="333333"/>
              </a:solidFill>
              <a:effectLst/>
              <a:latin typeface="038ad2f"/>
            </a:endParaRPr>
          </a:p>
          <a:p>
            <a:pPr marL="0" indent="0">
              <a:buNone/>
            </a:pPr>
            <a:br>
              <a:rPr lang="en-US" dirty="0"/>
            </a:br>
            <a:endParaRPr lang="en-US" dirty="0"/>
          </a:p>
        </p:txBody>
      </p:sp>
      <p:sp>
        <p:nvSpPr>
          <p:cNvPr id="2" name="Title 1"/>
          <p:cNvSpPr>
            <a:spLocks noGrp="1"/>
          </p:cNvSpPr>
          <p:nvPr>
            <p:ph type="title"/>
          </p:nvPr>
        </p:nvSpPr>
        <p:spPr/>
        <p:txBody>
          <a:bodyPr>
            <a:normAutofit fontScale="90000"/>
          </a:bodyPr>
          <a:lstStyle/>
          <a:p>
            <a:r>
              <a:rPr lang="en-US" b="1" dirty="0"/>
              <a:t> Rules for creating a Constructors in Java</a:t>
            </a:r>
            <a:br>
              <a:rPr lang="en-US" b="1" dirty="0"/>
            </a:br>
            <a:endParaRPr lang="en-US" dirty="0"/>
          </a:p>
        </p:txBody>
      </p:sp>
    </p:spTree>
    <p:extLst>
      <p:ext uri="{BB962C8B-B14F-4D97-AF65-F5344CB8AC3E}">
        <p14:creationId xmlns:p14="http://schemas.microsoft.com/office/powerpoint/2010/main" val="283136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i="0" dirty="0">
                <a:solidFill>
                  <a:srgbClr val="333333"/>
                </a:solidFill>
                <a:effectLst/>
                <a:latin typeface="038ad2f"/>
              </a:rPr>
              <a:t>A Constructor with </a:t>
            </a:r>
            <a:r>
              <a:rPr lang="en-US" b="1" i="0" dirty="0">
                <a:solidFill>
                  <a:srgbClr val="333333"/>
                </a:solidFill>
                <a:effectLst/>
                <a:latin typeface="038ad2f"/>
              </a:rPr>
              <a:t>no parameters</a:t>
            </a:r>
            <a:r>
              <a:rPr lang="en-US" b="0" i="0" dirty="0">
                <a:solidFill>
                  <a:srgbClr val="333333"/>
                </a:solidFill>
                <a:effectLst/>
                <a:latin typeface="038ad2f"/>
              </a:rPr>
              <a:t> is called as </a:t>
            </a:r>
            <a:r>
              <a:rPr lang="en-US" b="1" i="0" dirty="0">
                <a:solidFill>
                  <a:srgbClr val="333333"/>
                </a:solidFill>
                <a:effectLst/>
                <a:latin typeface="038ad2f"/>
              </a:rPr>
              <a:t>Default Constructor or no-</a:t>
            </a:r>
            <a:r>
              <a:rPr lang="en-US" b="1" i="0" dirty="0" err="1">
                <a:solidFill>
                  <a:srgbClr val="333333"/>
                </a:solidFill>
                <a:effectLst/>
                <a:latin typeface="038ad2f"/>
              </a:rPr>
              <a:t>arg</a:t>
            </a:r>
            <a:r>
              <a:rPr lang="en-US" b="1" i="0" dirty="0">
                <a:solidFill>
                  <a:srgbClr val="333333"/>
                </a:solidFill>
                <a:effectLst/>
                <a:latin typeface="038ad2f"/>
              </a:rPr>
              <a:t> constructor.</a:t>
            </a:r>
          </a:p>
          <a:p>
            <a:r>
              <a:rPr lang="en-US" b="0" i="0" dirty="0">
                <a:solidFill>
                  <a:srgbClr val="333333"/>
                </a:solidFill>
                <a:effectLst/>
                <a:latin typeface="038ad2f"/>
              </a:rPr>
              <a:t>A Constructor which has </a:t>
            </a:r>
            <a:r>
              <a:rPr lang="en-US" b="1" i="0" dirty="0">
                <a:solidFill>
                  <a:srgbClr val="333333"/>
                </a:solidFill>
                <a:effectLst/>
                <a:latin typeface="038ad2f"/>
              </a:rPr>
              <a:t>parameters</a:t>
            </a:r>
            <a:r>
              <a:rPr lang="en-US" b="0" i="0" dirty="0">
                <a:solidFill>
                  <a:srgbClr val="333333"/>
                </a:solidFill>
                <a:effectLst/>
                <a:latin typeface="038ad2f"/>
              </a:rPr>
              <a:t> in it called as </a:t>
            </a:r>
            <a:r>
              <a:rPr lang="en-US" b="1" i="0" dirty="0">
                <a:solidFill>
                  <a:srgbClr val="333333"/>
                </a:solidFill>
                <a:effectLst/>
                <a:latin typeface="038ad2f"/>
              </a:rPr>
              <a:t>Parameterized Constructors</a:t>
            </a:r>
            <a:r>
              <a:rPr lang="en-US" b="0" i="0" dirty="0">
                <a:solidFill>
                  <a:srgbClr val="333333"/>
                </a:solidFill>
                <a:effectLst/>
                <a:latin typeface="038ad2f"/>
              </a:rPr>
              <a:t>, the Parameterized constructor is used to assign different values for the different objects. </a:t>
            </a:r>
            <a:endParaRPr lang="en-US" dirty="0"/>
          </a:p>
        </p:txBody>
      </p:sp>
      <p:sp>
        <p:nvSpPr>
          <p:cNvPr id="2" name="Title 1"/>
          <p:cNvSpPr>
            <a:spLocks noGrp="1"/>
          </p:cNvSpPr>
          <p:nvPr>
            <p:ph type="title"/>
          </p:nvPr>
        </p:nvSpPr>
        <p:spPr/>
        <p:txBody>
          <a:bodyPr>
            <a:normAutofit fontScale="90000"/>
          </a:bodyPr>
          <a:lstStyle/>
          <a:p>
            <a:r>
              <a:rPr lang="en-US" b="1" dirty="0"/>
              <a:t> Types of Java Constructors</a:t>
            </a:r>
            <a:br>
              <a:rPr lang="en-US" b="1" dirty="0"/>
            </a:br>
            <a:endParaRPr lang="en-US" dirty="0"/>
          </a:p>
        </p:txBody>
      </p:sp>
    </p:spTree>
    <p:extLst>
      <p:ext uri="{BB962C8B-B14F-4D97-AF65-F5344CB8AC3E}">
        <p14:creationId xmlns:p14="http://schemas.microsoft.com/office/powerpoint/2010/main" val="393656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b="1" i="0" dirty="0">
                <a:solidFill>
                  <a:srgbClr val="333333"/>
                </a:solidFill>
                <a:effectLst/>
                <a:latin typeface="Bitter"/>
              </a:rPr>
              <a:t>Can a Constructor return any value ?</a:t>
            </a:r>
          </a:p>
          <a:p>
            <a:r>
              <a:rPr lang="en-IN" b="1" i="0" dirty="0">
                <a:solidFill>
                  <a:srgbClr val="333333"/>
                </a:solidFill>
                <a:effectLst/>
                <a:latin typeface="Bitter"/>
              </a:rPr>
              <a:t>Constructor in an Interface?</a:t>
            </a:r>
          </a:p>
          <a:p>
            <a:r>
              <a:rPr lang="en-US" b="1" i="0" dirty="0">
                <a:solidFill>
                  <a:srgbClr val="333333"/>
                </a:solidFill>
                <a:effectLst/>
                <a:latin typeface="Bitter"/>
              </a:rPr>
              <a:t>Can we have both Default Constructor and Parameterized Constructor in the same class?</a:t>
            </a:r>
          </a:p>
          <a:p>
            <a:r>
              <a:rPr lang="en-US" b="1" i="0" dirty="0">
                <a:solidFill>
                  <a:srgbClr val="333333"/>
                </a:solidFill>
                <a:effectLst/>
                <a:latin typeface="Bitter"/>
              </a:rPr>
              <a:t>Can </a:t>
            </a:r>
            <a:r>
              <a:rPr lang="en-US" b="1" i="0" dirty="0" err="1">
                <a:solidFill>
                  <a:srgbClr val="333333"/>
                </a:solidFill>
                <a:effectLst/>
                <a:latin typeface="Bitter"/>
              </a:rPr>
              <a:t>i</a:t>
            </a:r>
            <a:r>
              <a:rPr lang="en-US" b="1" i="0" dirty="0">
                <a:solidFill>
                  <a:srgbClr val="333333"/>
                </a:solidFill>
                <a:effectLst/>
                <a:latin typeface="Bitter"/>
              </a:rPr>
              <a:t> have a class with No Constructor ? What will happen during object creation ?</a:t>
            </a:r>
          </a:p>
          <a:p>
            <a:r>
              <a:rPr lang="en-US" b="1" i="0" dirty="0">
                <a:solidFill>
                  <a:srgbClr val="333333"/>
                </a:solidFill>
                <a:effectLst/>
                <a:latin typeface="Bitter"/>
              </a:rPr>
              <a:t>Does compiler create Default constructor every time ?</a:t>
            </a:r>
          </a:p>
          <a:p>
            <a:r>
              <a:rPr lang="en-US" b="1" i="0" dirty="0">
                <a:solidFill>
                  <a:srgbClr val="333333"/>
                </a:solidFill>
                <a:effectLst/>
                <a:latin typeface="Bitter"/>
              </a:rPr>
              <a:t>What is the use of a Private Constructors</a:t>
            </a:r>
          </a:p>
          <a:p>
            <a:endParaRPr lang="en-US" b="1" i="0" dirty="0">
              <a:solidFill>
                <a:srgbClr val="333333"/>
              </a:solidFill>
              <a:effectLst/>
              <a:latin typeface="Bitter"/>
            </a:endParaRPr>
          </a:p>
          <a:p>
            <a:endParaRPr lang="en-US" dirty="0"/>
          </a:p>
        </p:txBody>
      </p:sp>
      <p:sp>
        <p:nvSpPr>
          <p:cNvPr id="2" name="Title 1"/>
          <p:cNvSpPr>
            <a:spLocks noGrp="1"/>
          </p:cNvSpPr>
          <p:nvPr>
            <p:ph type="title"/>
          </p:nvPr>
        </p:nvSpPr>
        <p:spPr/>
        <p:txBody>
          <a:bodyPr/>
          <a:lstStyle/>
          <a:p>
            <a:r>
              <a:rPr lang="en-US" b="1" dirty="0"/>
              <a:t>Interview Questions</a:t>
            </a:r>
            <a:endParaRPr lang="en-US" dirty="0"/>
          </a:p>
        </p:txBody>
      </p:sp>
    </p:spTree>
    <p:extLst>
      <p:ext uri="{BB962C8B-B14F-4D97-AF65-F5344CB8AC3E}">
        <p14:creationId xmlns:p14="http://schemas.microsoft.com/office/powerpoint/2010/main" val="10783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0" u="none" strike="noStrike" dirty="0">
                <a:solidFill>
                  <a:srgbClr val="266290"/>
                </a:solidFill>
                <a:effectLst/>
                <a:latin typeface="038ad2f"/>
              </a:rPr>
              <a:t>Constructor</a:t>
            </a:r>
            <a:r>
              <a:rPr lang="en-US" b="1" i="0" dirty="0">
                <a:solidFill>
                  <a:srgbClr val="333333"/>
                </a:solidFill>
                <a:effectLst/>
                <a:latin typeface="038ad2f"/>
              </a:rPr>
              <a:t> Chaining</a:t>
            </a:r>
            <a:r>
              <a:rPr lang="en-US" b="0" i="0" dirty="0">
                <a:solidFill>
                  <a:srgbClr val="333333"/>
                </a:solidFill>
                <a:effectLst/>
                <a:latin typeface="038ad2f"/>
              </a:rPr>
              <a:t> is nothing but </a:t>
            </a:r>
            <a:r>
              <a:rPr lang="en-US" b="1" i="0" dirty="0">
                <a:solidFill>
                  <a:srgbClr val="333333"/>
                </a:solidFill>
                <a:effectLst/>
                <a:latin typeface="038ad2f"/>
              </a:rPr>
              <a:t>calling one Constructor from another</a:t>
            </a:r>
            <a:r>
              <a:rPr lang="en-US" b="0" i="0" dirty="0">
                <a:solidFill>
                  <a:srgbClr val="333333"/>
                </a:solidFill>
                <a:effectLst/>
                <a:latin typeface="038ad2f"/>
              </a:rPr>
              <a:t>. We will be using </a:t>
            </a:r>
            <a:r>
              <a:rPr lang="en-US" b="1" i="0" u="none" strike="noStrike" dirty="0">
                <a:solidFill>
                  <a:srgbClr val="266290"/>
                </a:solidFill>
                <a:effectLst/>
                <a:latin typeface="038ad2f"/>
              </a:rPr>
              <a:t>this keyword</a:t>
            </a:r>
            <a:r>
              <a:rPr lang="en-US" b="0" i="0" dirty="0">
                <a:solidFill>
                  <a:srgbClr val="333333"/>
                </a:solidFill>
                <a:effectLst/>
                <a:latin typeface="038ad2f"/>
              </a:rPr>
              <a:t> and </a:t>
            </a:r>
            <a:r>
              <a:rPr lang="en-US" b="1" i="0" u="none" strike="noStrike" dirty="0">
                <a:solidFill>
                  <a:srgbClr val="222222"/>
                </a:solidFill>
                <a:effectLst/>
                <a:latin typeface="038ad2f"/>
              </a:rPr>
              <a:t>super keyword</a:t>
            </a:r>
            <a:r>
              <a:rPr lang="en-US" b="0" i="0" dirty="0">
                <a:solidFill>
                  <a:srgbClr val="333333"/>
                </a:solidFill>
                <a:effectLst/>
                <a:latin typeface="038ad2f"/>
              </a:rPr>
              <a:t> in calling a constructor. </a:t>
            </a:r>
            <a:r>
              <a:rPr lang="en-US" b="1" i="0" dirty="0">
                <a:solidFill>
                  <a:srgbClr val="333333"/>
                </a:solidFill>
                <a:effectLst/>
                <a:latin typeface="038ad2f"/>
              </a:rPr>
              <a:t>this</a:t>
            </a:r>
            <a:r>
              <a:rPr lang="en-US" b="0" i="0" dirty="0">
                <a:solidFill>
                  <a:srgbClr val="333333"/>
                </a:solidFill>
                <a:effectLst/>
                <a:latin typeface="038ad2f"/>
              </a:rPr>
              <a:t> can be used to call a constructor within the </a:t>
            </a:r>
            <a:r>
              <a:rPr lang="en-US" b="1" i="0" dirty="0">
                <a:solidFill>
                  <a:srgbClr val="333333"/>
                </a:solidFill>
                <a:effectLst/>
                <a:latin typeface="038ad2f"/>
              </a:rPr>
              <a:t>same class</a:t>
            </a:r>
            <a:r>
              <a:rPr lang="en-US" b="0" i="0" dirty="0">
                <a:solidFill>
                  <a:srgbClr val="333333"/>
                </a:solidFill>
                <a:effectLst/>
                <a:latin typeface="038ad2f"/>
              </a:rPr>
              <a:t> whereas </a:t>
            </a:r>
            <a:r>
              <a:rPr lang="en-US" b="1" i="0" dirty="0">
                <a:solidFill>
                  <a:srgbClr val="333333"/>
                </a:solidFill>
                <a:effectLst/>
                <a:latin typeface="038ad2f"/>
              </a:rPr>
              <a:t>super</a:t>
            </a:r>
            <a:r>
              <a:rPr lang="en-US" b="0" i="0" dirty="0">
                <a:solidFill>
                  <a:srgbClr val="333333"/>
                </a:solidFill>
                <a:effectLst/>
                <a:latin typeface="038ad2f"/>
              </a:rPr>
              <a:t> can be used to call the constructor of the </a:t>
            </a:r>
            <a:r>
              <a:rPr lang="en-US" b="1" i="0" dirty="0">
                <a:solidFill>
                  <a:srgbClr val="333333"/>
                </a:solidFill>
                <a:effectLst/>
                <a:latin typeface="038ad2f"/>
              </a:rPr>
              <a:t>Parent class</a:t>
            </a:r>
            <a:r>
              <a:rPr lang="en-US" b="0" i="0" dirty="0">
                <a:solidFill>
                  <a:srgbClr val="333333"/>
                </a:solidFill>
                <a:effectLst/>
                <a:latin typeface="038ad2f"/>
              </a:rPr>
              <a:t>.</a:t>
            </a:r>
            <a:endParaRPr lang="en-US" dirty="0"/>
          </a:p>
        </p:txBody>
      </p:sp>
      <p:sp>
        <p:nvSpPr>
          <p:cNvPr id="2" name="Title 1"/>
          <p:cNvSpPr>
            <a:spLocks noGrp="1"/>
          </p:cNvSpPr>
          <p:nvPr>
            <p:ph type="title"/>
          </p:nvPr>
        </p:nvSpPr>
        <p:spPr/>
        <p:txBody>
          <a:bodyPr>
            <a:normAutofit fontScale="90000"/>
          </a:bodyPr>
          <a:lstStyle/>
          <a:p>
            <a:r>
              <a:rPr lang="en-US" b="1" dirty="0"/>
              <a:t> Constructor Chaining</a:t>
            </a:r>
            <a:br>
              <a:rPr lang="en-US" b="1" dirty="0"/>
            </a:br>
            <a:endParaRPr lang="en-US" dirty="0"/>
          </a:p>
        </p:txBody>
      </p:sp>
    </p:spTree>
    <p:extLst>
      <p:ext uri="{BB962C8B-B14F-4D97-AF65-F5344CB8AC3E}">
        <p14:creationId xmlns:p14="http://schemas.microsoft.com/office/powerpoint/2010/main" val="19568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lgn="l">
              <a:buNone/>
            </a:pPr>
            <a:r>
              <a:rPr lang="en-US" b="0" i="0" dirty="0">
                <a:solidFill>
                  <a:srgbClr val="333333"/>
                </a:solidFill>
                <a:effectLst/>
                <a:latin typeface="038ad2f"/>
              </a:rPr>
              <a:t>A constructor can be called </a:t>
            </a:r>
            <a:r>
              <a:rPr lang="en-US" b="1" i="0" dirty="0">
                <a:solidFill>
                  <a:srgbClr val="333333"/>
                </a:solidFill>
                <a:effectLst/>
                <a:latin typeface="038ad2f"/>
              </a:rPr>
              <a:t>automatically</a:t>
            </a:r>
            <a:r>
              <a:rPr lang="en-US" b="0" i="0" dirty="0">
                <a:solidFill>
                  <a:srgbClr val="333333"/>
                </a:solidFill>
                <a:effectLst/>
                <a:latin typeface="038ad2f"/>
              </a:rPr>
              <a:t> or </a:t>
            </a:r>
            <a:r>
              <a:rPr lang="en-US" b="1" i="0" dirty="0">
                <a:solidFill>
                  <a:srgbClr val="333333"/>
                </a:solidFill>
                <a:effectLst/>
                <a:latin typeface="038ad2f"/>
              </a:rPr>
              <a:t>explicitly</a:t>
            </a:r>
            <a:r>
              <a:rPr lang="en-US" b="0" i="0" dirty="0">
                <a:solidFill>
                  <a:srgbClr val="333333"/>
                </a:solidFill>
                <a:effectLst/>
                <a:latin typeface="038ad2f"/>
              </a:rPr>
              <a:t>.</a:t>
            </a:r>
          </a:p>
          <a:p>
            <a:pPr marL="0" indent="0" algn="l">
              <a:buNone/>
            </a:pPr>
            <a:endParaRPr lang="en-US" b="0" i="0" dirty="0">
              <a:solidFill>
                <a:srgbClr val="333333"/>
              </a:solidFill>
              <a:effectLst/>
              <a:latin typeface="038ad2f"/>
            </a:endParaRPr>
          </a:p>
          <a:p>
            <a:pPr algn="l">
              <a:buFont typeface="Arial" panose="020B0604020202020204" pitchFamily="34" charset="0"/>
              <a:buChar char="•"/>
            </a:pPr>
            <a:r>
              <a:rPr lang="en-US" b="0" i="0" dirty="0">
                <a:solidFill>
                  <a:srgbClr val="333333"/>
                </a:solidFill>
                <a:effectLst/>
                <a:latin typeface="038ad2f"/>
              </a:rPr>
              <a:t>If you didn’t call the </a:t>
            </a:r>
            <a:r>
              <a:rPr lang="en-US" b="1" i="0" dirty="0">
                <a:solidFill>
                  <a:srgbClr val="333333"/>
                </a:solidFill>
                <a:effectLst/>
                <a:latin typeface="038ad2f"/>
              </a:rPr>
              <a:t>Parent</a:t>
            </a:r>
            <a:r>
              <a:rPr lang="en-US" b="0" i="0" dirty="0">
                <a:solidFill>
                  <a:srgbClr val="333333"/>
                </a:solidFill>
                <a:effectLst/>
                <a:latin typeface="038ad2f"/>
              </a:rPr>
              <a:t> class </a:t>
            </a:r>
            <a:r>
              <a:rPr lang="en-US" b="1" i="0" dirty="0">
                <a:solidFill>
                  <a:srgbClr val="333333"/>
                </a:solidFill>
                <a:effectLst/>
                <a:latin typeface="038ad2f"/>
              </a:rPr>
              <a:t>Constructor</a:t>
            </a:r>
            <a:r>
              <a:rPr lang="en-US" b="0" i="0" dirty="0">
                <a:solidFill>
                  <a:srgbClr val="333333"/>
                </a:solidFill>
                <a:effectLst/>
                <a:latin typeface="038ad2f"/>
              </a:rPr>
              <a:t> then the compiler will be </a:t>
            </a:r>
            <a:r>
              <a:rPr lang="en-US" b="1" i="0" dirty="0">
                <a:solidFill>
                  <a:srgbClr val="333333"/>
                </a:solidFill>
                <a:effectLst/>
                <a:latin typeface="038ad2f"/>
              </a:rPr>
              <a:t>automatically</a:t>
            </a:r>
            <a:r>
              <a:rPr lang="en-US" b="0" i="0" dirty="0">
                <a:solidFill>
                  <a:srgbClr val="333333"/>
                </a:solidFill>
                <a:effectLst/>
                <a:latin typeface="038ad2f"/>
              </a:rPr>
              <a:t> calling the </a:t>
            </a:r>
            <a:r>
              <a:rPr lang="en-US" b="1" i="0" dirty="0">
                <a:solidFill>
                  <a:srgbClr val="333333"/>
                </a:solidFill>
                <a:effectLst/>
                <a:latin typeface="038ad2f"/>
              </a:rPr>
              <a:t>Parent</a:t>
            </a:r>
            <a:r>
              <a:rPr lang="en-US" b="0" i="0" dirty="0">
                <a:solidFill>
                  <a:srgbClr val="333333"/>
                </a:solidFill>
                <a:effectLst/>
                <a:latin typeface="038ad2f"/>
              </a:rPr>
              <a:t> class</a:t>
            </a:r>
            <a:r>
              <a:rPr lang="en-US" b="1" i="0" dirty="0">
                <a:solidFill>
                  <a:srgbClr val="333333"/>
                </a:solidFill>
                <a:effectLst/>
                <a:latin typeface="038ad2f"/>
              </a:rPr>
              <a:t> no-</a:t>
            </a:r>
            <a:r>
              <a:rPr lang="en-US" b="1" i="0" dirty="0" err="1">
                <a:solidFill>
                  <a:srgbClr val="333333"/>
                </a:solidFill>
                <a:effectLst/>
                <a:latin typeface="038ad2f"/>
              </a:rPr>
              <a:t>args</a:t>
            </a:r>
            <a:r>
              <a:rPr lang="en-US" b="1" i="0" dirty="0">
                <a:solidFill>
                  <a:srgbClr val="333333"/>
                </a:solidFill>
                <a:effectLst/>
                <a:latin typeface="038ad2f"/>
              </a:rPr>
              <a:t> constructor</a:t>
            </a:r>
            <a:r>
              <a:rPr lang="en-US" b="0" i="0" dirty="0">
                <a:solidFill>
                  <a:srgbClr val="333333"/>
                </a:solidFill>
                <a:effectLst/>
                <a:latin typeface="038ad2f"/>
              </a:rPr>
              <a:t> by itself.</a:t>
            </a:r>
          </a:p>
          <a:p>
            <a:pPr algn="l">
              <a:buFont typeface="Arial" panose="020B0604020202020204" pitchFamily="34" charset="0"/>
              <a:buChar char="•"/>
            </a:pPr>
            <a:endParaRPr lang="en-US" b="0" i="0" dirty="0">
              <a:solidFill>
                <a:srgbClr val="333333"/>
              </a:solidFill>
              <a:effectLst/>
              <a:latin typeface="038ad2f"/>
            </a:endParaRPr>
          </a:p>
          <a:p>
            <a:pPr algn="l">
              <a:buFont typeface="Arial" panose="020B0604020202020204" pitchFamily="34" charset="0"/>
              <a:buChar char="•"/>
            </a:pPr>
            <a:r>
              <a:rPr lang="en-US" b="1" i="0" dirty="0">
                <a:solidFill>
                  <a:srgbClr val="333333"/>
                </a:solidFill>
                <a:effectLst/>
                <a:latin typeface="038ad2f"/>
              </a:rPr>
              <a:t>this()</a:t>
            </a:r>
            <a:r>
              <a:rPr lang="en-US" b="0" i="0" dirty="0">
                <a:solidFill>
                  <a:srgbClr val="333333"/>
                </a:solidFill>
                <a:effectLst/>
                <a:latin typeface="038ad2f"/>
              </a:rPr>
              <a:t> will call the </a:t>
            </a:r>
            <a:r>
              <a:rPr lang="en-US" b="1" i="0" dirty="0">
                <a:solidFill>
                  <a:srgbClr val="333333"/>
                </a:solidFill>
                <a:effectLst/>
                <a:latin typeface="038ad2f"/>
              </a:rPr>
              <a:t>Default Constructor</a:t>
            </a:r>
            <a:r>
              <a:rPr lang="en-US" b="0" i="0" dirty="0">
                <a:solidFill>
                  <a:srgbClr val="333333"/>
                </a:solidFill>
                <a:effectLst/>
                <a:latin typeface="038ad2f"/>
              </a:rPr>
              <a:t> of the </a:t>
            </a:r>
            <a:r>
              <a:rPr lang="en-US" b="1" i="0" dirty="0">
                <a:solidFill>
                  <a:srgbClr val="333333"/>
                </a:solidFill>
                <a:effectLst/>
                <a:latin typeface="038ad2f"/>
              </a:rPr>
              <a:t>same class</a:t>
            </a:r>
            <a:r>
              <a:rPr lang="en-US" b="0" i="0" dirty="0">
                <a:solidFill>
                  <a:srgbClr val="333333"/>
                </a:solidFill>
                <a:effectLst/>
                <a:latin typeface="038ad2f"/>
              </a:rPr>
              <a:t> whereas </a:t>
            </a:r>
            <a:r>
              <a:rPr lang="en-US" b="1" i="0" dirty="0">
                <a:solidFill>
                  <a:srgbClr val="333333"/>
                </a:solidFill>
                <a:effectLst/>
                <a:latin typeface="038ad2f"/>
              </a:rPr>
              <a:t>this(parameter)</a:t>
            </a:r>
            <a:r>
              <a:rPr lang="en-US" b="0" i="0" dirty="0">
                <a:solidFill>
                  <a:srgbClr val="333333"/>
                </a:solidFill>
                <a:effectLst/>
                <a:latin typeface="038ad2f"/>
              </a:rPr>
              <a:t> will call a </a:t>
            </a:r>
            <a:r>
              <a:rPr lang="en-US" b="1" i="0" dirty="0">
                <a:solidFill>
                  <a:srgbClr val="333333"/>
                </a:solidFill>
                <a:effectLst/>
                <a:latin typeface="038ad2f"/>
              </a:rPr>
              <a:t>parameterized constructor</a:t>
            </a:r>
            <a:r>
              <a:rPr lang="en-US" b="0" i="0" dirty="0">
                <a:solidFill>
                  <a:srgbClr val="333333"/>
                </a:solidFill>
                <a:effectLst/>
                <a:latin typeface="038ad2f"/>
              </a:rPr>
              <a:t> of the </a:t>
            </a:r>
            <a:r>
              <a:rPr lang="en-US" b="1" i="0" dirty="0">
                <a:solidFill>
                  <a:srgbClr val="333333"/>
                </a:solidFill>
                <a:effectLst/>
                <a:latin typeface="038ad2f"/>
              </a:rPr>
              <a:t>same class</a:t>
            </a:r>
            <a:r>
              <a:rPr lang="en-US" b="0" i="0" dirty="0">
                <a:solidFill>
                  <a:srgbClr val="333333"/>
                </a:solidFill>
                <a:effectLst/>
                <a:latin typeface="038ad2f"/>
              </a:rPr>
              <a:t>.</a:t>
            </a:r>
          </a:p>
          <a:p>
            <a:pPr algn="l">
              <a:buFont typeface="Arial" panose="020B0604020202020204" pitchFamily="34" charset="0"/>
              <a:buChar char="•"/>
            </a:pPr>
            <a:endParaRPr lang="en-US" b="0" i="0" dirty="0">
              <a:solidFill>
                <a:srgbClr val="333333"/>
              </a:solidFill>
              <a:effectLst/>
              <a:latin typeface="038ad2f"/>
            </a:endParaRPr>
          </a:p>
          <a:p>
            <a:pPr algn="l">
              <a:buFont typeface="Arial" panose="020B0604020202020204" pitchFamily="34" charset="0"/>
              <a:buChar char="•"/>
            </a:pPr>
            <a:r>
              <a:rPr lang="en-US" b="0" i="0" dirty="0">
                <a:solidFill>
                  <a:srgbClr val="333333"/>
                </a:solidFill>
                <a:effectLst/>
                <a:latin typeface="038ad2f"/>
              </a:rPr>
              <a:t>Same way </a:t>
            </a:r>
            <a:r>
              <a:rPr lang="en-US" b="1" i="0" dirty="0">
                <a:solidFill>
                  <a:srgbClr val="333333"/>
                </a:solidFill>
                <a:effectLst/>
                <a:latin typeface="038ad2f"/>
              </a:rPr>
              <a:t>super()</a:t>
            </a:r>
            <a:r>
              <a:rPr lang="en-US" b="0" i="0" dirty="0">
                <a:solidFill>
                  <a:srgbClr val="333333"/>
                </a:solidFill>
                <a:effectLst/>
                <a:latin typeface="038ad2f"/>
              </a:rPr>
              <a:t> will call the </a:t>
            </a:r>
            <a:r>
              <a:rPr lang="en-US" b="1" i="0" dirty="0">
                <a:solidFill>
                  <a:srgbClr val="333333"/>
                </a:solidFill>
                <a:effectLst/>
                <a:latin typeface="038ad2f"/>
              </a:rPr>
              <a:t>Default constructor</a:t>
            </a:r>
            <a:r>
              <a:rPr lang="en-US" b="0" i="0" dirty="0">
                <a:solidFill>
                  <a:srgbClr val="333333"/>
                </a:solidFill>
                <a:effectLst/>
                <a:latin typeface="038ad2f"/>
              </a:rPr>
              <a:t> of the </a:t>
            </a:r>
            <a:r>
              <a:rPr lang="en-US" b="1" i="0" dirty="0">
                <a:solidFill>
                  <a:srgbClr val="333333"/>
                </a:solidFill>
                <a:effectLst/>
                <a:latin typeface="038ad2f"/>
              </a:rPr>
              <a:t>Parent class</a:t>
            </a:r>
            <a:r>
              <a:rPr lang="en-US" b="0" i="0" dirty="0">
                <a:solidFill>
                  <a:srgbClr val="333333"/>
                </a:solidFill>
                <a:effectLst/>
                <a:latin typeface="038ad2f"/>
              </a:rPr>
              <a:t> whereas </a:t>
            </a:r>
            <a:r>
              <a:rPr lang="en-US" b="1" i="0" dirty="0">
                <a:solidFill>
                  <a:srgbClr val="333333"/>
                </a:solidFill>
                <a:effectLst/>
                <a:latin typeface="038ad2f"/>
              </a:rPr>
              <a:t>super(parameter)</a:t>
            </a:r>
            <a:r>
              <a:rPr lang="en-US" b="0" i="0" dirty="0">
                <a:solidFill>
                  <a:srgbClr val="333333"/>
                </a:solidFill>
                <a:effectLst/>
                <a:latin typeface="038ad2f"/>
              </a:rPr>
              <a:t> will call a </a:t>
            </a:r>
            <a:r>
              <a:rPr lang="en-US" b="1" i="0" dirty="0">
                <a:solidFill>
                  <a:srgbClr val="333333"/>
                </a:solidFill>
                <a:effectLst/>
                <a:latin typeface="038ad2f"/>
              </a:rPr>
              <a:t>parameterized constructor</a:t>
            </a:r>
            <a:r>
              <a:rPr lang="en-US" b="0" i="0" dirty="0">
                <a:solidFill>
                  <a:srgbClr val="333333"/>
                </a:solidFill>
                <a:effectLst/>
                <a:latin typeface="038ad2f"/>
              </a:rPr>
              <a:t> of the </a:t>
            </a:r>
            <a:r>
              <a:rPr lang="en-US" b="1" i="0" dirty="0">
                <a:solidFill>
                  <a:srgbClr val="333333"/>
                </a:solidFill>
                <a:effectLst/>
                <a:latin typeface="038ad2f"/>
              </a:rPr>
              <a:t>Parent class</a:t>
            </a:r>
            <a:r>
              <a:rPr lang="en-US" b="0" i="0" dirty="0">
                <a:solidFill>
                  <a:srgbClr val="333333"/>
                </a:solidFill>
                <a:effectLst/>
                <a:latin typeface="038ad2f"/>
              </a:rPr>
              <a:t>.</a:t>
            </a:r>
          </a:p>
          <a:p>
            <a:endParaRPr lang="en-US" dirty="0"/>
          </a:p>
        </p:txBody>
      </p:sp>
      <p:sp>
        <p:nvSpPr>
          <p:cNvPr id="2" name="Title 1"/>
          <p:cNvSpPr>
            <a:spLocks noGrp="1"/>
          </p:cNvSpPr>
          <p:nvPr>
            <p:ph type="title"/>
          </p:nvPr>
        </p:nvSpPr>
        <p:spPr/>
        <p:txBody>
          <a:bodyPr>
            <a:normAutofit fontScale="90000"/>
          </a:bodyPr>
          <a:lstStyle/>
          <a:p>
            <a:r>
              <a:rPr lang="en-US" b="1" dirty="0"/>
              <a:t>How Constructor Chaining works ?</a:t>
            </a:r>
            <a:br>
              <a:rPr lang="en-US" b="1" dirty="0"/>
            </a:br>
            <a:endParaRPr lang="en-US" dirty="0"/>
          </a:p>
        </p:txBody>
      </p:sp>
    </p:spTree>
    <p:extLst>
      <p:ext uri="{BB962C8B-B14F-4D97-AF65-F5344CB8AC3E}">
        <p14:creationId xmlns:p14="http://schemas.microsoft.com/office/powerpoint/2010/main" val="298133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333333"/>
                </a:solidFill>
                <a:latin typeface="038ad2f"/>
              </a:rPr>
              <a:t>L</a:t>
            </a:r>
            <a:r>
              <a:rPr lang="en-US" b="0" i="0" dirty="0">
                <a:solidFill>
                  <a:srgbClr val="333333"/>
                </a:solidFill>
                <a:effectLst/>
                <a:latin typeface="038ad2f"/>
              </a:rPr>
              <a:t>ot of difference between </a:t>
            </a:r>
            <a:r>
              <a:rPr lang="en-US" b="1" i="0" u="none" strike="noStrike" dirty="0">
                <a:solidFill>
                  <a:srgbClr val="266290"/>
                </a:solidFill>
                <a:effectLst/>
                <a:latin typeface="038ad2f"/>
              </a:rPr>
              <a:t>Constructor Overloading</a:t>
            </a:r>
            <a:r>
              <a:rPr lang="en-US" b="0" i="0" dirty="0">
                <a:solidFill>
                  <a:srgbClr val="333333"/>
                </a:solidFill>
                <a:effectLst/>
                <a:latin typeface="038ad2f"/>
              </a:rPr>
              <a:t> and </a:t>
            </a:r>
            <a:r>
              <a:rPr lang="en-US" b="1" i="0" dirty="0">
                <a:solidFill>
                  <a:srgbClr val="266290"/>
                </a:solidFill>
                <a:effectLst/>
                <a:latin typeface="038ad2f"/>
              </a:rPr>
              <a:t>C</a:t>
            </a:r>
            <a:r>
              <a:rPr lang="en-US" b="1" dirty="0">
                <a:solidFill>
                  <a:srgbClr val="266290"/>
                </a:solidFill>
                <a:latin typeface="038ad2f"/>
              </a:rPr>
              <a:t>onstructor Chaining </a:t>
            </a:r>
          </a:p>
          <a:p>
            <a:pPr lvl="1"/>
            <a:r>
              <a:rPr lang="en-US" b="1" i="0" dirty="0">
                <a:solidFill>
                  <a:srgbClr val="333333"/>
                </a:solidFill>
                <a:effectLst/>
                <a:latin typeface="038ad2f"/>
              </a:rPr>
              <a:t>Constructor Overloading</a:t>
            </a:r>
            <a:r>
              <a:rPr lang="en-US" b="0" i="0" dirty="0">
                <a:solidFill>
                  <a:srgbClr val="333333"/>
                </a:solidFill>
                <a:effectLst/>
                <a:latin typeface="038ad2f"/>
              </a:rPr>
              <a:t> is nothing but having more than </a:t>
            </a:r>
            <a:r>
              <a:rPr lang="en-US" b="1" i="0" u="none" strike="noStrike" dirty="0">
                <a:solidFill>
                  <a:srgbClr val="266290"/>
                </a:solidFill>
                <a:effectLst/>
                <a:latin typeface="038ad2f"/>
              </a:rPr>
              <a:t>one constructor</a:t>
            </a:r>
            <a:r>
              <a:rPr lang="en-US" b="0" i="0" dirty="0">
                <a:solidFill>
                  <a:srgbClr val="333333"/>
                </a:solidFill>
                <a:effectLst/>
                <a:latin typeface="038ad2f"/>
              </a:rPr>
              <a:t> in the same class whereases   </a:t>
            </a:r>
            <a:r>
              <a:rPr lang="en-US" b="1" i="0" dirty="0">
                <a:solidFill>
                  <a:srgbClr val="333333"/>
                </a:solidFill>
                <a:effectLst/>
                <a:latin typeface="038ad2f"/>
              </a:rPr>
              <a:t>Constructor Chaining</a:t>
            </a:r>
            <a:r>
              <a:rPr lang="en-US" b="0" i="0" dirty="0">
                <a:solidFill>
                  <a:srgbClr val="333333"/>
                </a:solidFill>
                <a:effectLst/>
                <a:latin typeface="038ad2f"/>
              </a:rPr>
              <a:t> involves calling of both </a:t>
            </a:r>
            <a:r>
              <a:rPr lang="en-US" b="1" i="0" dirty="0">
                <a:solidFill>
                  <a:srgbClr val="333333"/>
                </a:solidFill>
                <a:effectLst/>
                <a:latin typeface="038ad2f"/>
              </a:rPr>
              <a:t>Parent</a:t>
            </a:r>
            <a:r>
              <a:rPr lang="en-US" b="0" i="0" dirty="0">
                <a:solidFill>
                  <a:srgbClr val="333333"/>
                </a:solidFill>
                <a:effectLst/>
                <a:latin typeface="038ad2f"/>
              </a:rPr>
              <a:t> class and </a:t>
            </a:r>
            <a:r>
              <a:rPr lang="en-US" b="1" i="0" dirty="0">
                <a:solidFill>
                  <a:srgbClr val="333333"/>
                </a:solidFill>
                <a:effectLst/>
                <a:latin typeface="038ad2f"/>
              </a:rPr>
              <a:t>Child</a:t>
            </a:r>
            <a:r>
              <a:rPr lang="en-US" b="0" i="0" dirty="0">
                <a:solidFill>
                  <a:srgbClr val="333333"/>
                </a:solidFill>
                <a:effectLst/>
                <a:latin typeface="038ad2f"/>
              </a:rPr>
              <a:t> class</a:t>
            </a:r>
            <a:endParaRPr lang="en-US" b="1" i="0" dirty="0">
              <a:solidFill>
                <a:srgbClr val="266290"/>
              </a:solidFill>
              <a:effectLst/>
              <a:latin typeface="038ad2f"/>
            </a:endParaRPr>
          </a:p>
          <a:p>
            <a:r>
              <a:rPr lang="en-US" b="0" i="0" dirty="0">
                <a:solidFill>
                  <a:srgbClr val="333333"/>
                </a:solidFill>
                <a:effectLst/>
                <a:latin typeface="038ad2f"/>
              </a:rPr>
              <a:t>Call to </a:t>
            </a:r>
            <a:r>
              <a:rPr lang="en-US" b="1" i="0" dirty="0">
                <a:solidFill>
                  <a:srgbClr val="333333"/>
                </a:solidFill>
                <a:effectLst/>
                <a:latin typeface="038ad2f"/>
              </a:rPr>
              <a:t>another constructor</a:t>
            </a:r>
            <a:r>
              <a:rPr lang="en-US" b="0" i="0" dirty="0">
                <a:solidFill>
                  <a:srgbClr val="333333"/>
                </a:solidFill>
                <a:effectLst/>
                <a:latin typeface="038ad2f"/>
              </a:rPr>
              <a:t> of the </a:t>
            </a:r>
            <a:r>
              <a:rPr lang="en-US" b="1" i="0" dirty="0">
                <a:solidFill>
                  <a:srgbClr val="333333"/>
                </a:solidFill>
                <a:effectLst/>
                <a:latin typeface="038ad2f"/>
              </a:rPr>
              <a:t>same class</a:t>
            </a:r>
            <a:r>
              <a:rPr lang="en-US" b="0" i="0" dirty="0">
                <a:solidFill>
                  <a:srgbClr val="333333"/>
                </a:solidFill>
                <a:effectLst/>
                <a:latin typeface="038ad2f"/>
              </a:rPr>
              <a:t> or the </a:t>
            </a:r>
            <a:r>
              <a:rPr lang="en-US" b="1" i="0" dirty="0">
                <a:solidFill>
                  <a:srgbClr val="333333"/>
                </a:solidFill>
                <a:effectLst/>
                <a:latin typeface="038ad2f"/>
              </a:rPr>
              <a:t>parent class</a:t>
            </a:r>
            <a:r>
              <a:rPr lang="en-US" b="0" i="0" dirty="0">
                <a:solidFill>
                  <a:srgbClr val="333333"/>
                </a:solidFill>
                <a:effectLst/>
                <a:latin typeface="038ad2f"/>
              </a:rPr>
              <a:t> should be the </a:t>
            </a:r>
            <a:r>
              <a:rPr lang="en-US" b="1" i="0" dirty="0">
                <a:solidFill>
                  <a:srgbClr val="333333"/>
                </a:solidFill>
                <a:effectLst/>
                <a:latin typeface="038ad2f"/>
              </a:rPr>
              <a:t>first line</a:t>
            </a:r>
            <a:r>
              <a:rPr lang="en-US" b="0" i="0" dirty="0">
                <a:solidFill>
                  <a:srgbClr val="333333"/>
                </a:solidFill>
                <a:effectLst/>
                <a:latin typeface="038ad2f"/>
              </a:rPr>
              <a:t>, If not we will be getting the error like </a:t>
            </a:r>
            <a:r>
              <a:rPr lang="en-US" b="1" dirty="0">
                <a:solidFill>
                  <a:srgbClr val="266290"/>
                </a:solidFill>
                <a:latin typeface="038ad2f"/>
              </a:rPr>
              <a:t>“Constructor call must be the first statement in a constructor”. </a:t>
            </a:r>
          </a:p>
        </p:txBody>
      </p:sp>
      <p:sp>
        <p:nvSpPr>
          <p:cNvPr id="2" name="Title 1"/>
          <p:cNvSpPr>
            <a:spLocks noGrp="1"/>
          </p:cNvSpPr>
          <p:nvPr>
            <p:ph type="title"/>
          </p:nvPr>
        </p:nvSpPr>
        <p:spPr/>
        <p:txBody>
          <a:bodyPr>
            <a:normAutofit/>
          </a:bodyPr>
          <a:lstStyle/>
          <a:p>
            <a:r>
              <a:rPr lang="en-US" b="1" dirty="0"/>
              <a:t>Important Points</a:t>
            </a:r>
            <a:endParaRPr lang="en-US" dirty="0"/>
          </a:p>
        </p:txBody>
      </p:sp>
    </p:spTree>
    <p:extLst>
      <p:ext uri="{BB962C8B-B14F-4D97-AF65-F5344CB8AC3E}">
        <p14:creationId xmlns:p14="http://schemas.microsoft.com/office/powerpoint/2010/main" val="52051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i="0" dirty="0">
                <a:solidFill>
                  <a:srgbClr val="333333"/>
                </a:solidFill>
                <a:effectLst/>
                <a:latin typeface="038ad2f"/>
              </a:rPr>
              <a:t>If we </a:t>
            </a:r>
            <a:r>
              <a:rPr lang="en-US" b="1" dirty="0">
                <a:solidFill>
                  <a:srgbClr val="266290"/>
                </a:solidFill>
                <a:latin typeface="038ad2f"/>
              </a:rPr>
              <a:t>didn’t call any constructor </a:t>
            </a:r>
            <a:r>
              <a:rPr lang="en-US" b="0" i="0" dirty="0">
                <a:solidFill>
                  <a:srgbClr val="333333"/>
                </a:solidFill>
                <a:effectLst/>
                <a:latin typeface="038ad2f"/>
              </a:rPr>
              <a:t>of the </a:t>
            </a:r>
            <a:r>
              <a:rPr lang="en-US" b="1" dirty="0">
                <a:solidFill>
                  <a:srgbClr val="266290"/>
                </a:solidFill>
                <a:latin typeface="038ad2f"/>
              </a:rPr>
              <a:t>Parent</a:t>
            </a:r>
            <a:r>
              <a:rPr lang="en-US" b="0" i="0" dirty="0">
                <a:solidFill>
                  <a:srgbClr val="333333"/>
                </a:solidFill>
                <a:effectLst/>
                <a:latin typeface="038ad2f"/>
              </a:rPr>
              <a:t> or Child class then the compiler will </a:t>
            </a:r>
            <a:r>
              <a:rPr lang="en-US" b="1" dirty="0">
                <a:solidFill>
                  <a:srgbClr val="266290"/>
                </a:solidFill>
                <a:latin typeface="038ad2f"/>
              </a:rPr>
              <a:t>automatically</a:t>
            </a:r>
            <a:r>
              <a:rPr lang="en-US" b="0" i="0" dirty="0">
                <a:solidFill>
                  <a:srgbClr val="333333"/>
                </a:solidFill>
                <a:effectLst/>
                <a:latin typeface="038ad2f"/>
              </a:rPr>
              <a:t> call the </a:t>
            </a:r>
            <a:r>
              <a:rPr lang="en-US" b="1" i="0" dirty="0">
                <a:solidFill>
                  <a:srgbClr val="333333"/>
                </a:solidFill>
                <a:effectLst/>
                <a:latin typeface="038ad2f"/>
              </a:rPr>
              <a:t>D</a:t>
            </a:r>
            <a:r>
              <a:rPr lang="en-US" b="1" dirty="0">
                <a:solidFill>
                  <a:srgbClr val="266290"/>
                </a:solidFill>
                <a:latin typeface="038ad2f"/>
              </a:rPr>
              <a:t>efault Constructor or no-</a:t>
            </a:r>
            <a:r>
              <a:rPr lang="en-US" b="1" dirty="0" err="1">
                <a:solidFill>
                  <a:srgbClr val="266290"/>
                </a:solidFill>
                <a:latin typeface="038ad2f"/>
              </a:rPr>
              <a:t>args</a:t>
            </a:r>
            <a:r>
              <a:rPr lang="en-US" b="1" dirty="0">
                <a:solidFill>
                  <a:srgbClr val="266290"/>
                </a:solidFill>
                <a:latin typeface="038ad2f"/>
              </a:rPr>
              <a:t> Constructor </a:t>
            </a:r>
            <a:r>
              <a:rPr lang="en-US" b="0" i="0" dirty="0">
                <a:solidFill>
                  <a:srgbClr val="333333"/>
                </a:solidFill>
                <a:effectLst/>
                <a:latin typeface="038ad2f"/>
              </a:rPr>
              <a:t>of the </a:t>
            </a:r>
            <a:r>
              <a:rPr lang="en-US" b="1" dirty="0">
                <a:solidFill>
                  <a:srgbClr val="266290"/>
                </a:solidFill>
                <a:latin typeface="038ad2f"/>
              </a:rPr>
              <a:t>Parent</a:t>
            </a:r>
            <a:r>
              <a:rPr lang="en-US" b="0" i="0" dirty="0">
                <a:solidFill>
                  <a:srgbClr val="333333"/>
                </a:solidFill>
                <a:effectLst/>
                <a:latin typeface="038ad2f"/>
              </a:rPr>
              <a:t> class</a:t>
            </a:r>
          </a:p>
          <a:p>
            <a:r>
              <a:rPr lang="en-US" b="0" i="0" dirty="0">
                <a:solidFill>
                  <a:srgbClr val="333333"/>
                </a:solidFill>
                <a:effectLst/>
                <a:latin typeface="038ad2f"/>
              </a:rPr>
              <a:t>If you didn’t declare any constructor in the </a:t>
            </a:r>
            <a:r>
              <a:rPr lang="en-US" b="1" dirty="0">
                <a:solidFill>
                  <a:srgbClr val="266290"/>
                </a:solidFill>
                <a:latin typeface="038ad2f"/>
              </a:rPr>
              <a:t>Child</a:t>
            </a:r>
            <a:r>
              <a:rPr lang="en-US" b="0" i="0" dirty="0">
                <a:solidFill>
                  <a:srgbClr val="333333"/>
                </a:solidFill>
                <a:effectLst/>
                <a:latin typeface="038ad2f"/>
              </a:rPr>
              <a:t> class then compiler will declare one </a:t>
            </a:r>
            <a:r>
              <a:rPr lang="en-US" b="1" dirty="0">
                <a:solidFill>
                  <a:srgbClr val="266290"/>
                </a:solidFill>
                <a:latin typeface="038ad2f"/>
              </a:rPr>
              <a:t>default</a:t>
            </a:r>
            <a:r>
              <a:rPr lang="en-US" b="1" i="0" dirty="0">
                <a:solidFill>
                  <a:srgbClr val="333333"/>
                </a:solidFill>
                <a:effectLst/>
                <a:latin typeface="038ad2f"/>
              </a:rPr>
              <a:t> </a:t>
            </a:r>
            <a:r>
              <a:rPr lang="en-US" b="1" dirty="0">
                <a:solidFill>
                  <a:srgbClr val="266290"/>
                </a:solidFill>
                <a:latin typeface="038ad2f"/>
              </a:rPr>
              <a:t>constructor</a:t>
            </a:r>
            <a:r>
              <a:rPr lang="en-US" b="0" i="0" dirty="0">
                <a:solidFill>
                  <a:srgbClr val="333333"/>
                </a:solidFill>
                <a:effectLst/>
                <a:latin typeface="038ad2f"/>
              </a:rPr>
              <a:t> for you and Parent class default constructor will be called. But if a Parent class doesn’t have a default constructor then we will be getting </a:t>
            </a:r>
            <a:r>
              <a:rPr lang="en-US" b="1" dirty="0">
                <a:solidFill>
                  <a:srgbClr val="266290"/>
                </a:solidFill>
                <a:latin typeface="038ad2f"/>
              </a:rPr>
              <a:t>“Implicit super constructor Parent() is undefined. Must explicitly invoke another constructor”</a:t>
            </a:r>
          </a:p>
        </p:txBody>
      </p:sp>
      <p:sp>
        <p:nvSpPr>
          <p:cNvPr id="2" name="Title 1"/>
          <p:cNvSpPr>
            <a:spLocks noGrp="1"/>
          </p:cNvSpPr>
          <p:nvPr>
            <p:ph type="title"/>
          </p:nvPr>
        </p:nvSpPr>
        <p:spPr/>
        <p:txBody>
          <a:bodyPr>
            <a:normAutofit fontScale="90000"/>
          </a:bodyPr>
          <a:lstStyle/>
          <a:p>
            <a:r>
              <a:rPr lang="en-US" b="1" dirty="0"/>
              <a:t>Conti…</a:t>
            </a:r>
            <a:br>
              <a:rPr lang="en-US" b="1" dirty="0"/>
            </a:br>
            <a:endParaRPr lang="en-US" dirty="0"/>
          </a:p>
        </p:txBody>
      </p:sp>
    </p:spTree>
    <p:extLst>
      <p:ext uri="{BB962C8B-B14F-4D97-AF65-F5344CB8AC3E}">
        <p14:creationId xmlns:p14="http://schemas.microsoft.com/office/powerpoint/2010/main" val="51040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48347"/>
            <a:ext cx="8915399" cy="4457253"/>
          </a:xfrm>
        </p:spPr>
        <p:txBody>
          <a:bodyPr>
            <a:normAutofit lnSpcReduction="10000"/>
          </a:bodyPr>
          <a:lstStyle/>
          <a:p>
            <a:pPr marL="0" indent="0">
              <a:buNone/>
            </a:pPr>
            <a:r>
              <a:rPr lang="en-US" b="1" dirty="0">
                <a:solidFill>
                  <a:srgbClr val="266290"/>
                </a:solidFill>
                <a:latin typeface="038ad2f"/>
              </a:rPr>
              <a:t>Constructor</a:t>
            </a:r>
            <a:r>
              <a:rPr lang="en-US" b="0" i="0" dirty="0">
                <a:solidFill>
                  <a:srgbClr val="333333"/>
                </a:solidFill>
                <a:effectLst/>
                <a:latin typeface="038ad2f"/>
              </a:rPr>
              <a:t> as </a:t>
            </a:r>
            <a:r>
              <a:rPr lang="en-US" b="1" dirty="0">
                <a:solidFill>
                  <a:srgbClr val="266290"/>
                </a:solidFill>
                <a:latin typeface="038ad2f"/>
              </a:rPr>
              <a:t>private</a:t>
            </a:r>
            <a:r>
              <a:rPr lang="en-US" b="0" i="0" dirty="0">
                <a:solidFill>
                  <a:srgbClr val="333333"/>
                </a:solidFill>
                <a:effectLst/>
                <a:latin typeface="038ad2f"/>
              </a:rPr>
              <a:t> then object for the class can only be created </a:t>
            </a:r>
            <a:r>
              <a:rPr lang="en-US" b="1" dirty="0">
                <a:solidFill>
                  <a:srgbClr val="266290"/>
                </a:solidFill>
                <a:latin typeface="038ad2f"/>
              </a:rPr>
              <a:t>internally</a:t>
            </a:r>
            <a:r>
              <a:rPr lang="en-US" b="0" i="0" dirty="0">
                <a:solidFill>
                  <a:srgbClr val="333333"/>
                </a:solidFill>
                <a:effectLst/>
                <a:latin typeface="038ad2f"/>
              </a:rPr>
              <a:t> within the class, </a:t>
            </a:r>
            <a:r>
              <a:rPr lang="en-US" b="1" dirty="0">
                <a:solidFill>
                  <a:srgbClr val="266290"/>
                </a:solidFill>
                <a:latin typeface="038ad2f"/>
              </a:rPr>
              <a:t>no outside class </a:t>
            </a:r>
            <a:r>
              <a:rPr lang="en-US" b="0" i="0" dirty="0">
                <a:solidFill>
                  <a:srgbClr val="333333"/>
                </a:solidFill>
                <a:effectLst/>
                <a:latin typeface="038ad2f"/>
              </a:rPr>
              <a:t>can create object for this class. Using this we can </a:t>
            </a:r>
            <a:r>
              <a:rPr lang="en-US" b="1" dirty="0">
                <a:solidFill>
                  <a:srgbClr val="266290"/>
                </a:solidFill>
                <a:latin typeface="038ad2f"/>
              </a:rPr>
              <a:t>restrict</a:t>
            </a:r>
            <a:r>
              <a:rPr lang="en-US" b="0" i="0" dirty="0">
                <a:solidFill>
                  <a:srgbClr val="333333"/>
                </a:solidFill>
                <a:effectLst/>
                <a:latin typeface="038ad2f"/>
              </a:rPr>
              <a:t> the caller from creating objects. When we still try to create object we be will getting the error message </a:t>
            </a:r>
            <a:r>
              <a:rPr lang="en-US" b="1" i="1" dirty="0">
                <a:solidFill>
                  <a:srgbClr val="333333"/>
                </a:solidFill>
                <a:effectLst/>
                <a:latin typeface="038ad2f"/>
              </a:rPr>
              <a:t>”</a:t>
            </a:r>
            <a:r>
              <a:rPr lang="en-US" b="1" dirty="0">
                <a:solidFill>
                  <a:srgbClr val="266290"/>
                </a:solidFill>
                <a:latin typeface="038ad2f"/>
              </a:rPr>
              <a:t> The constructor &lt;constructor name &gt;is not visible “</a:t>
            </a:r>
          </a:p>
          <a:p>
            <a:pPr marL="0" indent="0">
              <a:buNone/>
            </a:pPr>
            <a:endParaRPr lang="en-US" b="1" dirty="0">
              <a:solidFill>
                <a:srgbClr val="266290"/>
              </a:solidFill>
              <a:latin typeface="038ad2f"/>
            </a:endParaRPr>
          </a:p>
          <a:p>
            <a:pPr marL="0" indent="0">
              <a:buNone/>
            </a:pPr>
            <a:r>
              <a:rPr lang="en-US" b="0" i="0" dirty="0">
                <a:solidFill>
                  <a:srgbClr val="333333"/>
                </a:solidFill>
                <a:effectLst/>
                <a:latin typeface="038ad2f"/>
              </a:rPr>
              <a:t>In </a:t>
            </a:r>
            <a:r>
              <a:rPr lang="en-US" b="1" dirty="0">
                <a:solidFill>
                  <a:srgbClr val="266290"/>
                </a:solidFill>
                <a:latin typeface="038ad2f"/>
              </a:rPr>
              <a:t>Singleton Design Pattern </a:t>
            </a:r>
            <a:r>
              <a:rPr lang="en-US" b="0" i="0" dirty="0">
                <a:solidFill>
                  <a:srgbClr val="333333"/>
                </a:solidFill>
                <a:effectLst/>
                <a:latin typeface="038ad2f"/>
              </a:rPr>
              <a:t>we will be using this mechanism to prevent other creating object. In this pattern we will be </a:t>
            </a:r>
            <a:r>
              <a:rPr lang="en-US" b="1" dirty="0">
                <a:solidFill>
                  <a:srgbClr val="266290"/>
                </a:solidFill>
                <a:latin typeface="038ad2f"/>
              </a:rPr>
              <a:t>creating the object inside the class </a:t>
            </a:r>
            <a:r>
              <a:rPr lang="en-US" b="0" i="0" dirty="0">
                <a:solidFill>
                  <a:srgbClr val="333333"/>
                </a:solidFill>
                <a:effectLst/>
                <a:latin typeface="038ad2f"/>
              </a:rPr>
              <a:t>and will be providing a </a:t>
            </a:r>
            <a:r>
              <a:rPr lang="en-US" b="1" dirty="0">
                <a:solidFill>
                  <a:srgbClr val="266290"/>
                </a:solidFill>
                <a:latin typeface="038ad2f"/>
              </a:rPr>
              <a:t>public static method </a:t>
            </a:r>
            <a:r>
              <a:rPr lang="en-US" b="0" i="0" dirty="0">
                <a:solidFill>
                  <a:srgbClr val="333333"/>
                </a:solidFill>
                <a:effectLst/>
                <a:latin typeface="038ad2f"/>
              </a:rPr>
              <a:t>which can be called directly to get the object which is created. Lets see the below example how </a:t>
            </a:r>
            <a:r>
              <a:rPr lang="en-US" b="1" dirty="0">
                <a:solidFill>
                  <a:srgbClr val="266290"/>
                </a:solidFill>
                <a:latin typeface="038ad2f"/>
              </a:rPr>
              <a:t>private constructor </a:t>
            </a:r>
            <a:r>
              <a:rPr lang="en-US" b="0" i="0" dirty="0">
                <a:solidFill>
                  <a:srgbClr val="333333"/>
                </a:solidFill>
                <a:effectLst/>
                <a:latin typeface="038ad2f"/>
              </a:rPr>
              <a:t>is used in </a:t>
            </a:r>
            <a:r>
              <a:rPr lang="en-US" b="1" dirty="0">
                <a:solidFill>
                  <a:srgbClr val="266290"/>
                </a:solidFill>
                <a:latin typeface="038ad2f"/>
              </a:rPr>
              <a:t>Singleton Pattern</a:t>
            </a:r>
            <a:r>
              <a:rPr lang="en-US" b="0" i="0" dirty="0">
                <a:solidFill>
                  <a:srgbClr val="333333"/>
                </a:solidFill>
                <a:effectLst/>
                <a:latin typeface="038ad2f"/>
              </a:rPr>
              <a:t>.</a:t>
            </a:r>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Private Constructors</a:t>
            </a:r>
            <a:endParaRPr lang="en-US" dirty="0"/>
          </a:p>
        </p:txBody>
      </p:sp>
    </p:spTree>
    <p:extLst>
      <p:ext uri="{BB962C8B-B14F-4D97-AF65-F5344CB8AC3E}">
        <p14:creationId xmlns:p14="http://schemas.microsoft.com/office/powerpoint/2010/main" val="247165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lnSpcReduction="10000"/>
          </a:bodyPr>
          <a:lstStyle/>
          <a:p>
            <a:r>
              <a:rPr lang="en-US" b="1" dirty="0">
                <a:solidFill>
                  <a:srgbClr val="266290"/>
                </a:solidFill>
                <a:latin typeface="038ad2f"/>
              </a:rPr>
              <a:t>Used to refer the current class instance variable</a:t>
            </a:r>
          </a:p>
          <a:p>
            <a:pPr lvl="1"/>
            <a:r>
              <a:rPr lang="en-US" b="0" i="0" dirty="0">
                <a:solidFill>
                  <a:srgbClr val="333333"/>
                </a:solidFill>
                <a:effectLst/>
                <a:latin typeface="038ad2f"/>
              </a:rPr>
              <a:t>Whenever there is an ambiguity in the instance variable and parameter passed, then </a:t>
            </a:r>
            <a:r>
              <a:rPr lang="en-US" b="1" i="0" dirty="0">
                <a:solidFill>
                  <a:srgbClr val="333333"/>
                </a:solidFill>
                <a:effectLst/>
                <a:latin typeface="038ad2f"/>
              </a:rPr>
              <a:t>this </a:t>
            </a:r>
            <a:r>
              <a:rPr lang="en-US" b="0" i="0" dirty="0">
                <a:solidFill>
                  <a:srgbClr val="333333"/>
                </a:solidFill>
                <a:effectLst/>
                <a:latin typeface="038ad2f"/>
              </a:rPr>
              <a:t>keyword will help in resolving it.</a:t>
            </a:r>
            <a:endParaRPr lang="en-US" b="1" dirty="0">
              <a:solidFill>
                <a:srgbClr val="266290"/>
              </a:solidFill>
              <a:latin typeface="038ad2f"/>
            </a:endParaRPr>
          </a:p>
          <a:p>
            <a:r>
              <a:rPr lang="en-US" b="1" dirty="0">
                <a:solidFill>
                  <a:srgbClr val="266290"/>
                </a:solidFill>
                <a:latin typeface="038ad2f"/>
              </a:rPr>
              <a:t>Used to invoke current class default constructor</a:t>
            </a:r>
          </a:p>
          <a:p>
            <a:pPr lvl="1"/>
            <a:r>
              <a:rPr lang="en-US" b="0" i="0" dirty="0">
                <a:solidFill>
                  <a:srgbClr val="333333"/>
                </a:solidFill>
                <a:effectLst/>
                <a:latin typeface="038ad2f"/>
              </a:rPr>
              <a:t>we have used the this() keyword to call the default constructor. Important thing to note is that this() should be the first statement in the constructor.</a:t>
            </a:r>
            <a:endParaRPr lang="en-US" b="1" dirty="0">
              <a:solidFill>
                <a:srgbClr val="266290"/>
              </a:solidFill>
              <a:latin typeface="038ad2f"/>
            </a:endParaRPr>
          </a:p>
          <a:p>
            <a:r>
              <a:rPr lang="en-US" b="1" dirty="0">
                <a:solidFill>
                  <a:srgbClr val="266290"/>
                </a:solidFill>
                <a:latin typeface="038ad2f"/>
              </a:rPr>
              <a:t>Used to call Current class methods</a:t>
            </a:r>
          </a:p>
          <a:p>
            <a:pPr lvl="1"/>
            <a:r>
              <a:rPr lang="en-US" b="0" i="0" dirty="0">
                <a:solidFill>
                  <a:srgbClr val="333333"/>
                </a:solidFill>
                <a:effectLst/>
                <a:latin typeface="038ad2f"/>
              </a:rPr>
              <a:t>We can add this keyword to call the methods of the current class, if not compiler will add it for us.</a:t>
            </a:r>
            <a:endParaRPr lang="en-US" b="1" dirty="0">
              <a:solidFill>
                <a:srgbClr val="266290"/>
              </a:solidFill>
              <a:latin typeface="038ad2f"/>
            </a:endParaRPr>
          </a:p>
          <a:p>
            <a:r>
              <a:rPr lang="en-US" b="1" dirty="0">
                <a:solidFill>
                  <a:srgbClr val="266290"/>
                </a:solidFill>
                <a:latin typeface="038ad2f"/>
              </a:rPr>
              <a:t>Can be used to pass current Java instance as parameter</a:t>
            </a:r>
          </a:p>
          <a:p>
            <a:r>
              <a:rPr lang="en-US" b="1" dirty="0">
                <a:solidFill>
                  <a:srgbClr val="266290"/>
                </a:solidFill>
                <a:latin typeface="038ad2f"/>
              </a:rPr>
              <a:t>Used to return current Java instance</a:t>
            </a:r>
          </a:p>
        </p:txBody>
      </p:sp>
      <p:sp>
        <p:nvSpPr>
          <p:cNvPr id="2" name="Title 1"/>
          <p:cNvSpPr>
            <a:spLocks noGrp="1"/>
          </p:cNvSpPr>
          <p:nvPr>
            <p:ph type="title"/>
          </p:nvPr>
        </p:nvSpPr>
        <p:spPr/>
        <p:txBody>
          <a:bodyPr>
            <a:normAutofit/>
          </a:bodyPr>
          <a:lstStyle/>
          <a:p>
            <a:r>
              <a:rPr lang="en-US" b="1" dirty="0"/>
              <a:t>This Keyword</a:t>
            </a:r>
            <a:endParaRPr lang="en-US" dirty="0"/>
          </a:p>
        </p:txBody>
      </p:sp>
    </p:spTree>
    <p:extLst>
      <p:ext uri="{BB962C8B-B14F-4D97-AF65-F5344CB8AC3E}">
        <p14:creationId xmlns:p14="http://schemas.microsoft.com/office/powerpoint/2010/main" val="2718694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lnSpcReduction="10000"/>
          </a:bodyPr>
          <a:lstStyle/>
          <a:p>
            <a:pPr marL="0" indent="0">
              <a:buNone/>
            </a:pPr>
            <a:r>
              <a:rPr lang="en-US" b="0" i="0" dirty="0">
                <a:solidFill>
                  <a:srgbClr val="333333"/>
                </a:solidFill>
                <a:effectLst/>
                <a:latin typeface="038ad2f"/>
              </a:rPr>
              <a:t>The </a:t>
            </a:r>
            <a:r>
              <a:rPr lang="en-US" b="1" dirty="0">
                <a:solidFill>
                  <a:srgbClr val="266290"/>
                </a:solidFill>
                <a:latin typeface="038ad2f"/>
              </a:rPr>
              <a:t>static</a:t>
            </a:r>
            <a:r>
              <a:rPr lang="en-US" b="0" i="0" dirty="0">
                <a:solidFill>
                  <a:srgbClr val="333333"/>
                </a:solidFill>
                <a:effectLst/>
                <a:latin typeface="038ad2f"/>
              </a:rPr>
              <a:t> keyword belongs to the class rather than </a:t>
            </a:r>
            <a:r>
              <a:rPr lang="en-US" b="1" dirty="0">
                <a:solidFill>
                  <a:srgbClr val="266290"/>
                </a:solidFill>
                <a:latin typeface="038ad2f"/>
              </a:rPr>
              <a:t>instance</a:t>
            </a:r>
            <a:r>
              <a:rPr lang="en-US" b="0" i="0" dirty="0">
                <a:solidFill>
                  <a:srgbClr val="333333"/>
                </a:solidFill>
                <a:effectLst/>
                <a:latin typeface="038ad2f"/>
              </a:rPr>
              <a:t> of the class. We can simply say that the members belongs to the class itself. As a result, you can access the static member without creating the instance for the class. The </a:t>
            </a:r>
            <a:r>
              <a:rPr lang="en-US" b="1" dirty="0">
                <a:solidFill>
                  <a:srgbClr val="266290"/>
                </a:solidFill>
                <a:latin typeface="038ad2f"/>
              </a:rPr>
              <a:t>static</a:t>
            </a:r>
            <a:r>
              <a:rPr lang="en-US" b="0" i="0" dirty="0">
                <a:solidFill>
                  <a:srgbClr val="333333"/>
                </a:solidFill>
                <a:effectLst/>
                <a:latin typeface="038ad2f"/>
              </a:rPr>
              <a:t> keyword can be applied to </a:t>
            </a:r>
            <a:r>
              <a:rPr lang="en-US" b="1" dirty="0">
                <a:solidFill>
                  <a:srgbClr val="266290"/>
                </a:solidFill>
                <a:latin typeface="038ad2f"/>
              </a:rPr>
              <a:t>variables</a:t>
            </a:r>
            <a:r>
              <a:rPr lang="en-US" b="1" i="0" dirty="0">
                <a:solidFill>
                  <a:srgbClr val="333333"/>
                </a:solidFill>
                <a:effectLst/>
                <a:latin typeface="038ad2f"/>
              </a:rPr>
              <a:t>, </a:t>
            </a:r>
            <a:r>
              <a:rPr lang="en-US" b="1" dirty="0">
                <a:solidFill>
                  <a:srgbClr val="266290"/>
                </a:solidFill>
                <a:latin typeface="038ad2f"/>
              </a:rPr>
              <a:t>methods</a:t>
            </a:r>
            <a:r>
              <a:rPr lang="en-US" b="1" i="0" dirty="0">
                <a:solidFill>
                  <a:srgbClr val="333333"/>
                </a:solidFill>
                <a:effectLst/>
                <a:latin typeface="038ad2f"/>
              </a:rPr>
              <a:t>, </a:t>
            </a:r>
            <a:r>
              <a:rPr lang="en-US" b="1" dirty="0">
                <a:solidFill>
                  <a:srgbClr val="266290"/>
                </a:solidFill>
                <a:latin typeface="038ad2f"/>
              </a:rPr>
              <a:t>blocks</a:t>
            </a:r>
            <a:r>
              <a:rPr lang="en-US" b="1" i="0" dirty="0">
                <a:solidFill>
                  <a:srgbClr val="333333"/>
                </a:solidFill>
                <a:effectLst/>
                <a:latin typeface="038ad2f"/>
              </a:rPr>
              <a:t> </a:t>
            </a:r>
            <a:r>
              <a:rPr lang="en-US" b="1" dirty="0">
                <a:solidFill>
                  <a:srgbClr val="266290"/>
                </a:solidFill>
                <a:latin typeface="038ad2f"/>
              </a:rPr>
              <a:t>and nested class</a:t>
            </a:r>
            <a:r>
              <a:rPr lang="en-US" b="0" i="0" dirty="0">
                <a:solidFill>
                  <a:srgbClr val="333333"/>
                </a:solidFill>
                <a:effectLst/>
                <a:latin typeface="038ad2f"/>
              </a:rPr>
              <a:t>.</a:t>
            </a:r>
          </a:p>
          <a:p>
            <a:pPr marL="0" indent="0">
              <a:buNone/>
            </a:pPr>
            <a:endParaRPr lang="en-US" dirty="0">
              <a:solidFill>
                <a:srgbClr val="333333"/>
              </a:solidFill>
              <a:latin typeface="038ad2f"/>
            </a:endParaRPr>
          </a:p>
          <a:p>
            <a:r>
              <a:rPr lang="en-US" sz="2000" b="1" i="0" dirty="0">
                <a:solidFill>
                  <a:srgbClr val="333333"/>
                </a:solidFill>
                <a:effectLst/>
                <a:latin typeface="Bitter"/>
              </a:rPr>
              <a:t>What is </a:t>
            </a:r>
            <a:r>
              <a:rPr lang="en-US" sz="2000" b="1" i="0" u="none" strike="noStrike" dirty="0">
                <a:solidFill>
                  <a:srgbClr val="266290"/>
                </a:solidFill>
                <a:effectLst/>
                <a:latin typeface="Bitter"/>
              </a:rPr>
              <a:t>static keyword in Java</a:t>
            </a:r>
            <a:r>
              <a:rPr lang="en-US" sz="2000" b="1" i="0" dirty="0">
                <a:solidFill>
                  <a:srgbClr val="333333"/>
                </a:solidFill>
                <a:effectLst/>
                <a:latin typeface="Bitter"/>
              </a:rPr>
              <a:t>? Can I Declare local Variable as Static. </a:t>
            </a:r>
          </a:p>
          <a:p>
            <a:r>
              <a:rPr lang="en-US" sz="2000" b="1" i="0" dirty="0">
                <a:solidFill>
                  <a:srgbClr val="333333"/>
                </a:solidFill>
                <a:effectLst/>
                <a:latin typeface="Bitter"/>
              </a:rPr>
              <a:t>Can a static block </a:t>
            </a:r>
            <a:r>
              <a:rPr lang="en-US" sz="2000" b="1" dirty="0">
                <a:solidFill>
                  <a:srgbClr val="266290"/>
                </a:solidFill>
                <a:latin typeface="Bitter"/>
              </a:rPr>
              <a:t>exist</a:t>
            </a:r>
            <a:r>
              <a:rPr lang="en-US" sz="2000" b="1" i="0" dirty="0">
                <a:solidFill>
                  <a:srgbClr val="333333"/>
                </a:solidFill>
                <a:effectLst/>
                <a:latin typeface="Bitter"/>
              </a:rPr>
              <a:t> without a </a:t>
            </a:r>
            <a:r>
              <a:rPr lang="en-US" sz="2000" b="1" dirty="0">
                <a:solidFill>
                  <a:srgbClr val="266290"/>
                </a:solidFill>
                <a:latin typeface="Bitter"/>
              </a:rPr>
              <a:t>main() </a:t>
            </a:r>
            <a:r>
              <a:rPr lang="en-US" sz="2000" b="1" i="0" dirty="0">
                <a:solidFill>
                  <a:srgbClr val="333333"/>
                </a:solidFill>
                <a:effectLst/>
                <a:latin typeface="Bitter"/>
              </a:rPr>
              <a:t>method?</a:t>
            </a:r>
          </a:p>
          <a:p>
            <a:r>
              <a:rPr lang="en-US" sz="2000" b="1" i="0" dirty="0">
                <a:solidFill>
                  <a:srgbClr val="333333"/>
                </a:solidFill>
                <a:effectLst/>
                <a:latin typeface="Bitter"/>
              </a:rPr>
              <a:t>Why main() method is declared as static?</a:t>
            </a:r>
          </a:p>
          <a:p>
            <a:r>
              <a:rPr lang="en-US" sz="2000" b="1" i="0" dirty="0">
                <a:solidFill>
                  <a:srgbClr val="333333"/>
                </a:solidFill>
                <a:effectLst/>
                <a:latin typeface="Bitter"/>
              </a:rPr>
              <a:t>Can we </a:t>
            </a:r>
            <a:r>
              <a:rPr lang="en-US" sz="2000" b="1" i="0" u="none" strike="noStrike" dirty="0">
                <a:solidFill>
                  <a:srgbClr val="266290"/>
                </a:solidFill>
                <a:effectLst/>
                <a:latin typeface="Bitter"/>
              </a:rPr>
              <a:t>Overload</a:t>
            </a:r>
            <a:r>
              <a:rPr lang="en-US" sz="2000" b="1" i="0" dirty="0">
                <a:solidFill>
                  <a:srgbClr val="333333"/>
                </a:solidFill>
                <a:effectLst/>
                <a:latin typeface="Bitter"/>
              </a:rPr>
              <a:t> static methods in Java</a:t>
            </a:r>
          </a:p>
          <a:p>
            <a:r>
              <a:rPr lang="en-IN" sz="2000" b="1" i="0" dirty="0">
                <a:solidFill>
                  <a:srgbClr val="333333"/>
                </a:solidFill>
                <a:effectLst/>
                <a:latin typeface="Bitter"/>
              </a:rPr>
              <a:t>Can we </a:t>
            </a:r>
            <a:r>
              <a:rPr lang="en-IN" sz="2000" b="1" i="0" u="none" strike="noStrike" dirty="0">
                <a:solidFill>
                  <a:srgbClr val="266290"/>
                </a:solidFill>
                <a:effectLst/>
                <a:latin typeface="Bitter"/>
              </a:rPr>
              <a:t>Override</a:t>
            </a:r>
            <a:r>
              <a:rPr lang="en-IN" sz="2000" b="1" i="0" dirty="0">
                <a:solidFill>
                  <a:srgbClr val="333333"/>
                </a:solidFill>
                <a:effectLst/>
                <a:latin typeface="Bitter"/>
              </a:rPr>
              <a:t> static methods in Java</a:t>
            </a:r>
            <a:endParaRPr lang="en-US" sz="2000" b="1" i="0" dirty="0">
              <a:solidFill>
                <a:srgbClr val="333333"/>
              </a:solidFill>
              <a:effectLst/>
              <a:latin typeface="Bitter"/>
            </a:endParaRPr>
          </a:p>
          <a:p>
            <a:r>
              <a:rPr lang="en-US" sz="2000" b="1" i="0" dirty="0">
                <a:solidFill>
                  <a:srgbClr val="333333"/>
                </a:solidFill>
                <a:effectLst/>
                <a:latin typeface="Bitter"/>
              </a:rPr>
              <a:t>Can we have multiple static blocks in our code?</a:t>
            </a:r>
          </a:p>
          <a:p>
            <a:r>
              <a:rPr lang="en-US" sz="2000" b="1" i="0" dirty="0">
                <a:solidFill>
                  <a:srgbClr val="333333"/>
                </a:solidFill>
                <a:effectLst/>
                <a:latin typeface="Bitter"/>
              </a:rPr>
              <a:t>Can constructors be static in Java?</a:t>
            </a:r>
          </a:p>
          <a:p>
            <a:endParaRPr lang="en-US" sz="1050" b="1" i="0" dirty="0">
              <a:solidFill>
                <a:srgbClr val="333333"/>
              </a:solidFill>
              <a:effectLst/>
              <a:latin typeface="Bitter"/>
            </a:endParaRPr>
          </a:p>
          <a:p>
            <a:endParaRPr lang="en-US" sz="1200" b="1" i="0" dirty="0">
              <a:solidFill>
                <a:srgbClr val="333333"/>
              </a:solidFill>
              <a:effectLst/>
              <a:latin typeface="Bitter"/>
            </a:endParaRPr>
          </a:p>
          <a:p>
            <a:endParaRPr lang="en-US" sz="1600" b="1" i="0" dirty="0">
              <a:solidFill>
                <a:srgbClr val="333333"/>
              </a:solidFill>
              <a:effectLst/>
              <a:latin typeface="Bitter"/>
            </a:endParaRPr>
          </a:p>
          <a:p>
            <a:endParaRPr lang="en-US" sz="2000" b="1" i="0" dirty="0">
              <a:solidFill>
                <a:srgbClr val="333333"/>
              </a:solidFill>
              <a:effectLst/>
              <a:latin typeface="Bitter"/>
            </a:endParaRPr>
          </a:p>
          <a:p>
            <a:pPr marL="0" indent="0">
              <a:buNone/>
            </a:pPr>
            <a:endParaRPr lang="en-IN" b="1" i="0" dirty="0">
              <a:solidFill>
                <a:srgbClr val="333333"/>
              </a:solidFill>
              <a:effectLst/>
              <a:latin typeface="Bitter"/>
            </a:endParaRPr>
          </a:p>
          <a:p>
            <a:pPr marL="0" indent="0">
              <a:buNone/>
            </a:pPr>
            <a:endParaRPr lang="en-US" b="1" i="0" dirty="0">
              <a:solidFill>
                <a:srgbClr val="333333"/>
              </a:solidFill>
              <a:effectLst/>
              <a:latin typeface="Bitter"/>
            </a:endParaRPr>
          </a:p>
          <a:p>
            <a:pPr marL="0" indent="0">
              <a:buNone/>
            </a:pPr>
            <a:endParaRPr lang="en-US" b="1" i="0" dirty="0">
              <a:solidFill>
                <a:srgbClr val="333333"/>
              </a:solidFill>
              <a:effectLst/>
              <a:latin typeface="Bitter"/>
            </a:endParaRPr>
          </a:p>
          <a:p>
            <a:pPr marL="0" indent="0">
              <a:buNone/>
            </a:pPr>
            <a:endParaRPr lang="en-US" b="1" i="0" dirty="0">
              <a:solidFill>
                <a:srgbClr val="333333"/>
              </a:solidFill>
              <a:effectLst/>
              <a:latin typeface="Bitter"/>
            </a:endParaRPr>
          </a:p>
          <a:p>
            <a:pPr marL="0" indent="0">
              <a:buNone/>
            </a:pPr>
            <a:endParaRPr lang="en-US" b="0" i="0" dirty="0">
              <a:solidFill>
                <a:srgbClr val="333333"/>
              </a:solidFill>
              <a:effectLst/>
              <a:latin typeface="038ad2f"/>
            </a:endParaRPr>
          </a:p>
        </p:txBody>
      </p:sp>
      <p:sp>
        <p:nvSpPr>
          <p:cNvPr id="2" name="Title 1"/>
          <p:cNvSpPr>
            <a:spLocks noGrp="1"/>
          </p:cNvSpPr>
          <p:nvPr>
            <p:ph type="title"/>
          </p:nvPr>
        </p:nvSpPr>
        <p:spPr/>
        <p:txBody>
          <a:bodyPr>
            <a:normAutofit/>
          </a:bodyPr>
          <a:lstStyle/>
          <a:p>
            <a:r>
              <a:rPr lang="en-US" b="1" dirty="0"/>
              <a:t>Static Keyword</a:t>
            </a:r>
            <a:endParaRPr lang="en-US" dirty="0"/>
          </a:p>
        </p:txBody>
      </p:sp>
    </p:spTree>
    <p:extLst>
      <p:ext uri="{BB962C8B-B14F-4D97-AF65-F5344CB8AC3E}">
        <p14:creationId xmlns:p14="http://schemas.microsoft.com/office/powerpoint/2010/main" val="236991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48347"/>
            <a:ext cx="8763001" cy="4457253"/>
          </a:xfrm>
        </p:spPr>
        <p:txBody>
          <a:bodyPr>
            <a:normAutofit/>
          </a:bodyPr>
          <a:lstStyle/>
          <a:p>
            <a:r>
              <a:rPr lang="en-US" b="0" i="0" dirty="0">
                <a:solidFill>
                  <a:srgbClr val="333333"/>
                </a:solidFill>
                <a:effectLst/>
                <a:latin typeface="038ad2f"/>
              </a:rPr>
              <a:t>A </a:t>
            </a:r>
            <a:r>
              <a:rPr lang="en-US" b="1" i="0" dirty="0">
                <a:solidFill>
                  <a:srgbClr val="333333"/>
                </a:solidFill>
                <a:effectLst/>
                <a:latin typeface="038ad2f"/>
              </a:rPr>
              <a:t>Class</a:t>
            </a:r>
            <a:r>
              <a:rPr lang="en-US" b="0" i="0" dirty="0">
                <a:solidFill>
                  <a:srgbClr val="333333"/>
                </a:solidFill>
                <a:effectLst/>
                <a:latin typeface="038ad2f"/>
              </a:rPr>
              <a:t> can be defined as a </a:t>
            </a:r>
            <a:r>
              <a:rPr lang="en-US" b="1" i="0" dirty="0">
                <a:solidFill>
                  <a:srgbClr val="333333"/>
                </a:solidFill>
                <a:effectLst/>
                <a:latin typeface="038ad2f"/>
              </a:rPr>
              <a:t>template / blueprint</a:t>
            </a:r>
            <a:r>
              <a:rPr lang="en-US" b="0" i="0" dirty="0">
                <a:solidFill>
                  <a:srgbClr val="333333"/>
                </a:solidFill>
                <a:effectLst/>
                <a:latin typeface="038ad2f"/>
              </a:rPr>
              <a:t> for creating objects which defines its </a:t>
            </a:r>
            <a:r>
              <a:rPr lang="en-US" b="1" i="0" dirty="0">
                <a:solidFill>
                  <a:srgbClr val="333333"/>
                </a:solidFill>
                <a:effectLst/>
                <a:latin typeface="038ad2f"/>
              </a:rPr>
              <a:t>state</a:t>
            </a:r>
            <a:r>
              <a:rPr lang="en-US" b="0" i="0" dirty="0">
                <a:solidFill>
                  <a:srgbClr val="333333"/>
                </a:solidFill>
                <a:effectLst/>
                <a:latin typeface="038ad2f"/>
              </a:rPr>
              <a:t> and </a:t>
            </a:r>
            <a:r>
              <a:rPr lang="en-US" b="1" i="0" dirty="0">
                <a:solidFill>
                  <a:srgbClr val="333333"/>
                </a:solidFill>
                <a:effectLst/>
                <a:latin typeface="038ad2f"/>
              </a:rPr>
              <a:t>behavior</a:t>
            </a:r>
            <a:r>
              <a:rPr lang="en-US" b="0" i="0" dirty="0">
                <a:solidFill>
                  <a:srgbClr val="333333"/>
                </a:solidFill>
                <a:effectLst/>
                <a:latin typeface="038ad2f"/>
              </a:rPr>
              <a:t>.</a:t>
            </a:r>
            <a:r>
              <a:rPr lang="en-US" dirty="0"/>
              <a:t>.</a:t>
            </a:r>
          </a:p>
          <a:p>
            <a:pPr marL="0" indent="0">
              <a:buNone/>
            </a:pPr>
            <a:r>
              <a:rPr lang="en-IN" b="1" i="0" dirty="0">
                <a:solidFill>
                  <a:srgbClr val="333333"/>
                </a:solidFill>
                <a:effectLst/>
                <a:latin typeface="Bitter"/>
              </a:rPr>
              <a:t>Syntax:</a:t>
            </a:r>
          </a:p>
          <a:p>
            <a:pPr marL="0" indent="0">
              <a:buNone/>
            </a:pPr>
            <a:r>
              <a:rPr lang="en-US" sz="1800" dirty="0"/>
              <a:t> &lt;&lt;Access Specifier&gt;&gt; class &lt;&lt;Class Name&gt;&gt;{}</a:t>
            </a:r>
          </a:p>
          <a:p>
            <a:pPr marL="0" indent="0">
              <a:buNone/>
            </a:pPr>
            <a:endParaRPr lang="en-US" sz="1800" dirty="0"/>
          </a:p>
          <a:p>
            <a:pPr marL="0" indent="0">
              <a:buNone/>
            </a:pPr>
            <a:r>
              <a:rPr lang="en-US" sz="1800" dirty="0"/>
              <a:t>&lt;&lt;Access Specifier&gt;&gt; class &lt;&lt;Class Name&gt;&gt; extends  &lt;&lt;Super Class Name&gt;&gt;{}</a:t>
            </a:r>
          </a:p>
          <a:p>
            <a:pPr marL="0" indent="0">
              <a:buNone/>
            </a:pPr>
            <a:endParaRPr lang="en-US" sz="1800" dirty="0"/>
          </a:p>
          <a:p>
            <a:pPr marL="0" indent="0">
              <a:buNone/>
            </a:pPr>
            <a:r>
              <a:rPr lang="en-US" sz="1800" dirty="0"/>
              <a:t> &lt;&lt;Access Specifier&gt;&gt; class &lt;&lt;Class Name&gt;&gt;implements &lt;&lt;Interface Name&gt;&gt;{}</a:t>
            </a:r>
          </a:p>
          <a:p>
            <a:pPr marL="0" indent="0">
              <a:buNone/>
            </a:pPr>
            <a:endParaRPr lang="en-US" sz="1800" dirty="0"/>
          </a:p>
          <a:p>
            <a:pPr marL="0" indent="0">
              <a:buNone/>
            </a:pPr>
            <a:endParaRPr lang="en-US" sz="1800" dirty="0"/>
          </a:p>
          <a:p>
            <a:pPr>
              <a:buFont typeface="Arial" panose="020B0604020202020204" pitchFamily="34" charset="0"/>
              <a:buChar char="•"/>
            </a:pPr>
            <a:r>
              <a:rPr lang="en-US" sz="1800" dirty="0"/>
              <a:t>Class is not Real Word Entity</a:t>
            </a:r>
          </a:p>
          <a:p>
            <a:pPr>
              <a:buFont typeface="Arial" panose="020B0604020202020204" pitchFamily="34" charset="0"/>
              <a:buChar char="•"/>
            </a:pPr>
            <a:r>
              <a:rPr lang="en-US" sz="1800" dirty="0"/>
              <a:t>Class is not Executed in memory or occupy</a:t>
            </a:r>
          </a:p>
          <a:p>
            <a:pPr marL="0" indent="0">
              <a:buNone/>
            </a:pPr>
            <a:endParaRPr lang="en-US" dirty="0"/>
          </a:p>
        </p:txBody>
      </p:sp>
      <p:sp>
        <p:nvSpPr>
          <p:cNvPr id="2" name="Title 1"/>
          <p:cNvSpPr>
            <a:spLocks noGrp="1"/>
          </p:cNvSpPr>
          <p:nvPr>
            <p:ph type="title"/>
          </p:nvPr>
        </p:nvSpPr>
        <p:spPr/>
        <p:txBody>
          <a:bodyPr/>
          <a:lstStyle/>
          <a:p>
            <a:r>
              <a:rPr lang="en-US" dirty="0"/>
              <a:t>Class in Java</a:t>
            </a:r>
          </a:p>
        </p:txBody>
      </p:sp>
    </p:spTree>
    <p:extLst>
      <p:ext uri="{BB962C8B-B14F-4D97-AF65-F5344CB8AC3E}">
        <p14:creationId xmlns:p14="http://schemas.microsoft.com/office/powerpoint/2010/main" val="56994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marL="0" indent="0">
              <a:buNone/>
            </a:pPr>
            <a:r>
              <a:rPr lang="en-US" b="0" i="0" dirty="0">
                <a:solidFill>
                  <a:srgbClr val="333333"/>
                </a:solidFill>
                <a:effectLst/>
                <a:latin typeface="038ad2f"/>
              </a:rPr>
              <a:t>If we declare a variable with “</a:t>
            </a:r>
            <a:r>
              <a:rPr lang="en-US" b="1" dirty="0">
                <a:solidFill>
                  <a:srgbClr val="266290"/>
                </a:solidFill>
                <a:latin typeface="038ad2f"/>
              </a:rPr>
              <a:t>static</a:t>
            </a:r>
            <a:r>
              <a:rPr lang="en-US" b="0" i="0" dirty="0">
                <a:solidFill>
                  <a:srgbClr val="333333"/>
                </a:solidFill>
                <a:effectLst/>
                <a:latin typeface="038ad2f"/>
              </a:rPr>
              <a:t>” keyword, then it is called as </a:t>
            </a:r>
            <a:r>
              <a:rPr lang="en-US" b="1" dirty="0">
                <a:solidFill>
                  <a:srgbClr val="266290"/>
                </a:solidFill>
                <a:latin typeface="038ad2f"/>
              </a:rPr>
              <a:t>static</a:t>
            </a:r>
            <a:r>
              <a:rPr lang="en-US" b="1" i="0" dirty="0">
                <a:solidFill>
                  <a:srgbClr val="333333"/>
                </a:solidFill>
                <a:effectLst/>
                <a:latin typeface="038ad2f"/>
              </a:rPr>
              <a:t> </a:t>
            </a:r>
            <a:r>
              <a:rPr lang="en-US" b="1" dirty="0">
                <a:solidFill>
                  <a:srgbClr val="266290"/>
                </a:solidFill>
                <a:latin typeface="038ad2f"/>
              </a:rPr>
              <a:t>variable</a:t>
            </a:r>
            <a:r>
              <a:rPr lang="en-US" b="0" i="0" dirty="0">
                <a:solidFill>
                  <a:srgbClr val="333333"/>
                </a:solidFill>
                <a:effectLst/>
                <a:latin typeface="038ad2f"/>
              </a:rPr>
              <a:t>.</a:t>
            </a:r>
          </a:p>
          <a:p>
            <a:pPr marL="0" indent="0">
              <a:buNone/>
            </a:pPr>
            <a:endParaRPr lang="en-US" dirty="0">
              <a:solidFill>
                <a:srgbClr val="333333"/>
              </a:solidFill>
              <a:latin typeface="038ad2f"/>
            </a:endParaRPr>
          </a:p>
          <a:p>
            <a:pPr marL="0" indent="0">
              <a:buNone/>
            </a:pPr>
            <a:r>
              <a:rPr lang="en-US" b="0" i="0" dirty="0">
                <a:solidFill>
                  <a:srgbClr val="333333"/>
                </a:solidFill>
                <a:effectLst/>
                <a:latin typeface="038ad2f"/>
              </a:rPr>
              <a:t>All the instance of the class share the same copy of the variable, a static variable can be accessed directly by calling </a:t>
            </a:r>
            <a:r>
              <a:rPr lang="en-US" b="1" dirty="0">
                <a:solidFill>
                  <a:srgbClr val="266290"/>
                </a:solidFill>
                <a:latin typeface="038ad2f"/>
              </a:rPr>
              <a:t>“&lt;&lt;</a:t>
            </a:r>
            <a:r>
              <a:rPr lang="en-US" b="1" dirty="0" err="1">
                <a:solidFill>
                  <a:srgbClr val="266290"/>
                </a:solidFill>
                <a:latin typeface="038ad2f"/>
              </a:rPr>
              <a:t>ClassName</a:t>
            </a:r>
            <a:r>
              <a:rPr lang="en-US" b="1" dirty="0">
                <a:solidFill>
                  <a:srgbClr val="266290"/>
                </a:solidFill>
                <a:latin typeface="038ad2f"/>
              </a:rPr>
              <a:t>&gt;&gt;.&lt;&lt;</a:t>
            </a:r>
            <a:r>
              <a:rPr lang="en-US" b="1" dirty="0" err="1">
                <a:solidFill>
                  <a:srgbClr val="266290"/>
                </a:solidFill>
                <a:latin typeface="038ad2f"/>
              </a:rPr>
              <a:t>VariableName</a:t>
            </a:r>
            <a:r>
              <a:rPr lang="en-US" b="1" dirty="0">
                <a:solidFill>
                  <a:srgbClr val="266290"/>
                </a:solidFill>
                <a:latin typeface="038ad2f"/>
              </a:rPr>
              <a:t>&gt;&gt;” </a:t>
            </a:r>
            <a:r>
              <a:rPr lang="en-US" b="0" i="0" dirty="0">
                <a:solidFill>
                  <a:srgbClr val="333333"/>
                </a:solidFill>
                <a:effectLst/>
                <a:latin typeface="038ad2f"/>
              </a:rPr>
              <a:t>without need to create instance for the class..</a:t>
            </a:r>
          </a:p>
        </p:txBody>
      </p:sp>
      <p:sp>
        <p:nvSpPr>
          <p:cNvPr id="2" name="Title 1"/>
          <p:cNvSpPr>
            <a:spLocks noGrp="1"/>
          </p:cNvSpPr>
          <p:nvPr>
            <p:ph type="title"/>
          </p:nvPr>
        </p:nvSpPr>
        <p:spPr/>
        <p:txBody>
          <a:bodyPr>
            <a:normAutofit/>
          </a:bodyPr>
          <a:lstStyle/>
          <a:p>
            <a:r>
              <a:rPr lang="en-US" b="1" dirty="0"/>
              <a:t>static variable</a:t>
            </a:r>
            <a:endParaRPr lang="en-US" dirty="0"/>
          </a:p>
        </p:txBody>
      </p:sp>
    </p:spTree>
    <p:extLst>
      <p:ext uri="{BB962C8B-B14F-4D97-AF65-F5344CB8AC3E}">
        <p14:creationId xmlns:p14="http://schemas.microsoft.com/office/powerpoint/2010/main" val="384908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fontScale="92500" lnSpcReduction="10000"/>
          </a:bodyPr>
          <a:lstStyle/>
          <a:p>
            <a:pPr marL="0" indent="0" algn="l">
              <a:buNone/>
            </a:pPr>
            <a:r>
              <a:rPr lang="en-US" b="0" i="0" dirty="0">
                <a:solidFill>
                  <a:srgbClr val="333333"/>
                </a:solidFill>
                <a:effectLst/>
                <a:latin typeface="038ad2f"/>
              </a:rPr>
              <a:t>If we declare a method with </a:t>
            </a:r>
            <a:r>
              <a:rPr lang="en-US" b="1" i="0" dirty="0">
                <a:solidFill>
                  <a:srgbClr val="333333"/>
                </a:solidFill>
                <a:effectLst/>
                <a:latin typeface="038ad2f"/>
              </a:rPr>
              <a:t>“</a:t>
            </a:r>
            <a:r>
              <a:rPr lang="en-US" b="1" dirty="0">
                <a:solidFill>
                  <a:srgbClr val="266290"/>
                </a:solidFill>
                <a:latin typeface="038ad2f"/>
              </a:rPr>
              <a:t>static</a:t>
            </a:r>
            <a:r>
              <a:rPr lang="en-US" b="1" i="0" dirty="0">
                <a:solidFill>
                  <a:srgbClr val="333333"/>
                </a:solidFill>
                <a:effectLst/>
                <a:latin typeface="038ad2f"/>
              </a:rPr>
              <a:t>” </a:t>
            </a:r>
            <a:r>
              <a:rPr lang="en-US" b="0" i="0" dirty="0">
                <a:solidFill>
                  <a:srgbClr val="333333"/>
                </a:solidFill>
                <a:effectLst/>
                <a:latin typeface="038ad2f"/>
              </a:rPr>
              <a:t>keyword, then the method is called as </a:t>
            </a:r>
            <a:r>
              <a:rPr lang="en-US" b="1" dirty="0">
                <a:solidFill>
                  <a:srgbClr val="266290"/>
                </a:solidFill>
                <a:latin typeface="038ad2f"/>
              </a:rPr>
              <a:t>static</a:t>
            </a:r>
            <a:r>
              <a:rPr lang="en-US" b="1" i="0" dirty="0">
                <a:solidFill>
                  <a:srgbClr val="333333"/>
                </a:solidFill>
                <a:effectLst/>
                <a:latin typeface="038ad2f"/>
              </a:rPr>
              <a:t> </a:t>
            </a:r>
            <a:r>
              <a:rPr lang="en-US" b="1" dirty="0">
                <a:solidFill>
                  <a:srgbClr val="266290"/>
                </a:solidFill>
                <a:latin typeface="038ad2f"/>
              </a:rPr>
              <a:t>method</a:t>
            </a:r>
            <a:r>
              <a:rPr lang="en-US" b="0" i="0" dirty="0">
                <a:solidFill>
                  <a:srgbClr val="333333"/>
                </a:solidFill>
                <a:effectLst/>
                <a:latin typeface="038ad2f"/>
              </a:rPr>
              <a:t>.</a:t>
            </a:r>
          </a:p>
          <a:p>
            <a:pPr algn="l">
              <a:buFont typeface="Arial" panose="020B0604020202020204" pitchFamily="34" charset="0"/>
              <a:buChar char="•"/>
            </a:pPr>
            <a:r>
              <a:rPr lang="en-US" b="0" i="0" dirty="0">
                <a:solidFill>
                  <a:srgbClr val="333333"/>
                </a:solidFill>
                <a:effectLst/>
                <a:latin typeface="038ad2f"/>
              </a:rPr>
              <a:t>The static method belongs to </a:t>
            </a:r>
            <a:r>
              <a:rPr lang="en-US" b="1" dirty="0">
                <a:solidFill>
                  <a:srgbClr val="266290"/>
                </a:solidFill>
                <a:latin typeface="038ad2f"/>
              </a:rPr>
              <a:t>class</a:t>
            </a:r>
            <a:r>
              <a:rPr lang="en-US" b="0" i="0" dirty="0">
                <a:solidFill>
                  <a:srgbClr val="333333"/>
                </a:solidFill>
                <a:effectLst/>
                <a:latin typeface="038ad2f"/>
              </a:rPr>
              <a:t> rather than object.</a:t>
            </a:r>
          </a:p>
          <a:p>
            <a:pPr algn="l">
              <a:buFont typeface="Arial" panose="020B0604020202020204" pitchFamily="34" charset="0"/>
              <a:buChar char="•"/>
            </a:pPr>
            <a:r>
              <a:rPr lang="en-US" b="0" i="0" dirty="0">
                <a:solidFill>
                  <a:srgbClr val="333333"/>
                </a:solidFill>
                <a:effectLst/>
                <a:latin typeface="038ad2f"/>
              </a:rPr>
              <a:t>A static method can access </a:t>
            </a:r>
            <a:r>
              <a:rPr lang="en-US" b="1" dirty="0">
                <a:solidFill>
                  <a:srgbClr val="266290"/>
                </a:solidFill>
                <a:latin typeface="038ad2f"/>
              </a:rPr>
              <a:t>static</a:t>
            </a:r>
            <a:r>
              <a:rPr lang="en-US" b="1" i="0" dirty="0">
                <a:solidFill>
                  <a:srgbClr val="333333"/>
                </a:solidFill>
                <a:effectLst/>
                <a:latin typeface="038ad2f"/>
              </a:rPr>
              <a:t> </a:t>
            </a:r>
            <a:r>
              <a:rPr lang="en-US" b="1" dirty="0">
                <a:solidFill>
                  <a:srgbClr val="266290"/>
                </a:solidFill>
                <a:latin typeface="038ad2f"/>
              </a:rPr>
              <a:t>variables</a:t>
            </a:r>
            <a:r>
              <a:rPr lang="en-US" b="1" i="0" dirty="0">
                <a:solidFill>
                  <a:srgbClr val="333333"/>
                </a:solidFill>
                <a:effectLst/>
                <a:latin typeface="038ad2f"/>
              </a:rPr>
              <a:t> </a:t>
            </a:r>
            <a:r>
              <a:rPr lang="en-US" b="0" i="0" dirty="0">
                <a:solidFill>
                  <a:srgbClr val="333333"/>
                </a:solidFill>
                <a:effectLst/>
                <a:latin typeface="038ad2f"/>
              </a:rPr>
              <a:t>directly and it cannot access </a:t>
            </a:r>
            <a:r>
              <a:rPr lang="en-US" b="1" dirty="0">
                <a:solidFill>
                  <a:srgbClr val="266290"/>
                </a:solidFill>
                <a:latin typeface="038ad2f"/>
              </a:rPr>
              <a:t>non-static</a:t>
            </a:r>
            <a:r>
              <a:rPr lang="en-US" b="0" i="0" dirty="0">
                <a:solidFill>
                  <a:srgbClr val="333333"/>
                </a:solidFill>
                <a:effectLst/>
                <a:latin typeface="038ad2f"/>
              </a:rPr>
              <a:t> variables.</a:t>
            </a:r>
          </a:p>
          <a:p>
            <a:pPr algn="l">
              <a:buFont typeface="Arial" panose="020B0604020202020204" pitchFamily="34" charset="0"/>
              <a:buChar char="•"/>
            </a:pPr>
            <a:r>
              <a:rPr lang="en-US" b="0" i="0" dirty="0">
                <a:solidFill>
                  <a:srgbClr val="333333"/>
                </a:solidFill>
                <a:effectLst/>
                <a:latin typeface="038ad2f"/>
              </a:rPr>
              <a:t>A static method can only call a </a:t>
            </a:r>
            <a:r>
              <a:rPr lang="en-US" b="1" dirty="0">
                <a:solidFill>
                  <a:srgbClr val="266290"/>
                </a:solidFill>
                <a:latin typeface="038ad2f"/>
              </a:rPr>
              <a:t>static method </a:t>
            </a:r>
            <a:r>
              <a:rPr lang="en-US" b="0" i="0" dirty="0">
                <a:solidFill>
                  <a:srgbClr val="333333"/>
                </a:solidFill>
                <a:effectLst/>
                <a:latin typeface="038ad2f"/>
              </a:rPr>
              <a:t>directly and it cannot call a </a:t>
            </a:r>
            <a:r>
              <a:rPr lang="en-US" b="1" dirty="0">
                <a:solidFill>
                  <a:srgbClr val="266290"/>
                </a:solidFill>
                <a:latin typeface="038ad2f"/>
              </a:rPr>
              <a:t>non-static</a:t>
            </a:r>
            <a:r>
              <a:rPr lang="en-US" b="0" i="0" dirty="0">
                <a:solidFill>
                  <a:srgbClr val="333333"/>
                </a:solidFill>
                <a:effectLst/>
                <a:latin typeface="038ad2f"/>
              </a:rPr>
              <a:t> method from it.</a:t>
            </a:r>
          </a:p>
          <a:p>
            <a:pPr algn="l">
              <a:buFont typeface="Arial" panose="020B0604020202020204" pitchFamily="34" charset="0"/>
              <a:buChar char="•"/>
            </a:pPr>
            <a:r>
              <a:rPr lang="en-US" b="1" i="0" u="none" strike="noStrike" dirty="0">
                <a:solidFill>
                  <a:srgbClr val="266290"/>
                </a:solidFill>
                <a:effectLst/>
                <a:latin typeface="038ad2f"/>
              </a:rPr>
              <a:t>super</a:t>
            </a:r>
            <a:r>
              <a:rPr lang="en-US" b="0" i="0" dirty="0">
                <a:solidFill>
                  <a:srgbClr val="333333"/>
                </a:solidFill>
                <a:effectLst/>
                <a:latin typeface="038ad2f"/>
              </a:rPr>
              <a:t> and </a:t>
            </a:r>
            <a:r>
              <a:rPr lang="en-US" b="1" i="0" u="none" strike="noStrike" dirty="0">
                <a:solidFill>
                  <a:srgbClr val="266290"/>
                </a:solidFill>
                <a:effectLst/>
                <a:latin typeface="038ad2f"/>
              </a:rPr>
              <a:t>this keyword</a:t>
            </a:r>
            <a:r>
              <a:rPr lang="en-US" b="0" i="0" dirty="0">
                <a:solidFill>
                  <a:srgbClr val="333333"/>
                </a:solidFill>
                <a:effectLst/>
                <a:latin typeface="038ad2f"/>
              </a:rPr>
              <a:t> cannot be used in a </a:t>
            </a:r>
            <a:r>
              <a:rPr lang="en-US" b="1" dirty="0">
                <a:solidFill>
                  <a:srgbClr val="266290"/>
                </a:solidFill>
                <a:latin typeface="038ad2f"/>
              </a:rPr>
              <a:t>static method</a:t>
            </a:r>
            <a:r>
              <a:rPr lang="en-US" b="0" i="0" dirty="0">
                <a:solidFill>
                  <a:srgbClr val="333333"/>
                </a:solidFill>
                <a:effectLst/>
                <a:latin typeface="038ad2f"/>
              </a:rPr>
              <a:t>.</a:t>
            </a:r>
          </a:p>
          <a:p>
            <a:pPr algn="l">
              <a:buFont typeface="Arial" panose="020B0604020202020204" pitchFamily="34" charset="0"/>
              <a:buChar char="•"/>
            </a:pPr>
            <a:r>
              <a:rPr lang="en-US" b="0" i="0" dirty="0">
                <a:solidFill>
                  <a:srgbClr val="333333"/>
                </a:solidFill>
                <a:effectLst/>
                <a:latin typeface="038ad2f"/>
              </a:rPr>
              <a:t>A static method can be directly called by using the class name </a:t>
            </a:r>
            <a:r>
              <a:rPr lang="en-US" b="1" dirty="0">
                <a:solidFill>
                  <a:srgbClr val="266290"/>
                </a:solidFill>
                <a:latin typeface="038ad2f"/>
              </a:rPr>
              <a:t>&lt;&lt;</a:t>
            </a:r>
            <a:r>
              <a:rPr lang="en-US" b="1" dirty="0" err="1">
                <a:solidFill>
                  <a:srgbClr val="266290"/>
                </a:solidFill>
                <a:latin typeface="038ad2f"/>
              </a:rPr>
              <a:t>ClassName</a:t>
            </a:r>
            <a:r>
              <a:rPr lang="en-US" b="1" dirty="0">
                <a:solidFill>
                  <a:srgbClr val="266290"/>
                </a:solidFill>
                <a:latin typeface="038ad2f"/>
              </a:rPr>
              <a:t>&gt;&gt;.&lt;&lt;</a:t>
            </a:r>
            <a:r>
              <a:rPr lang="en-US" b="1" dirty="0" err="1">
                <a:solidFill>
                  <a:srgbClr val="266290"/>
                </a:solidFill>
                <a:latin typeface="038ad2f"/>
              </a:rPr>
              <a:t>MethodName</a:t>
            </a:r>
            <a:r>
              <a:rPr lang="en-US" b="1" dirty="0">
                <a:solidFill>
                  <a:srgbClr val="266290"/>
                </a:solidFill>
                <a:latin typeface="038ad2f"/>
              </a:rPr>
              <a:t>&gt;&gt; </a:t>
            </a:r>
            <a:r>
              <a:rPr lang="en-US" b="0" i="0" dirty="0">
                <a:solidFill>
                  <a:srgbClr val="333333"/>
                </a:solidFill>
                <a:effectLst/>
                <a:latin typeface="038ad2f"/>
              </a:rPr>
              <a:t>rather than object</a:t>
            </a:r>
            <a:r>
              <a:rPr lang="en-US" b="1" i="0" dirty="0">
                <a:solidFill>
                  <a:srgbClr val="333333"/>
                </a:solidFill>
                <a:effectLst/>
                <a:latin typeface="038ad2f"/>
              </a:rPr>
              <a:t>. </a:t>
            </a:r>
            <a:r>
              <a:rPr lang="en-US" b="0" i="0" dirty="0">
                <a:solidFill>
                  <a:srgbClr val="333333"/>
                </a:solidFill>
                <a:effectLst/>
                <a:latin typeface="038ad2f"/>
              </a:rPr>
              <a:t>This is the main reason we have declared our </a:t>
            </a:r>
            <a:r>
              <a:rPr lang="en-US" b="1" i="0" dirty="0">
                <a:solidFill>
                  <a:srgbClr val="333333"/>
                </a:solidFill>
                <a:effectLst/>
                <a:latin typeface="038ad2f"/>
              </a:rPr>
              <a:t>main()</a:t>
            </a:r>
            <a:r>
              <a:rPr lang="en-US" b="0" i="0" dirty="0">
                <a:solidFill>
                  <a:srgbClr val="333333"/>
                </a:solidFill>
                <a:effectLst/>
                <a:latin typeface="038ad2f"/>
              </a:rPr>
              <a:t> method as static. If not the JVM has to create object first and call the </a:t>
            </a:r>
            <a:r>
              <a:rPr lang="en-US" b="1" i="0" dirty="0">
                <a:solidFill>
                  <a:srgbClr val="333333"/>
                </a:solidFill>
                <a:effectLst/>
                <a:latin typeface="038ad2f"/>
              </a:rPr>
              <a:t>main()</a:t>
            </a:r>
            <a:r>
              <a:rPr lang="en-US" b="0" i="0" dirty="0">
                <a:solidFill>
                  <a:srgbClr val="333333"/>
                </a:solidFill>
                <a:effectLst/>
                <a:latin typeface="038ad2f"/>
              </a:rPr>
              <a:t> method which causes the problem of having extra memory allocation.</a:t>
            </a:r>
          </a:p>
        </p:txBody>
      </p:sp>
      <p:sp>
        <p:nvSpPr>
          <p:cNvPr id="2" name="Title 1"/>
          <p:cNvSpPr>
            <a:spLocks noGrp="1"/>
          </p:cNvSpPr>
          <p:nvPr>
            <p:ph type="title"/>
          </p:nvPr>
        </p:nvSpPr>
        <p:spPr/>
        <p:txBody>
          <a:bodyPr>
            <a:normAutofit/>
          </a:bodyPr>
          <a:lstStyle/>
          <a:p>
            <a:r>
              <a:rPr lang="en-US" b="1" dirty="0"/>
              <a:t>static method</a:t>
            </a:r>
            <a:endParaRPr lang="en-US" dirty="0"/>
          </a:p>
        </p:txBody>
      </p:sp>
    </p:spTree>
    <p:extLst>
      <p:ext uri="{BB962C8B-B14F-4D97-AF65-F5344CB8AC3E}">
        <p14:creationId xmlns:p14="http://schemas.microsoft.com/office/powerpoint/2010/main" val="148531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marL="0" indent="0" algn="l">
              <a:buNone/>
            </a:pPr>
            <a:r>
              <a:rPr lang="en-US" b="0" i="0" dirty="0">
                <a:solidFill>
                  <a:srgbClr val="333333"/>
                </a:solidFill>
                <a:effectLst/>
                <a:latin typeface="038ad2f"/>
              </a:rPr>
              <a:t>The static block, is a block of code inside a </a:t>
            </a:r>
            <a:r>
              <a:rPr lang="en-US" b="1" i="0" u="none" strike="noStrike" dirty="0">
                <a:solidFill>
                  <a:srgbClr val="266290"/>
                </a:solidFill>
                <a:effectLst/>
                <a:latin typeface="038ad2f"/>
              </a:rPr>
              <a:t>Java</a:t>
            </a:r>
            <a:r>
              <a:rPr lang="en-US" b="0" i="0" dirty="0">
                <a:solidFill>
                  <a:srgbClr val="333333"/>
                </a:solidFill>
                <a:effectLst/>
                <a:latin typeface="038ad2f"/>
              </a:rPr>
              <a:t> class that will be executed when a class is first loaded in to the JVM. Mostly the static block will be used for initializing the variables.</a:t>
            </a:r>
          </a:p>
        </p:txBody>
      </p:sp>
      <p:sp>
        <p:nvSpPr>
          <p:cNvPr id="2" name="Title 1"/>
          <p:cNvSpPr>
            <a:spLocks noGrp="1"/>
          </p:cNvSpPr>
          <p:nvPr>
            <p:ph type="title"/>
          </p:nvPr>
        </p:nvSpPr>
        <p:spPr/>
        <p:txBody>
          <a:bodyPr>
            <a:normAutofit/>
          </a:bodyPr>
          <a:lstStyle/>
          <a:p>
            <a:r>
              <a:rPr lang="en-US" b="1" dirty="0"/>
              <a:t>static block</a:t>
            </a:r>
            <a:endParaRPr lang="en-US" dirty="0"/>
          </a:p>
        </p:txBody>
      </p:sp>
    </p:spTree>
    <p:extLst>
      <p:ext uri="{BB962C8B-B14F-4D97-AF65-F5344CB8AC3E}">
        <p14:creationId xmlns:p14="http://schemas.microsoft.com/office/powerpoint/2010/main" val="1720714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fontScale="92500" lnSpcReduction="10000"/>
          </a:bodyPr>
          <a:lstStyle/>
          <a:p>
            <a:pPr marL="0" indent="0" algn="l">
              <a:buNone/>
            </a:pPr>
            <a:r>
              <a:rPr lang="en-US" b="0" i="0" dirty="0">
                <a:solidFill>
                  <a:srgbClr val="333333"/>
                </a:solidFill>
                <a:effectLst/>
                <a:latin typeface="038ad2f"/>
              </a:rPr>
              <a:t>In Java only </a:t>
            </a:r>
            <a:r>
              <a:rPr lang="en-US" b="1" dirty="0">
                <a:solidFill>
                  <a:srgbClr val="266290"/>
                </a:solidFill>
                <a:latin typeface="038ad2f"/>
              </a:rPr>
              <a:t>nested</a:t>
            </a:r>
            <a:r>
              <a:rPr lang="en-US" b="1" i="0" dirty="0">
                <a:solidFill>
                  <a:srgbClr val="333333"/>
                </a:solidFill>
                <a:effectLst/>
                <a:latin typeface="038ad2f"/>
              </a:rPr>
              <a:t> </a:t>
            </a:r>
            <a:r>
              <a:rPr lang="en-US" b="1" dirty="0">
                <a:solidFill>
                  <a:srgbClr val="266290"/>
                </a:solidFill>
                <a:latin typeface="038ad2f"/>
              </a:rPr>
              <a:t>classes</a:t>
            </a:r>
            <a:r>
              <a:rPr lang="en-US" b="0" i="0" dirty="0">
                <a:solidFill>
                  <a:srgbClr val="333333"/>
                </a:solidFill>
                <a:effectLst/>
                <a:latin typeface="038ad2f"/>
              </a:rPr>
              <a:t> are allowed to be declared as </a:t>
            </a:r>
            <a:r>
              <a:rPr lang="en-US" b="1" dirty="0">
                <a:solidFill>
                  <a:srgbClr val="266290"/>
                </a:solidFill>
                <a:latin typeface="038ad2f"/>
              </a:rPr>
              <a:t>static</a:t>
            </a:r>
            <a:r>
              <a:rPr lang="en-US" b="0" i="0" dirty="0">
                <a:solidFill>
                  <a:srgbClr val="333333"/>
                </a:solidFill>
                <a:effectLst/>
                <a:latin typeface="038ad2f"/>
              </a:rPr>
              <a:t>, if we declare a </a:t>
            </a:r>
            <a:r>
              <a:rPr lang="en-US" b="1" dirty="0">
                <a:solidFill>
                  <a:srgbClr val="266290"/>
                </a:solidFill>
                <a:latin typeface="038ad2f"/>
              </a:rPr>
              <a:t>top level </a:t>
            </a:r>
            <a:r>
              <a:rPr lang="en-US" b="0" i="0" dirty="0">
                <a:solidFill>
                  <a:srgbClr val="333333"/>
                </a:solidFill>
                <a:effectLst/>
                <a:latin typeface="038ad2f"/>
              </a:rPr>
              <a:t>class as static then it will throw error. Even though static classes are nested inside a class, they </a:t>
            </a:r>
            <a:r>
              <a:rPr lang="en-US" b="1" dirty="0">
                <a:solidFill>
                  <a:srgbClr val="266290"/>
                </a:solidFill>
                <a:latin typeface="038ad2f"/>
              </a:rPr>
              <a:t>doesn’t need the reference </a:t>
            </a:r>
            <a:r>
              <a:rPr lang="en-US" b="0" i="0" dirty="0">
                <a:solidFill>
                  <a:srgbClr val="333333"/>
                </a:solidFill>
                <a:effectLst/>
                <a:latin typeface="038ad2f"/>
              </a:rPr>
              <a:t>of the outer class they act like outer class only whereas on the other hand </a:t>
            </a:r>
            <a:r>
              <a:rPr lang="en-US" b="1" dirty="0">
                <a:solidFill>
                  <a:srgbClr val="266290"/>
                </a:solidFill>
                <a:latin typeface="038ad2f"/>
              </a:rPr>
              <a:t>non-static nested class need reference of the outer class.</a:t>
            </a:r>
          </a:p>
          <a:p>
            <a:pPr marL="0" indent="0" algn="l">
              <a:buNone/>
            </a:pPr>
            <a:endParaRPr lang="en-US" b="0" i="0" dirty="0">
              <a:solidFill>
                <a:srgbClr val="333333"/>
              </a:solidFill>
              <a:effectLst/>
              <a:latin typeface="038ad2f"/>
            </a:endParaRPr>
          </a:p>
          <a:p>
            <a:r>
              <a:rPr lang="en-US" b="0" i="0" dirty="0">
                <a:solidFill>
                  <a:srgbClr val="333333"/>
                </a:solidFill>
                <a:effectLst/>
                <a:latin typeface="038ad2f"/>
              </a:rPr>
              <a:t>Nested static class doesn’t require the outer class to be instantiated and hence we can create instance for the inner static class directly.</a:t>
            </a:r>
          </a:p>
          <a:p>
            <a:r>
              <a:rPr lang="en-US" b="0" i="0" dirty="0">
                <a:solidFill>
                  <a:srgbClr val="333333"/>
                </a:solidFill>
                <a:effectLst/>
                <a:latin typeface="038ad2f"/>
              </a:rPr>
              <a:t>Nested non-static class requires the outer class to be instantiated first, and inner class object is created on top of it.</a:t>
            </a:r>
            <a:endParaRPr lang="en-US" dirty="0">
              <a:solidFill>
                <a:srgbClr val="333333"/>
              </a:solidFill>
              <a:latin typeface="038ad2f"/>
            </a:endParaRPr>
          </a:p>
          <a:p>
            <a:r>
              <a:rPr lang="en-US" b="0" i="0" dirty="0">
                <a:solidFill>
                  <a:srgbClr val="333333"/>
                </a:solidFill>
                <a:effectLst/>
                <a:latin typeface="038ad2f"/>
              </a:rPr>
              <a:t>When we try to a Non-static method just like a static method</a:t>
            </a:r>
          </a:p>
          <a:p>
            <a:r>
              <a:rPr lang="en-US" b="0" i="0" dirty="0">
                <a:solidFill>
                  <a:srgbClr val="333333"/>
                </a:solidFill>
                <a:effectLst/>
                <a:latin typeface="038ad2f"/>
              </a:rPr>
              <a:t>We will get this error. </a:t>
            </a:r>
            <a:r>
              <a:rPr lang="en-US" b="1" dirty="0">
                <a:solidFill>
                  <a:srgbClr val="266290"/>
                </a:solidFill>
                <a:latin typeface="038ad2f"/>
              </a:rPr>
              <a:t>Must qualify the allocation with an enclosing instance of type Users (e.g. </a:t>
            </a:r>
            <a:r>
              <a:rPr lang="en-US" b="1" dirty="0" err="1">
                <a:solidFill>
                  <a:srgbClr val="266290"/>
                </a:solidFill>
                <a:latin typeface="038ad2f"/>
              </a:rPr>
              <a:t>x.new</a:t>
            </a:r>
            <a:r>
              <a:rPr lang="en-US" b="1" dirty="0">
                <a:solidFill>
                  <a:srgbClr val="266290"/>
                </a:solidFill>
                <a:latin typeface="038ad2f"/>
              </a:rPr>
              <a:t> A() where x is an instance of Users).</a:t>
            </a:r>
          </a:p>
          <a:p>
            <a:pPr marL="0" indent="0" algn="l">
              <a:buNone/>
            </a:pPr>
            <a:endParaRPr lang="en-US" b="0" i="0" dirty="0">
              <a:solidFill>
                <a:srgbClr val="333333"/>
              </a:solidFill>
              <a:effectLst/>
              <a:latin typeface="038ad2f"/>
            </a:endParaRPr>
          </a:p>
        </p:txBody>
      </p:sp>
      <p:sp>
        <p:nvSpPr>
          <p:cNvPr id="2" name="Title 1"/>
          <p:cNvSpPr>
            <a:spLocks noGrp="1"/>
          </p:cNvSpPr>
          <p:nvPr>
            <p:ph type="title"/>
          </p:nvPr>
        </p:nvSpPr>
        <p:spPr/>
        <p:txBody>
          <a:bodyPr>
            <a:normAutofit/>
          </a:bodyPr>
          <a:lstStyle/>
          <a:p>
            <a:r>
              <a:rPr lang="en-US" b="1" dirty="0"/>
              <a:t>static class</a:t>
            </a:r>
            <a:endParaRPr lang="en-US" dirty="0"/>
          </a:p>
        </p:txBody>
      </p:sp>
    </p:spTree>
    <p:extLst>
      <p:ext uri="{BB962C8B-B14F-4D97-AF65-F5344CB8AC3E}">
        <p14:creationId xmlns:p14="http://schemas.microsoft.com/office/powerpoint/2010/main" val="19145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r>
              <a:rPr lang="en-US" b="1" dirty="0">
                <a:solidFill>
                  <a:srgbClr val="266290"/>
                </a:solidFill>
                <a:latin typeface="038ad2f"/>
              </a:rPr>
              <a:t>final keyword can be used along with variables, methods and classes.</a:t>
            </a:r>
          </a:p>
          <a:p>
            <a:pPr lvl="1"/>
            <a:r>
              <a:rPr lang="en-IN" b="1" i="0" dirty="0">
                <a:solidFill>
                  <a:srgbClr val="333333"/>
                </a:solidFill>
                <a:effectLst/>
                <a:latin typeface="Bitter"/>
              </a:rPr>
              <a:t>final variable(</a:t>
            </a:r>
            <a:r>
              <a:rPr lang="en-IN" b="1" dirty="0">
                <a:solidFill>
                  <a:srgbClr val="333333"/>
                </a:solidFill>
                <a:latin typeface="038ad2f"/>
              </a:rPr>
              <a:t>remains as a constant forever</a:t>
            </a:r>
            <a:r>
              <a:rPr lang="en-IN" b="1" i="0" dirty="0">
                <a:solidFill>
                  <a:srgbClr val="333333"/>
                </a:solidFill>
                <a:effectLst/>
                <a:latin typeface="Bitter"/>
              </a:rPr>
              <a:t>)</a:t>
            </a:r>
          </a:p>
          <a:p>
            <a:pPr lvl="1"/>
            <a:r>
              <a:rPr lang="en-IN" b="1" i="0" dirty="0">
                <a:solidFill>
                  <a:srgbClr val="333333"/>
                </a:solidFill>
                <a:effectLst/>
                <a:latin typeface="038ad2f"/>
              </a:rPr>
              <a:t>final method(cannot be overridden)</a:t>
            </a:r>
          </a:p>
          <a:p>
            <a:pPr lvl="1"/>
            <a:r>
              <a:rPr lang="en-IN" b="1" i="0" dirty="0">
                <a:solidFill>
                  <a:srgbClr val="333333"/>
                </a:solidFill>
                <a:effectLst/>
                <a:latin typeface="038ad2f"/>
              </a:rPr>
              <a:t>final class(cannot be extended)</a:t>
            </a:r>
            <a:endParaRPr lang="en-IN"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Final Keyword</a:t>
            </a:r>
            <a:endParaRPr lang="en-US" dirty="0"/>
          </a:p>
        </p:txBody>
      </p:sp>
    </p:spTree>
    <p:extLst>
      <p:ext uri="{BB962C8B-B14F-4D97-AF65-F5344CB8AC3E}">
        <p14:creationId xmlns:p14="http://schemas.microsoft.com/office/powerpoint/2010/main" val="3981961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r>
              <a:rPr lang="en-US" b="1" dirty="0">
                <a:solidFill>
                  <a:srgbClr val="266290"/>
                </a:solidFill>
                <a:latin typeface="038ad2f"/>
              </a:rPr>
              <a:t>A final variable is a variable whose value cannot be changed at anytime once assigned, it remains as a constant forever.</a:t>
            </a:r>
          </a:p>
          <a:p>
            <a:endParaRPr lang="en-US" b="1" i="0" dirty="0">
              <a:solidFill>
                <a:srgbClr val="266290"/>
              </a:solidFill>
              <a:effectLst/>
              <a:latin typeface="038ad2f"/>
            </a:endParaRPr>
          </a:p>
          <a:p>
            <a:r>
              <a:rPr lang="en-US" b="1" i="0" dirty="0">
                <a:solidFill>
                  <a:srgbClr val="333333"/>
                </a:solidFill>
                <a:effectLst/>
                <a:latin typeface="Bitter"/>
              </a:rPr>
              <a:t>Can we have a </a:t>
            </a:r>
            <a:r>
              <a:rPr lang="en-US" dirty="0">
                <a:solidFill>
                  <a:srgbClr val="266290"/>
                </a:solidFill>
                <a:latin typeface="Bitter"/>
              </a:rPr>
              <a:t>uninitialized</a:t>
            </a:r>
            <a:r>
              <a:rPr lang="en-US" b="1" i="0" dirty="0">
                <a:solidFill>
                  <a:srgbClr val="333333"/>
                </a:solidFill>
                <a:effectLst/>
                <a:latin typeface="Bitter"/>
              </a:rPr>
              <a:t>  final variable ?</a:t>
            </a:r>
          </a:p>
          <a:p>
            <a:r>
              <a:rPr lang="en-US" b="1" i="0" dirty="0">
                <a:solidFill>
                  <a:srgbClr val="333333"/>
                </a:solidFill>
                <a:effectLst/>
                <a:latin typeface="Bitter"/>
              </a:rPr>
              <a:t>What is a </a:t>
            </a:r>
            <a:r>
              <a:rPr lang="en-US" dirty="0">
                <a:solidFill>
                  <a:srgbClr val="266290"/>
                </a:solidFill>
                <a:latin typeface="Bitter"/>
              </a:rPr>
              <a:t>blank</a:t>
            </a:r>
            <a:r>
              <a:rPr lang="en-US" b="1" i="0" dirty="0">
                <a:solidFill>
                  <a:srgbClr val="333333"/>
                </a:solidFill>
                <a:effectLst/>
                <a:latin typeface="Bitter"/>
              </a:rPr>
              <a:t> final variable ?</a:t>
            </a:r>
          </a:p>
          <a:p>
            <a:r>
              <a:rPr lang="en-US" b="1" i="0" dirty="0">
                <a:solidFill>
                  <a:srgbClr val="333333"/>
                </a:solidFill>
                <a:effectLst/>
                <a:latin typeface="Bitter"/>
              </a:rPr>
              <a:t>What is the </a:t>
            </a:r>
            <a:r>
              <a:rPr lang="en-US" dirty="0">
                <a:solidFill>
                  <a:srgbClr val="266290"/>
                </a:solidFill>
                <a:latin typeface="Bitter"/>
              </a:rPr>
              <a:t>use</a:t>
            </a:r>
            <a:r>
              <a:rPr lang="en-US" b="1" i="0" dirty="0">
                <a:solidFill>
                  <a:srgbClr val="333333"/>
                </a:solidFill>
                <a:effectLst/>
                <a:latin typeface="Bitter"/>
              </a:rPr>
              <a:t> of a </a:t>
            </a:r>
            <a:r>
              <a:rPr lang="en-US" dirty="0">
                <a:solidFill>
                  <a:srgbClr val="266290"/>
                </a:solidFill>
                <a:latin typeface="Bitter"/>
              </a:rPr>
              <a:t>blank final </a:t>
            </a:r>
            <a:r>
              <a:rPr lang="en-US" b="1" i="0" dirty="0">
                <a:solidFill>
                  <a:srgbClr val="333333"/>
                </a:solidFill>
                <a:effectLst/>
                <a:latin typeface="Bitter"/>
              </a:rPr>
              <a:t>variable ?</a:t>
            </a:r>
          </a:p>
          <a:p>
            <a:r>
              <a:rPr lang="en-US" b="1" i="0" dirty="0">
                <a:solidFill>
                  <a:srgbClr val="333333"/>
                </a:solidFill>
                <a:effectLst/>
                <a:latin typeface="Bitter"/>
              </a:rPr>
              <a:t>what is </a:t>
            </a:r>
            <a:r>
              <a:rPr lang="en-US" b="0" i="0" u="none" strike="noStrike" dirty="0">
                <a:solidFill>
                  <a:srgbClr val="266290"/>
                </a:solidFill>
                <a:effectLst/>
                <a:latin typeface="Bitter"/>
              </a:rPr>
              <a:t>Static</a:t>
            </a:r>
            <a:r>
              <a:rPr lang="en-US" b="1" i="0" dirty="0">
                <a:solidFill>
                  <a:srgbClr val="333333"/>
                </a:solidFill>
                <a:effectLst/>
                <a:latin typeface="Bitter"/>
              </a:rPr>
              <a:t> blank final variable?</a:t>
            </a:r>
          </a:p>
          <a:p>
            <a:r>
              <a:rPr lang="en-US" b="1" i="0" dirty="0">
                <a:solidFill>
                  <a:srgbClr val="333333"/>
                </a:solidFill>
                <a:effectLst/>
                <a:latin typeface="Bitter"/>
              </a:rPr>
              <a:t>What is </a:t>
            </a:r>
            <a:r>
              <a:rPr lang="en-US" dirty="0">
                <a:solidFill>
                  <a:srgbClr val="266290"/>
                </a:solidFill>
                <a:latin typeface="Bitter"/>
              </a:rPr>
              <a:t>effectively</a:t>
            </a:r>
            <a:r>
              <a:rPr lang="en-US" b="1" i="0" dirty="0">
                <a:solidFill>
                  <a:srgbClr val="333333"/>
                </a:solidFill>
                <a:effectLst/>
                <a:latin typeface="Bitter"/>
              </a:rPr>
              <a:t> final in Java?</a:t>
            </a:r>
          </a:p>
          <a:p>
            <a:r>
              <a:rPr lang="en-US" b="1" i="0" dirty="0">
                <a:solidFill>
                  <a:srgbClr val="333333"/>
                </a:solidFill>
                <a:effectLst/>
                <a:latin typeface="Bitter"/>
              </a:rPr>
              <a:t>Can we make the </a:t>
            </a:r>
            <a:r>
              <a:rPr lang="en-US" dirty="0">
                <a:solidFill>
                  <a:srgbClr val="266290"/>
                </a:solidFill>
                <a:latin typeface="Bitter"/>
              </a:rPr>
              <a:t>local</a:t>
            </a:r>
            <a:r>
              <a:rPr lang="en-US" b="1" i="0" dirty="0">
                <a:solidFill>
                  <a:srgbClr val="333333"/>
                </a:solidFill>
                <a:effectLst/>
                <a:latin typeface="Bitter"/>
              </a:rPr>
              <a:t> </a:t>
            </a:r>
            <a:r>
              <a:rPr lang="en-US" dirty="0">
                <a:solidFill>
                  <a:srgbClr val="266290"/>
                </a:solidFill>
                <a:latin typeface="Bitter"/>
              </a:rPr>
              <a:t>variable</a:t>
            </a:r>
            <a:r>
              <a:rPr lang="en-US" b="1" i="0" dirty="0">
                <a:solidFill>
                  <a:srgbClr val="333333"/>
                </a:solidFill>
                <a:effectLst/>
                <a:latin typeface="Bitter"/>
              </a:rPr>
              <a:t> be final?</a:t>
            </a:r>
          </a:p>
          <a:p>
            <a:r>
              <a:rPr lang="en-US" b="1" dirty="0">
                <a:solidFill>
                  <a:srgbClr val="333333"/>
                </a:solidFill>
                <a:latin typeface="Bitter"/>
              </a:rPr>
              <a:t>Different Ways of </a:t>
            </a:r>
            <a:r>
              <a:rPr lang="en-US" dirty="0">
                <a:solidFill>
                  <a:srgbClr val="266290"/>
                </a:solidFill>
                <a:latin typeface="Bitter"/>
              </a:rPr>
              <a:t>initialization</a:t>
            </a:r>
            <a:r>
              <a:rPr lang="en-US" b="1" i="0" dirty="0">
                <a:solidFill>
                  <a:srgbClr val="333333"/>
                </a:solidFill>
                <a:effectLst/>
                <a:latin typeface="Bitter"/>
              </a:rPr>
              <a:t> of </a:t>
            </a:r>
            <a:r>
              <a:rPr lang="en-US" dirty="0">
                <a:solidFill>
                  <a:srgbClr val="266290"/>
                </a:solidFill>
                <a:latin typeface="Bitter"/>
              </a:rPr>
              <a:t>final</a:t>
            </a:r>
            <a:r>
              <a:rPr lang="en-US" b="1" i="0" dirty="0">
                <a:solidFill>
                  <a:srgbClr val="333333"/>
                </a:solidFill>
                <a:effectLst/>
                <a:latin typeface="Bitter"/>
              </a:rPr>
              <a:t> </a:t>
            </a:r>
            <a:r>
              <a:rPr lang="en-US" dirty="0">
                <a:solidFill>
                  <a:srgbClr val="266290"/>
                </a:solidFill>
                <a:latin typeface="Bitter"/>
              </a:rPr>
              <a:t>variable</a:t>
            </a:r>
            <a:r>
              <a:rPr lang="en-US" b="1" i="0" dirty="0">
                <a:solidFill>
                  <a:srgbClr val="333333"/>
                </a:solidFill>
                <a:effectLst/>
                <a:latin typeface="Bitter"/>
              </a:rPr>
              <a:t> ?</a:t>
            </a: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final variable</a:t>
            </a:r>
            <a:endParaRPr lang="en-US" dirty="0"/>
          </a:p>
        </p:txBody>
      </p:sp>
    </p:spTree>
    <p:extLst>
      <p:ext uri="{BB962C8B-B14F-4D97-AF65-F5344CB8AC3E}">
        <p14:creationId xmlns:p14="http://schemas.microsoft.com/office/powerpoint/2010/main" val="62800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r>
              <a:rPr lang="en-US" b="1" dirty="0">
                <a:solidFill>
                  <a:srgbClr val="266290"/>
                </a:solidFill>
                <a:latin typeface="038ad2f"/>
              </a:rPr>
              <a:t>When you declare a method as final, then it is called as final method. A final method cannot be overridden.</a:t>
            </a:r>
          </a:p>
          <a:p>
            <a:endParaRPr lang="en-US" b="1" i="0" dirty="0">
              <a:solidFill>
                <a:srgbClr val="266290"/>
              </a:solidFill>
              <a:effectLst/>
              <a:latin typeface="038ad2f"/>
            </a:endParaRPr>
          </a:p>
          <a:p>
            <a:r>
              <a:rPr lang="en-US" b="1" i="0" dirty="0">
                <a:solidFill>
                  <a:srgbClr val="333333"/>
                </a:solidFill>
                <a:effectLst/>
                <a:latin typeface="Bitter"/>
              </a:rPr>
              <a:t>Can a final method be </a:t>
            </a:r>
            <a:r>
              <a:rPr lang="en-US" b="0" i="0" u="none" strike="noStrike" dirty="0">
                <a:solidFill>
                  <a:srgbClr val="266290"/>
                </a:solidFill>
                <a:effectLst/>
                <a:latin typeface="Bitter"/>
              </a:rPr>
              <a:t>inherited</a:t>
            </a:r>
            <a:r>
              <a:rPr lang="en-US" b="1" i="0" dirty="0">
                <a:solidFill>
                  <a:srgbClr val="333333"/>
                </a:solidFill>
                <a:effectLst/>
                <a:latin typeface="Bitter"/>
              </a:rPr>
              <a:t> ?</a:t>
            </a:r>
          </a:p>
          <a:p>
            <a:r>
              <a:rPr lang="en-US" b="1" i="0" dirty="0">
                <a:solidFill>
                  <a:srgbClr val="333333"/>
                </a:solidFill>
                <a:effectLst/>
                <a:latin typeface="Bitter"/>
              </a:rPr>
              <a:t>Can a </a:t>
            </a:r>
            <a:r>
              <a:rPr lang="en-US" dirty="0">
                <a:solidFill>
                  <a:srgbClr val="266290"/>
                </a:solidFill>
                <a:latin typeface="Bitter"/>
              </a:rPr>
              <a:t>main()</a:t>
            </a:r>
            <a:r>
              <a:rPr lang="en-US" b="1" i="0" dirty="0">
                <a:solidFill>
                  <a:srgbClr val="333333"/>
                </a:solidFill>
                <a:effectLst/>
                <a:latin typeface="Bitter"/>
              </a:rPr>
              <a:t> method be declared final?</a:t>
            </a:r>
          </a:p>
          <a:p>
            <a:r>
              <a:rPr lang="en-US" b="1" i="0" dirty="0">
                <a:solidFill>
                  <a:srgbClr val="333333"/>
                </a:solidFill>
                <a:effectLst/>
                <a:latin typeface="Bitter"/>
              </a:rPr>
              <a:t>Can we declare </a:t>
            </a:r>
            <a:r>
              <a:rPr lang="en-US" dirty="0">
                <a:solidFill>
                  <a:srgbClr val="266290"/>
                </a:solidFill>
                <a:latin typeface="Bitter"/>
              </a:rPr>
              <a:t>constructor</a:t>
            </a:r>
            <a:r>
              <a:rPr lang="en-US" b="1" i="0" dirty="0">
                <a:solidFill>
                  <a:srgbClr val="333333"/>
                </a:solidFill>
                <a:effectLst/>
                <a:latin typeface="Bitter"/>
              </a:rPr>
              <a:t> as final?</a:t>
            </a:r>
          </a:p>
          <a:p>
            <a:r>
              <a:rPr lang="en-US" b="1" i="0" dirty="0">
                <a:solidFill>
                  <a:srgbClr val="333333"/>
                </a:solidFill>
                <a:effectLst/>
                <a:latin typeface="Bitter"/>
              </a:rPr>
              <a:t>Can final method be </a:t>
            </a:r>
            <a:r>
              <a:rPr lang="en-US" dirty="0">
                <a:solidFill>
                  <a:srgbClr val="266290"/>
                </a:solidFill>
                <a:latin typeface="Bitter"/>
              </a:rPr>
              <a:t>overloaded</a:t>
            </a:r>
            <a:r>
              <a:rPr lang="en-US" b="1" i="0" dirty="0">
                <a:solidFill>
                  <a:srgbClr val="333333"/>
                </a:solidFill>
                <a:effectLst/>
                <a:latin typeface="Bitter"/>
              </a:rPr>
              <a:t> in Java?</a:t>
            </a: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final method</a:t>
            </a:r>
            <a:endParaRPr lang="en-US" dirty="0"/>
          </a:p>
        </p:txBody>
      </p:sp>
    </p:spTree>
    <p:extLst>
      <p:ext uri="{BB962C8B-B14F-4D97-AF65-F5344CB8AC3E}">
        <p14:creationId xmlns:p14="http://schemas.microsoft.com/office/powerpoint/2010/main" val="191914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fontScale="92500" lnSpcReduction="20000"/>
          </a:bodyPr>
          <a:lstStyle/>
          <a:p>
            <a:r>
              <a:rPr lang="en-US" b="1" dirty="0">
                <a:solidFill>
                  <a:srgbClr val="266290"/>
                </a:solidFill>
                <a:latin typeface="038ad2f"/>
              </a:rPr>
              <a:t>A class declared with a final keyword is called a final class, a final class cannot be subclassed. This means a final class cannot be inherited by any class.</a:t>
            </a:r>
          </a:p>
          <a:p>
            <a:endParaRPr lang="en-US" b="1" i="0" dirty="0">
              <a:solidFill>
                <a:srgbClr val="266290"/>
              </a:solidFill>
              <a:effectLst/>
              <a:latin typeface="038ad2f"/>
            </a:endParaRPr>
          </a:p>
          <a:p>
            <a:pPr algn="l"/>
            <a:r>
              <a:rPr lang="en-US" b="1" i="0" dirty="0">
                <a:solidFill>
                  <a:srgbClr val="333333"/>
                </a:solidFill>
                <a:effectLst/>
                <a:latin typeface="Bitter"/>
              </a:rPr>
              <a:t>Can we create </a:t>
            </a:r>
            <a:r>
              <a:rPr lang="en-US" b="1" dirty="0">
                <a:solidFill>
                  <a:srgbClr val="266290"/>
                </a:solidFill>
                <a:latin typeface="038ad2f"/>
              </a:rPr>
              <a:t>object</a:t>
            </a:r>
            <a:r>
              <a:rPr lang="en-US" b="1" i="0" dirty="0">
                <a:solidFill>
                  <a:srgbClr val="333333"/>
                </a:solidFill>
                <a:effectLst/>
                <a:latin typeface="Bitter"/>
              </a:rPr>
              <a:t> for final class?</a:t>
            </a:r>
          </a:p>
          <a:p>
            <a:r>
              <a:rPr lang="en-US" b="1" i="0" dirty="0">
                <a:solidFill>
                  <a:srgbClr val="333333"/>
                </a:solidFill>
                <a:effectLst/>
                <a:latin typeface="Bitter"/>
              </a:rPr>
              <a:t>Can we declare an </a:t>
            </a:r>
            <a:r>
              <a:rPr lang="en-US" b="1" dirty="0">
                <a:solidFill>
                  <a:srgbClr val="266290"/>
                </a:solidFill>
                <a:latin typeface="038ad2f"/>
              </a:rPr>
              <a:t>interface</a:t>
            </a:r>
            <a:r>
              <a:rPr lang="en-US" b="1" i="0" dirty="0">
                <a:solidFill>
                  <a:srgbClr val="333333"/>
                </a:solidFill>
                <a:effectLst/>
                <a:latin typeface="Bitter"/>
              </a:rPr>
              <a:t> as final?</a:t>
            </a:r>
          </a:p>
          <a:p>
            <a:r>
              <a:rPr lang="en-US" b="1" i="0" dirty="0">
                <a:solidFill>
                  <a:srgbClr val="333333"/>
                </a:solidFill>
                <a:effectLst/>
                <a:latin typeface="Bitter"/>
              </a:rPr>
              <a:t>Can Final Variable be </a:t>
            </a:r>
            <a:r>
              <a:rPr lang="en-US" b="1" dirty="0">
                <a:solidFill>
                  <a:srgbClr val="266290"/>
                </a:solidFill>
                <a:latin typeface="038ad2f"/>
              </a:rPr>
              <a:t>serialized</a:t>
            </a:r>
            <a:r>
              <a:rPr lang="en-US" b="1" i="0" dirty="0">
                <a:solidFill>
                  <a:srgbClr val="333333"/>
                </a:solidFill>
                <a:effectLst/>
                <a:latin typeface="Bitter"/>
              </a:rPr>
              <a:t> in Java?</a:t>
            </a:r>
          </a:p>
          <a:p>
            <a:r>
              <a:rPr lang="en-US" b="1" i="0" dirty="0">
                <a:solidFill>
                  <a:srgbClr val="333333"/>
                </a:solidFill>
                <a:effectLst/>
                <a:latin typeface="Bitter"/>
              </a:rPr>
              <a:t>What will happen if you add final to a </a:t>
            </a:r>
            <a:r>
              <a:rPr lang="en-US" b="1" dirty="0">
                <a:solidFill>
                  <a:srgbClr val="266290"/>
                </a:solidFill>
                <a:latin typeface="038ad2f"/>
              </a:rPr>
              <a:t>List</a:t>
            </a:r>
            <a:r>
              <a:rPr lang="en-US" b="1" i="0" dirty="0">
                <a:solidFill>
                  <a:srgbClr val="333333"/>
                </a:solidFill>
                <a:effectLst/>
                <a:latin typeface="Bitter"/>
              </a:rPr>
              <a:t> / </a:t>
            </a:r>
            <a:r>
              <a:rPr lang="en-US" b="1" dirty="0" err="1">
                <a:solidFill>
                  <a:srgbClr val="266290"/>
                </a:solidFill>
                <a:latin typeface="038ad2f"/>
              </a:rPr>
              <a:t>ArrayList</a:t>
            </a:r>
            <a:r>
              <a:rPr lang="en-US" b="1" i="0" dirty="0">
                <a:solidFill>
                  <a:srgbClr val="333333"/>
                </a:solidFill>
                <a:effectLst/>
                <a:latin typeface="Bitter"/>
              </a:rPr>
              <a:t>?</a:t>
            </a:r>
          </a:p>
          <a:p>
            <a:r>
              <a:rPr lang="en-US" b="1" i="0" dirty="0">
                <a:solidFill>
                  <a:srgbClr val="333333"/>
                </a:solidFill>
                <a:effectLst/>
                <a:latin typeface="Bitter"/>
              </a:rPr>
              <a:t>What is </a:t>
            </a:r>
            <a:r>
              <a:rPr lang="en-US" b="1" dirty="0">
                <a:solidFill>
                  <a:srgbClr val="266290"/>
                </a:solidFill>
                <a:latin typeface="038ad2f"/>
              </a:rPr>
              <a:t>effectively</a:t>
            </a:r>
            <a:r>
              <a:rPr lang="en-US" b="1" i="0" dirty="0">
                <a:solidFill>
                  <a:srgbClr val="333333"/>
                </a:solidFill>
                <a:effectLst/>
                <a:latin typeface="Bitter"/>
              </a:rPr>
              <a:t> final in Java?</a:t>
            </a:r>
          </a:p>
          <a:p>
            <a:r>
              <a:rPr lang="en-US" b="1" i="0" dirty="0">
                <a:solidFill>
                  <a:srgbClr val="333333"/>
                </a:solidFill>
                <a:effectLst/>
                <a:latin typeface="Bitter"/>
              </a:rPr>
              <a:t>main difference between </a:t>
            </a:r>
            <a:r>
              <a:rPr lang="en-US" b="1" dirty="0">
                <a:solidFill>
                  <a:srgbClr val="266290"/>
                </a:solidFill>
                <a:latin typeface="038ad2f"/>
              </a:rPr>
              <a:t>abstract</a:t>
            </a:r>
            <a:r>
              <a:rPr lang="en-US" b="1" i="0" dirty="0">
                <a:solidFill>
                  <a:srgbClr val="333333"/>
                </a:solidFill>
                <a:effectLst/>
                <a:latin typeface="Bitter"/>
              </a:rPr>
              <a:t> </a:t>
            </a:r>
            <a:r>
              <a:rPr lang="en-US" b="1" dirty="0">
                <a:solidFill>
                  <a:srgbClr val="266290"/>
                </a:solidFill>
                <a:latin typeface="038ad2f"/>
              </a:rPr>
              <a:t>methods</a:t>
            </a:r>
            <a:r>
              <a:rPr lang="en-US" b="1" i="0" dirty="0">
                <a:solidFill>
                  <a:srgbClr val="333333"/>
                </a:solidFill>
                <a:effectLst/>
                <a:latin typeface="Bitter"/>
              </a:rPr>
              <a:t> and </a:t>
            </a:r>
            <a:r>
              <a:rPr lang="en-US" b="1" dirty="0">
                <a:solidFill>
                  <a:srgbClr val="266290"/>
                </a:solidFill>
                <a:latin typeface="038ad2f"/>
              </a:rPr>
              <a:t>final</a:t>
            </a:r>
            <a:r>
              <a:rPr lang="en-US" b="1" i="0" dirty="0">
                <a:solidFill>
                  <a:srgbClr val="333333"/>
                </a:solidFill>
                <a:effectLst/>
                <a:latin typeface="Bitter"/>
              </a:rPr>
              <a:t> </a:t>
            </a:r>
            <a:r>
              <a:rPr lang="en-US" b="1" dirty="0">
                <a:solidFill>
                  <a:srgbClr val="266290"/>
                </a:solidFill>
                <a:latin typeface="038ad2f"/>
              </a:rPr>
              <a:t>methods</a:t>
            </a:r>
            <a:r>
              <a:rPr lang="en-US" b="1" i="0" dirty="0">
                <a:solidFill>
                  <a:srgbClr val="333333"/>
                </a:solidFill>
                <a:effectLst/>
                <a:latin typeface="Bitter"/>
              </a:rPr>
              <a:t>?</a:t>
            </a:r>
          </a:p>
          <a:p>
            <a:r>
              <a:rPr lang="en-US" b="1" i="0" dirty="0">
                <a:solidFill>
                  <a:srgbClr val="333333"/>
                </a:solidFill>
                <a:effectLst/>
                <a:latin typeface="Bitter"/>
              </a:rPr>
              <a:t>difference between </a:t>
            </a:r>
            <a:r>
              <a:rPr lang="en-US" b="1" dirty="0">
                <a:solidFill>
                  <a:srgbClr val="266290"/>
                </a:solidFill>
                <a:latin typeface="038ad2f"/>
              </a:rPr>
              <a:t>abstract class </a:t>
            </a:r>
            <a:r>
              <a:rPr lang="en-US" b="1" i="0" dirty="0">
                <a:solidFill>
                  <a:srgbClr val="333333"/>
                </a:solidFill>
                <a:effectLst/>
                <a:latin typeface="Bitter"/>
              </a:rPr>
              <a:t>and </a:t>
            </a:r>
            <a:r>
              <a:rPr lang="en-US" b="1" dirty="0">
                <a:solidFill>
                  <a:srgbClr val="266290"/>
                </a:solidFill>
                <a:latin typeface="038ad2f"/>
              </a:rPr>
              <a:t>final class</a:t>
            </a:r>
            <a:r>
              <a:rPr lang="en-US" b="1" i="0" dirty="0">
                <a:solidFill>
                  <a:srgbClr val="333333"/>
                </a:solidFill>
                <a:effectLst/>
                <a:latin typeface="Bitter"/>
              </a:rPr>
              <a:t>?</a:t>
            </a:r>
          </a:p>
          <a:p>
            <a:r>
              <a:rPr lang="en-US" b="1" i="0" dirty="0">
                <a:solidFill>
                  <a:srgbClr val="333333"/>
                </a:solidFill>
                <a:effectLst/>
                <a:latin typeface="Bitter"/>
              </a:rPr>
              <a:t>Can we make an </a:t>
            </a:r>
            <a:r>
              <a:rPr lang="en-US" b="1" dirty="0">
                <a:solidFill>
                  <a:srgbClr val="266290"/>
                </a:solidFill>
                <a:latin typeface="038ad2f"/>
              </a:rPr>
              <a:t>abstract method </a:t>
            </a:r>
            <a:r>
              <a:rPr lang="en-US" b="1" i="0" dirty="0">
                <a:solidFill>
                  <a:srgbClr val="333333"/>
                </a:solidFill>
                <a:effectLst/>
                <a:latin typeface="Bitter"/>
              </a:rPr>
              <a:t>final in Java?</a:t>
            </a:r>
          </a:p>
          <a:p>
            <a:r>
              <a:rPr lang="en-US" b="1" i="0" dirty="0">
                <a:solidFill>
                  <a:srgbClr val="333333"/>
                </a:solidFill>
                <a:effectLst/>
                <a:latin typeface="Bitter"/>
              </a:rPr>
              <a:t>difference between </a:t>
            </a:r>
            <a:r>
              <a:rPr lang="en-US" b="1" dirty="0">
                <a:solidFill>
                  <a:srgbClr val="266290"/>
                </a:solidFill>
                <a:latin typeface="038ad2f"/>
              </a:rPr>
              <a:t>static</a:t>
            </a:r>
            <a:r>
              <a:rPr lang="en-US" b="1" i="0" dirty="0">
                <a:solidFill>
                  <a:srgbClr val="333333"/>
                </a:solidFill>
                <a:effectLst/>
                <a:latin typeface="Bitter"/>
              </a:rPr>
              <a:t> and </a:t>
            </a:r>
            <a:r>
              <a:rPr lang="en-US" b="1" dirty="0">
                <a:solidFill>
                  <a:srgbClr val="266290"/>
                </a:solidFill>
                <a:latin typeface="038ad2f"/>
              </a:rPr>
              <a:t>final</a:t>
            </a:r>
          </a:p>
          <a:p>
            <a:pPr algn="l"/>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final class</a:t>
            </a:r>
            <a:endParaRPr lang="en-US" dirty="0"/>
          </a:p>
        </p:txBody>
      </p:sp>
    </p:spTree>
    <p:extLst>
      <p:ext uri="{BB962C8B-B14F-4D97-AF65-F5344CB8AC3E}">
        <p14:creationId xmlns:p14="http://schemas.microsoft.com/office/powerpoint/2010/main" val="399295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algn="l"/>
            <a:r>
              <a:rPr lang="en-US" b="1" i="0" dirty="0">
                <a:solidFill>
                  <a:srgbClr val="333333"/>
                </a:solidFill>
                <a:effectLst/>
                <a:latin typeface="038ad2f"/>
              </a:rPr>
              <a:t>Polymorphism</a:t>
            </a:r>
            <a:r>
              <a:rPr lang="en-US" b="0" i="0" dirty="0">
                <a:solidFill>
                  <a:srgbClr val="333333"/>
                </a:solidFill>
                <a:effectLst/>
                <a:latin typeface="038ad2f"/>
              </a:rPr>
              <a:t> is the ability to take more than one form. </a:t>
            </a:r>
            <a:r>
              <a:rPr lang="en-US" b="1" i="0" dirty="0">
                <a:solidFill>
                  <a:srgbClr val="333333"/>
                </a:solidFill>
                <a:effectLst/>
                <a:latin typeface="038ad2f"/>
              </a:rPr>
              <a:t>Polymorphism</a:t>
            </a:r>
            <a:r>
              <a:rPr lang="en-US" b="0" i="0" dirty="0">
                <a:solidFill>
                  <a:srgbClr val="333333"/>
                </a:solidFill>
                <a:effectLst/>
                <a:latin typeface="038ad2f"/>
              </a:rPr>
              <a:t> is one of the most important concept in OOPS ( Object Oriented Programming Concepts). Subclasses of a class can define their own unique behaviors and yet share some of the same functionality of the parent class</a:t>
            </a:r>
          </a:p>
          <a:p>
            <a:pPr algn="l"/>
            <a:endParaRPr lang="en-US" b="0" i="0" dirty="0">
              <a:solidFill>
                <a:srgbClr val="333333"/>
              </a:solidFill>
              <a:effectLst/>
              <a:latin typeface="038ad2f"/>
            </a:endParaRPr>
          </a:p>
          <a:p>
            <a:pPr algn="l"/>
            <a:r>
              <a:rPr lang="nl-NL" b="1" i="0" dirty="0">
                <a:solidFill>
                  <a:srgbClr val="333333"/>
                </a:solidFill>
                <a:effectLst/>
                <a:latin typeface="038ad2f"/>
              </a:rPr>
              <a:t>Method Overloading(</a:t>
            </a:r>
            <a:r>
              <a:rPr lang="en-IN" b="1" i="0" dirty="0">
                <a:solidFill>
                  <a:srgbClr val="333333"/>
                </a:solidFill>
                <a:effectLst/>
                <a:latin typeface="038ad2f"/>
              </a:rPr>
              <a:t>Runtime Polymorphism /Dynamic Binding)</a:t>
            </a:r>
            <a:endParaRPr lang="nl-NL" b="0" i="0" dirty="0">
              <a:solidFill>
                <a:srgbClr val="333333"/>
              </a:solidFill>
              <a:effectLst/>
              <a:latin typeface="038ad2f"/>
            </a:endParaRPr>
          </a:p>
          <a:p>
            <a:pPr algn="l"/>
            <a:r>
              <a:rPr lang="nl-NL" b="1" i="0" dirty="0">
                <a:solidFill>
                  <a:srgbClr val="333333"/>
                </a:solidFill>
                <a:effectLst/>
                <a:latin typeface="038ad2f"/>
              </a:rPr>
              <a:t>Method Overriding(</a:t>
            </a:r>
            <a:r>
              <a:rPr lang="en-US" b="1" i="0" dirty="0">
                <a:solidFill>
                  <a:srgbClr val="333333"/>
                </a:solidFill>
                <a:effectLst/>
                <a:latin typeface="038ad2f"/>
              </a:rPr>
              <a:t>Compile time Polymorphism /Static Binding)</a:t>
            </a:r>
            <a:endParaRPr lang="nl-NL" b="0" i="0" dirty="0">
              <a:solidFill>
                <a:srgbClr val="333333"/>
              </a:solidFill>
              <a:effectLst/>
              <a:latin typeface="038ad2f"/>
            </a:endParaRPr>
          </a:p>
          <a:p>
            <a:pPr algn="l"/>
            <a:endParaRPr lang="en-US" dirty="0">
              <a:solidFill>
                <a:srgbClr val="333333"/>
              </a:solidFill>
              <a:latin typeface="038ad2f"/>
            </a:endParaRPr>
          </a:p>
          <a:p>
            <a:pPr algn="l"/>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Polymorphism in Java</a:t>
            </a:r>
            <a:endParaRPr lang="en-US" dirty="0"/>
          </a:p>
        </p:txBody>
      </p:sp>
    </p:spTree>
    <p:extLst>
      <p:ext uri="{BB962C8B-B14F-4D97-AF65-F5344CB8AC3E}">
        <p14:creationId xmlns:p14="http://schemas.microsoft.com/office/powerpoint/2010/main" val="159042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algn="l"/>
            <a:r>
              <a:rPr lang="en-US" b="0" i="0" dirty="0">
                <a:solidFill>
                  <a:srgbClr val="333333"/>
                </a:solidFill>
                <a:effectLst/>
                <a:latin typeface="038ad2f"/>
              </a:rPr>
              <a:t>Method Overloading implies you have more than one method with the same name within the same class but the conditions here is that the parameter which is passed should be different.</a:t>
            </a:r>
          </a:p>
          <a:p>
            <a:pPr algn="l"/>
            <a:endParaRPr lang="en-US" dirty="0">
              <a:solidFill>
                <a:srgbClr val="333333"/>
              </a:solidFill>
              <a:latin typeface="038ad2f"/>
            </a:endParaRPr>
          </a:p>
          <a:p>
            <a:pPr algn="l"/>
            <a:r>
              <a:rPr lang="en-US" b="0" i="0" dirty="0">
                <a:solidFill>
                  <a:srgbClr val="333333"/>
                </a:solidFill>
                <a:effectLst/>
                <a:latin typeface="038ad2f"/>
              </a:rPr>
              <a:t>Overloading – Same Class, Same Method Name, Different Parameters</a:t>
            </a:r>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Method Overloading </a:t>
            </a:r>
            <a:endParaRPr lang="en-US" dirty="0"/>
          </a:p>
        </p:txBody>
      </p:sp>
    </p:spTree>
    <p:extLst>
      <p:ext uri="{BB962C8B-B14F-4D97-AF65-F5344CB8AC3E}">
        <p14:creationId xmlns:p14="http://schemas.microsoft.com/office/powerpoint/2010/main" val="290154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248347"/>
            <a:ext cx="7745505" cy="4685853"/>
          </a:xfrm>
        </p:spPr>
        <p:txBody>
          <a:bodyPr>
            <a:normAutofit fontScale="92500"/>
          </a:bodyPr>
          <a:lstStyle/>
          <a:p>
            <a:r>
              <a:rPr lang="en-US" sz="2800" b="1" dirty="0"/>
              <a:t>Access</a:t>
            </a:r>
            <a:r>
              <a:rPr lang="en-US" dirty="0"/>
              <a:t> </a:t>
            </a:r>
            <a:r>
              <a:rPr lang="en-US" sz="2800" b="1" dirty="0"/>
              <a:t>specifier</a:t>
            </a:r>
            <a:r>
              <a:rPr lang="en-US" dirty="0"/>
              <a:t> </a:t>
            </a:r>
            <a:r>
              <a:rPr lang="en-US" sz="2800" b="1" dirty="0"/>
              <a:t>:</a:t>
            </a:r>
            <a:r>
              <a:rPr lang="en-US" dirty="0"/>
              <a:t> Allowable Access specifier for a class are public and default. If anything not added in front of a class then it is called as default access specifier. Default access falls between protected and private access, allowing only classes in the same package to access.</a:t>
            </a:r>
          </a:p>
          <a:p>
            <a:r>
              <a:rPr lang="en-US" sz="2800" b="1" dirty="0"/>
              <a:t>class keyword : </a:t>
            </a:r>
            <a:r>
              <a:rPr lang="en-US" dirty="0"/>
              <a:t>class keyword which symbolizes that this entity is a class.</a:t>
            </a:r>
          </a:p>
          <a:p>
            <a:r>
              <a:rPr lang="en-US" sz="2800" b="1" dirty="0"/>
              <a:t>Class Name :  </a:t>
            </a:r>
            <a:r>
              <a:rPr lang="en-US" dirty="0"/>
              <a:t>Class name, which follows the rules of identifiers</a:t>
            </a:r>
          </a:p>
          <a:p>
            <a:r>
              <a:rPr lang="en-US" sz="2800" b="1" dirty="0"/>
              <a:t>Extending &amp; Implement : </a:t>
            </a:r>
            <a:r>
              <a:rPr lang="en-US" dirty="0"/>
              <a:t>A class can extends only 1 other class, whereas it can implement any number of interfaces.</a:t>
            </a:r>
          </a:p>
        </p:txBody>
      </p:sp>
      <p:sp>
        <p:nvSpPr>
          <p:cNvPr id="2" name="Title 1"/>
          <p:cNvSpPr>
            <a:spLocks noGrp="1"/>
          </p:cNvSpPr>
          <p:nvPr>
            <p:ph type="title"/>
          </p:nvPr>
        </p:nvSpPr>
        <p:spPr/>
        <p:txBody>
          <a:bodyPr/>
          <a:lstStyle/>
          <a:p>
            <a:r>
              <a:rPr lang="en-US" dirty="0"/>
              <a:t>Conti…</a:t>
            </a:r>
          </a:p>
        </p:txBody>
      </p:sp>
    </p:spTree>
    <p:extLst>
      <p:ext uri="{BB962C8B-B14F-4D97-AF65-F5344CB8AC3E}">
        <p14:creationId xmlns:p14="http://schemas.microsoft.com/office/powerpoint/2010/main" val="1776357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algn="l"/>
            <a:r>
              <a:rPr lang="en-US" b="0" i="0" dirty="0">
                <a:solidFill>
                  <a:srgbClr val="333333"/>
                </a:solidFill>
                <a:effectLst/>
                <a:latin typeface="038ad2f"/>
              </a:rPr>
              <a:t>Method overriding is almost the same as Method Overloading with a slight change, overriding has the same method name, with the same number of arguments but the methods present in the different classes. Method Overriding is possible only through inheritance .</a:t>
            </a:r>
          </a:p>
          <a:p>
            <a:pPr algn="l"/>
            <a:r>
              <a:rPr lang="en-US" b="0" i="0" dirty="0">
                <a:solidFill>
                  <a:srgbClr val="333333"/>
                </a:solidFill>
                <a:effectLst/>
                <a:latin typeface="038ad2f"/>
              </a:rPr>
              <a:t>Overriding    – Different Class, Same Method Name, Same Parameters.</a:t>
            </a:r>
            <a:endParaRPr lang="en-US" dirty="0">
              <a:solidFill>
                <a:srgbClr val="333333"/>
              </a:solidFill>
              <a:latin typeface="038ad2f"/>
            </a:endParaRPr>
          </a:p>
          <a:p>
            <a:pPr algn="l"/>
            <a:endParaRPr lang="en-US" dirty="0">
              <a:solidFill>
                <a:srgbClr val="333333"/>
              </a:solidFill>
              <a:latin typeface="038ad2f"/>
            </a:endParaRPr>
          </a:p>
          <a:p>
            <a:r>
              <a:rPr lang="en-US" b="1" i="0" dirty="0">
                <a:solidFill>
                  <a:srgbClr val="333333"/>
                </a:solidFill>
                <a:effectLst/>
                <a:latin typeface="Bitter"/>
              </a:rPr>
              <a:t>Use of </a:t>
            </a:r>
            <a:r>
              <a:rPr lang="en-US" b="0" i="0" u="none" strike="noStrike" dirty="0">
                <a:solidFill>
                  <a:srgbClr val="266290"/>
                </a:solidFill>
                <a:effectLst/>
                <a:latin typeface="Bitter"/>
              </a:rPr>
              <a:t>Super Keyword</a:t>
            </a:r>
            <a:r>
              <a:rPr lang="en-US" b="1" i="0" dirty="0">
                <a:solidFill>
                  <a:srgbClr val="333333"/>
                </a:solidFill>
                <a:effectLst/>
                <a:latin typeface="Bitter"/>
              </a:rPr>
              <a:t> in Overriding</a:t>
            </a:r>
          </a:p>
          <a:p>
            <a:pPr algn="l"/>
            <a:r>
              <a:rPr lang="en-US" b="0" i="0" dirty="0">
                <a:solidFill>
                  <a:srgbClr val="333333"/>
                </a:solidFill>
                <a:effectLst/>
                <a:latin typeface="038ad2f"/>
              </a:rPr>
              <a:t>If we wish to call the Parent Class method through the Child Class Method then we can use the super keyword.</a:t>
            </a:r>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Method Overriding  </a:t>
            </a:r>
            <a:endParaRPr lang="en-US" dirty="0"/>
          </a:p>
        </p:txBody>
      </p:sp>
    </p:spTree>
    <p:extLst>
      <p:ext uri="{BB962C8B-B14F-4D97-AF65-F5344CB8AC3E}">
        <p14:creationId xmlns:p14="http://schemas.microsoft.com/office/powerpoint/2010/main" val="132038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r>
              <a:rPr lang="en-US" b="1" i="0" dirty="0">
                <a:solidFill>
                  <a:srgbClr val="333333"/>
                </a:solidFill>
                <a:effectLst/>
                <a:latin typeface="038ad2f"/>
              </a:rPr>
              <a:t>Encapsulation in </a:t>
            </a:r>
            <a:r>
              <a:rPr lang="en-US" b="1" i="0" u="none" strike="noStrike" dirty="0">
                <a:solidFill>
                  <a:srgbClr val="266290"/>
                </a:solidFill>
                <a:effectLst/>
                <a:latin typeface="038ad2f"/>
              </a:rPr>
              <a:t>Java</a:t>
            </a:r>
            <a:r>
              <a:rPr lang="en-US" b="0" i="0" dirty="0">
                <a:solidFill>
                  <a:srgbClr val="333333"/>
                </a:solidFill>
                <a:effectLst/>
                <a:latin typeface="038ad2f"/>
              </a:rPr>
              <a:t> is the process of </a:t>
            </a:r>
            <a:r>
              <a:rPr lang="en-US" b="1" i="0" dirty="0">
                <a:solidFill>
                  <a:srgbClr val="333333"/>
                </a:solidFill>
                <a:effectLst/>
                <a:latin typeface="038ad2f"/>
              </a:rPr>
              <a:t>wrapping code</a:t>
            </a:r>
            <a:r>
              <a:rPr lang="en-US" b="0" i="0" dirty="0">
                <a:solidFill>
                  <a:srgbClr val="333333"/>
                </a:solidFill>
                <a:effectLst/>
                <a:latin typeface="038ad2f"/>
              </a:rPr>
              <a:t> and </a:t>
            </a:r>
            <a:r>
              <a:rPr lang="en-US" b="1" i="0" dirty="0">
                <a:solidFill>
                  <a:srgbClr val="333333"/>
                </a:solidFill>
                <a:effectLst/>
                <a:latin typeface="038ad2f"/>
              </a:rPr>
              <a:t>data</a:t>
            </a:r>
            <a:r>
              <a:rPr lang="en-US" b="0" i="0" dirty="0">
                <a:solidFill>
                  <a:srgbClr val="333333"/>
                </a:solidFill>
                <a:effectLst/>
                <a:latin typeface="038ad2f"/>
              </a:rPr>
              <a:t> together into a </a:t>
            </a:r>
            <a:r>
              <a:rPr lang="en-US" b="1" i="0" dirty="0">
                <a:solidFill>
                  <a:srgbClr val="333333"/>
                </a:solidFill>
                <a:effectLst/>
                <a:latin typeface="038ad2f"/>
              </a:rPr>
              <a:t>single unit</a:t>
            </a:r>
            <a:r>
              <a:rPr lang="en-US" b="0" i="0" dirty="0">
                <a:solidFill>
                  <a:srgbClr val="333333"/>
                </a:solidFill>
                <a:effectLst/>
                <a:latin typeface="038ad2f"/>
              </a:rPr>
              <a:t>. Encapsulation hides the </a:t>
            </a:r>
            <a:r>
              <a:rPr lang="en-US" b="1" dirty="0">
                <a:solidFill>
                  <a:srgbClr val="266290"/>
                </a:solidFill>
                <a:latin typeface="038ad2f"/>
              </a:rPr>
              <a:t>implementation</a:t>
            </a:r>
            <a:r>
              <a:rPr lang="en-US" b="0" i="0" dirty="0">
                <a:solidFill>
                  <a:srgbClr val="333333"/>
                </a:solidFill>
                <a:effectLst/>
                <a:latin typeface="038ad2f"/>
              </a:rPr>
              <a:t> details from the users. If the data member is </a:t>
            </a:r>
            <a:r>
              <a:rPr lang="en-US" b="1" i="0" dirty="0">
                <a:solidFill>
                  <a:srgbClr val="333333"/>
                </a:solidFill>
                <a:effectLst/>
                <a:latin typeface="038ad2f"/>
              </a:rPr>
              <a:t>private</a:t>
            </a:r>
            <a:r>
              <a:rPr lang="en-US" b="0" i="0" dirty="0">
                <a:solidFill>
                  <a:srgbClr val="333333"/>
                </a:solidFill>
                <a:effectLst/>
                <a:latin typeface="038ad2f"/>
              </a:rPr>
              <a:t> then it can be accessed only within the </a:t>
            </a:r>
            <a:r>
              <a:rPr lang="en-US" b="1" i="0" dirty="0">
                <a:solidFill>
                  <a:srgbClr val="333333"/>
                </a:solidFill>
                <a:effectLst/>
                <a:latin typeface="038ad2f"/>
              </a:rPr>
              <a:t>same class</a:t>
            </a:r>
            <a:r>
              <a:rPr lang="en-US" b="0" i="0" dirty="0">
                <a:solidFill>
                  <a:srgbClr val="333333"/>
                </a:solidFill>
                <a:effectLst/>
                <a:latin typeface="038ad2f"/>
              </a:rPr>
              <a:t> . No other outside class can access the private member of </a:t>
            </a:r>
            <a:r>
              <a:rPr lang="en-US" b="1" i="0" dirty="0">
                <a:solidFill>
                  <a:srgbClr val="333333"/>
                </a:solidFill>
                <a:effectLst/>
                <a:latin typeface="038ad2f"/>
              </a:rPr>
              <a:t>other class</a:t>
            </a:r>
            <a:r>
              <a:rPr lang="en-US" b="0" i="0" dirty="0">
                <a:solidFill>
                  <a:srgbClr val="333333"/>
                </a:solidFill>
                <a:effectLst/>
                <a:latin typeface="038ad2f"/>
              </a:rPr>
              <a:t>.</a:t>
            </a:r>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Encapsulation</a:t>
            </a:r>
            <a:endParaRPr lang="en-US" dirty="0"/>
          </a:p>
        </p:txBody>
      </p:sp>
    </p:spTree>
    <p:extLst>
      <p:ext uri="{BB962C8B-B14F-4D97-AF65-F5344CB8AC3E}">
        <p14:creationId xmlns:p14="http://schemas.microsoft.com/office/powerpoint/2010/main" val="813705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algn="l">
              <a:buFont typeface="Arial" panose="020B0604020202020204" pitchFamily="34" charset="0"/>
              <a:buChar char="•"/>
            </a:pPr>
            <a:r>
              <a:rPr lang="en-US" b="1" i="0" dirty="0">
                <a:solidFill>
                  <a:srgbClr val="333333"/>
                </a:solidFill>
                <a:effectLst/>
                <a:latin typeface="038ad2f"/>
              </a:rPr>
              <a:t>Encapsulation</a:t>
            </a:r>
            <a:r>
              <a:rPr lang="en-US" b="0" i="0" dirty="0">
                <a:solidFill>
                  <a:srgbClr val="333333"/>
                </a:solidFill>
                <a:effectLst/>
                <a:latin typeface="038ad2f"/>
              </a:rPr>
              <a:t> increases the </a:t>
            </a:r>
            <a:r>
              <a:rPr lang="en-US" b="1" i="0" dirty="0">
                <a:solidFill>
                  <a:srgbClr val="333333"/>
                </a:solidFill>
                <a:effectLst/>
                <a:latin typeface="038ad2f"/>
              </a:rPr>
              <a:t>maintainability</a:t>
            </a:r>
            <a:r>
              <a:rPr lang="en-US" b="0" i="0" dirty="0">
                <a:solidFill>
                  <a:srgbClr val="333333"/>
                </a:solidFill>
                <a:effectLst/>
                <a:latin typeface="038ad2f"/>
              </a:rPr>
              <a:t> of the code without any break. </a:t>
            </a:r>
          </a:p>
          <a:p>
            <a:pPr lvl="1">
              <a:buFont typeface="Arial" panose="020B0604020202020204" pitchFamily="34" charset="0"/>
              <a:buChar char="•"/>
            </a:pPr>
            <a:r>
              <a:rPr lang="en-US" b="0" i="0" dirty="0">
                <a:solidFill>
                  <a:srgbClr val="333333"/>
                </a:solidFill>
                <a:effectLst/>
                <a:latin typeface="038ad2f"/>
              </a:rPr>
              <a:t>In the code implementation of the methods (</a:t>
            </a:r>
            <a:r>
              <a:rPr lang="en-US" b="1" i="0" dirty="0">
                <a:solidFill>
                  <a:srgbClr val="333333"/>
                </a:solidFill>
                <a:effectLst/>
                <a:latin typeface="038ad2f"/>
              </a:rPr>
              <a:t>setters and getters</a:t>
            </a:r>
            <a:r>
              <a:rPr lang="en-US" b="0" i="0" dirty="0">
                <a:solidFill>
                  <a:srgbClr val="333333"/>
                </a:solidFill>
                <a:effectLst/>
                <a:latin typeface="038ad2f"/>
              </a:rPr>
              <a:t>) can be changed at any point of time as the implementation is purely hidden and the users will not be impacted as they will be still using the</a:t>
            </a:r>
            <a:r>
              <a:rPr lang="en-US" b="1" i="0" dirty="0">
                <a:solidFill>
                  <a:srgbClr val="333333"/>
                </a:solidFill>
                <a:effectLst/>
                <a:latin typeface="038ad2f"/>
              </a:rPr>
              <a:t> same method</a:t>
            </a:r>
            <a:r>
              <a:rPr lang="en-US" b="0" i="0" dirty="0">
                <a:solidFill>
                  <a:srgbClr val="333333"/>
                </a:solidFill>
                <a:effectLst/>
                <a:latin typeface="038ad2f"/>
              </a:rPr>
              <a:t> and accessing the </a:t>
            </a:r>
            <a:r>
              <a:rPr lang="en-US" b="1" i="0" dirty="0">
                <a:solidFill>
                  <a:srgbClr val="333333"/>
                </a:solidFill>
                <a:effectLst/>
                <a:latin typeface="038ad2f"/>
              </a:rPr>
              <a:t>same variable</a:t>
            </a:r>
            <a:r>
              <a:rPr lang="en-US" b="0" i="0" dirty="0">
                <a:solidFill>
                  <a:srgbClr val="333333"/>
                </a:solidFill>
                <a:effectLst/>
                <a:latin typeface="038ad2f"/>
              </a:rPr>
              <a:t>.</a:t>
            </a:r>
          </a:p>
          <a:p>
            <a:pPr>
              <a:buFont typeface="Arial" panose="020B0604020202020204" pitchFamily="34" charset="0"/>
              <a:buChar char="•"/>
            </a:pPr>
            <a:r>
              <a:rPr lang="en-US" b="0" i="0" dirty="0">
                <a:solidFill>
                  <a:srgbClr val="333333"/>
                </a:solidFill>
                <a:effectLst/>
                <a:latin typeface="038ad2f"/>
              </a:rPr>
              <a:t>Provides you the </a:t>
            </a:r>
            <a:r>
              <a:rPr lang="en-US" b="1" i="0" dirty="0">
                <a:solidFill>
                  <a:srgbClr val="333333"/>
                </a:solidFill>
                <a:effectLst/>
                <a:latin typeface="038ad2f"/>
              </a:rPr>
              <a:t>better control over the data.</a:t>
            </a:r>
          </a:p>
          <a:p>
            <a:pPr lvl="1">
              <a:buFont typeface="Arial" panose="020B0604020202020204" pitchFamily="34" charset="0"/>
              <a:buChar char="•"/>
            </a:pPr>
            <a:r>
              <a:rPr lang="en-US" b="0" i="0" dirty="0">
                <a:solidFill>
                  <a:srgbClr val="333333"/>
                </a:solidFill>
                <a:effectLst/>
                <a:latin typeface="038ad2f"/>
              </a:rPr>
              <a:t> if you want the values which greater than </a:t>
            </a:r>
            <a:r>
              <a:rPr lang="en-US" b="1" i="0" dirty="0">
                <a:solidFill>
                  <a:srgbClr val="333333"/>
                </a:solidFill>
                <a:effectLst/>
                <a:latin typeface="038ad2f"/>
              </a:rPr>
              <a:t>500</a:t>
            </a:r>
            <a:r>
              <a:rPr lang="en-US" b="0" i="0" dirty="0">
                <a:solidFill>
                  <a:srgbClr val="333333"/>
                </a:solidFill>
                <a:effectLst/>
                <a:latin typeface="038ad2f"/>
              </a:rPr>
              <a:t> alone to be set, then you can simply write the restriction logic in the </a:t>
            </a:r>
            <a:r>
              <a:rPr lang="en-US" b="1" i="0" dirty="0">
                <a:solidFill>
                  <a:srgbClr val="333333"/>
                </a:solidFill>
                <a:effectLst/>
                <a:latin typeface="038ad2f"/>
              </a:rPr>
              <a:t>setter</a:t>
            </a:r>
            <a:r>
              <a:rPr lang="en-US" b="0" i="0" dirty="0">
                <a:solidFill>
                  <a:srgbClr val="333333"/>
                </a:solidFill>
                <a:effectLst/>
                <a:latin typeface="038ad2f"/>
              </a:rPr>
              <a:t> method. </a:t>
            </a:r>
          </a:p>
          <a:p>
            <a:pPr algn="l">
              <a:buFont typeface="Arial" panose="020B0604020202020204" pitchFamily="34" charset="0"/>
              <a:buChar char="•"/>
            </a:pPr>
            <a:endParaRPr lang="en-US" dirty="0">
              <a:solidFill>
                <a:srgbClr val="333333"/>
              </a:solidFill>
              <a:latin typeface="038ad2f"/>
            </a:endParaRPr>
          </a:p>
          <a:p>
            <a:pPr algn="l">
              <a:buFont typeface="Arial" panose="020B0604020202020204" pitchFamily="34" charset="0"/>
              <a:buChar char="•"/>
            </a:pPr>
            <a:endParaRPr lang="en-US" b="0" i="0" dirty="0">
              <a:solidFill>
                <a:srgbClr val="333333"/>
              </a:solidFill>
              <a:effectLst/>
              <a:latin typeface="038ad2f"/>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Use of encapsulation ?</a:t>
            </a:r>
            <a:endParaRPr lang="en-US" dirty="0"/>
          </a:p>
        </p:txBody>
      </p:sp>
    </p:spTree>
    <p:extLst>
      <p:ext uri="{BB962C8B-B14F-4D97-AF65-F5344CB8AC3E}">
        <p14:creationId xmlns:p14="http://schemas.microsoft.com/office/powerpoint/2010/main" val="2316891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57401"/>
            <a:ext cx="8915399" cy="4648200"/>
          </a:xfrm>
        </p:spPr>
        <p:txBody>
          <a:bodyPr>
            <a:normAutofit/>
          </a:bodyPr>
          <a:lstStyle/>
          <a:p>
            <a:pPr algn="l">
              <a:buFont typeface="Arial" panose="020B0604020202020204" pitchFamily="34" charset="0"/>
              <a:buChar char="•"/>
            </a:pPr>
            <a:r>
              <a:rPr lang="en-US" b="0" i="0" dirty="0">
                <a:solidFill>
                  <a:srgbClr val="333333"/>
                </a:solidFill>
                <a:effectLst/>
                <a:latin typeface="038ad2f"/>
              </a:rPr>
              <a:t>You we make the fields </a:t>
            </a:r>
            <a:r>
              <a:rPr lang="en-US" b="1" i="0" dirty="0">
                <a:solidFill>
                  <a:srgbClr val="333333"/>
                </a:solidFill>
                <a:effectLst/>
                <a:latin typeface="038ad2f"/>
              </a:rPr>
              <a:t>read-only</a:t>
            </a:r>
            <a:r>
              <a:rPr lang="en-US" b="0" i="0" dirty="0">
                <a:solidFill>
                  <a:srgbClr val="333333"/>
                </a:solidFill>
                <a:effectLst/>
                <a:latin typeface="038ad2f"/>
              </a:rPr>
              <a:t> or </a:t>
            </a:r>
            <a:r>
              <a:rPr lang="en-US" b="1" i="0" dirty="0">
                <a:solidFill>
                  <a:srgbClr val="333333"/>
                </a:solidFill>
                <a:effectLst/>
                <a:latin typeface="038ad2f"/>
              </a:rPr>
              <a:t>write-only. </a:t>
            </a:r>
            <a:endParaRPr lang="en-US" b="0" i="0" dirty="0">
              <a:solidFill>
                <a:srgbClr val="333333"/>
              </a:solidFill>
              <a:effectLst/>
              <a:latin typeface="038ad2f"/>
            </a:endParaRPr>
          </a:p>
          <a:p>
            <a:pPr marL="742950" lvl="1" indent="-285750" algn="l">
              <a:buFont typeface="Arial" panose="020B0604020202020204" pitchFamily="34" charset="0"/>
              <a:buChar char="•"/>
            </a:pPr>
            <a:r>
              <a:rPr lang="en-US" b="0" i="0" dirty="0">
                <a:solidFill>
                  <a:srgbClr val="333333"/>
                </a:solidFill>
                <a:effectLst/>
                <a:latin typeface="038ad2f"/>
              </a:rPr>
              <a:t>Fields can be made </a:t>
            </a:r>
            <a:r>
              <a:rPr lang="en-US" b="1" i="0" dirty="0">
                <a:solidFill>
                  <a:srgbClr val="333333"/>
                </a:solidFill>
                <a:effectLst/>
                <a:latin typeface="038ad2f"/>
              </a:rPr>
              <a:t>read-only</a:t>
            </a:r>
            <a:r>
              <a:rPr lang="en-US" b="0" i="0" dirty="0">
                <a:solidFill>
                  <a:srgbClr val="333333"/>
                </a:solidFill>
                <a:effectLst/>
                <a:latin typeface="038ad2f"/>
              </a:rPr>
              <a:t>, if we didn’t define the </a:t>
            </a:r>
            <a:r>
              <a:rPr lang="en-US" b="1" i="0" dirty="0">
                <a:solidFill>
                  <a:srgbClr val="333333"/>
                </a:solidFill>
                <a:effectLst/>
                <a:latin typeface="038ad2f"/>
              </a:rPr>
              <a:t>setter methods</a:t>
            </a:r>
            <a:r>
              <a:rPr lang="en-US" b="0" i="0" dirty="0">
                <a:solidFill>
                  <a:srgbClr val="333333"/>
                </a:solidFill>
                <a:effectLst/>
                <a:latin typeface="038ad2f"/>
              </a:rPr>
              <a:t> for the variables and hence values cannot be changed.</a:t>
            </a:r>
          </a:p>
          <a:p>
            <a:pPr marL="742950" lvl="1" indent="-285750" algn="l">
              <a:buFont typeface="Arial" panose="020B0604020202020204" pitchFamily="34" charset="0"/>
              <a:buChar char="•"/>
            </a:pPr>
            <a:r>
              <a:rPr lang="en-US" b="0" i="0" dirty="0">
                <a:solidFill>
                  <a:srgbClr val="333333"/>
                </a:solidFill>
                <a:effectLst/>
                <a:latin typeface="038ad2f"/>
              </a:rPr>
              <a:t>Fields can be made </a:t>
            </a:r>
            <a:r>
              <a:rPr lang="en-US" b="1" i="0" dirty="0">
                <a:solidFill>
                  <a:srgbClr val="333333"/>
                </a:solidFill>
                <a:effectLst/>
                <a:latin typeface="038ad2f"/>
              </a:rPr>
              <a:t>write-only</a:t>
            </a:r>
            <a:r>
              <a:rPr lang="en-US" b="0" i="0" dirty="0">
                <a:solidFill>
                  <a:srgbClr val="333333"/>
                </a:solidFill>
                <a:effectLst/>
                <a:latin typeface="038ad2f"/>
              </a:rPr>
              <a:t>, if we didn’t define the </a:t>
            </a:r>
            <a:r>
              <a:rPr lang="en-US" b="1" i="0" dirty="0">
                <a:solidFill>
                  <a:srgbClr val="333333"/>
                </a:solidFill>
                <a:effectLst/>
                <a:latin typeface="038ad2f"/>
              </a:rPr>
              <a:t>getter methods</a:t>
            </a:r>
            <a:r>
              <a:rPr lang="en-US" b="0" i="0" dirty="0">
                <a:solidFill>
                  <a:srgbClr val="333333"/>
                </a:solidFill>
                <a:effectLst/>
                <a:latin typeface="038ad2f"/>
              </a:rPr>
              <a:t>.</a:t>
            </a:r>
          </a:p>
          <a:p>
            <a:pPr lvl="1">
              <a:buFont typeface="Arial" panose="020B0604020202020204" pitchFamily="34" charset="0"/>
              <a:buChar char="•"/>
            </a:pPr>
            <a:r>
              <a:rPr lang="en-US" b="0" i="0" dirty="0">
                <a:solidFill>
                  <a:srgbClr val="333333"/>
                </a:solidFill>
                <a:effectLst/>
                <a:latin typeface="038ad2f"/>
              </a:rPr>
              <a:t> </a:t>
            </a:r>
          </a:p>
          <a:p>
            <a:pPr algn="l">
              <a:buFont typeface="Arial" panose="020B0604020202020204" pitchFamily="34" charset="0"/>
              <a:buChar char="•"/>
            </a:pPr>
            <a:endParaRPr lang="en-US" dirty="0">
              <a:solidFill>
                <a:srgbClr val="333333"/>
              </a:solidFill>
              <a:latin typeface="038ad2f"/>
            </a:endParaRPr>
          </a:p>
          <a:p>
            <a:pPr algn="l">
              <a:buFont typeface="Arial" panose="020B0604020202020204" pitchFamily="34" charset="0"/>
              <a:buChar char="•"/>
            </a:pPr>
            <a:endParaRPr lang="en-US" b="0" i="0" dirty="0">
              <a:solidFill>
                <a:srgbClr val="333333"/>
              </a:solidFill>
              <a:effectLst/>
              <a:latin typeface="038ad2f"/>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i="0" dirty="0">
              <a:solidFill>
                <a:srgbClr val="333333"/>
              </a:solidFill>
              <a:effectLst/>
              <a:latin typeface="Bitter"/>
            </a:endParaRPr>
          </a:p>
          <a:p>
            <a:endParaRPr lang="en-US" b="1" dirty="0">
              <a:solidFill>
                <a:srgbClr val="266290"/>
              </a:solidFill>
              <a:latin typeface="038ad2f"/>
            </a:endParaRPr>
          </a:p>
        </p:txBody>
      </p:sp>
      <p:sp>
        <p:nvSpPr>
          <p:cNvPr id="2" name="Title 1"/>
          <p:cNvSpPr>
            <a:spLocks noGrp="1"/>
          </p:cNvSpPr>
          <p:nvPr>
            <p:ph type="title"/>
          </p:nvPr>
        </p:nvSpPr>
        <p:spPr/>
        <p:txBody>
          <a:bodyPr>
            <a:normAutofit/>
          </a:bodyPr>
          <a:lstStyle/>
          <a:p>
            <a:r>
              <a:rPr lang="en-US" b="1" dirty="0"/>
              <a:t>Conti..</a:t>
            </a:r>
            <a:endParaRPr lang="en-US" dirty="0"/>
          </a:p>
        </p:txBody>
      </p:sp>
    </p:spTree>
    <p:extLst>
      <p:ext uri="{BB962C8B-B14F-4D97-AF65-F5344CB8AC3E}">
        <p14:creationId xmlns:p14="http://schemas.microsoft.com/office/powerpoint/2010/main" val="323365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Class</a:t>
            </a:r>
            <a:r>
              <a:rPr lang="en-US" dirty="0"/>
              <a:t> </a:t>
            </a:r>
            <a:r>
              <a:rPr lang="en-US" b="1" dirty="0"/>
              <a:t>Contains</a:t>
            </a:r>
          </a:p>
          <a:p>
            <a:r>
              <a:rPr lang="en-US" dirty="0"/>
              <a:t>Properties(Data Member)</a:t>
            </a:r>
          </a:p>
          <a:p>
            <a:r>
              <a:rPr lang="en-US" dirty="0"/>
              <a:t>Function (Member Methods)</a:t>
            </a:r>
          </a:p>
          <a:p>
            <a:r>
              <a:rPr lang="en-US" dirty="0"/>
              <a:t>Constructor</a:t>
            </a:r>
          </a:p>
          <a:p>
            <a:r>
              <a:rPr lang="en-US" dirty="0"/>
              <a:t>Nested Class</a:t>
            </a:r>
          </a:p>
          <a:p>
            <a:r>
              <a:rPr lang="en-US" dirty="0"/>
              <a:t>Interface</a:t>
            </a:r>
          </a:p>
        </p:txBody>
      </p:sp>
      <p:sp>
        <p:nvSpPr>
          <p:cNvPr id="2" name="Title 1"/>
          <p:cNvSpPr>
            <a:spLocks noGrp="1"/>
          </p:cNvSpPr>
          <p:nvPr>
            <p:ph type="title"/>
          </p:nvPr>
        </p:nvSpPr>
        <p:spPr/>
        <p:txBody>
          <a:bodyPr>
            <a:normAutofit/>
          </a:bodyPr>
          <a:lstStyle/>
          <a:p>
            <a:r>
              <a:rPr lang="en-US" dirty="0"/>
              <a:t>Class Components</a:t>
            </a:r>
          </a:p>
        </p:txBody>
      </p:sp>
    </p:spTree>
    <p:extLst>
      <p:ext uri="{BB962C8B-B14F-4D97-AF65-F5344CB8AC3E}">
        <p14:creationId xmlns:p14="http://schemas.microsoft.com/office/powerpoint/2010/main" val="301001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133601"/>
            <a:ext cx="9067800" cy="6172200"/>
          </a:xfrm>
        </p:spPr>
        <p:txBody>
          <a:bodyPr>
            <a:noAutofit/>
          </a:bodyPr>
          <a:lstStyle/>
          <a:p>
            <a:pPr algn="l">
              <a:buFont typeface="Arial" panose="020B0604020202020204" pitchFamily="34" charset="0"/>
              <a:buChar char="•"/>
            </a:pPr>
            <a:r>
              <a:rPr lang="en-US" b="1" i="0" dirty="0">
                <a:solidFill>
                  <a:srgbClr val="333333"/>
                </a:solidFill>
                <a:effectLst/>
                <a:latin typeface="038ad2f"/>
              </a:rPr>
              <a:t>Local Variables : Local Variables </a:t>
            </a:r>
            <a:r>
              <a:rPr lang="en-US" b="0" i="0" dirty="0">
                <a:solidFill>
                  <a:srgbClr val="333333"/>
                </a:solidFill>
                <a:effectLst/>
                <a:latin typeface="038ad2f"/>
              </a:rPr>
              <a:t>are defined within the </a:t>
            </a:r>
            <a:r>
              <a:rPr lang="en-US" b="1" i="0" dirty="0">
                <a:solidFill>
                  <a:srgbClr val="333333"/>
                </a:solidFill>
                <a:effectLst/>
                <a:latin typeface="038ad2f"/>
              </a:rPr>
              <a:t>methods</a:t>
            </a:r>
            <a:r>
              <a:rPr lang="en-US" b="0" i="0" dirty="0">
                <a:solidFill>
                  <a:srgbClr val="333333"/>
                </a:solidFill>
                <a:effectLst/>
                <a:latin typeface="038ad2f"/>
              </a:rPr>
              <a:t> or </a:t>
            </a:r>
            <a:r>
              <a:rPr lang="en-US" b="1" i="0" dirty="0">
                <a:solidFill>
                  <a:srgbClr val="333333"/>
                </a:solidFill>
                <a:effectLst/>
                <a:latin typeface="038ad2f"/>
              </a:rPr>
              <a:t>constructors</a:t>
            </a:r>
            <a:r>
              <a:rPr lang="en-US" dirty="0">
                <a:solidFill>
                  <a:srgbClr val="333333"/>
                </a:solidFill>
                <a:latin typeface="038ad2f"/>
              </a:rPr>
              <a:t>, </a:t>
            </a:r>
            <a:r>
              <a:rPr lang="en-US" b="0" i="0" dirty="0">
                <a:solidFill>
                  <a:srgbClr val="333333"/>
                </a:solidFill>
                <a:effectLst/>
                <a:latin typeface="038ad2f"/>
              </a:rPr>
              <a:t>will be initialized with in the method and will get destroyed once the method execution completed.</a:t>
            </a:r>
          </a:p>
          <a:p>
            <a:pPr>
              <a:buFont typeface="Arial" panose="020B0604020202020204" pitchFamily="34" charset="0"/>
              <a:buChar char="•"/>
            </a:pPr>
            <a:r>
              <a:rPr lang="en-US" b="1" i="0" dirty="0">
                <a:solidFill>
                  <a:srgbClr val="333333"/>
                </a:solidFill>
                <a:effectLst/>
                <a:latin typeface="038ad2f"/>
              </a:rPr>
              <a:t>Instance Variables : Instance Variables </a:t>
            </a:r>
            <a:r>
              <a:rPr lang="en-US" b="0" i="0" dirty="0">
                <a:solidFill>
                  <a:srgbClr val="333333"/>
                </a:solidFill>
                <a:effectLst/>
                <a:latin typeface="038ad2f"/>
              </a:rPr>
              <a:t>are defined outside of </a:t>
            </a:r>
            <a:r>
              <a:rPr lang="en-US" b="1" dirty="0">
                <a:solidFill>
                  <a:srgbClr val="333333"/>
                </a:solidFill>
                <a:latin typeface="038ad2f"/>
              </a:rPr>
              <a:t>methods</a:t>
            </a:r>
            <a:r>
              <a:rPr lang="en-US" b="0" i="0" dirty="0">
                <a:solidFill>
                  <a:srgbClr val="333333"/>
                </a:solidFill>
                <a:effectLst/>
                <a:latin typeface="038ad2f"/>
              </a:rPr>
              <a:t> or </a:t>
            </a:r>
            <a:r>
              <a:rPr lang="en-US" b="1" dirty="0">
                <a:solidFill>
                  <a:srgbClr val="333333"/>
                </a:solidFill>
                <a:latin typeface="038ad2f"/>
              </a:rPr>
              <a:t>constructors</a:t>
            </a:r>
            <a:r>
              <a:rPr lang="en-US" b="0" i="0" dirty="0">
                <a:solidFill>
                  <a:srgbClr val="333333"/>
                </a:solidFill>
                <a:effectLst/>
                <a:latin typeface="038ad2f"/>
              </a:rPr>
              <a:t> and get initialized when the class is instantiated and can be called only with the help of objects, can be accessed within any method or constructor.</a:t>
            </a:r>
          </a:p>
          <a:p>
            <a:pPr>
              <a:buFont typeface="Arial" panose="020B0604020202020204" pitchFamily="34" charset="0"/>
              <a:buChar char="•"/>
            </a:pPr>
            <a:r>
              <a:rPr lang="en-US" b="1" i="0" dirty="0">
                <a:solidFill>
                  <a:srgbClr val="333333"/>
                </a:solidFill>
                <a:effectLst/>
                <a:latin typeface="038ad2f"/>
              </a:rPr>
              <a:t>Class Variables : Class Variables</a:t>
            </a:r>
            <a:r>
              <a:rPr lang="en-US" b="0" i="0" dirty="0">
                <a:solidFill>
                  <a:srgbClr val="333333"/>
                </a:solidFill>
                <a:effectLst/>
                <a:latin typeface="038ad2f"/>
              </a:rPr>
              <a:t> is almost similar to Instance variable except it has a </a:t>
            </a:r>
            <a:r>
              <a:rPr lang="en-US" b="1" i="0" u="none" strike="noStrike" dirty="0">
                <a:solidFill>
                  <a:srgbClr val="266290"/>
                </a:solidFill>
                <a:effectLst/>
                <a:latin typeface="038ad2f"/>
              </a:rPr>
              <a:t>static keyword</a:t>
            </a:r>
            <a:r>
              <a:rPr lang="en-US" b="0" i="0" dirty="0">
                <a:solidFill>
                  <a:srgbClr val="333333"/>
                </a:solidFill>
                <a:effectLst/>
                <a:latin typeface="038ad2f"/>
              </a:rPr>
              <a:t> in the front indicating the variable belongs to the java class and not to any instance. class variable called directly  </a:t>
            </a:r>
            <a:r>
              <a:rPr lang="en-US" b="1" i="1" dirty="0">
                <a:solidFill>
                  <a:srgbClr val="333333"/>
                </a:solidFill>
                <a:effectLst/>
                <a:latin typeface="038ad2f"/>
              </a:rPr>
              <a:t>&lt;&lt;Class Name&gt;&gt;.&lt;&lt;Variable Name&gt;&gt;</a:t>
            </a:r>
            <a:endParaRPr lang="en-US" b="0" i="0" dirty="0">
              <a:solidFill>
                <a:srgbClr val="333333"/>
              </a:solidFill>
              <a:effectLst/>
              <a:latin typeface="038ad2f"/>
            </a:endParaRPr>
          </a:p>
          <a:p>
            <a:pPr>
              <a:buFont typeface="Arial" panose="020B0604020202020204" pitchFamily="34" charset="0"/>
              <a:buChar char="•"/>
            </a:pPr>
            <a:endParaRPr lang="en-US" b="0" i="0" dirty="0">
              <a:solidFill>
                <a:srgbClr val="333333"/>
              </a:solidFill>
              <a:effectLst/>
              <a:latin typeface="038ad2f"/>
            </a:endParaRPr>
          </a:p>
          <a:p>
            <a:pPr algn="l">
              <a:buFont typeface="Arial" panose="020B0604020202020204" pitchFamily="34" charset="0"/>
              <a:buChar char="•"/>
            </a:pPr>
            <a:endParaRPr lang="en-US" b="0" i="0" dirty="0">
              <a:solidFill>
                <a:srgbClr val="333333"/>
              </a:solidFill>
              <a:effectLst/>
              <a:latin typeface="038ad2f"/>
            </a:endParaRPr>
          </a:p>
          <a:p>
            <a:pPr algn="l">
              <a:buFont typeface="Arial" panose="020B0604020202020204" pitchFamily="34" charset="0"/>
              <a:buChar char="•"/>
            </a:pPr>
            <a:endParaRPr lang="en-US" dirty="0">
              <a:solidFill>
                <a:srgbClr val="333333"/>
              </a:solidFill>
              <a:latin typeface="038ad2f"/>
            </a:endParaRPr>
          </a:p>
          <a:p>
            <a:pPr algn="l">
              <a:buFont typeface="Arial" panose="020B0604020202020204" pitchFamily="34" charset="0"/>
              <a:buChar char="•"/>
            </a:pPr>
            <a:endParaRPr lang="en-US" b="0" i="0" dirty="0">
              <a:solidFill>
                <a:srgbClr val="333333"/>
              </a:solidFill>
              <a:effectLst/>
              <a:latin typeface="038ad2f"/>
            </a:endParaRPr>
          </a:p>
          <a:p>
            <a:pPr marL="0" indent="0" algn="l">
              <a:buNone/>
            </a:pPr>
            <a:endParaRPr lang="en-US" b="0" i="0" dirty="0">
              <a:solidFill>
                <a:srgbClr val="333333"/>
              </a:solidFill>
              <a:effectLst/>
              <a:latin typeface="038ad2f"/>
            </a:endParaRPr>
          </a:p>
          <a:p>
            <a:pPr algn="l">
              <a:buFont typeface="Arial" panose="020B0604020202020204" pitchFamily="34" charset="0"/>
              <a:buChar char="•"/>
            </a:pPr>
            <a:endParaRPr lang="en-US" b="0" i="0" dirty="0">
              <a:solidFill>
                <a:srgbClr val="333333"/>
              </a:solidFill>
              <a:effectLst/>
              <a:latin typeface="038ad2f"/>
            </a:endParaRPr>
          </a:p>
        </p:txBody>
      </p:sp>
      <p:sp>
        <p:nvSpPr>
          <p:cNvPr id="2" name="Title 1"/>
          <p:cNvSpPr>
            <a:spLocks noGrp="1"/>
          </p:cNvSpPr>
          <p:nvPr>
            <p:ph type="title"/>
          </p:nvPr>
        </p:nvSpPr>
        <p:spPr/>
        <p:txBody>
          <a:bodyPr/>
          <a:lstStyle/>
          <a:p>
            <a:r>
              <a:rPr lang="en-US" b="1" dirty="0"/>
              <a:t>Variables in a class</a:t>
            </a:r>
            <a:endParaRPr lang="en-US" dirty="0"/>
          </a:p>
        </p:txBody>
      </p:sp>
    </p:spTree>
    <p:extLst>
      <p:ext uri="{BB962C8B-B14F-4D97-AF65-F5344CB8AC3E}">
        <p14:creationId xmlns:p14="http://schemas.microsoft.com/office/powerpoint/2010/main" val="162524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2248347"/>
            <a:ext cx="8763000" cy="4609653"/>
          </a:xfrm>
        </p:spPr>
        <p:txBody>
          <a:bodyPr>
            <a:normAutofit/>
          </a:bodyPr>
          <a:lstStyle/>
          <a:p>
            <a:r>
              <a:rPr lang="en-US" b="0" i="0" dirty="0">
                <a:solidFill>
                  <a:srgbClr val="333333"/>
                </a:solidFill>
                <a:effectLst/>
                <a:latin typeface="038ad2f"/>
              </a:rPr>
              <a:t>Any entity which has </a:t>
            </a:r>
            <a:r>
              <a:rPr lang="en-US" b="1" i="0" dirty="0">
                <a:solidFill>
                  <a:srgbClr val="333333"/>
                </a:solidFill>
                <a:effectLst/>
                <a:latin typeface="038ad2f"/>
              </a:rPr>
              <a:t>State</a:t>
            </a:r>
            <a:r>
              <a:rPr lang="en-US" b="0" i="0" dirty="0">
                <a:solidFill>
                  <a:srgbClr val="333333"/>
                </a:solidFill>
                <a:effectLst/>
                <a:latin typeface="038ad2f"/>
              </a:rPr>
              <a:t> and </a:t>
            </a:r>
            <a:r>
              <a:rPr lang="en-US" b="1" i="0" dirty="0">
                <a:solidFill>
                  <a:srgbClr val="333333"/>
                </a:solidFill>
                <a:effectLst/>
                <a:latin typeface="038ad2f"/>
              </a:rPr>
              <a:t>Behavior</a:t>
            </a:r>
            <a:r>
              <a:rPr lang="en-US" b="0" i="0" dirty="0">
                <a:solidFill>
                  <a:srgbClr val="333333"/>
                </a:solidFill>
                <a:effectLst/>
                <a:latin typeface="038ad2f"/>
              </a:rPr>
              <a:t> is known as </a:t>
            </a:r>
            <a:r>
              <a:rPr lang="en-US" b="1" i="0" dirty="0">
                <a:solidFill>
                  <a:srgbClr val="333333"/>
                </a:solidFill>
                <a:effectLst/>
                <a:latin typeface="038ad2f"/>
              </a:rPr>
              <a:t>Object,</a:t>
            </a:r>
          </a:p>
          <a:p>
            <a:r>
              <a:rPr lang="en-US" b="0" i="0" dirty="0">
                <a:solidFill>
                  <a:srgbClr val="333333"/>
                </a:solidFill>
                <a:effectLst/>
                <a:latin typeface="038ad2f"/>
              </a:rPr>
              <a:t>It can be either </a:t>
            </a:r>
            <a:r>
              <a:rPr lang="en-US" b="1" i="0" dirty="0">
                <a:solidFill>
                  <a:srgbClr val="333333"/>
                </a:solidFill>
                <a:effectLst/>
                <a:latin typeface="038ad2f"/>
              </a:rPr>
              <a:t>physical</a:t>
            </a:r>
            <a:r>
              <a:rPr lang="en-US" b="0" i="0" dirty="0">
                <a:solidFill>
                  <a:srgbClr val="333333"/>
                </a:solidFill>
                <a:effectLst/>
                <a:latin typeface="038ad2f"/>
              </a:rPr>
              <a:t> or </a:t>
            </a:r>
            <a:r>
              <a:rPr lang="en-US" b="1" i="0" dirty="0">
                <a:solidFill>
                  <a:srgbClr val="333333"/>
                </a:solidFill>
                <a:effectLst/>
                <a:latin typeface="038ad2f"/>
              </a:rPr>
              <a:t>logical</a:t>
            </a:r>
            <a:r>
              <a:rPr lang="en-US" b="0" i="0" dirty="0">
                <a:solidFill>
                  <a:srgbClr val="333333"/>
                </a:solidFill>
                <a:effectLst/>
                <a:latin typeface="038ad2f"/>
              </a:rPr>
              <a:t>.</a:t>
            </a:r>
          </a:p>
          <a:p>
            <a:endParaRPr lang="en-US" b="0" i="0" dirty="0">
              <a:solidFill>
                <a:srgbClr val="333333"/>
              </a:solidFill>
              <a:effectLst/>
              <a:latin typeface="038ad2f"/>
            </a:endParaRPr>
          </a:p>
          <a:p>
            <a:r>
              <a:rPr lang="en-US" b="1" dirty="0">
                <a:solidFill>
                  <a:srgbClr val="333333"/>
                </a:solidFill>
                <a:latin typeface="038ad2f"/>
              </a:rPr>
              <a:t>State: </a:t>
            </a:r>
            <a:r>
              <a:rPr lang="en-US" dirty="0">
                <a:solidFill>
                  <a:srgbClr val="333333"/>
                </a:solidFill>
                <a:latin typeface="038ad2f"/>
              </a:rPr>
              <a:t>represents the data (value) of an object.</a:t>
            </a:r>
          </a:p>
          <a:p>
            <a:r>
              <a:rPr lang="en-US" b="1" dirty="0">
                <a:solidFill>
                  <a:srgbClr val="333333"/>
                </a:solidFill>
                <a:latin typeface="038ad2f"/>
              </a:rPr>
              <a:t>Behavior: </a:t>
            </a:r>
            <a:r>
              <a:rPr lang="en-US" dirty="0">
                <a:solidFill>
                  <a:srgbClr val="333333"/>
                </a:solidFill>
                <a:latin typeface="038ad2f"/>
              </a:rPr>
              <a:t>represents the behavior (functionality) of an object.</a:t>
            </a:r>
          </a:p>
          <a:p>
            <a:r>
              <a:rPr lang="en-US" b="1" dirty="0">
                <a:solidFill>
                  <a:srgbClr val="333333"/>
                </a:solidFill>
                <a:latin typeface="038ad2f"/>
              </a:rPr>
              <a:t>Identity: </a:t>
            </a:r>
            <a:r>
              <a:rPr lang="en-US" dirty="0">
                <a:solidFill>
                  <a:srgbClr val="333333"/>
                </a:solidFill>
                <a:latin typeface="038ad2f"/>
              </a:rPr>
              <a:t>An object identity is typically implemented via a unique ID. The value of the ID is not visible to the external user. However, it is used internally by the JVM to identify each object uniquely</a:t>
            </a:r>
          </a:p>
          <a:p>
            <a:endParaRPr lang="en-US" b="1" dirty="0"/>
          </a:p>
          <a:p>
            <a:endParaRPr lang="en-US" dirty="0"/>
          </a:p>
        </p:txBody>
      </p:sp>
      <p:sp>
        <p:nvSpPr>
          <p:cNvPr id="4" name="Title 3"/>
          <p:cNvSpPr>
            <a:spLocks noGrp="1"/>
          </p:cNvSpPr>
          <p:nvPr>
            <p:ph type="title"/>
          </p:nvPr>
        </p:nvSpPr>
        <p:spPr/>
        <p:txBody>
          <a:bodyPr>
            <a:normAutofit/>
          </a:bodyPr>
          <a:lstStyle/>
          <a:p>
            <a:r>
              <a:rPr lang="en-US" b="1" dirty="0"/>
              <a:t>Object and Object Class</a:t>
            </a:r>
            <a:endParaRPr lang="en-US" dirty="0"/>
          </a:p>
        </p:txBody>
      </p:sp>
    </p:spTree>
    <p:extLst>
      <p:ext uri="{BB962C8B-B14F-4D97-AF65-F5344CB8AC3E}">
        <p14:creationId xmlns:p14="http://schemas.microsoft.com/office/powerpoint/2010/main" val="318535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38746"/>
            <a:ext cx="9296399" cy="4068763"/>
          </a:xfrm>
        </p:spPr>
        <p:txBody>
          <a:bodyPr/>
          <a:lstStyle/>
          <a:p>
            <a:pPr marL="0" indent="0">
              <a:buNone/>
            </a:pPr>
            <a:r>
              <a:rPr lang="en-US" b="1" dirty="0">
                <a:solidFill>
                  <a:srgbClr val="333333"/>
                </a:solidFill>
                <a:latin typeface="038ad2f"/>
              </a:rPr>
              <a:t>                                      </a:t>
            </a:r>
            <a:r>
              <a:rPr lang="en-US" sz="3200" b="1" i="0" dirty="0">
                <a:solidFill>
                  <a:srgbClr val="333333"/>
                </a:solidFill>
                <a:effectLst/>
                <a:latin typeface="038ad2f"/>
              </a:rPr>
              <a:t>Demo obj =new Demo();</a:t>
            </a:r>
            <a:endParaRPr lang="en-US" sz="3200" b="1" dirty="0">
              <a:solidFill>
                <a:srgbClr val="333333"/>
              </a:solidFill>
              <a:latin typeface="038ad2f"/>
            </a:endParaRPr>
          </a:p>
          <a:p>
            <a:pPr algn="l">
              <a:buFont typeface="+mj-lt"/>
              <a:buAutoNum type="arabicPeriod"/>
            </a:pPr>
            <a:r>
              <a:rPr lang="en-US" b="1" i="0" dirty="0">
                <a:solidFill>
                  <a:srgbClr val="333333"/>
                </a:solidFill>
                <a:effectLst/>
                <a:latin typeface="038ad2f"/>
              </a:rPr>
              <a:t>Declaration</a:t>
            </a:r>
            <a:r>
              <a:rPr lang="en-US" b="0" i="0" dirty="0">
                <a:solidFill>
                  <a:srgbClr val="333333"/>
                </a:solidFill>
                <a:effectLst/>
                <a:latin typeface="038ad2f"/>
              </a:rPr>
              <a:t>: </a:t>
            </a:r>
            <a:r>
              <a:rPr lang="en-US" b="1" i="1" dirty="0">
                <a:solidFill>
                  <a:srgbClr val="333333"/>
                </a:solidFill>
                <a:effectLst/>
                <a:latin typeface="038ad2f"/>
              </a:rPr>
              <a:t>“Demo obj”</a:t>
            </a:r>
            <a:r>
              <a:rPr lang="en-US" b="0" i="0" dirty="0">
                <a:solidFill>
                  <a:srgbClr val="333333"/>
                </a:solidFill>
                <a:effectLst/>
                <a:latin typeface="038ad2f"/>
              </a:rPr>
              <a:t>, this associates the variable name with an object type.( Here it is </a:t>
            </a:r>
            <a:r>
              <a:rPr lang="en-US" b="1" i="0" dirty="0">
                <a:solidFill>
                  <a:srgbClr val="333333"/>
                </a:solidFill>
                <a:effectLst/>
                <a:latin typeface="038ad2f"/>
              </a:rPr>
              <a:t>Demo</a:t>
            </a:r>
            <a:r>
              <a:rPr lang="en-US" b="0" i="0" dirty="0">
                <a:solidFill>
                  <a:srgbClr val="333333"/>
                </a:solidFill>
                <a:effectLst/>
                <a:latin typeface="038ad2f"/>
              </a:rPr>
              <a:t> type )</a:t>
            </a:r>
          </a:p>
          <a:p>
            <a:pPr algn="l">
              <a:buFont typeface="+mj-lt"/>
              <a:buAutoNum type="arabicPeriod"/>
            </a:pPr>
            <a:r>
              <a:rPr lang="en-US" b="1" i="0" dirty="0">
                <a:solidFill>
                  <a:srgbClr val="333333"/>
                </a:solidFill>
                <a:effectLst/>
                <a:latin typeface="038ad2f"/>
              </a:rPr>
              <a:t>Instantiation</a:t>
            </a:r>
            <a:r>
              <a:rPr lang="en-US" b="0" i="0" dirty="0">
                <a:solidFill>
                  <a:srgbClr val="333333"/>
                </a:solidFill>
                <a:effectLst/>
                <a:latin typeface="038ad2f"/>
              </a:rPr>
              <a:t>: The </a:t>
            </a:r>
            <a:r>
              <a:rPr lang="en-US" b="1" i="1" dirty="0">
                <a:solidFill>
                  <a:srgbClr val="333333"/>
                </a:solidFill>
                <a:effectLst/>
                <a:latin typeface="038ad2f"/>
              </a:rPr>
              <a:t>new</a:t>
            </a:r>
            <a:r>
              <a:rPr lang="en-US" b="0" i="0" dirty="0">
                <a:solidFill>
                  <a:srgbClr val="333333"/>
                </a:solidFill>
                <a:effectLst/>
                <a:latin typeface="038ad2f"/>
              </a:rPr>
              <a:t> Keyword is the one which creates the Object here</a:t>
            </a:r>
          </a:p>
          <a:p>
            <a:pPr algn="l">
              <a:buFont typeface="+mj-lt"/>
              <a:buAutoNum type="arabicPeriod"/>
            </a:pPr>
            <a:r>
              <a:rPr lang="en-US" b="1" i="0" dirty="0">
                <a:solidFill>
                  <a:srgbClr val="333333"/>
                </a:solidFill>
                <a:effectLst/>
                <a:latin typeface="038ad2f"/>
              </a:rPr>
              <a:t>Initialization</a:t>
            </a:r>
            <a:r>
              <a:rPr lang="en-US" b="0" i="0" dirty="0">
                <a:solidFill>
                  <a:srgbClr val="333333"/>
                </a:solidFill>
                <a:effectLst/>
                <a:latin typeface="038ad2f"/>
              </a:rPr>
              <a:t>: The new keyword is followed by a call to a constructor, which initializes the new object.</a:t>
            </a:r>
          </a:p>
          <a:p>
            <a:pPr marL="0" indent="0" algn="l">
              <a:buNone/>
            </a:pPr>
            <a:endParaRPr lang="en-US" dirty="0">
              <a:solidFill>
                <a:srgbClr val="333333"/>
              </a:solidFill>
              <a:latin typeface="038ad2f"/>
            </a:endParaRPr>
          </a:p>
        </p:txBody>
      </p:sp>
      <p:sp>
        <p:nvSpPr>
          <p:cNvPr id="2" name="Title 1"/>
          <p:cNvSpPr>
            <a:spLocks noGrp="1"/>
          </p:cNvSpPr>
          <p:nvPr>
            <p:ph type="title"/>
          </p:nvPr>
        </p:nvSpPr>
        <p:spPr/>
        <p:txBody>
          <a:bodyPr>
            <a:normAutofit fontScale="90000"/>
          </a:bodyPr>
          <a:lstStyle/>
          <a:p>
            <a:r>
              <a:rPr lang="en-US" b="1" dirty="0"/>
              <a:t>Conti...</a:t>
            </a:r>
            <a:br>
              <a:rPr lang="en-US" b="1" dirty="0"/>
            </a:br>
            <a:endParaRPr lang="en-US" dirty="0"/>
          </a:p>
        </p:txBody>
      </p:sp>
    </p:spTree>
    <p:extLst>
      <p:ext uri="{BB962C8B-B14F-4D97-AF65-F5344CB8AC3E}">
        <p14:creationId xmlns:p14="http://schemas.microsoft.com/office/powerpoint/2010/main" val="300426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b="1" i="0" dirty="0">
                <a:solidFill>
                  <a:srgbClr val="333333"/>
                </a:solidFill>
                <a:effectLst/>
                <a:latin typeface="Bitter"/>
              </a:rPr>
              <a:t>Using new keyword</a:t>
            </a:r>
          </a:p>
          <a:p>
            <a:r>
              <a:rPr lang="en-IN" sz="2800" b="1" i="0" dirty="0">
                <a:solidFill>
                  <a:srgbClr val="333333"/>
                </a:solidFill>
                <a:effectLst/>
                <a:latin typeface="Bitter"/>
              </a:rPr>
              <a:t> </a:t>
            </a:r>
            <a:r>
              <a:rPr lang="en-IN" sz="2800" b="1" dirty="0">
                <a:solidFill>
                  <a:srgbClr val="333333"/>
                </a:solidFill>
                <a:latin typeface="Bitter"/>
              </a:rPr>
              <a:t>Using </a:t>
            </a:r>
            <a:r>
              <a:rPr lang="en-IN" sz="2800" b="1" dirty="0" err="1">
                <a:solidFill>
                  <a:srgbClr val="333333"/>
                </a:solidFill>
                <a:latin typeface="Bitter"/>
              </a:rPr>
              <a:t>class.forName</a:t>
            </a:r>
            <a:r>
              <a:rPr lang="en-IN" sz="2800" b="1" dirty="0">
                <a:solidFill>
                  <a:srgbClr val="333333"/>
                </a:solidFill>
                <a:latin typeface="Bitter"/>
              </a:rPr>
              <a:t>()</a:t>
            </a:r>
          </a:p>
          <a:p>
            <a:r>
              <a:rPr lang="en-US" sz="2800" b="1" dirty="0">
                <a:solidFill>
                  <a:srgbClr val="333333"/>
                </a:solidFill>
                <a:latin typeface="Bitter"/>
              </a:rPr>
              <a:t>Using Class Loader and </a:t>
            </a:r>
            <a:r>
              <a:rPr lang="en-US" sz="2800" b="1" dirty="0" err="1">
                <a:solidFill>
                  <a:srgbClr val="333333"/>
                </a:solidFill>
                <a:latin typeface="Bitter"/>
              </a:rPr>
              <a:t>newInstance</a:t>
            </a:r>
            <a:r>
              <a:rPr lang="en-US" sz="2800" b="1" dirty="0">
                <a:solidFill>
                  <a:srgbClr val="333333"/>
                </a:solidFill>
                <a:latin typeface="Bitter"/>
              </a:rPr>
              <a:t>() Method</a:t>
            </a:r>
          </a:p>
          <a:p>
            <a:r>
              <a:rPr lang="en-IN" sz="2800" b="1" i="0" dirty="0">
                <a:solidFill>
                  <a:srgbClr val="333333"/>
                </a:solidFill>
                <a:effectLst/>
                <a:latin typeface="Bitter"/>
              </a:rPr>
              <a:t> Using Object Deserialization</a:t>
            </a:r>
          </a:p>
          <a:p>
            <a:r>
              <a:rPr lang="en-US" sz="2800" b="1" i="0" dirty="0">
                <a:solidFill>
                  <a:srgbClr val="333333"/>
                </a:solidFill>
                <a:effectLst/>
                <a:latin typeface="Bitter"/>
              </a:rPr>
              <a:t> Using Object Cloning – clone() method</a:t>
            </a:r>
          </a:p>
          <a:p>
            <a:endParaRPr lang="en-US" b="1" i="0" dirty="0">
              <a:solidFill>
                <a:srgbClr val="333333"/>
              </a:solidFill>
              <a:effectLst/>
              <a:latin typeface="Bitter"/>
            </a:endParaRPr>
          </a:p>
          <a:p>
            <a:endParaRPr lang="en-IN" b="1" i="0" dirty="0">
              <a:solidFill>
                <a:srgbClr val="333333"/>
              </a:solidFill>
              <a:effectLst/>
              <a:latin typeface="Bitter"/>
            </a:endParaRPr>
          </a:p>
          <a:p>
            <a:endParaRPr lang="en-US" dirty="0"/>
          </a:p>
        </p:txBody>
      </p:sp>
      <p:sp>
        <p:nvSpPr>
          <p:cNvPr id="2" name="Title 1"/>
          <p:cNvSpPr>
            <a:spLocks noGrp="1"/>
          </p:cNvSpPr>
          <p:nvPr>
            <p:ph type="title"/>
          </p:nvPr>
        </p:nvSpPr>
        <p:spPr/>
        <p:txBody>
          <a:bodyPr>
            <a:normAutofit/>
          </a:bodyPr>
          <a:lstStyle/>
          <a:p>
            <a:r>
              <a:rPr lang="en-US" b="1" dirty="0"/>
              <a:t>Create an Object</a:t>
            </a:r>
            <a:endParaRPr lang="en-US" dirty="0"/>
          </a:p>
        </p:txBody>
      </p:sp>
    </p:spTree>
    <p:extLst>
      <p:ext uri="{BB962C8B-B14F-4D97-AF65-F5344CB8AC3E}">
        <p14:creationId xmlns:p14="http://schemas.microsoft.com/office/powerpoint/2010/main" val="107795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Constructor</a:t>
            </a:r>
            <a:r>
              <a:rPr lang="en-US" dirty="0"/>
              <a:t> is a special method in Java which is used to initialize the object. </a:t>
            </a:r>
          </a:p>
          <a:p>
            <a:r>
              <a:rPr lang="en-US" dirty="0"/>
              <a:t>It looks like a normal method however it is not.</a:t>
            </a:r>
          </a:p>
          <a:p>
            <a:r>
              <a:rPr lang="en-US" dirty="0"/>
              <a:t> A normal java method will have return type whereas the constructor will not have an explicit return type. </a:t>
            </a:r>
          </a:p>
          <a:p>
            <a:r>
              <a:rPr lang="en-US" dirty="0"/>
              <a:t>A constructor will be called during the time of object creation, when we use new keyword follow by class name.</a:t>
            </a:r>
          </a:p>
        </p:txBody>
      </p:sp>
      <p:sp>
        <p:nvSpPr>
          <p:cNvPr id="2" name="Title 1"/>
          <p:cNvSpPr>
            <a:spLocks noGrp="1"/>
          </p:cNvSpPr>
          <p:nvPr>
            <p:ph type="title"/>
          </p:nvPr>
        </p:nvSpPr>
        <p:spPr>
          <a:xfrm>
            <a:off x="688489" y="361950"/>
            <a:ext cx="7756263" cy="1054250"/>
          </a:xfrm>
        </p:spPr>
        <p:txBody>
          <a:bodyPr>
            <a:normAutofit/>
          </a:bodyPr>
          <a:lstStyle/>
          <a:p>
            <a:r>
              <a:rPr lang="en-US" b="1" dirty="0"/>
              <a:t>Constructor</a:t>
            </a:r>
            <a:endParaRPr lang="en-US" dirty="0"/>
          </a:p>
        </p:txBody>
      </p:sp>
    </p:spTree>
    <p:extLst>
      <p:ext uri="{BB962C8B-B14F-4D97-AF65-F5344CB8AC3E}">
        <p14:creationId xmlns:p14="http://schemas.microsoft.com/office/powerpoint/2010/main" val="16955255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845</TotalTime>
  <Words>2505</Words>
  <Application>Microsoft Office PowerPoint</Application>
  <PresentationFormat>On-screen Show (4:3)</PresentationFormat>
  <Paragraphs>247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038ad2f</vt:lpstr>
      <vt:lpstr>Arial</vt:lpstr>
      <vt:lpstr>Bitter</vt:lpstr>
      <vt:lpstr>Book Antiqua</vt:lpstr>
      <vt:lpstr>Wingdings</vt:lpstr>
      <vt:lpstr>Hardcover</vt:lpstr>
      <vt:lpstr>OOPs Concepts</vt:lpstr>
      <vt:lpstr>Class in Java</vt:lpstr>
      <vt:lpstr>Conti…</vt:lpstr>
      <vt:lpstr>Class Components</vt:lpstr>
      <vt:lpstr>Variables in a class</vt:lpstr>
      <vt:lpstr>Object and Object Class</vt:lpstr>
      <vt:lpstr>Conti... </vt:lpstr>
      <vt:lpstr>Create an Object</vt:lpstr>
      <vt:lpstr>Constructor</vt:lpstr>
      <vt:lpstr> Rules for creating a Constructors in Java </vt:lpstr>
      <vt:lpstr> Types of Java Constructors </vt:lpstr>
      <vt:lpstr>Interview Questions</vt:lpstr>
      <vt:lpstr> Constructor Chaining </vt:lpstr>
      <vt:lpstr>How Constructor Chaining works ? </vt:lpstr>
      <vt:lpstr>Important Points</vt:lpstr>
      <vt:lpstr>Conti… </vt:lpstr>
      <vt:lpstr>Private Constructors</vt:lpstr>
      <vt:lpstr>This Keyword</vt:lpstr>
      <vt:lpstr>Static Keyword</vt:lpstr>
      <vt:lpstr>static variable</vt:lpstr>
      <vt:lpstr>static method</vt:lpstr>
      <vt:lpstr>static block</vt:lpstr>
      <vt:lpstr>static class</vt:lpstr>
      <vt:lpstr>Final Keyword</vt:lpstr>
      <vt:lpstr>final variable</vt:lpstr>
      <vt:lpstr>final method</vt:lpstr>
      <vt:lpstr>final class</vt:lpstr>
      <vt:lpstr>Polymorphism in Java</vt:lpstr>
      <vt:lpstr>Method Overloading </vt:lpstr>
      <vt:lpstr>Method Overriding  </vt:lpstr>
      <vt:lpstr>Encapsulation</vt:lpstr>
      <vt:lpstr>Use of encapsulation ?</vt:lpstr>
      <vt:lpstr>Conti..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Debasish sahoo</dc:creator>
  <cp:lastModifiedBy>debasish.sahoo23@outlook.com</cp:lastModifiedBy>
  <cp:revision>51</cp:revision>
  <dcterms:created xsi:type="dcterms:W3CDTF">2017-10-31T11:55:42Z</dcterms:created>
  <dcterms:modified xsi:type="dcterms:W3CDTF">2023-05-19T06:06:46Z</dcterms:modified>
</cp:coreProperties>
</file>