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3" r:id="rId8"/>
    <p:sldId id="262" r:id="rId9"/>
    <p:sldId id="265" r:id="rId10"/>
    <p:sldId id="264"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59"/>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A673E0-F6BB-0243-9EA6-2A7793E508B9}" type="datetimeFigureOut">
              <a:rPr lang="en-US" smtClean="0"/>
              <a:t>12/11/15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0CCB9E-4AC2-8543-B1D9-6B3D793F53DC}" type="slidenum">
              <a:rPr lang="en-US" smtClean="0"/>
              <a:t>‹#›</a:t>
            </a:fld>
            <a:endParaRPr lang="en-US"/>
          </a:p>
        </p:txBody>
      </p:sp>
    </p:spTree>
    <p:extLst>
      <p:ext uri="{BB962C8B-B14F-4D97-AF65-F5344CB8AC3E}">
        <p14:creationId xmlns:p14="http://schemas.microsoft.com/office/powerpoint/2010/main" val="82897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Martin…</a:t>
            </a:r>
            <a:endParaRPr lang="en-US" dirty="0"/>
          </a:p>
        </p:txBody>
      </p:sp>
    </p:spTree>
    <p:extLst>
      <p:ext uri="{BB962C8B-B14F-4D97-AF65-F5344CB8AC3E}">
        <p14:creationId xmlns:p14="http://schemas.microsoft.com/office/powerpoint/2010/main" val="13285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Martin…</a:t>
            </a:r>
            <a:endParaRPr lang="en-US" dirty="0"/>
          </a:p>
        </p:txBody>
      </p:sp>
    </p:spTree>
    <p:extLst>
      <p:ext uri="{BB962C8B-B14F-4D97-AF65-F5344CB8AC3E}">
        <p14:creationId xmlns:p14="http://schemas.microsoft.com/office/powerpoint/2010/main" val="621183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Martin…</a:t>
            </a:r>
            <a:endParaRPr lang="en-US" dirty="0"/>
          </a:p>
        </p:txBody>
      </p:sp>
    </p:spTree>
    <p:extLst>
      <p:ext uri="{BB962C8B-B14F-4D97-AF65-F5344CB8AC3E}">
        <p14:creationId xmlns:p14="http://schemas.microsoft.com/office/powerpoint/2010/main" val="84553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Martin…</a:t>
            </a:r>
            <a:endParaRPr lang="en-US" dirty="0"/>
          </a:p>
        </p:txBody>
      </p:sp>
    </p:spTree>
    <p:extLst>
      <p:ext uri="{BB962C8B-B14F-4D97-AF65-F5344CB8AC3E}">
        <p14:creationId xmlns:p14="http://schemas.microsoft.com/office/powerpoint/2010/main" val="1621106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Martin…</a:t>
            </a:r>
            <a:endParaRPr lang="en-US" dirty="0"/>
          </a:p>
        </p:txBody>
      </p:sp>
    </p:spTree>
    <p:extLst>
      <p:ext uri="{BB962C8B-B14F-4D97-AF65-F5344CB8AC3E}">
        <p14:creationId xmlns:p14="http://schemas.microsoft.com/office/powerpoint/2010/main" val="410552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Martin…</a:t>
            </a:r>
            <a:endParaRPr lang="en-US" dirty="0"/>
          </a:p>
        </p:txBody>
      </p:sp>
    </p:spTree>
    <p:extLst>
      <p:ext uri="{BB962C8B-B14F-4D97-AF65-F5344CB8AC3E}">
        <p14:creationId xmlns:p14="http://schemas.microsoft.com/office/powerpoint/2010/main" val="2073995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Martin…</a:t>
            </a:r>
            <a:endParaRPr lang="en-US" dirty="0"/>
          </a:p>
        </p:txBody>
      </p:sp>
    </p:spTree>
    <p:extLst>
      <p:ext uri="{BB962C8B-B14F-4D97-AF65-F5344CB8AC3E}">
        <p14:creationId xmlns:p14="http://schemas.microsoft.com/office/powerpoint/2010/main" val="1375441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Martin…</a:t>
            </a:r>
            <a:endParaRPr lang="en-US" dirty="0"/>
          </a:p>
        </p:txBody>
      </p:sp>
    </p:spTree>
    <p:extLst>
      <p:ext uri="{BB962C8B-B14F-4D97-AF65-F5344CB8AC3E}">
        <p14:creationId xmlns:p14="http://schemas.microsoft.com/office/powerpoint/2010/main" val="1268229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Martin…</a:t>
            </a:r>
            <a:endParaRPr lang="en-US" dirty="0"/>
          </a:p>
        </p:txBody>
      </p:sp>
    </p:spTree>
    <p:extLst>
      <p:ext uri="{BB962C8B-B14F-4D97-AF65-F5344CB8AC3E}">
        <p14:creationId xmlns:p14="http://schemas.microsoft.com/office/powerpoint/2010/main" val="1294615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Martin…</a:t>
            </a:r>
            <a:endParaRPr lang="en-US" dirty="0"/>
          </a:p>
        </p:txBody>
      </p:sp>
    </p:spTree>
    <p:extLst>
      <p:ext uri="{BB962C8B-B14F-4D97-AF65-F5344CB8AC3E}">
        <p14:creationId xmlns:p14="http://schemas.microsoft.com/office/powerpoint/2010/main" val="249805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Martin…</a:t>
            </a:r>
            <a:endParaRPr lang="en-US" dirty="0"/>
          </a:p>
        </p:txBody>
      </p:sp>
    </p:spTree>
    <p:extLst>
      <p:ext uri="{BB962C8B-B14F-4D97-AF65-F5344CB8AC3E}">
        <p14:creationId xmlns:p14="http://schemas.microsoft.com/office/powerpoint/2010/main" val="782724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Martin…</a:t>
            </a:r>
            <a:endParaRPr lang="en-US" dirty="0"/>
          </a:p>
        </p:txBody>
      </p:sp>
    </p:spTree>
    <p:extLst>
      <p:ext uri="{BB962C8B-B14F-4D97-AF65-F5344CB8AC3E}">
        <p14:creationId xmlns:p14="http://schemas.microsoft.com/office/powerpoint/2010/main" val="1765613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Martin…</a:t>
            </a:r>
            <a:endParaRPr lang="en-US" dirty="0"/>
          </a:p>
        </p:txBody>
      </p:sp>
    </p:spTree>
    <p:extLst>
      <p:ext uri="{BB962C8B-B14F-4D97-AF65-F5344CB8AC3E}">
        <p14:creationId xmlns:p14="http://schemas.microsoft.com/office/powerpoint/2010/main" val="1874580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Martin…</a:t>
            </a:r>
            <a:endParaRPr lang="en-US" dirty="0"/>
          </a:p>
        </p:txBody>
      </p:sp>
    </p:spTree>
    <p:extLst>
      <p:ext uri="{BB962C8B-B14F-4D97-AF65-F5344CB8AC3E}">
        <p14:creationId xmlns:p14="http://schemas.microsoft.com/office/powerpoint/2010/main" val="467708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Martin…</a:t>
            </a:r>
            <a:endParaRPr lang="en-US" dirty="0"/>
          </a:p>
        </p:txBody>
      </p:sp>
    </p:spTree>
    <p:extLst>
      <p:ext uri="{BB962C8B-B14F-4D97-AF65-F5344CB8AC3E}">
        <p14:creationId xmlns:p14="http://schemas.microsoft.com/office/powerpoint/2010/main" val="1667534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3A0F2C-F8E3-B744-9C29-51FB6FC21671}" type="datetimeFigureOut">
              <a:rPr lang="en-US" smtClean="0"/>
              <a:t>12/11/15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6A1A4-0050-3F44-A075-FEE119C7AADA}" type="slidenum">
              <a:rPr lang="en-US" smtClean="0"/>
              <a:t>‹#›</a:t>
            </a:fld>
            <a:endParaRPr lang="en-US"/>
          </a:p>
        </p:txBody>
      </p:sp>
    </p:spTree>
    <p:extLst>
      <p:ext uri="{BB962C8B-B14F-4D97-AF65-F5344CB8AC3E}">
        <p14:creationId xmlns:p14="http://schemas.microsoft.com/office/powerpoint/2010/main" val="130635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A0F2C-F8E3-B744-9C29-51FB6FC21671}" type="datetimeFigureOut">
              <a:rPr lang="en-US" smtClean="0"/>
              <a:t>12/11/15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6A1A4-0050-3F44-A075-FEE119C7AADA}" type="slidenum">
              <a:rPr lang="en-US" smtClean="0"/>
              <a:t>‹#›</a:t>
            </a:fld>
            <a:endParaRPr lang="en-US"/>
          </a:p>
        </p:txBody>
      </p:sp>
    </p:spTree>
    <p:extLst>
      <p:ext uri="{BB962C8B-B14F-4D97-AF65-F5344CB8AC3E}">
        <p14:creationId xmlns:p14="http://schemas.microsoft.com/office/powerpoint/2010/main" val="179053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A0F2C-F8E3-B744-9C29-51FB6FC21671}" type="datetimeFigureOut">
              <a:rPr lang="en-US" smtClean="0"/>
              <a:t>12/11/15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6A1A4-0050-3F44-A075-FEE119C7AADA}" type="slidenum">
              <a:rPr lang="en-US" smtClean="0"/>
              <a:t>‹#›</a:t>
            </a:fld>
            <a:endParaRPr lang="en-US"/>
          </a:p>
        </p:txBody>
      </p:sp>
    </p:spTree>
    <p:extLst>
      <p:ext uri="{BB962C8B-B14F-4D97-AF65-F5344CB8AC3E}">
        <p14:creationId xmlns:p14="http://schemas.microsoft.com/office/powerpoint/2010/main" val="799096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612" y="1313817"/>
            <a:ext cx="9867719" cy="4811454"/>
          </a:xfrm>
        </p:spPr>
        <p:txBody>
          <a:bodyPr>
            <a:normAutofit/>
          </a:bodyPr>
          <a:lstStyle>
            <a:lvl1pPr>
              <a:defRPr sz="1632">
                <a:solidFill>
                  <a:schemeClr val="tx2"/>
                </a:solidFill>
              </a:defRPr>
            </a:lvl1pPr>
            <a:lvl2pPr>
              <a:defRPr sz="1632">
                <a:solidFill>
                  <a:srgbClr val="464749"/>
                </a:solidFill>
              </a:defRPr>
            </a:lvl2pPr>
            <a:lvl3pPr>
              <a:defRPr sz="1451"/>
            </a:lvl3pPr>
            <a:lvl4pPr>
              <a:defRPr sz="1270"/>
            </a:lvl4pPr>
            <a:lvl5pPr>
              <a:tabLst/>
              <a:defRPr sz="127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p:txBody>
      </p:sp>
      <p:sp>
        <p:nvSpPr>
          <p:cNvPr id="6" name="Slide Number Placeholder 5"/>
          <p:cNvSpPr>
            <a:spLocks noGrp="1"/>
          </p:cNvSpPr>
          <p:nvPr>
            <p:ph type="sldNum" sz="quarter" idx="12"/>
          </p:nvPr>
        </p:nvSpPr>
        <p:spPr/>
        <p:txBody>
          <a:bodyPr/>
          <a:lstStyle/>
          <a:p>
            <a:fld id="{276DE07D-12F9-FF40-B07B-9B015B6B1FBE}" type="slidenum">
              <a:rPr lang="en-US" smtClean="0"/>
              <a:t>‹#›</a:t>
            </a:fld>
            <a:endParaRPr lang="en-US" dirty="0"/>
          </a:p>
        </p:txBody>
      </p:sp>
      <p:sp>
        <p:nvSpPr>
          <p:cNvPr id="7" name="Text Placeholder 7"/>
          <p:cNvSpPr>
            <a:spLocks noGrp="1"/>
          </p:cNvSpPr>
          <p:nvPr>
            <p:ph type="body" sz="quarter" idx="17" hasCustomPrompt="1"/>
          </p:nvPr>
        </p:nvSpPr>
        <p:spPr bwMode="gray">
          <a:xfrm>
            <a:off x="601180" y="164522"/>
            <a:ext cx="9389658" cy="253620"/>
          </a:xfrm>
          <a:prstGeom prst="rect">
            <a:avLst/>
          </a:prstGeom>
        </p:spPr>
        <p:txBody>
          <a:bodyPr wrap="none"/>
          <a:lstStyle>
            <a:lvl1pPr>
              <a:spcBef>
                <a:spcPts val="0"/>
              </a:spcBef>
              <a:defRPr sz="1179" b="0">
                <a:solidFill>
                  <a:schemeClr val="accent5"/>
                </a:solidFill>
                <a:latin typeface="Arial" pitchFamily="34" charset="0"/>
                <a:cs typeface="Arial" pitchFamily="34" charset="0"/>
              </a:defRPr>
            </a:lvl1pPr>
          </a:lstStyle>
          <a:p>
            <a:pPr lvl="0"/>
            <a:r>
              <a:rPr lang="en-GB" noProof="0" dirty="0" smtClean="0"/>
              <a:t>&lt;Insert section title if required&gt;</a:t>
            </a:r>
            <a:endParaRPr lang="en-GB" noProof="0" dirty="0"/>
          </a:p>
        </p:txBody>
      </p:sp>
      <p:cxnSp>
        <p:nvCxnSpPr>
          <p:cNvPr id="10" name="Straight Connector 9"/>
          <p:cNvCxnSpPr/>
          <p:nvPr userDrawn="1"/>
        </p:nvCxnSpPr>
        <p:spPr bwMode="gray">
          <a:xfrm>
            <a:off x="575906" y="1201353"/>
            <a:ext cx="11028208" cy="0"/>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9364776" y="6445091"/>
            <a:ext cx="2071178" cy="217880"/>
          </a:xfrm>
          <a:prstGeom prst="rect">
            <a:avLst/>
          </a:prstGeom>
          <a:noFill/>
        </p:spPr>
        <p:txBody>
          <a:bodyPr wrap="square" rtlCol="0">
            <a:spAutoFit/>
          </a:bodyPr>
          <a:lstStyle/>
          <a:p>
            <a:pPr algn="r"/>
            <a:r>
              <a:rPr lang="en-US" sz="816" dirty="0" smtClean="0">
                <a:solidFill>
                  <a:schemeClr val="bg2"/>
                </a:solidFill>
                <a:latin typeface="Arial "/>
                <a:cs typeface="Arial "/>
              </a:rPr>
              <a:t>Confidential</a:t>
            </a:r>
            <a:endParaRPr lang="en-US" sz="816" dirty="0">
              <a:solidFill>
                <a:schemeClr val="bg2"/>
              </a:solidFill>
              <a:latin typeface="Arial "/>
              <a:cs typeface="Arial "/>
            </a:endParaRPr>
          </a:p>
        </p:txBody>
      </p:sp>
      <p:sp>
        <p:nvSpPr>
          <p:cNvPr id="8" name="Title 7"/>
          <p:cNvSpPr>
            <a:spLocks noGrp="1"/>
          </p:cNvSpPr>
          <p:nvPr>
            <p:ph type="title"/>
          </p:nvPr>
        </p:nvSpPr>
        <p:spPr/>
        <p:txBody>
          <a:bodyPr/>
          <a:lstStyle/>
          <a:p>
            <a:r>
              <a:rPr lang="en-US" dirty="0" smtClean="0"/>
              <a:t>Click to edit Master title style</a:t>
            </a:r>
            <a:endParaRPr lang="en-US" dirty="0"/>
          </a:p>
        </p:txBody>
      </p:sp>
      <p:sp>
        <p:nvSpPr>
          <p:cNvPr id="9" name="Footer Placeholder 8"/>
          <p:cNvSpPr>
            <a:spLocks noGrp="1"/>
          </p:cNvSpPr>
          <p:nvPr>
            <p:ph type="ftr" sz="quarter" idx="3"/>
          </p:nvPr>
        </p:nvSpPr>
        <p:spPr>
          <a:xfrm>
            <a:off x="586693" y="6357038"/>
            <a:ext cx="2214409" cy="364206"/>
          </a:xfrm>
          <a:prstGeom prst="rect">
            <a:avLst/>
          </a:prstGeom>
        </p:spPr>
        <p:txBody>
          <a:bodyPr vert="horz" lIns="91440" tIns="45720" rIns="91440" bIns="45720" rtlCol="0" anchor="ctr"/>
          <a:lstStyle>
            <a:lvl1pPr algn="l">
              <a:defRPr sz="907">
                <a:solidFill>
                  <a:schemeClr val="bg2"/>
                </a:solidFill>
              </a:defRPr>
            </a:lvl1pPr>
          </a:lstStyle>
          <a:p>
            <a:endParaRPr lang="en-US" dirty="0"/>
          </a:p>
        </p:txBody>
      </p:sp>
    </p:spTree>
    <p:extLst>
      <p:ext uri="{BB962C8B-B14F-4D97-AF65-F5344CB8AC3E}">
        <p14:creationId xmlns:p14="http://schemas.microsoft.com/office/powerpoint/2010/main" val="5218077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76DE07D-12F9-FF40-B07B-9B015B6B1FBE}" type="slidenum">
              <a:rPr lang="en-US" smtClean="0"/>
              <a:t>‹#›</a:t>
            </a:fld>
            <a:endParaRPr lang="en-US"/>
          </a:p>
        </p:txBody>
      </p:sp>
      <p:sp>
        <p:nvSpPr>
          <p:cNvPr id="6" name="Text Placeholder 7"/>
          <p:cNvSpPr>
            <a:spLocks noGrp="1"/>
          </p:cNvSpPr>
          <p:nvPr>
            <p:ph type="body" sz="quarter" idx="17" hasCustomPrompt="1"/>
          </p:nvPr>
        </p:nvSpPr>
        <p:spPr bwMode="gray">
          <a:xfrm>
            <a:off x="601180" y="164522"/>
            <a:ext cx="9389658" cy="253620"/>
          </a:xfrm>
          <a:prstGeom prst="rect">
            <a:avLst/>
          </a:prstGeom>
        </p:spPr>
        <p:txBody>
          <a:bodyPr wrap="none"/>
          <a:lstStyle>
            <a:lvl1pPr>
              <a:spcBef>
                <a:spcPts val="0"/>
              </a:spcBef>
              <a:defRPr sz="1179" b="0">
                <a:solidFill>
                  <a:schemeClr val="accent5"/>
                </a:solidFill>
                <a:latin typeface="Arial" pitchFamily="34" charset="0"/>
                <a:cs typeface="Arial" pitchFamily="34" charset="0"/>
              </a:defRPr>
            </a:lvl1pPr>
          </a:lstStyle>
          <a:p>
            <a:pPr lvl="0"/>
            <a:r>
              <a:rPr lang="en-GB" noProof="0" dirty="0" smtClean="0"/>
              <a:t>&lt;Insert section title if required&gt;</a:t>
            </a:r>
            <a:endParaRPr lang="en-GB" noProof="0" dirty="0"/>
          </a:p>
        </p:txBody>
      </p:sp>
      <p:sp>
        <p:nvSpPr>
          <p:cNvPr id="9" name="TextBox 8"/>
          <p:cNvSpPr txBox="1"/>
          <p:nvPr userDrawn="1"/>
        </p:nvSpPr>
        <p:spPr>
          <a:xfrm>
            <a:off x="9364776" y="6445091"/>
            <a:ext cx="2071178" cy="217880"/>
          </a:xfrm>
          <a:prstGeom prst="rect">
            <a:avLst/>
          </a:prstGeom>
          <a:noFill/>
        </p:spPr>
        <p:txBody>
          <a:bodyPr wrap="square" rtlCol="0">
            <a:spAutoFit/>
          </a:bodyPr>
          <a:lstStyle/>
          <a:p>
            <a:pPr algn="r"/>
            <a:r>
              <a:rPr lang="en-US" sz="816" dirty="0" smtClean="0">
                <a:solidFill>
                  <a:schemeClr val="bg2"/>
                </a:solidFill>
                <a:latin typeface="Arial "/>
                <a:cs typeface="Arial "/>
              </a:rPr>
              <a:t>Confidential</a:t>
            </a:r>
            <a:endParaRPr lang="en-US" sz="816" dirty="0">
              <a:solidFill>
                <a:schemeClr val="bg2"/>
              </a:solidFill>
              <a:latin typeface="Arial "/>
              <a:cs typeface="Arial "/>
            </a:endParaRPr>
          </a:p>
        </p:txBody>
      </p:sp>
      <p:cxnSp>
        <p:nvCxnSpPr>
          <p:cNvPr id="10" name="Straight Connector 9"/>
          <p:cNvCxnSpPr/>
          <p:nvPr userDrawn="1"/>
        </p:nvCxnSpPr>
        <p:spPr bwMode="gray">
          <a:xfrm>
            <a:off x="575906" y="1201353"/>
            <a:ext cx="11028208" cy="0"/>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lang="en-US"/>
          </a:p>
        </p:txBody>
      </p:sp>
      <p:sp>
        <p:nvSpPr>
          <p:cNvPr id="8" name="Footer Placeholder 8"/>
          <p:cNvSpPr>
            <a:spLocks noGrp="1"/>
          </p:cNvSpPr>
          <p:nvPr>
            <p:ph type="ftr" sz="quarter" idx="3"/>
          </p:nvPr>
        </p:nvSpPr>
        <p:spPr>
          <a:xfrm>
            <a:off x="586693" y="6357038"/>
            <a:ext cx="2214409" cy="364206"/>
          </a:xfrm>
          <a:prstGeom prst="rect">
            <a:avLst/>
          </a:prstGeom>
        </p:spPr>
        <p:txBody>
          <a:bodyPr vert="horz" lIns="91440" tIns="45720" rIns="91440" bIns="45720" rtlCol="0" anchor="ctr"/>
          <a:lstStyle>
            <a:lvl1pPr algn="l">
              <a:defRPr sz="907">
                <a:solidFill>
                  <a:srgbClr val="C7C9CB"/>
                </a:solidFill>
              </a:defRPr>
            </a:lvl1pPr>
          </a:lstStyle>
          <a:p>
            <a:endParaRPr lang="en-US" dirty="0"/>
          </a:p>
        </p:txBody>
      </p:sp>
    </p:spTree>
    <p:extLst>
      <p:ext uri="{BB962C8B-B14F-4D97-AF65-F5344CB8AC3E}">
        <p14:creationId xmlns:p14="http://schemas.microsoft.com/office/powerpoint/2010/main" val="214450718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76DE07D-12F9-FF40-B07B-9B015B6B1FBE}" type="slidenum">
              <a:rPr lang="en-US" smtClean="0"/>
              <a:t>‹#›</a:t>
            </a:fld>
            <a:endParaRPr lang="en-US"/>
          </a:p>
        </p:txBody>
      </p:sp>
      <p:sp>
        <p:nvSpPr>
          <p:cNvPr id="6" name="Text Placeholder 7"/>
          <p:cNvSpPr>
            <a:spLocks noGrp="1"/>
          </p:cNvSpPr>
          <p:nvPr>
            <p:ph type="body" sz="quarter" idx="17" hasCustomPrompt="1"/>
          </p:nvPr>
        </p:nvSpPr>
        <p:spPr bwMode="gray">
          <a:xfrm>
            <a:off x="601180" y="164522"/>
            <a:ext cx="9389658" cy="253620"/>
          </a:xfrm>
          <a:prstGeom prst="rect">
            <a:avLst/>
          </a:prstGeom>
        </p:spPr>
        <p:txBody>
          <a:bodyPr wrap="none"/>
          <a:lstStyle>
            <a:lvl1pPr>
              <a:spcBef>
                <a:spcPts val="0"/>
              </a:spcBef>
              <a:defRPr sz="1179" b="0">
                <a:solidFill>
                  <a:schemeClr val="accent5"/>
                </a:solidFill>
                <a:latin typeface="Arial" pitchFamily="34" charset="0"/>
                <a:cs typeface="Arial" pitchFamily="34" charset="0"/>
              </a:defRPr>
            </a:lvl1pPr>
          </a:lstStyle>
          <a:p>
            <a:pPr lvl="0"/>
            <a:r>
              <a:rPr lang="en-GB" noProof="0" dirty="0" smtClean="0"/>
              <a:t>&lt;Insert section title if required&gt;</a:t>
            </a:r>
            <a:endParaRPr lang="en-GB" noProof="0" dirty="0"/>
          </a:p>
        </p:txBody>
      </p:sp>
      <p:sp>
        <p:nvSpPr>
          <p:cNvPr id="9" name="TextBox 8"/>
          <p:cNvSpPr txBox="1"/>
          <p:nvPr userDrawn="1"/>
        </p:nvSpPr>
        <p:spPr>
          <a:xfrm>
            <a:off x="9364776" y="6445091"/>
            <a:ext cx="2071178" cy="217880"/>
          </a:xfrm>
          <a:prstGeom prst="rect">
            <a:avLst/>
          </a:prstGeom>
          <a:noFill/>
        </p:spPr>
        <p:txBody>
          <a:bodyPr wrap="square" rtlCol="0">
            <a:spAutoFit/>
          </a:bodyPr>
          <a:lstStyle/>
          <a:p>
            <a:pPr algn="r"/>
            <a:r>
              <a:rPr lang="en-US" sz="816" dirty="0" smtClean="0">
                <a:solidFill>
                  <a:schemeClr val="bg2"/>
                </a:solidFill>
                <a:latin typeface="Arial "/>
                <a:cs typeface="Arial "/>
              </a:rPr>
              <a:t>Confidential</a:t>
            </a:r>
            <a:endParaRPr lang="en-US" sz="816" dirty="0">
              <a:solidFill>
                <a:schemeClr val="bg2"/>
              </a:solidFill>
              <a:latin typeface="Arial "/>
              <a:cs typeface="Arial "/>
            </a:endParaRPr>
          </a:p>
        </p:txBody>
      </p:sp>
      <p:cxnSp>
        <p:nvCxnSpPr>
          <p:cNvPr id="10" name="Straight Connector 9"/>
          <p:cNvCxnSpPr/>
          <p:nvPr userDrawn="1"/>
        </p:nvCxnSpPr>
        <p:spPr bwMode="gray">
          <a:xfrm>
            <a:off x="575906" y="1201353"/>
            <a:ext cx="11028208" cy="0"/>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lang="en-US"/>
          </a:p>
        </p:txBody>
      </p:sp>
      <p:sp>
        <p:nvSpPr>
          <p:cNvPr id="8" name="Footer Placeholder 8"/>
          <p:cNvSpPr>
            <a:spLocks noGrp="1"/>
          </p:cNvSpPr>
          <p:nvPr>
            <p:ph type="ftr" sz="quarter" idx="3"/>
          </p:nvPr>
        </p:nvSpPr>
        <p:spPr>
          <a:xfrm>
            <a:off x="586693" y="6357038"/>
            <a:ext cx="2214409" cy="364206"/>
          </a:xfrm>
          <a:prstGeom prst="rect">
            <a:avLst/>
          </a:prstGeom>
        </p:spPr>
        <p:txBody>
          <a:bodyPr vert="horz" lIns="91440" tIns="45720" rIns="91440" bIns="45720" rtlCol="0" anchor="ctr"/>
          <a:lstStyle>
            <a:lvl1pPr algn="l">
              <a:defRPr sz="907">
                <a:solidFill>
                  <a:srgbClr val="C7C9CB"/>
                </a:solidFill>
              </a:defRPr>
            </a:lvl1pPr>
          </a:lstStyle>
          <a:p>
            <a:endParaRPr lang="en-US" dirty="0"/>
          </a:p>
        </p:txBody>
      </p:sp>
    </p:spTree>
    <p:extLst>
      <p:ext uri="{BB962C8B-B14F-4D97-AF65-F5344CB8AC3E}">
        <p14:creationId xmlns:p14="http://schemas.microsoft.com/office/powerpoint/2010/main" val="94594159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76DE07D-12F9-FF40-B07B-9B015B6B1FBE}" type="slidenum">
              <a:rPr lang="en-US" smtClean="0"/>
              <a:t>‹#›</a:t>
            </a:fld>
            <a:endParaRPr lang="en-US"/>
          </a:p>
        </p:txBody>
      </p:sp>
      <p:sp>
        <p:nvSpPr>
          <p:cNvPr id="6" name="Text Placeholder 7"/>
          <p:cNvSpPr>
            <a:spLocks noGrp="1"/>
          </p:cNvSpPr>
          <p:nvPr>
            <p:ph type="body" sz="quarter" idx="17" hasCustomPrompt="1"/>
          </p:nvPr>
        </p:nvSpPr>
        <p:spPr bwMode="gray">
          <a:xfrm>
            <a:off x="601180" y="164522"/>
            <a:ext cx="9389658" cy="253620"/>
          </a:xfrm>
          <a:prstGeom prst="rect">
            <a:avLst/>
          </a:prstGeom>
        </p:spPr>
        <p:txBody>
          <a:bodyPr wrap="none"/>
          <a:lstStyle>
            <a:lvl1pPr>
              <a:spcBef>
                <a:spcPts val="0"/>
              </a:spcBef>
              <a:defRPr sz="1179" b="0">
                <a:solidFill>
                  <a:schemeClr val="accent5"/>
                </a:solidFill>
                <a:latin typeface="Arial" pitchFamily="34" charset="0"/>
                <a:cs typeface="Arial" pitchFamily="34" charset="0"/>
              </a:defRPr>
            </a:lvl1pPr>
          </a:lstStyle>
          <a:p>
            <a:pPr lvl="0"/>
            <a:r>
              <a:rPr lang="en-GB" noProof="0" dirty="0" smtClean="0"/>
              <a:t>&lt;Insert section title if required&gt;</a:t>
            </a:r>
            <a:endParaRPr lang="en-GB" noProof="0" dirty="0"/>
          </a:p>
        </p:txBody>
      </p:sp>
      <p:sp>
        <p:nvSpPr>
          <p:cNvPr id="9" name="TextBox 8"/>
          <p:cNvSpPr txBox="1"/>
          <p:nvPr userDrawn="1"/>
        </p:nvSpPr>
        <p:spPr>
          <a:xfrm>
            <a:off x="9364776" y="6445091"/>
            <a:ext cx="2071178" cy="217880"/>
          </a:xfrm>
          <a:prstGeom prst="rect">
            <a:avLst/>
          </a:prstGeom>
          <a:noFill/>
        </p:spPr>
        <p:txBody>
          <a:bodyPr wrap="square" rtlCol="0">
            <a:spAutoFit/>
          </a:bodyPr>
          <a:lstStyle/>
          <a:p>
            <a:pPr algn="r"/>
            <a:r>
              <a:rPr lang="en-US" sz="816" dirty="0" smtClean="0">
                <a:solidFill>
                  <a:schemeClr val="bg2"/>
                </a:solidFill>
                <a:latin typeface="Arial "/>
                <a:cs typeface="Arial "/>
              </a:rPr>
              <a:t>Confidential</a:t>
            </a:r>
            <a:endParaRPr lang="en-US" sz="816" dirty="0">
              <a:solidFill>
                <a:schemeClr val="bg2"/>
              </a:solidFill>
              <a:latin typeface="Arial "/>
              <a:cs typeface="Arial "/>
            </a:endParaRPr>
          </a:p>
        </p:txBody>
      </p:sp>
      <p:cxnSp>
        <p:nvCxnSpPr>
          <p:cNvPr id="10" name="Straight Connector 9"/>
          <p:cNvCxnSpPr/>
          <p:nvPr userDrawn="1"/>
        </p:nvCxnSpPr>
        <p:spPr bwMode="gray">
          <a:xfrm>
            <a:off x="575906" y="1201353"/>
            <a:ext cx="11028208" cy="0"/>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lang="en-US"/>
          </a:p>
        </p:txBody>
      </p:sp>
      <p:sp>
        <p:nvSpPr>
          <p:cNvPr id="8" name="Footer Placeholder 8"/>
          <p:cNvSpPr>
            <a:spLocks noGrp="1"/>
          </p:cNvSpPr>
          <p:nvPr>
            <p:ph type="ftr" sz="quarter" idx="3"/>
          </p:nvPr>
        </p:nvSpPr>
        <p:spPr>
          <a:xfrm>
            <a:off x="586693" y="6357038"/>
            <a:ext cx="2214409" cy="364206"/>
          </a:xfrm>
          <a:prstGeom prst="rect">
            <a:avLst/>
          </a:prstGeom>
        </p:spPr>
        <p:txBody>
          <a:bodyPr vert="horz" lIns="91440" tIns="45720" rIns="91440" bIns="45720" rtlCol="0" anchor="ctr"/>
          <a:lstStyle>
            <a:lvl1pPr algn="l">
              <a:defRPr sz="907">
                <a:solidFill>
                  <a:srgbClr val="C7C9CB"/>
                </a:solidFill>
              </a:defRPr>
            </a:lvl1pPr>
          </a:lstStyle>
          <a:p>
            <a:endParaRPr lang="en-US" dirty="0"/>
          </a:p>
        </p:txBody>
      </p:sp>
    </p:spTree>
    <p:extLst>
      <p:ext uri="{BB962C8B-B14F-4D97-AF65-F5344CB8AC3E}">
        <p14:creationId xmlns:p14="http://schemas.microsoft.com/office/powerpoint/2010/main" val="84399189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76DE07D-12F9-FF40-B07B-9B015B6B1FBE}" type="slidenum">
              <a:rPr lang="en-US" smtClean="0"/>
              <a:t>‹#›</a:t>
            </a:fld>
            <a:endParaRPr lang="en-US"/>
          </a:p>
        </p:txBody>
      </p:sp>
      <p:sp>
        <p:nvSpPr>
          <p:cNvPr id="6" name="Text Placeholder 7"/>
          <p:cNvSpPr>
            <a:spLocks noGrp="1"/>
          </p:cNvSpPr>
          <p:nvPr>
            <p:ph type="body" sz="quarter" idx="17" hasCustomPrompt="1"/>
          </p:nvPr>
        </p:nvSpPr>
        <p:spPr bwMode="gray">
          <a:xfrm>
            <a:off x="601180" y="164522"/>
            <a:ext cx="9389658" cy="253620"/>
          </a:xfrm>
          <a:prstGeom prst="rect">
            <a:avLst/>
          </a:prstGeom>
        </p:spPr>
        <p:txBody>
          <a:bodyPr wrap="none"/>
          <a:lstStyle>
            <a:lvl1pPr>
              <a:spcBef>
                <a:spcPts val="0"/>
              </a:spcBef>
              <a:defRPr sz="1179" b="0">
                <a:solidFill>
                  <a:schemeClr val="accent5"/>
                </a:solidFill>
                <a:latin typeface="Arial" pitchFamily="34" charset="0"/>
                <a:cs typeface="Arial" pitchFamily="34" charset="0"/>
              </a:defRPr>
            </a:lvl1pPr>
          </a:lstStyle>
          <a:p>
            <a:pPr lvl="0"/>
            <a:r>
              <a:rPr lang="en-GB" noProof="0" dirty="0" smtClean="0"/>
              <a:t>&lt;Insert section title if required&gt;</a:t>
            </a:r>
            <a:endParaRPr lang="en-GB" noProof="0" dirty="0"/>
          </a:p>
        </p:txBody>
      </p:sp>
      <p:sp>
        <p:nvSpPr>
          <p:cNvPr id="9" name="TextBox 8"/>
          <p:cNvSpPr txBox="1"/>
          <p:nvPr userDrawn="1"/>
        </p:nvSpPr>
        <p:spPr>
          <a:xfrm>
            <a:off x="9364776" y="6445091"/>
            <a:ext cx="2071178" cy="217880"/>
          </a:xfrm>
          <a:prstGeom prst="rect">
            <a:avLst/>
          </a:prstGeom>
          <a:noFill/>
        </p:spPr>
        <p:txBody>
          <a:bodyPr wrap="square" rtlCol="0">
            <a:spAutoFit/>
          </a:bodyPr>
          <a:lstStyle/>
          <a:p>
            <a:pPr algn="r"/>
            <a:r>
              <a:rPr lang="en-US" sz="816" dirty="0" smtClean="0">
                <a:solidFill>
                  <a:schemeClr val="bg2"/>
                </a:solidFill>
                <a:latin typeface="Arial "/>
                <a:cs typeface="Arial "/>
              </a:rPr>
              <a:t>Confidential</a:t>
            </a:r>
            <a:endParaRPr lang="en-US" sz="816" dirty="0">
              <a:solidFill>
                <a:schemeClr val="bg2"/>
              </a:solidFill>
              <a:latin typeface="Arial "/>
              <a:cs typeface="Arial "/>
            </a:endParaRPr>
          </a:p>
        </p:txBody>
      </p:sp>
      <p:cxnSp>
        <p:nvCxnSpPr>
          <p:cNvPr id="10" name="Straight Connector 9"/>
          <p:cNvCxnSpPr/>
          <p:nvPr userDrawn="1"/>
        </p:nvCxnSpPr>
        <p:spPr bwMode="gray">
          <a:xfrm>
            <a:off x="575906" y="1201353"/>
            <a:ext cx="11028208" cy="0"/>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lang="en-US"/>
          </a:p>
        </p:txBody>
      </p:sp>
      <p:sp>
        <p:nvSpPr>
          <p:cNvPr id="8" name="Footer Placeholder 8"/>
          <p:cNvSpPr>
            <a:spLocks noGrp="1"/>
          </p:cNvSpPr>
          <p:nvPr>
            <p:ph type="ftr" sz="quarter" idx="3"/>
          </p:nvPr>
        </p:nvSpPr>
        <p:spPr>
          <a:xfrm>
            <a:off x="586693" y="6357038"/>
            <a:ext cx="2214409" cy="364206"/>
          </a:xfrm>
          <a:prstGeom prst="rect">
            <a:avLst/>
          </a:prstGeom>
        </p:spPr>
        <p:txBody>
          <a:bodyPr vert="horz" lIns="91440" tIns="45720" rIns="91440" bIns="45720" rtlCol="0" anchor="ctr"/>
          <a:lstStyle>
            <a:lvl1pPr algn="l">
              <a:defRPr sz="907">
                <a:solidFill>
                  <a:srgbClr val="C7C9CB"/>
                </a:solidFill>
              </a:defRPr>
            </a:lvl1pPr>
          </a:lstStyle>
          <a:p>
            <a:endParaRPr lang="en-US" dirty="0"/>
          </a:p>
        </p:txBody>
      </p:sp>
    </p:spTree>
    <p:extLst>
      <p:ext uri="{BB962C8B-B14F-4D97-AF65-F5344CB8AC3E}">
        <p14:creationId xmlns:p14="http://schemas.microsoft.com/office/powerpoint/2010/main" val="10778373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A0F2C-F8E3-B744-9C29-51FB6FC21671}" type="datetimeFigureOut">
              <a:rPr lang="en-US" smtClean="0"/>
              <a:t>12/11/15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6A1A4-0050-3F44-A075-FEE119C7AADA}" type="slidenum">
              <a:rPr lang="en-US" smtClean="0"/>
              <a:t>‹#›</a:t>
            </a:fld>
            <a:endParaRPr lang="en-US"/>
          </a:p>
        </p:txBody>
      </p:sp>
    </p:spTree>
    <p:extLst>
      <p:ext uri="{BB962C8B-B14F-4D97-AF65-F5344CB8AC3E}">
        <p14:creationId xmlns:p14="http://schemas.microsoft.com/office/powerpoint/2010/main" val="2054026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A0F2C-F8E3-B744-9C29-51FB6FC21671}" type="datetimeFigureOut">
              <a:rPr lang="en-US" smtClean="0"/>
              <a:t>12/11/15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6A1A4-0050-3F44-A075-FEE119C7AADA}" type="slidenum">
              <a:rPr lang="en-US" smtClean="0"/>
              <a:t>‹#›</a:t>
            </a:fld>
            <a:endParaRPr lang="en-US"/>
          </a:p>
        </p:txBody>
      </p:sp>
    </p:spTree>
    <p:extLst>
      <p:ext uri="{BB962C8B-B14F-4D97-AF65-F5344CB8AC3E}">
        <p14:creationId xmlns:p14="http://schemas.microsoft.com/office/powerpoint/2010/main" val="122211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3A0F2C-F8E3-B744-9C29-51FB6FC21671}" type="datetimeFigureOut">
              <a:rPr lang="en-US" smtClean="0"/>
              <a:t>12/11/15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6A1A4-0050-3F44-A075-FEE119C7AADA}" type="slidenum">
              <a:rPr lang="en-US" smtClean="0"/>
              <a:t>‹#›</a:t>
            </a:fld>
            <a:endParaRPr lang="en-US"/>
          </a:p>
        </p:txBody>
      </p:sp>
    </p:spTree>
    <p:extLst>
      <p:ext uri="{BB962C8B-B14F-4D97-AF65-F5344CB8AC3E}">
        <p14:creationId xmlns:p14="http://schemas.microsoft.com/office/powerpoint/2010/main" val="151772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3A0F2C-F8E3-B744-9C29-51FB6FC21671}" type="datetimeFigureOut">
              <a:rPr lang="en-US" smtClean="0"/>
              <a:t>12/11/15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6A1A4-0050-3F44-A075-FEE119C7AADA}" type="slidenum">
              <a:rPr lang="en-US" smtClean="0"/>
              <a:t>‹#›</a:t>
            </a:fld>
            <a:endParaRPr lang="en-US"/>
          </a:p>
        </p:txBody>
      </p:sp>
    </p:spTree>
    <p:extLst>
      <p:ext uri="{BB962C8B-B14F-4D97-AF65-F5344CB8AC3E}">
        <p14:creationId xmlns:p14="http://schemas.microsoft.com/office/powerpoint/2010/main" val="601971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3A0F2C-F8E3-B744-9C29-51FB6FC21671}" type="datetimeFigureOut">
              <a:rPr lang="en-US" smtClean="0"/>
              <a:t>12/11/15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6A1A4-0050-3F44-A075-FEE119C7AADA}" type="slidenum">
              <a:rPr lang="en-US" smtClean="0"/>
              <a:t>‹#›</a:t>
            </a:fld>
            <a:endParaRPr lang="en-US"/>
          </a:p>
        </p:txBody>
      </p:sp>
    </p:spTree>
    <p:extLst>
      <p:ext uri="{BB962C8B-B14F-4D97-AF65-F5344CB8AC3E}">
        <p14:creationId xmlns:p14="http://schemas.microsoft.com/office/powerpoint/2010/main" val="540194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A0F2C-F8E3-B744-9C29-51FB6FC21671}" type="datetimeFigureOut">
              <a:rPr lang="en-US" smtClean="0"/>
              <a:t>12/11/15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6A1A4-0050-3F44-A075-FEE119C7AADA}" type="slidenum">
              <a:rPr lang="en-US" smtClean="0"/>
              <a:t>‹#›</a:t>
            </a:fld>
            <a:endParaRPr lang="en-US"/>
          </a:p>
        </p:txBody>
      </p:sp>
    </p:spTree>
    <p:extLst>
      <p:ext uri="{BB962C8B-B14F-4D97-AF65-F5344CB8AC3E}">
        <p14:creationId xmlns:p14="http://schemas.microsoft.com/office/powerpoint/2010/main" val="1643249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A0F2C-F8E3-B744-9C29-51FB6FC21671}" type="datetimeFigureOut">
              <a:rPr lang="en-US" smtClean="0"/>
              <a:t>12/11/15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6A1A4-0050-3F44-A075-FEE119C7AADA}" type="slidenum">
              <a:rPr lang="en-US" smtClean="0"/>
              <a:t>‹#›</a:t>
            </a:fld>
            <a:endParaRPr lang="en-US"/>
          </a:p>
        </p:txBody>
      </p:sp>
    </p:spTree>
    <p:extLst>
      <p:ext uri="{BB962C8B-B14F-4D97-AF65-F5344CB8AC3E}">
        <p14:creationId xmlns:p14="http://schemas.microsoft.com/office/powerpoint/2010/main" val="1456713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A0F2C-F8E3-B744-9C29-51FB6FC21671}" type="datetimeFigureOut">
              <a:rPr lang="en-US" smtClean="0"/>
              <a:t>12/11/15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6A1A4-0050-3F44-A075-FEE119C7AADA}" type="slidenum">
              <a:rPr lang="en-US" smtClean="0"/>
              <a:t>‹#›</a:t>
            </a:fld>
            <a:endParaRPr lang="en-US"/>
          </a:p>
        </p:txBody>
      </p:sp>
    </p:spTree>
    <p:extLst>
      <p:ext uri="{BB962C8B-B14F-4D97-AF65-F5344CB8AC3E}">
        <p14:creationId xmlns:p14="http://schemas.microsoft.com/office/powerpoint/2010/main" val="16675463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A0F2C-F8E3-B744-9C29-51FB6FC21671}" type="datetimeFigureOut">
              <a:rPr lang="en-US" smtClean="0"/>
              <a:t>12/11/15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6A1A4-0050-3F44-A075-FEE119C7AADA}" type="slidenum">
              <a:rPr lang="en-US" smtClean="0"/>
              <a:t>‹#›</a:t>
            </a:fld>
            <a:endParaRPr lang="en-US"/>
          </a:p>
        </p:txBody>
      </p:sp>
    </p:spTree>
    <p:extLst>
      <p:ext uri="{BB962C8B-B14F-4D97-AF65-F5344CB8AC3E}">
        <p14:creationId xmlns:p14="http://schemas.microsoft.com/office/powerpoint/2010/main" val="741673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25984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Decoupled Tiers</a:t>
            </a:r>
            <a:endParaRPr lang="en-US" dirty="0"/>
          </a:p>
        </p:txBody>
      </p:sp>
      <p:sp>
        <p:nvSpPr>
          <p:cNvPr id="6" name="Content Placeholder 2"/>
          <p:cNvSpPr txBox="1">
            <a:spLocks/>
          </p:cNvSpPr>
          <p:nvPr/>
        </p:nvSpPr>
        <p:spPr>
          <a:xfrm>
            <a:off x="1621040" y="1267313"/>
            <a:ext cx="9108592" cy="5192856"/>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pPr marL="161229" indent="-161229">
              <a:lnSpc>
                <a:spcPct val="120000"/>
              </a:lnSpc>
              <a:spcBef>
                <a:spcPts val="544"/>
              </a:spcBef>
              <a:spcAft>
                <a:spcPts val="544"/>
              </a:spcAft>
            </a:pPr>
            <a:r>
              <a:rPr lang="en-US" sz="1814" dirty="0">
                <a:latin typeface="Arial "/>
              </a:rPr>
              <a:t>Web tier: Apache</a:t>
            </a:r>
          </a:p>
          <a:p>
            <a:pPr marL="161229" indent="-161229">
              <a:lnSpc>
                <a:spcPct val="120000"/>
              </a:lnSpc>
              <a:spcBef>
                <a:spcPts val="544"/>
              </a:spcBef>
              <a:spcAft>
                <a:spcPts val="544"/>
              </a:spcAft>
            </a:pPr>
            <a:r>
              <a:rPr lang="en-US" sz="1814" dirty="0">
                <a:latin typeface="Arial "/>
              </a:rPr>
              <a:t>Application tier: Jetty and Tomcat</a:t>
            </a:r>
          </a:p>
          <a:p>
            <a:pPr marL="161229" indent="-161229">
              <a:lnSpc>
                <a:spcPct val="120000"/>
              </a:lnSpc>
              <a:spcBef>
                <a:spcPts val="544"/>
              </a:spcBef>
              <a:spcAft>
                <a:spcPts val="544"/>
              </a:spcAft>
            </a:pPr>
            <a:r>
              <a:rPr lang="en-US" sz="1814" dirty="0">
                <a:latin typeface="Arial "/>
              </a:rPr>
              <a:t>Workflow tier: </a:t>
            </a:r>
            <a:r>
              <a:rPr lang="en-US" sz="1814" dirty="0" err="1">
                <a:latin typeface="Arial "/>
              </a:rPr>
              <a:t>Intalio</a:t>
            </a:r>
            <a:endParaRPr lang="en-US" sz="1814" dirty="0">
              <a:latin typeface="Arial "/>
            </a:endParaRPr>
          </a:p>
          <a:p>
            <a:pPr marL="161229" indent="-161229">
              <a:lnSpc>
                <a:spcPct val="120000"/>
              </a:lnSpc>
              <a:spcBef>
                <a:spcPts val="544"/>
              </a:spcBef>
              <a:spcAft>
                <a:spcPts val="544"/>
              </a:spcAft>
            </a:pPr>
            <a:r>
              <a:rPr lang="en-US" sz="1814" dirty="0">
                <a:latin typeface="Arial "/>
              </a:rPr>
              <a:t>Messaging </a:t>
            </a:r>
            <a:r>
              <a:rPr lang="en-US" sz="1814" dirty="0">
                <a:latin typeface="Arial "/>
              </a:rPr>
              <a:t>t</a:t>
            </a:r>
            <a:r>
              <a:rPr lang="en-US" sz="1814" dirty="0">
                <a:latin typeface="Arial "/>
              </a:rPr>
              <a:t>ier: </a:t>
            </a:r>
            <a:r>
              <a:rPr lang="en-US" sz="1814" dirty="0" err="1">
                <a:latin typeface="Arial "/>
              </a:rPr>
              <a:t>ActiveMQ</a:t>
            </a:r>
            <a:r>
              <a:rPr lang="en-US" sz="1814" dirty="0">
                <a:latin typeface="Arial "/>
              </a:rPr>
              <a:t> Message Bus</a:t>
            </a:r>
          </a:p>
          <a:p>
            <a:pPr marL="161229" indent="-161229">
              <a:lnSpc>
                <a:spcPct val="120000"/>
              </a:lnSpc>
              <a:spcBef>
                <a:spcPts val="544"/>
              </a:spcBef>
              <a:spcAft>
                <a:spcPts val="544"/>
              </a:spcAft>
            </a:pPr>
            <a:r>
              <a:rPr lang="en-US" sz="1814" dirty="0">
                <a:latin typeface="Arial "/>
              </a:rPr>
              <a:t>Authentication and Authorization tier: </a:t>
            </a:r>
            <a:r>
              <a:rPr lang="en-US" sz="1814" dirty="0" err="1">
                <a:latin typeface="Arial "/>
              </a:rPr>
              <a:t>OpenLDAP</a:t>
            </a:r>
            <a:endParaRPr lang="en-US" sz="1814" dirty="0">
              <a:latin typeface="Arial "/>
            </a:endParaRPr>
          </a:p>
          <a:p>
            <a:pPr marL="161229" indent="-161229">
              <a:lnSpc>
                <a:spcPct val="120000"/>
              </a:lnSpc>
              <a:spcBef>
                <a:spcPts val="544"/>
              </a:spcBef>
              <a:spcAft>
                <a:spcPts val="544"/>
              </a:spcAft>
            </a:pPr>
            <a:r>
              <a:rPr lang="en-US" sz="1814" dirty="0">
                <a:latin typeface="Arial "/>
              </a:rPr>
              <a:t>Database Tier: MySQL</a:t>
            </a:r>
          </a:p>
          <a:p>
            <a:pPr marL="161229" indent="-161229">
              <a:lnSpc>
                <a:spcPct val="120000"/>
              </a:lnSpc>
              <a:spcBef>
                <a:spcPts val="544"/>
              </a:spcBef>
              <a:spcAft>
                <a:spcPts val="544"/>
              </a:spcAft>
            </a:pPr>
            <a:r>
              <a:rPr lang="en-US" sz="1814" dirty="0">
                <a:latin typeface="Arial "/>
              </a:rPr>
              <a:t>Reporting Tier: Jasper Soft</a:t>
            </a:r>
          </a:p>
          <a:p>
            <a:pPr marL="161229" indent="-161229">
              <a:lnSpc>
                <a:spcPct val="120000"/>
              </a:lnSpc>
              <a:spcBef>
                <a:spcPts val="544"/>
              </a:spcBef>
              <a:spcAft>
                <a:spcPts val="544"/>
              </a:spcAft>
            </a:pPr>
            <a:r>
              <a:rPr lang="en-US" sz="1814" dirty="0">
                <a:latin typeface="Arial "/>
              </a:rPr>
              <a:t>Integration Tier: Camel ESB</a:t>
            </a:r>
          </a:p>
          <a:p>
            <a:pPr marL="161229" indent="-161229">
              <a:lnSpc>
                <a:spcPct val="120000"/>
              </a:lnSpc>
              <a:spcBef>
                <a:spcPts val="544"/>
              </a:spcBef>
              <a:spcAft>
                <a:spcPts val="544"/>
              </a:spcAft>
            </a:pPr>
            <a:r>
              <a:rPr lang="en-US" sz="1814" dirty="0">
                <a:latin typeface="Arial "/>
              </a:rPr>
              <a:t>Email tier: </a:t>
            </a:r>
            <a:r>
              <a:rPr lang="en-US" sz="1814" dirty="0" err="1">
                <a:latin typeface="Arial "/>
              </a:rPr>
              <a:t>Javamail</a:t>
            </a:r>
            <a:r>
              <a:rPr lang="en-US" sz="1814" dirty="0">
                <a:latin typeface="Arial "/>
              </a:rPr>
              <a:t>/SMTP</a:t>
            </a:r>
          </a:p>
          <a:p>
            <a:pPr marL="161229" indent="-161229">
              <a:lnSpc>
                <a:spcPct val="120000"/>
              </a:lnSpc>
              <a:spcBef>
                <a:spcPts val="544"/>
              </a:spcBef>
              <a:spcAft>
                <a:spcPts val="544"/>
              </a:spcAft>
            </a:pPr>
            <a:endParaRPr lang="en-US" sz="1542" dirty="0">
              <a:latin typeface="Arial "/>
            </a:endParaRPr>
          </a:p>
          <a:p>
            <a:pPr marL="0" indent="0">
              <a:lnSpc>
                <a:spcPct val="120000"/>
              </a:lnSpc>
              <a:spcBef>
                <a:spcPts val="544"/>
              </a:spcBef>
              <a:spcAft>
                <a:spcPts val="544"/>
              </a:spcAft>
              <a:buNone/>
            </a:pPr>
            <a:endParaRPr lang="en-US" sz="1814" dirty="0">
              <a:latin typeface="Arial "/>
            </a:endParaRPr>
          </a:p>
          <a:p>
            <a:pPr marL="161229" indent="-161229">
              <a:lnSpc>
                <a:spcPct val="120000"/>
              </a:lnSpc>
              <a:spcBef>
                <a:spcPts val="544"/>
              </a:spcBef>
              <a:spcAft>
                <a:spcPts val="544"/>
              </a:spcAft>
            </a:pPr>
            <a:endParaRPr lang="en-US" sz="1632" dirty="0">
              <a:latin typeface="Arial "/>
            </a:endParaRPr>
          </a:p>
        </p:txBody>
      </p:sp>
      <p:sp>
        <p:nvSpPr>
          <p:cNvPr id="17" name="Slide Number Placeholder 1"/>
          <p:cNvSpPr>
            <a:spLocks noGrp="1"/>
          </p:cNvSpPr>
          <p:nvPr>
            <p:ph type="sldNum" sz="quarter" idx="12"/>
          </p:nvPr>
        </p:nvSpPr>
        <p:spPr>
          <a:xfrm>
            <a:off x="10075279" y="6356351"/>
            <a:ext cx="633741" cy="365125"/>
          </a:xfrm>
        </p:spPr>
        <p:txBody>
          <a:bodyPr/>
          <a:lstStyle/>
          <a:p>
            <a:pPr>
              <a:defRPr/>
            </a:pPr>
            <a:fld id="{731CC170-C58F-44A3-BE9B-DE583545C20F}" type="slidenum">
              <a:rPr lang="en-US" smtClean="0"/>
              <a:pPr>
                <a:defRPr/>
              </a:pPr>
              <a:t>10</a:t>
            </a:fld>
            <a:endParaRPr lang="en-US" dirty="0"/>
          </a:p>
        </p:txBody>
      </p:sp>
    </p:spTree>
    <p:extLst>
      <p:ext uri="{BB962C8B-B14F-4D97-AF65-F5344CB8AC3E}">
        <p14:creationId xmlns:p14="http://schemas.microsoft.com/office/powerpoint/2010/main" val="173743099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Well Defined Application Components </a:t>
            </a:r>
            <a:endParaRPr lang="en-US" dirty="0"/>
          </a:p>
        </p:txBody>
      </p:sp>
      <p:sp>
        <p:nvSpPr>
          <p:cNvPr id="6" name="Content Placeholder 2"/>
          <p:cNvSpPr txBox="1">
            <a:spLocks/>
          </p:cNvSpPr>
          <p:nvPr/>
        </p:nvSpPr>
        <p:spPr>
          <a:xfrm>
            <a:off x="1621040" y="1267313"/>
            <a:ext cx="9108592" cy="5192856"/>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pPr marL="161229" indent="-161229">
              <a:lnSpc>
                <a:spcPct val="100000"/>
              </a:lnSpc>
              <a:spcBef>
                <a:spcPts val="544"/>
              </a:spcBef>
              <a:spcAft>
                <a:spcPts val="544"/>
              </a:spcAft>
            </a:pPr>
            <a:r>
              <a:rPr lang="en-US" sz="1814" dirty="0">
                <a:latin typeface="Arial "/>
              </a:rPr>
              <a:t>The app is composed of independent Components communicating through defined interfaces</a:t>
            </a:r>
          </a:p>
          <a:p>
            <a:pPr marL="161229" indent="-161229">
              <a:lnSpc>
                <a:spcPct val="100000"/>
              </a:lnSpc>
              <a:spcBef>
                <a:spcPts val="544"/>
              </a:spcBef>
              <a:spcAft>
                <a:spcPts val="544"/>
              </a:spcAft>
            </a:pPr>
            <a:r>
              <a:rPr lang="en-US" sz="1814" dirty="0">
                <a:latin typeface="Arial "/>
              </a:rPr>
              <a:t>Components closely model business functions</a:t>
            </a:r>
          </a:p>
          <a:p>
            <a:pPr marL="161229" indent="-161229">
              <a:lnSpc>
                <a:spcPct val="100000"/>
              </a:lnSpc>
              <a:spcBef>
                <a:spcPts val="544"/>
              </a:spcBef>
              <a:spcAft>
                <a:spcPts val="544"/>
              </a:spcAft>
            </a:pPr>
            <a:r>
              <a:rPr lang="en-US" sz="1814" dirty="0">
                <a:latin typeface="Arial "/>
              </a:rPr>
              <a:t>Program Management component: includes Process Designer, Form Designer, Email Designer, etc.</a:t>
            </a:r>
          </a:p>
          <a:p>
            <a:pPr marL="161229" indent="-161229">
              <a:lnSpc>
                <a:spcPct val="100000"/>
              </a:lnSpc>
              <a:spcBef>
                <a:spcPts val="544"/>
              </a:spcBef>
              <a:spcAft>
                <a:spcPts val="544"/>
              </a:spcAft>
            </a:pPr>
            <a:r>
              <a:rPr lang="en-US" sz="1814" dirty="0">
                <a:latin typeface="Arial "/>
              </a:rPr>
              <a:t>Project Management component: manage inflight projects (workflow processes)</a:t>
            </a:r>
          </a:p>
          <a:p>
            <a:pPr marL="161229" indent="-161229">
              <a:lnSpc>
                <a:spcPct val="100000"/>
              </a:lnSpc>
              <a:spcBef>
                <a:spcPts val="544"/>
              </a:spcBef>
              <a:spcAft>
                <a:spcPts val="544"/>
              </a:spcAft>
            </a:pPr>
            <a:r>
              <a:rPr lang="en-US" sz="1814" dirty="0">
                <a:latin typeface="Arial "/>
              </a:rPr>
              <a:t>Customer Library component: manage large customer libraries in detail (can be millions of customers)</a:t>
            </a:r>
          </a:p>
          <a:p>
            <a:pPr marL="161229" indent="-161229">
              <a:lnSpc>
                <a:spcPct val="100000"/>
              </a:lnSpc>
              <a:spcBef>
                <a:spcPts val="544"/>
              </a:spcBef>
              <a:spcAft>
                <a:spcPts val="544"/>
              </a:spcAft>
            </a:pPr>
            <a:r>
              <a:rPr lang="en-US" sz="1814" dirty="0">
                <a:latin typeface="Arial "/>
              </a:rPr>
              <a:t>Equipment component: manage large sets of equipment (can be millions of items)</a:t>
            </a:r>
          </a:p>
          <a:p>
            <a:pPr marL="0" indent="0">
              <a:lnSpc>
                <a:spcPct val="120000"/>
              </a:lnSpc>
              <a:spcBef>
                <a:spcPts val="544"/>
              </a:spcBef>
              <a:spcAft>
                <a:spcPts val="544"/>
              </a:spcAft>
              <a:buNone/>
            </a:pPr>
            <a:endParaRPr lang="en-US" sz="1814" dirty="0">
              <a:latin typeface="Arial "/>
            </a:endParaRPr>
          </a:p>
          <a:p>
            <a:pPr marL="161229" indent="-161229">
              <a:lnSpc>
                <a:spcPct val="120000"/>
              </a:lnSpc>
              <a:spcBef>
                <a:spcPts val="544"/>
              </a:spcBef>
              <a:spcAft>
                <a:spcPts val="544"/>
              </a:spcAft>
            </a:pPr>
            <a:endParaRPr lang="en-US" sz="1632" dirty="0">
              <a:latin typeface="Arial "/>
            </a:endParaRPr>
          </a:p>
        </p:txBody>
      </p:sp>
      <p:sp>
        <p:nvSpPr>
          <p:cNvPr id="17" name="Slide Number Placeholder 1"/>
          <p:cNvSpPr>
            <a:spLocks noGrp="1"/>
          </p:cNvSpPr>
          <p:nvPr>
            <p:ph type="sldNum" sz="quarter" idx="12"/>
          </p:nvPr>
        </p:nvSpPr>
        <p:spPr>
          <a:xfrm>
            <a:off x="10075279" y="6356351"/>
            <a:ext cx="633741" cy="365125"/>
          </a:xfrm>
        </p:spPr>
        <p:txBody>
          <a:bodyPr/>
          <a:lstStyle/>
          <a:p>
            <a:pPr>
              <a:defRPr/>
            </a:pPr>
            <a:fld id="{731CC170-C58F-44A3-BE9B-DE583545C20F}" type="slidenum">
              <a:rPr lang="en-US" smtClean="0"/>
              <a:pPr>
                <a:defRPr/>
              </a:pPr>
              <a:t>11</a:t>
            </a:fld>
            <a:endParaRPr lang="en-US" dirty="0"/>
          </a:p>
        </p:txBody>
      </p:sp>
    </p:spTree>
    <p:extLst>
      <p:ext uri="{BB962C8B-B14F-4D97-AF65-F5344CB8AC3E}">
        <p14:creationId xmlns:p14="http://schemas.microsoft.com/office/powerpoint/2010/main" val="131776164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Codebase Size</a:t>
            </a:r>
            <a:endParaRPr lang="en-US" dirty="0"/>
          </a:p>
        </p:txBody>
      </p:sp>
      <p:sp>
        <p:nvSpPr>
          <p:cNvPr id="6" name="Content Placeholder 2"/>
          <p:cNvSpPr txBox="1">
            <a:spLocks/>
          </p:cNvSpPr>
          <p:nvPr/>
        </p:nvSpPr>
        <p:spPr>
          <a:xfrm>
            <a:off x="1621040" y="1267313"/>
            <a:ext cx="9108592" cy="5192856"/>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r>
              <a:rPr lang="en-US" sz="2176" dirty="0">
                <a:latin typeface="+mn-lt"/>
              </a:rPr>
              <a:t>Java LOC: ~760,000</a:t>
            </a:r>
          </a:p>
          <a:p>
            <a:r>
              <a:rPr lang="en-US" sz="2176" dirty="0">
                <a:latin typeface="+mn-lt"/>
              </a:rPr>
              <a:t>JavaScript LOC: ~385000</a:t>
            </a:r>
          </a:p>
          <a:p>
            <a:r>
              <a:rPr lang="en-US" sz="2176" dirty="0">
                <a:latin typeface="+mn-lt"/>
              </a:rPr>
              <a:t>JSP LOC : ~56000</a:t>
            </a:r>
          </a:p>
          <a:p>
            <a:r>
              <a:rPr lang="en-US" sz="2176" dirty="0">
                <a:latin typeface="+mn-lt"/>
              </a:rPr>
              <a:t>Groovy LOC : ~19000</a:t>
            </a:r>
          </a:p>
          <a:p>
            <a:r>
              <a:rPr lang="en-US" sz="2176" dirty="0">
                <a:solidFill>
                  <a:srgbClr val="FF0000"/>
                </a:solidFill>
                <a:latin typeface="+mn-lt"/>
              </a:rPr>
              <a:t>Total LOC:~1.21M </a:t>
            </a:r>
          </a:p>
          <a:p>
            <a:r>
              <a:rPr lang="en-US" sz="2176" dirty="0">
                <a:latin typeface="+mn-lt"/>
              </a:rPr>
              <a:t>Java Classes: </a:t>
            </a:r>
            <a:r>
              <a:rPr lang="en-US" sz="2176" dirty="0">
                <a:latin typeface="+mn-lt"/>
              </a:rPr>
              <a:t>~4300</a:t>
            </a:r>
          </a:p>
          <a:p>
            <a:r>
              <a:rPr lang="en-US" sz="2176" dirty="0">
                <a:latin typeface="+mn-lt"/>
              </a:rPr>
              <a:t>JavaScript objects:~1900</a:t>
            </a:r>
            <a:endParaRPr lang="en-US" sz="2176" dirty="0">
              <a:latin typeface="+mn-lt"/>
            </a:endParaRPr>
          </a:p>
          <a:p>
            <a:pPr marL="0" indent="0">
              <a:buNone/>
            </a:pPr>
            <a:endParaRPr lang="en-US" sz="1632" dirty="0"/>
          </a:p>
          <a:p>
            <a:endParaRPr lang="en-US" sz="1632" dirty="0"/>
          </a:p>
          <a:p>
            <a:endParaRPr lang="en-US" sz="1632" dirty="0"/>
          </a:p>
          <a:p>
            <a:pPr marL="0" indent="0">
              <a:lnSpc>
                <a:spcPct val="120000"/>
              </a:lnSpc>
              <a:spcBef>
                <a:spcPts val="544"/>
              </a:spcBef>
              <a:spcAft>
                <a:spcPts val="544"/>
              </a:spcAft>
              <a:buNone/>
            </a:pPr>
            <a:endParaRPr lang="en-US" sz="1632" dirty="0"/>
          </a:p>
          <a:p>
            <a:pPr marL="0" indent="0">
              <a:lnSpc>
                <a:spcPct val="120000"/>
              </a:lnSpc>
              <a:spcBef>
                <a:spcPts val="544"/>
              </a:spcBef>
              <a:spcAft>
                <a:spcPts val="544"/>
              </a:spcAft>
              <a:buNone/>
            </a:pPr>
            <a:endParaRPr lang="en-US" sz="1814" dirty="0">
              <a:latin typeface="Arial "/>
            </a:endParaRPr>
          </a:p>
          <a:p>
            <a:pPr marL="161229" indent="-161229">
              <a:lnSpc>
                <a:spcPct val="120000"/>
              </a:lnSpc>
              <a:spcBef>
                <a:spcPts val="544"/>
              </a:spcBef>
              <a:spcAft>
                <a:spcPts val="544"/>
              </a:spcAft>
            </a:pPr>
            <a:endParaRPr lang="en-US" sz="1632" dirty="0">
              <a:latin typeface="Arial "/>
            </a:endParaRPr>
          </a:p>
        </p:txBody>
      </p:sp>
      <p:sp>
        <p:nvSpPr>
          <p:cNvPr id="17" name="Slide Number Placeholder 1"/>
          <p:cNvSpPr>
            <a:spLocks noGrp="1"/>
          </p:cNvSpPr>
          <p:nvPr>
            <p:ph type="sldNum" sz="quarter" idx="12"/>
          </p:nvPr>
        </p:nvSpPr>
        <p:spPr>
          <a:xfrm>
            <a:off x="10075279" y="6356351"/>
            <a:ext cx="633741" cy="365125"/>
          </a:xfrm>
        </p:spPr>
        <p:txBody>
          <a:bodyPr/>
          <a:lstStyle/>
          <a:p>
            <a:pPr>
              <a:defRPr/>
            </a:pPr>
            <a:fld id="{731CC170-C58F-44A3-BE9B-DE583545C20F}" type="slidenum">
              <a:rPr lang="en-US" smtClean="0"/>
              <a:pPr>
                <a:defRPr/>
              </a:pPr>
              <a:t>12</a:t>
            </a:fld>
            <a:endParaRPr lang="en-US" dirty="0"/>
          </a:p>
        </p:txBody>
      </p:sp>
    </p:spTree>
    <p:extLst>
      <p:ext uri="{BB962C8B-B14F-4D97-AF65-F5344CB8AC3E}">
        <p14:creationId xmlns:p14="http://schemas.microsoft.com/office/powerpoint/2010/main" val="94360988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 </a:t>
            </a:r>
            <a:r>
              <a:rPr lang="en-US" dirty="0" smtClean="0"/>
              <a:t>Security</a:t>
            </a:r>
            <a:endParaRPr lang="en-US" dirty="0"/>
          </a:p>
        </p:txBody>
      </p:sp>
      <p:sp>
        <p:nvSpPr>
          <p:cNvPr id="6" name="Content Placeholder 2"/>
          <p:cNvSpPr txBox="1">
            <a:spLocks/>
          </p:cNvSpPr>
          <p:nvPr/>
        </p:nvSpPr>
        <p:spPr>
          <a:xfrm>
            <a:off x="1621040" y="1267313"/>
            <a:ext cx="8836571" cy="5332950"/>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pPr>
              <a:lnSpc>
                <a:spcPct val="100000"/>
              </a:lnSpc>
            </a:pPr>
            <a:r>
              <a:rPr lang="en-US" sz="1814" dirty="0">
                <a:latin typeface="+mn-lt"/>
              </a:rPr>
              <a:t>Fine grained security framework</a:t>
            </a:r>
          </a:p>
          <a:p>
            <a:pPr lvl="1">
              <a:lnSpc>
                <a:spcPct val="100000"/>
              </a:lnSpc>
            </a:pPr>
            <a:r>
              <a:rPr lang="en-US" sz="1632" dirty="0">
                <a:latin typeface="+mn-lt"/>
              </a:rPr>
              <a:t>Authorization is fine grained, role and permission </a:t>
            </a:r>
            <a:r>
              <a:rPr lang="en-US" sz="1632" dirty="0">
                <a:latin typeface="+mn-lt"/>
              </a:rPr>
              <a:t>based</a:t>
            </a:r>
          </a:p>
          <a:p>
            <a:pPr lvl="1">
              <a:lnSpc>
                <a:spcPct val="100000"/>
              </a:lnSpc>
            </a:pPr>
            <a:r>
              <a:rPr lang="en-US" sz="1632" dirty="0">
                <a:latin typeface="+mn-lt"/>
              </a:rPr>
              <a:t>Authorization </a:t>
            </a:r>
            <a:r>
              <a:rPr lang="en-US" sz="1632" dirty="0">
                <a:latin typeface="+mn-lt"/>
              </a:rPr>
              <a:t>is performed on access of all URIs and </a:t>
            </a:r>
            <a:r>
              <a:rPr lang="en-US" sz="1632" dirty="0">
                <a:latin typeface="+mn-lt"/>
              </a:rPr>
              <a:t>resources</a:t>
            </a:r>
          </a:p>
          <a:p>
            <a:pPr marL="207294" lvl="1" indent="-207294">
              <a:lnSpc>
                <a:spcPct val="100000"/>
              </a:lnSpc>
              <a:spcBef>
                <a:spcPct val="20000"/>
              </a:spcBef>
              <a:buSzPct val="125000"/>
              <a:buFont typeface="Wingdings" pitchFamily="2" charset="2"/>
              <a:buChar char="§"/>
            </a:pPr>
            <a:r>
              <a:rPr lang="en-US" sz="1814" dirty="0">
                <a:latin typeface="+mn-lt"/>
              </a:rPr>
              <a:t>User access </a:t>
            </a:r>
            <a:r>
              <a:rPr lang="en-US" sz="1814" dirty="0">
                <a:latin typeface="+mn-lt"/>
              </a:rPr>
              <a:t>and authentication is role </a:t>
            </a:r>
            <a:r>
              <a:rPr lang="en-US" sz="1814" dirty="0">
                <a:latin typeface="+mn-lt"/>
              </a:rPr>
              <a:t>based </a:t>
            </a:r>
            <a:r>
              <a:rPr lang="en-US" sz="1814" dirty="0">
                <a:latin typeface="+mn-lt"/>
              </a:rPr>
              <a:t> and managed via LDAP</a:t>
            </a:r>
          </a:p>
          <a:p>
            <a:pPr marL="207294" lvl="1" indent="-207294">
              <a:lnSpc>
                <a:spcPct val="100000"/>
              </a:lnSpc>
              <a:spcBef>
                <a:spcPct val="20000"/>
              </a:spcBef>
              <a:buSzPct val="125000"/>
              <a:buFont typeface="Wingdings" pitchFamily="2" charset="2"/>
              <a:buChar char="§"/>
            </a:pPr>
            <a:r>
              <a:rPr lang="en-US" sz="1814" dirty="0">
                <a:latin typeface="+mn-lt"/>
              </a:rPr>
              <a:t>All </a:t>
            </a:r>
            <a:r>
              <a:rPr lang="en-US" sz="1814" dirty="0">
                <a:latin typeface="+mn-lt"/>
              </a:rPr>
              <a:t>application authentication passwords are encrypted and hashed within </a:t>
            </a:r>
            <a:r>
              <a:rPr lang="en-US" sz="1814" dirty="0">
                <a:latin typeface="+mn-lt"/>
              </a:rPr>
              <a:t>LDAP</a:t>
            </a:r>
          </a:p>
          <a:p>
            <a:pPr>
              <a:lnSpc>
                <a:spcPct val="100000"/>
              </a:lnSpc>
            </a:pPr>
            <a:r>
              <a:rPr lang="en-US" sz="1814" dirty="0">
                <a:latin typeface="+mn-lt"/>
              </a:rPr>
              <a:t>Configurable password </a:t>
            </a:r>
            <a:r>
              <a:rPr lang="en-US" sz="1814" dirty="0">
                <a:latin typeface="+mn-lt"/>
              </a:rPr>
              <a:t>complexity rules, </a:t>
            </a:r>
            <a:r>
              <a:rPr lang="en-US" sz="1814" dirty="0">
                <a:latin typeface="+mn-lt"/>
              </a:rPr>
              <a:t>and password </a:t>
            </a:r>
            <a:r>
              <a:rPr lang="en-US" sz="1814" dirty="0">
                <a:latin typeface="+mn-lt"/>
              </a:rPr>
              <a:t>expiry </a:t>
            </a:r>
            <a:r>
              <a:rPr lang="en-US" sz="1814" dirty="0">
                <a:latin typeface="+mn-lt"/>
              </a:rPr>
              <a:t>rules per client</a:t>
            </a:r>
            <a:endParaRPr lang="en-US" sz="1814" dirty="0">
              <a:latin typeface="+mn-lt"/>
            </a:endParaRPr>
          </a:p>
          <a:p>
            <a:pPr>
              <a:lnSpc>
                <a:spcPct val="100000"/>
              </a:lnSpc>
            </a:pPr>
            <a:r>
              <a:rPr lang="en-US" sz="1814" dirty="0">
                <a:latin typeface="+mn-lt"/>
              </a:rPr>
              <a:t>Login can be configured for SAML 2.0 Single Sign On per client request</a:t>
            </a:r>
          </a:p>
          <a:p>
            <a:pPr>
              <a:lnSpc>
                <a:spcPct val="100000"/>
              </a:lnSpc>
            </a:pPr>
            <a:r>
              <a:rPr lang="en-US" sz="1814" dirty="0">
                <a:latin typeface="+mn-lt"/>
              </a:rPr>
              <a:t>Audit trail access, changes and processing logs for reporting and audits</a:t>
            </a:r>
          </a:p>
          <a:p>
            <a:pPr>
              <a:lnSpc>
                <a:spcPct val="100000"/>
              </a:lnSpc>
            </a:pPr>
            <a:r>
              <a:rPr lang="en-US" sz="1814" dirty="0">
                <a:latin typeface="+mn-lt"/>
              </a:rPr>
              <a:t>Administrators can deactivate users on the fly</a:t>
            </a:r>
            <a:endParaRPr lang="en-US" sz="1814" dirty="0">
              <a:latin typeface="+mn-lt"/>
            </a:endParaRPr>
          </a:p>
          <a:p>
            <a:pPr marL="0" indent="0">
              <a:lnSpc>
                <a:spcPct val="120000"/>
              </a:lnSpc>
              <a:spcBef>
                <a:spcPts val="544"/>
              </a:spcBef>
              <a:spcAft>
                <a:spcPts val="544"/>
              </a:spcAft>
              <a:buNone/>
            </a:pPr>
            <a:endParaRPr lang="en-US" sz="1814" dirty="0">
              <a:latin typeface="+mn-lt"/>
            </a:endParaRPr>
          </a:p>
        </p:txBody>
      </p:sp>
      <p:sp>
        <p:nvSpPr>
          <p:cNvPr id="17" name="Slide Number Placeholder 1"/>
          <p:cNvSpPr>
            <a:spLocks noGrp="1"/>
          </p:cNvSpPr>
          <p:nvPr>
            <p:ph type="sldNum" sz="quarter" idx="12"/>
          </p:nvPr>
        </p:nvSpPr>
        <p:spPr>
          <a:xfrm>
            <a:off x="10075279" y="6356351"/>
            <a:ext cx="633741" cy="365125"/>
          </a:xfrm>
        </p:spPr>
        <p:txBody>
          <a:bodyPr/>
          <a:lstStyle/>
          <a:p>
            <a:pPr>
              <a:defRPr/>
            </a:pPr>
            <a:fld id="{731CC170-C58F-44A3-BE9B-DE583545C20F}" type="slidenum">
              <a:rPr lang="en-US" smtClean="0"/>
              <a:pPr>
                <a:defRPr/>
              </a:pPr>
              <a:t>13</a:t>
            </a:fld>
            <a:endParaRPr lang="en-US" dirty="0"/>
          </a:p>
        </p:txBody>
      </p:sp>
    </p:spTree>
    <p:extLst>
      <p:ext uri="{BB962C8B-B14F-4D97-AF65-F5344CB8AC3E}">
        <p14:creationId xmlns:p14="http://schemas.microsoft.com/office/powerpoint/2010/main" val="209135990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Application Security</a:t>
            </a:r>
            <a:endParaRPr lang="en-US" dirty="0"/>
          </a:p>
        </p:txBody>
      </p:sp>
      <p:sp>
        <p:nvSpPr>
          <p:cNvPr id="6" name="Content Placeholder 2"/>
          <p:cNvSpPr txBox="1">
            <a:spLocks/>
          </p:cNvSpPr>
          <p:nvPr/>
        </p:nvSpPr>
        <p:spPr>
          <a:xfrm>
            <a:off x="1621040" y="1267313"/>
            <a:ext cx="9108592" cy="5192856"/>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pPr>
              <a:lnSpc>
                <a:spcPct val="100000"/>
              </a:lnSpc>
            </a:pPr>
            <a:r>
              <a:rPr lang="en-US" sz="2176" dirty="0">
                <a:latin typeface="+mn-lt"/>
              </a:rPr>
              <a:t>End to End encrypted communication, Web Tier to App Tier (HTTPS/TLS), APP to LDAP (TLS), and App to Database Tier (JDBC/TLS)</a:t>
            </a:r>
          </a:p>
          <a:p>
            <a:pPr>
              <a:lnSpc>
                <a:spcPct val="100000"/>
              </a:lnSpc>
            </a:pPr>
            <a:r>
              <a:rPr lang="en-US" sz="2176" dirty="0">
                <a:latin typeface="+mn-lt"/>
              </a:rPr>
              <a:t>All communication to the app from the browser over HTTPS ( AES-256)</a:t>
            </a:r>
          </a:p>
          <a:p>
            <a:pPr>
              <a:lnSpc>
                <a:spcPct val="100000"/>
              </a:lnSpc>
            </a:pPr>
            <a:r>
              <a:rPr lang="en-US" sz="2176" dirty="0">
                <a:latin typeface="+mn-lt"/>
              </a:rPr>
              <a:t>Database fields holding PII encrypted (3-DES) </a:t>
            </a:r>
          </a:p>
          <a:p>
            <a:pPr>
              <a:lnSpc>
                <a:spcPct val="100000"/>
              </a:lnSpc>
            </a:pPr>
            <a:r>
              <a:rPr lang="en-US" sz="2176" dirty="0">
                <a:latin typeface="+mn-lt"/>
              </a:rPr>
              <a:t>Session cookies marked Secure, </a:t>
            </a:r>
            <a:r>
              <a:rPr lang="en-US" sz="2176" dirty="0" err="1">
                <a:latin typeface="+mn-lt"/>
              </a:rPr>
              <a:t>HttpOnly</a:t>
            </a:r>
            <a:r>
              <a:rPr lang="en-US" sz="2176" dirty="0">
                <a:latin typeface="+mn-lt"/>
              </a:rPr>
              <a:t>, and session </a:t>
            </a:r>
            <a:r>
              <a:rPr lang="en-US" sz="2176" dirty="0">
                <a:latin typeface="+mn-lt"/>
              </a:rPr>
              <a:t>expires (inactivity timer/configurable)</a:t>
            </a:r>
          </a:p>
          <a:p>
            <a:pPr>
              <a:lnSpc>
                <a:spcPct val="100000"/>
              </a:lnSpc>
            </a:pPr>
            <a:r>
              <a:rPr lang="en-US" sz="2176" dirty="0">
                <a:latin typeface="+mn-lt"/>
              </a:rPr>
              <a:t>Session cookie </a:t>
            </a:r>
            <a:r>
              <a:rPr lang="en-US" sz="2176" dirty="0">
                <a:latin typeface="+mn-lt"/>
              </a:rPr>
              <a:t>value is cryptographically secure random 192 bit </a:t>
            </a:r>
            <a:r>
              <a:rPr lang="en-US" sz="2176" dirty="0">
                <a:latin typeface="+mn-lt"/>
              </a:rPr>
              <a:t>value</a:t>
            </a:r>
          </a:p>
          <a:p>
            <a:pPr marL="0" indent="0">
              <a:lnSpc>
                <a:spcPct val="120000"/>
              </a:lnSpc>
              <a:spcBef>
                <a:spcPts val="544"/>
              </a:spcBef>
              <a:spcAft>
                <a:spcPts val="544"/>
              </a:spcAft>
              <a:buNone/>
            </a:pPr>
            <a:endParaRPr lang="en-US" sz="1632" dirty="0"/>
          </a:p>
          <a:p>
            <a:pPr marL="0" indent="0">
              <a:lnSpc>
                <a:spcPct val="120000"/>
              </a:lnSpc>
              <a:spcBef>
                <a:spcPts val="544"/>
              </a:spcBef>
              <a:spcAft>
                <a:spcPts val="544"/>
              </a:spcAft>
              <a:buNone/>
            </a:pPr>
            <a:endParaRPr lang="en-US" sz="1814" dirty="0">
              <a:latin typeface="Arial "/>
            </a:endParaRPr>
          </a:p>
          <a:p>
            <a:pPr marL="161229" indent="-161229">
              <a:lnSpc>
                <a:spcPct val="120000"/>
              </a:lnSpc>
              <a:spcBef>
                <a:spcPts val="544"/>
              </a:spcBef>
              <a:spcAft>
                <a:spcPts val="544"/>
              </a:spcAft>
            </a:pPr>
            <a:endParaRPr lang="en-US" sz="1632" dirty="0">
              <a:latin typeface="Arial "/>
            </a:endParaRPr>
          </a:p>
        </p:txBody>
      </p:sp>
      <p:sp>
        <p:nvSpPr>
          <p:cNvPr id="17" name="Slide Number Placeholder 1"/>
          <p:cNvSpPr>
            <a:spLocks noGrp="1"/>
          </p:cNvSpPr>
          <p:nvPr>
            <p:ph type="sldNum" sz="quarter" idx="12"/>
          </p:nvPr>
        </p:nvSpPr>
        <p:spPr>
          <a:xfrm>
            <a:off x="10075279" y="6356351"/>
            <a:ext cx="633741" cy="365125"/>
          </a:xfrm>
        </p:spPr>
        <p:txBody>
          <a:bodyPr/>
          <a:lstStyle/>
          <a:p>
            <a:pPr>
              <a:defRPr/>
            </a:pPr>
            <a:fld id="{731CC170-C58F-44A3-BE9B-DE583545C20F}" type="slidenum">
              <a:rPr lang="en-US" smtClean="0"/>
              <a:pPr>
                <a:defRPr/>
              </a:pPr>
              <a:t>14</a:t>
            </a:fld>
            <a:endParaRPr lang="en-US" dirty="0"/>
          </a:p>
        </p:txBody>
      </p:sp>
    </p:spTree>
    <p:extLst>
      <p:ext uri="{BB962C8B-B14F-4D97-AF65-F5344CB8AC3E}">
        <p14:creationId xmlns:p14="http://schemas.microsoft.com/office/powerpoint/2010/main" val="119380914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Application Security</a:t>
            </a:r>
            <a:endParaRPr lang="en-US" dirty="0"/>
          </a:p>
        </p:txBody>
      </p:sp>
      <p:sp>
        <p:nvSpPr>
          <p:cNvPr id="6" name="Content Placeholder 2"/>
          <p:cNvSpPr txBox="1">
            <a:spLocks/>
          </p:cNvSpPr>
          <p:nvPr/>
        </p:nvSpPr>
        <p:spPr>
          <a:xfrm>
            <a:off x="1621040" y="1267313"/>
            <a:ext cx="9108592" cy="5192856"/>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pPr>
              <a:lnSpc>
                <a:spcPct val="100000"/>
              </a:lnSpc>
            </a:pPr>
            <a:r>
              <a:rPr lang="en-US" sz="2176" dirty="0">
                <a:latin typeface="+mn-lt"/>
              </a:rPr>
              <a:t>Session or cookies do not hold any information, purely random</a:t>
            </a:r>
          </a:p>
          <a:p>
            <a:pPr>
              <a:lnSpc>
                <a:spcPct val="100000"/>
              </a:lnSpc>
            </a:pPr>
            <a:r>
              <a:rPr lang="en-US" sz="2176" dirty="0">
                <a:latin typeface="+mn-lt"/>
              </a:rPr>
              <a:t>Security hardened OS, Webserver, </a:t>
            </a:r>
            <a:r>
              <a:rPr lang="en-US" sz="2176" dirty="0" err="1">
                <a:latin typeface="+mn-lt"/>
              </a:rPr>
              <a:t>Appserver</a:t>
            </a:r>
            <a:r>
              <a:rPr lang="en-US" sz="2176" dirty="0">
                <a:latin typeface="+mn-lt"/>
              </a:rPr>
              <a:t>, database servers</a:t>
            </a:r>
          </a:p>
          <a:p>
            <a:pPr>
              <a:lnSpc>
                <a:spcPct val="100000"/>
              </a:lnSpc>
            </a:pPr>
            <a:r>
              <a:rPr lang="en-US" sz="2176" dirty="0">
                <a:latin typeface="+mn-lt"/>
              </a:rPr>
              <a:t>Apache mod sec for security rules, </a:t>
            </a:r>
            <a:r>
              <a:rPr lang="en-US" sz="2176" dirty="0">
                <a:latin typeface="+mn-lt"/>
              </a:rPr>
              <a:t>c</a:t>
            </a:r>
            <a:r>
              <a:rPr lang="en-US" sz="2176" dirty="0">
                <a:latin typeface="+mn-lt"/>
              </a:rPr>
              <a:t>ustomizable </a:t>
            </a:r>
            <a:r>
              <a:rPr lang="en-US" sz="2176" dirty="0">
                <a:latin typeface="+mn-lt"/>
              </a:rPr>
              <a:t>security rules per customer</a:t>
            </a:r>
            <a:endParaRPr lang="en-US" sz="2176" dirty="0">
              <a:latin typeface="+mn-lt"/>
            </a:endParaRPr>
          </a:p>
          <a:p>
            <a:pPr>
              <a:lnSpc>
                <a:spcPct val="100000"/>
              </a:lnSpc>
            </a:pPr>
            <a:r>
              <a:rPr lang="en-US" sz="2176" dirty="0">
                <a:latin typeface="+mn-lt"/>
              </a:rPr>
              <a:t>IP whitelisting both at Web layer and network layer (firewalls)</a:t>
            </a:r>
          </a:p>
          <a:p>
            <a:pPr>
              <a:lnSpc>
                <a:spcPct val="100000"/>
              </a:lnSpc>
            </a:pPr>
            <a:r>
              <a:rPr lang="en-US" sz="2176" dirty="0">
                <a:latin typeface="+mn-lt"/>
              </a:rPr>
              <a:t>No log files, including web and application server logs, contain privileged data </a:t>
            </a:r>
            <a:endParaRPr lang="en-US" sz="2176" dirty="0">
              <a:latin typeface="+mn-lt"/>
            </a:endParaRPr>
          </a:p>
          <a:p>
            <a:pPr marL="0" indent="0">
              <a:lnSpc>
                <a:spcPct val="120000"/>
              </a:lnSpc>
              <a:spcBef>
                <a:spcPts val="544"/>
              </a:spcBef>
              <a:spcAft>
                <a:spcPts val="544"/>
              </a:spcAft>
              <a:buNone/>
            </a:pPr>
            <a:endParaRPr lang="en-US" sz="1632" dirty="0"/>
          </a:p>
          <a:p>
            <a:pPr marL="0" indent="0">
              <a:lnSpc>
                <a:spcPct val="120000"/>
              </a:lnSpc>
              <a:spcBef>
                <a:spcPts val="544"/>
              </a:spcBef>
              <a:spcAft>
                <a:spcPts val="544"/>
              </a:spcAft>
              <a:buNone/>
            </a:pPr>
            <a:endParaRPr lang="en-US" sz="1814" dirty="0">
              <a:latin typeface="Arial "/>
            </a:endParaRPr>
          </a:p>
          <a:p>
            <a:pPr marL="161229" indent="-161229">
              <a:lnSpc>
                <a:spcPct val="120000"/>
              </a:lnSpc>
              <a:spcBef>
                <a:spcPts val="544"/>
              </a:spcBef>
              <a:spcAft>
                <a:spcPts val="544"/>
              </a:spcAft>
            </a:pPr>
            <a:endParaRPr lang="en-US" sz="1632" dirty="0">
              <a:latin typeface="Arial "/>
            </a:endParaRPr>
          </a:p>
        </p:txBody>
      </p:sp>
      <p:sp>
        <p:nvSpPr>
          <p:cNvPr id="17" name="Slide Number Placeholder 1"/>
          <p:cNvSpPr>
            <a:spLocks noGrp="1"/>
          </p:cNvSpPr>
          <p:nvPr>
            <p:ph type="sldNum" sz="quarter" idx="12"/>
          </p:nvPr>
        </p:nvSpPr>
        <p:spPr>
          <a:xfrm>
            <a:off x="10075279" y="6356351"/>
            <a:ext cx="633741" cy="365125"/>
          </a:xfrm>
        </p:spPr>
        <p:txBody>
          <a:bodyPr/>
          <a:lstStyle/>
          <a:p>
            <a:pPr>
              <a:defRPr/>
            </a:pPr>
            <a:fld id="{731CC170-C58F-44A3-BE9B-DE583545C20F}" type="slidenum">
              <a:rPr lang="en-US" smtClean="0"/>
              <a:pPr>
                <a:defRPr/>
              </a:pPr>
              <a:t>15</a:t>
            </a:fld>
            <a:endParaRPr lang="en-US" dirty="0"/>
          </a:p>
        </p:txBody>
      </p:sp>
    </p:spTree>
    <p:extLst>
      <p:ext uri="{BB962C8B-B14F-4D97-AF65-F5344CB8AC3E}">
        <p14:creationId xmlns:p14="http://schemas.microsoft.com/office/powerpoint/2010/main" val="125051163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
          <p:cNvSpPr>
            <a:spLocks noGrp="1"/>
          </p:cNvSpPr>
          <p:nvPr>
            <p:ph type="sldNum" sz="quarter" idx="12"/>
          </p:nvPr>
        </p:nvSpPr>
        <p:spPr/>
        <p:txBody>
          <a:bodyPr/>
          <a:lstStyle/>
          <a:p>
            <a:pPr>
              <a:defRPr/>
            </a:pPr>
            <a:fld id="{731CC170-C58F-44A3-BE9B-DE583545C20F}" type="slidenum">
              <a:rPr lang="en-US" smtClean="0"/>
              <a:pPr>
                <a:defRPr/>
              </a:pPr>
              <a:t>16</a:t>
            </a:fld>
            <a:endParaRPr lang="en-US" dirty="0"/>
          </a:p>
        </p:txBody>
      </p:sp>
      <p:sp>
        <p:nvSpPr>
          <p:cNvPr id="2" name="Text Placeholder 1"/>
          <p:cNvSpPr>
            <a:spLocks noGrp="1"/>
          </p:cNvSpPr>
          <p:nvPr>
            <p:ph type="body" sz="quarter" idx="17"/>
          </p:nvPr>
        </p:nvSpPr>
        <p:spPr/>
        <p:txBody>
          <a:bodyPr>
            <a:normAutofit/>
          </a:bodyPr>
          <a:lstStyle/>
          <a:p>
            <a:endParaRPr lang="en-US"/>
          </a:p>
        </p:txBody>
      </p:sp>
      <p:sp>
        <p:nvSpPr>
          <p:cNvPr id="4" name="Title 3"/>
          <p:cNvSpPr>
            <a:spLocks noGrp="1"/>
          </p:cNvSpPr>
          <p:nvPr>
            <p:ph type="title"/>
          </p:nvPr>
        </p:nvSpPr>
        <p:spPr/>
        <p:txBody>
          <a:bodyPr/>
          <a:lstStyle/>
          <a:p>
            <a:r>
              <a:rPr lang="en-US" dirty="0" smtClean="0"/>
              <a:t>Security Practices</a:t>
            </a:r>
            <a:endParaRPr lang="en-US" dirty="0"/>
          </a:p>
        </p:txBody>
      </p:sp>
      <p:sp>
        <p:nvSpPr>
          <p:cNvPr id="6" name="Content Placeholder 2"/>
          <p:cNvSpPr txBox="1">
            <a:spLocks/>
          </p:cNvSpPr>
          <p:nvPr/>
        </p:nvSpPr>
        <p:spPr>
          <a:xfrm>
            <a:off x="1621040" y="1267313"/>
            <a:ext cx="9108592" cy="5192856"/>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pPr marL="161229" indent="-161229">
              <a:lnSpc>
                <a:spcPct val="100000"/>
              </a:lnSpc>
              <a:spcBef>
                <a:spcPts val="544"/>
              </a:spcBef>
              <a:spcAft>
                <a:spcPts val="544"/>
              </a:spcAft>
            </a:pPr>
            <a:r>
              <a:rPr lang="en-US" sz="2176" dirty="0">
                <a:latin typeface="+mn-lt"/>
              </a:rPr>
              <a:t>S</a:t>
            </a:r>
            <a:r>
              <a:rPr lang="en-US" sz="2176" dirty="0">
                <a:latin typeface="+mn-lt"/>
              </a:rPr>
              <a:t>ecure coding </a:t>
            </a:r>
            <a:r>
              <a:rPr lang="en-US" sz="2176" dirty="0">
                <a:latin typeface="+mn-lt"/>
              </a:rPr>
              <a:t>standard </a:t>
            </a:r>
            <a:r>
              <a:rPr lang="en-US" sz="2176" dirty="0">
                <a:latin typeface="+mn-lt"/>
              </a:rPr>
              <a:t>guidelines </a:t>
            </a:r>
            <a:r>
              <a:rPr lang="en-US" sz="2176" dirty="0">
                <a:latin typeface="+mn-lt"/>
              </a:rPr>
              <a:t>that is </a:t>
            </a:r>
            <a:r>
              <a:rPr lang="en-US" sz="2176" dirty="0">
                <a:latin typeface="+mn-lt"/>
              </a:rPr>
              <a:t>used and enforced </a:t>
            </a:r>
            <a:r>
              <a:rPr lang="en-US" sz="2176" dirty="0">
                <a:latin typeface="+mn-lt"/>
              </a:rPr>
              <a:t>across all </a:t>
            </a:r>
            <a:r>
              <a:rPr lang="en-US" sz="2176" dirty="0">
                <a:latin typeface="+mn-lt"/>
              </a:rPr>
              <a:t>projects</a:t>
            </a:r>
          </a:p>
          <a:p>
            <a:pPr marL="161229" indent="-161229">
              <a:lnSpc>
                <a:spcPct val="100000"/>
              </a:lnSpc>
              <a:spcBef>
                <a:spcPts val="544"/>
              </a:spcBef>
              <a:spcAft>
                <a:spcPts val="544"/>
              </a:spcAft>
            </a:pPr>
            <a:r>
              <a:rPr lang="en-US" sz="2176" dirty="0">
                <a:latin typeface="+mn-lt"/>
              </a:rPr>
              <a:t>Threat </a:t>
            </a:r>
            <a:r>
              <a:rPr lang="en-US" sz="2176" dirty="0">
                <a:latin typeface="+mn-lt"/>
              </a:rPr>
              <a:t>Modeling: Threats </a:t>
            </a:r>
            <a:r>
              <a:rPr lang="en-US" sz="2176" dirty="0">
                <a:latin typeface="+mn-lt"/>
              </a:rPr>
              <a:t>are identified at design stage (follows STRIDE and DREAD of OWASP coding guidance</a:t>
            </a:r>
            <a:r>
              <a:rPr lang="en-US" sz="2176" dirty="0">
                <a:latin typeface="+mn-lt"/>
              </a:rPr>
              <a:t>)</a:t>
            </a:r>
          </a:p>
          <a:p>
            <a:pPr marL="161229" indent="-161229">
              <a:lnSpc>
                <a:spcPct val="100000"/>
              </a:lnSpc>
              <a:spcBef>
                <a:spcPts val="544"/>
              </a:spcBef>
              <a:spcAft>
                <a:spcPts val="544"/>
              </a:spcAft>
            </a:pPr>
            <a:r>
              <a:rPr lang="en-US" sz="2176" dirty="0">
                <a:latin typeface="+mn-lt"/>
              </a:rPr>
              <a:t>Design and Code reviews by the Application Architect to conform to security </a:t>
            </a:r>
            <a:r>
              <a:rPr lang="en-US" sz="2176" dirty="0">
                <a:latin typeface="+mn-lt"/>
              </a:rPr>
              <a:t>standards</a:t>
            </a:r>
          </a:p>
          <a:p>
            <a:pPr marL="161229" indent="-161229">
              <a:lnSpc>
                <a:spcPct val="100000"/>
              </a:lnSpc>
              <a:spcBef>
                <a:spcPts val="544"/>
              </a:spcBef>
              <a:spcAft>
                <a:spcPts val="544"/>
              </a:spcAft>
            </a:pPr>
            <a:r>
              <a:rPr lang="en-US" sz="2176" dirty="0">
                <a:latin typeface="+mn-lt"/>
              </a:rPr>
              <a:t>Monitoring of security notifications form CERT, Oracle, Red Hat, </a:t>
            </a:r>
            <a:r>
              <a:rPr lang="en-US" sz="2176" dirty="0" err="1">
                <a:latin typeface="+mn-lt"/>
              </a:rPr>
              <a:t>Qualys</a:t>
            </a:r>
            <a:r>
              <a:rPr lang="en-US" sz="2176" dirty="0">
                <a:latin typeface="+mn-lt"/>
              </a:rPr>
              <a:t> and HP</a:t>
            </a:r>
          </a:p>
          <a:p>
            <a:pPr marL="161229" indent="-161229">
              <a:lnSpc>
                <a:spcPct val="100000"/>
              </a:lnSpc>
              <a:spcBef>
                <a:spcPts val="544"/>
              </a:spcBef>
              <a:spcAft>
                <a:spcPts val="544"/>
              </a:spcAft>
            </a:pPr>
            <a:r>
              <a:rPr lang="en-US" sz="2176" dirty="0">
                <a:latin typeface="+mn-lt"/>
              </a:rPr>
              <a:t>Monthly cross functional Security review Meetings with Development, Info sec, Operations </a:t>
            </a:r>
            <a:r>
              <a:rPr lang="en-US" sz="2176" dirty="0">
                <a:latin typeface="+mn-lt"/>
              </a:rPr>
              <a:t>,Architects and CTO</a:t>
            </a:r>
          </a:p>
          <a:p>
            <a:pPr marL="0" indent="0">
              <a:lnSpc>
                <a:spcPct val="120000"/>
              </a:lnSpc>
              <a:spcBef>
                <a:spcPts val="544"/>
              </a:spcBef>
              <a:spcAft>
                <a:spcPts val="544"/>
              </a:spcAft>
              <a:buNone/>
            </a:pPr>
            <a:endParaRPr lang="en-US" sz="1632" dirty="0">
              <a:latin typeface="+mn-lt"/>
            </a:endParaRPr>
          </a:p>
          <a:p>
            <a:pPr marL="0" indent="0">
              <a:lnSpc>
                <a:spcPct val="120000"/>
              </a:lnSpc>
              <a:spcBef>
                <a:spcPts val="544"/>
              </a:spcBef>
              <a:spcAft>
                <a:spcPts val="544"/>
              </a:spcAft>
              <a:buNone/>
            </a:pPr>
            <a:endParaRPr lang="en-US" sz="1814" dirty="0">
              <a:latin typeface="+mn-lt"/>
            </a:endParaRPr>
          </a:p>
          <a:p>
            <a:pPr marL="161229" indent="-161229">
              <a:lnSpc>
                <a:spcPct val="120000"/>
              </a:lnSpc>
              <a:spcBef>
                <a:spcPts val="544"/>
              </a:spcBef>
              <a:spcAft>
                <a:spcPts val="544"/>
              </a:spcAft>
            </a:pPr>
            <a:endParaRPr lang="en-US" sz="1632" dirty="0">
              <a:latin typeface="+mn-lt"/>
            </a:endParaRPr>
          </a:p>
        </p:txBody>
      </p:sp>
    </p:spTree>
    <p:extLst>
      <p:ext uri="{BB962C8B-B14F-4D97-AF65-F5344CB8AC3E}">
        <p14:creationId xmlns:p14="http://schemas.microsoft.com/office/powerpoint/2010/main" val="151419388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2"/>
          </p:nvPr>
        </p:nvSpPr>
        <p:spPr/>
        <p:txBody>
          <a:bodyPr/>
          <a:lstStyle/>
          <a:p>
            <a:fld id="{276DE07D-12F9-FF40-B07B-9B015B6B1FBE}" type="slidenum">
              <a:rPr lang="en-US" smtClean="0"/>
              <a:pPr/>
              <a:t>17</a:t>
            </a:fld>
            <a:endParaRPr lang="en-US" dirty="0"/>
          </a:p>
        </p:txBody>
      </p:sp>
      <p:sp>
        <p:nvSpPr>
          <p:cNvPr id="4" name="Title 3"/>
          <p:cNvSpPr>
            <a:spLocks noGrp="1"/>
          </p:cNvSpPr>
          <p:nvPr>
            <p:ph type="title"/>
          </p:nvPr>
        </p:nvSpPr>
        <p:spPr/>
        <p:txBody>
          <a:bodyPr/>
          <a:lstStyle/>
          <a:p>
            <a:pPr marL="310942" indent="-310942">
              <a:spcBef>
                <a:spcPct val="20000"/>
              </a:spcBef>
            </a:pPr>
            <a:r>
              <a:rPr lang="en-US" dirty="0" smtClean="0"/>
              <a:t>Application Infrastructure and Security</a:t>
            </a:r>
            <a:endParaRPr lang="en-US" dirty="0"/>
          </a:p>
        </p:txBody>
      </p:sp>
      <p:sp>
        <p:nvSpPr>
          <p:cNvPr id="2" name="Content Placeholder 1"/>
          <p:cNvSpPr>
            <a:spLocks noGrp="1"/>
          </p:cNvSpPr>
          <p:nvPr>
            <p:ph idx="4294967295"/>
          </p:nvPr>
        </p:nvSpPr>
        <p:spPr>
          <a:xfrm>
            <a:off x="1249766" y="1314306"/>
            <a:ext cx="8631617" cy="5042044"/>
          </a:xfrm>
        </p:spPr>
        <p:txBody>
          <a:bodyPr>
            <a:normAutofit/>
          </a:bodyPr>
          <a:lstStyle/>
          <a:p>
            <a:pPr marL="725531" lvl="1" indent="-310942">
              <a:spcBef>
                <a:spcPct val="20000"/>
              </a:spcBef>
              <a:buFont typeface="Wingdings" panose="05000000000000000000" pitchFamily="2" charset="2"/>
              <a:buChar char="§"/>
            </a:pPr>
            <a:r>
              <a:rPr lang="en-US" sz="2176" dirty="0"/>
              <a:t>iEnergy DSM Central employs </a:t>
            </a:r>
            <a:r>
              <a:rPr lang="en-US" sz="2176" dirty="0"/>
              <a:t>single </a:t>
            </a:r>
            <a:r>
              <a:rPr lang="en-US" sz="2176" dirty="0"/>
              <a:t>tenant and N-tier architecture</a:t>
            </a:r>
          </a:p>
          <a:p>
            <a:pPr marL="725531" lvl="1" indent="-310942">
              <a:spcBef>
                <a:spcPct val="20000"/>
              </a:spcBef>
              <a:buFont typeface="Wingdings" panose="05000000000000000000" pitchFamily="2" charset="2"/>
              <a:buChar char="§"/>
            </a:pPr>
            <a:r>
              <a:rPr lang="en-US" sz="2176" dirty="0"/>
              <a:t>LAMP stack, Apache webserver, Jetty application server, MySQL DB server and LDAP  authentication.</a:t>
            </a:r>
          </a:p>
          <a:p>
            <a:pPr marL="725531" lvl="1" indent="-310942">
              <a:spcBef>
                <a:spcPct val="20000"/>
              </a:spcBef>
              <a:buFont typeface="Wingdings" panose="05000000000000000000" pitchFamily="2" charset="2"/>
              <a:buChar char="§"/>
            </a:pPr>
            <a:r>
              <a:rPr lang="en-US" sz="2176" dirty="0"/>
              <a:t>All servers are running Red Had Linux, with redundant power supplies, NICs, RAID 1 and RAID 5 disks </a:t>
            </a:r>
          </a:p>
          <a:p>
            <a:pPr marL="725531" lvl="1" indent="-310942">
              <a:spcBef>
                <a:spcPct val="20000"/>
              </a:spcBef>
              <a:buFont typeface="Wingdings" panose="05000000000000000000" pitchFamily="2" charset="2"/>
              <a:buChar char="§"/>
            </a:pPr>
            <a:r>
              <a:rPr lang="en-US" sz="2176" dirty="0"/>
              <a:t>Webserver, App Server and Database servers are on separate VLANs.  All traffic between VLANs go through firewalls. </a:t>
            </a:r>
          </a:p>
          <a:p>
            <a:pPr marL="725531" lvl="1" indent="-310942">
              <a:spcBef>
                <a:spcPct val="20000"/>
              </a:spcBef>
              <a:buFont typeface="Wingdings" panose="05000000000000000000" pitchFamily="2" charset="2"/>
              <a:buChar char="§"/>
            </a:pPr>
            <a:r>
              <a:rPr lang="en-US" sz="2176" dirty="0"/>
              <a:t>The database and the </a:t>
            </a:r>
            <a:r>
              <a:rPr lang="en-US" sz="2176" dirty="0"/>
              <a:t>application </a:t>
            </a:r>
            <a:r>
              <a:rPr lang="en-US" sz="2176" dirty="0"/>
              <a:t>servers are on their own separate </a:t>
            </a:r>
            <a:r>
              <a:rPr lang="en-US" sz="2176" dirty="0"/>
              <a:t>VLANs, protected by redundant firewalls and with </a:t>
            </a:r>
            <a:r>
              <a:rPr lang="en-US" sz="2176" dirty="0"/>
              <a:t>non-routable IP address </a:t>
            </a:r>
            <a:r>
              <a:rPr lang="en-US" sz="2176" dirty="0"/>
              <a:t>and are </a:t>
            </a:r>
            <a:r>
              <a:rPr lang="en-US" sz="2176" dirty="0"/>
              <a:t>not accessible over the internet directly. </a:t>
            </a:r>
            <a:endParaRPr lang="en-US" sz="2176" dirty="0"/>
          </a:p>
          <a:p>
            <a:pPr marL="725531" lvl="1" indent="-310942">
              <a:spcBef>
                <a:spcPct val="20000"/>
              </a:spcBef>
              <a:buFont typeface="Wingdings" panose="05000000000000000000" pitchFamily="2" charset="2"/>
              <a:buChar char="§"/>
            </a:pPr>
            <a:r>
              <a:rPr lang="en-US" sz="2176" dirty="0"/>
              <a:t>All communications are secure </a:t>
            </a:r>
            <a:r>
              <a:rPr lang="en-US" sz="2176" dirty="0"/>
              <a:t>using TLS over HTTPS,  utilizing </a:t>
            </a:r>
            <a:r>
              <a:rPr lang="en-US" sz="2176" dirty="0"/>
              <a:t>256-bit </a:t>
            </a:r>
            <a:r>
              <a:rPr lang="en-US" sz="2176" dirty="0"/>
              <a:t>encryption, including all communications between web and App layer.</a:t>
            </a:r>
          </a:p>
          <a:p>
            <a:pPr marL="673707" lvl="1" indent="-259118">
              <a:spcBef>
                <a:spcPct val="20000"/>
              </a:spcBef>
              <a:buFont typeface="Arial" charset="0"/>
              <a:buChar char="–"/>
            </a:pPr>
            <a:endParaRPr lang="en-US" sz="1814" dirty="0">
              <a:latin typeface="Calibri" pitchFamily="34" charset="0"/>
            </a:endParaRPr>
          </a:p>
          <a:p>
            <a:pPr marL="673707" lvl="1" indent="-259118">
              <a:spcBef>
                <a:spcPct val="20000"/>
              </a:spcBef>
              <a:buFont typeface="Arial" charset="0"/>
              <a:buChar char="–"/>
            </a:pPr>
            <a:endParaRPr lang="en-US" sz="1814" dirty="0">
              <a:latin typeface="Calibri" pitchFamily="34" charset="0"/>
            </a:endParaRPr>
          </a:p>
        </p:txBody>
      </p:sp>
      <p:sp>
        <p:nvSpPr>
          <p:cNvPr id="6" name="Text Placeholder 5"/>
          <p:cNvSpPr>
            <a:spLocks noGrp="1"/>
          </p:cNvSpPr>
          <p:nvPr>
            <p:ph type="body" sz="quarter" idx="17"/>
          </p:nvPr>
        </p:nvSpPr>
        <p:spPr/>
        <p:txBody>
          <a:bodyPr>
            <a:normAutofit/>
          </a:bodyPr>
          <a:lstStyle/>
          <a:p>
            <a:endParaRPr lang="en-US"/>
          </a:p>
        </p:txBody>
      </p:sp>
    </p:spTree>
    <p:extLst>
      <p:ext uri="{BB962C8B-B14F-4D97-AF65-F5344CB8AC3E}">
        <p14:creationId xmlns:p14="http://schemas.microsoft.com/office/powerpoint/2010/main" val="61898203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2"/>
          </p:nvPr>
        </p:nvSpPr>
        <p:spPr/>
        <p:txBody>
          <a:bodyPr/>
          <a:lstStyle/>
          <a:p>
            <a:fld id="{276DE07D-12F9-FF40-B07B-9B015B6B1FBE}" type="slidenum">
              <a:rPr lang="en-US" smtClean="0"/>
              <a:pPr/>
              <a:t>18</a:t>
            </a:fld>
            <a:endParaRPr lang="en-US" dirty="0"/>
          </a:p>
        </p:txBody>
      </p:sp>
      <p:sp>
        <p:nvSpPr>
          <p:cNvPr id="4" name="Title 3"/>
          <p:cNvSpPr>
            <a:spLocks noGrp="1"/>
          </p:cNvSpPr>
          <p:nvPr>
            <p:ph type="title"/>
          </p:nvPr>
        </p:nvSpPr>
        <p:spPr/>
        <p:txBody>
          <a:bodyPr/>
          <a:lstStyle/>
          <a:p>
            <a:pPr marL="310942" indent="-310942">
              <a:spcBef>
                <a:spcPct val="20000"/>
              </a:spcBef>
            </a:pPr>
            <a:r>
              <a:rPr lang="en-US" sz="2902" dirty="0">
                <a:latin typeface="+mn-lt"/>
              </a:rPr>
              <a:t> </a:t>
            </a:r>
            <a:r>
              <a:rPr lang="en-US" sz="2902" dirty="0"/>
              <a:t>Infrastructure M</a:t>
            </a:r>
            <a:r>
              <a:rPr lang="en-US" sz="2902" dirty="0"/>
              <a:t>anagement</a:t>
            </a:r>
            <a:endParaRPr lang="en-US" sz="2902" dirty="0"/>
          </a:p>
        </p:txBody>
      </p:sp>
      <p:sp>
        <p:nvSpPr>
          <p:cNvPr id="2" name="Content Placeholder 1"/>
          <p:cNvSpPr>
            <a:spLocks noGrp="1"/>
          </p:cNvSpPr>
          <p:nvPr>
            <p:ph idx="4294967295"/>
          </p:nvPr>
        </p:nvSpPr>
        <p:spPr>
          <a:xfrm>
            <a:off x="1404610" y="1314306"/>
            <a:ext cx="8957850" cy="5042044"/>
          </a:xfrm>
        </p:spPr>
        <p:txBody>
          <a:bodyPr>
            <a:normAutofit/>
          </a:bodyPr>
          <a:lstStyle/>
          <a:p>
            <a:pPr marL="673707" lvl="1" indent="-259118">
              <a:lnSpc>
                <a:spcPct val="100000"/>
              </a:lnSpc>
              <a:spcBef>
                <a:spcPct val="20000"/>
              </a:spcBef>
              <a:buFont typeface="Wingdings" panose="05000000000000000000" pitchFamily="2" charset="2"/>
              <a:buChar char="§"/>
            </a:pPr>
            <a:r>
              <a:rPr lang="en-US" sz="2176" dirty="0"/>
              <a:t>All Nexant owned </a:t>
            </a:r>
            <a:r>
              <a:rPr lang="en-US" sz="2176" dirty="0"/>
              <a:t>hardware </a:t>
            </a:r>
            <a:r>
              <a:rPr lang="en-US" sz="2176" dirty="0"/>
              <a:t>m</a:t>
            </a:r>
            <a:r>
              <a:rPr lang="en-US" sz="2176" dirty="0"/>
              <a:t>anaged </a:t>
            </a:r>
            <a:r>
              <a:rPr lang="en-US" sz="2176" dirty="0"/>
              <a:t>by Hosting operations Team</a:t>
            </a:r>
          </a:p>
          <a:p>
            <a:pPr marL="673707" lvl="1" indent="-259118">
              <a:lnSpc>
                <a:spcPct val="100000"/>
              </a:lnSpc>
              <a:spcBef>
                <a:spcPct val="20000"/>
              </a:spcBef>
              <a:buFont typeface="Wingdings" panose="05000000000000000000" pitchFamily="2" charset="2"/>
              <a:buChar char="§"/>
            </a:pPr>
            <a:r>
              <a:rPr lang="en-US" sz="2176" dirty="0"/>
              <a:t>Team consist of DevOps, System, Network and Database Engineers</a:t>
            </a:r>
          </a:p>
          <a:p>
            <a:pPr marL="673707" lvl="1" indent="-259118">
              <a:lnSpc>
                <a:spcPct val="100000"/>
              </a:lnSpc>
              <a:spcBef>
                <a:spcPct val="20000"/>
              </a:spcBef>
              <a:buFont typeface="Wingdings" panose="05000000000000000000" pitchFamily="2" charset="2"/>
              <a:buChar char="§"/>
            </a:pPr>
            <a:r>
              <a:rPr lang="en-US" sz="2176" dirty="0"/>
              <a:t>24x7x365 system, application and infrastructure Monitoring  </a:t>
            </a:r>
          </a:p>
          <a:p>
            <a:pPr marL="673707" lvl="1" indent="-259118">
              <a:lnSpc>
                <a:spcPct val="100000"/>
              </a:lnSpc>
              <a:spcBef>
                <a:spcPct val="20000"/>
              </a:spcBef>
              <a:buFont typeface="Wingdings" panose="05000000000000000000" pitchFamily="2" charset="2"/>
              <a:buChar char="§"/>
            </a:pPr>
            <a:r>
              <a:rPr lang="en-US" sz="2176" dirty="0" err="1"/>
              <a:t>Zenoss</a:t>
            </a:r>
            <a:r>
              <a:rPr lang="en-US" sz="2176" dirty="0"/>
              <a:t>  and </a:t>
            </a:r>
            <a:r>
              <a:rPr lang="en-US" sz="2176" dirty="0"/>
              <a:t>Nagios used for </a:t>
            </a:r>
            <a:r>
              <a:rPr lang="en-US" sz="2176" dirty="0"/>
              <a:t>system, </a:t>
            </a:r>
            <a:r>
              <a:rPr lang="en-US" sz="2176" dirty="0"/>
              <a:t>network and performance monitoring and </a:t>
            </a:r>
            <a:r>
              <a:rPr lang="en-US" sz="2176" dirty="0"/>
              <a:t>alerting , the two system overlap on  majority of the metrics for redundancy  in case of  failure of one.</a:t>
            </a:r>
          </a:p>
          <a:p>
            <a:pPr marL="673707" lvl="1" indent="-259118">
              <a:lnSpc>
                <a:spcPct val="100000"/>
              </a:lnSpc>
              <a:spcBef>
                <a:spcPct val="20000"/>
              </a:spcBef>
              <a:buFont typeface="Wingdings" panose="05000000000000000000" pitchFamily="2" charset="2"/>
              <a:buChar char="§"/>
            </a:pPr>
            <a:r>
              <a:rPr lang="en-US" sz="2176" dirty="0"/>
              <a:t>Both system perform system level monitoring and </a:t>
            </a:r>
            <a:r>
              <a:rPr lang="en-US" sz="2176" dirty="0"/>
              <a:t>alerting such as CPU, MEMORY, disk, swap, NIC </a:t>
            </a:r>
            <a:r>
              <a:rPr lang="en-US" sz="2176" dirty="0"/>
              <a:t>, network bandwidth ,  etc.</a:t>
            </a:r>
          </a:p>
          <a:p>
            <a:pPr marL="673707" lvl="1" indent="-259118">
              <a:lnSpc>
                <a:spcPct val="100000"/>
              </a:lnSpc>
              <a:spcBef>
                <a:spcPct val="20000"/>
              </a:spcBef>
              <a:buFont typeface="Wingdings" panose="05000000000000000000" pitchFamily="2" charset="2"/>
              <a:buChar char="§"/>
            </a:pPr>
            <a:r>
              <a:rPr lang="en-US" sz="2176" dirty="0"/>
              <a:t>Network devices are monitored using SNMP and MIB by looking at port utilization, packet drop rate, traffic rate,  channel group health and also hardware level health such as temperature, fan, CPU etc.</a:t>
            </a:r>
          </a:p>
          <a:p>
            <a:pPr lvl="1">
              <a:spcBef>
                <a:spcPct val="20000"/>
              </a:spcBef>
            </a:pPr>
            <a:endParaRPr lang="en-US" dirty="0">
              <a:latin typeface="Calibri" pitchFamily="34" charset="0"/>
            </a:endParaRPr>
          </a:p>
        </p:txBody>
      </p:sp>
      <p:sp>
        <p:nvSpPr>
          <p:cNvPr id="6" name="Text Placeholder 5"/>
          <p:cNvSpPr>
            <a:spLocks noGrp="1"/>
          </p:cNvSpPr>
          <p:nvPr>
            <p:ph type="body" sz="quarter" idx="17"/>
          </p:nvPr>
        </p:nvSpPr>
        <p:spPr/>
        <p:txBody>
          <a:bodyPr>
            <a:normAutofit/>
          </a:bodyPr>
          <a:lstStyle/>
          <a:p>
            <a:endParaRPr lang="en-US"/>
          </a:p>
        </p:txBody>
      </p:sp>
    </p:spTree>
    <p:extLst>
      <p:ext uri="{BB962C8B-B14F-4D97-AF65-F5344CB8AC3E}">
        <p14:creationId xmlns:p14="http://schemas.microsoft.com/office/powerpoint/2010/main" val="84220679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2"/>
          </p:nvPr>
        </p:nvSpPr>
        <p:spPr/>
        <p:txBody>
          <a:bodyPr/>
          <a:lstStyle/>
          <a:p>
            <a:fld id="{276DE07D-12F9-FF40-B07B-9B015B6B1FBE}" type="slidenum">
              <a:rPr lang="en-US" smtClean="0"/>
              <a:pPr/>
              <a:t>19</a:t>
            </a:fld>
            <a:endParaRPr lang="en-US" dirty="0"/>
          </a:p>
        </p:txBody>
      </p:sp>
      <p:sp>
        <p:nvSpPr>
          <p:cNvPr id="4" name="Title 3"/>
          <p:cNvSpPr>
            <a:spLocks noGrp="1"/>
          </p:cNvSpPr>
          <p:nvPr>
            <p:ph type="title"/>
          </p:nvPr>
        </p:nvSpPr>
        <p:spPr/>
        <p:txBody>
          <a:bodyPr/>
          <a:lstStyle/>
          <a:p>
            <a:pPr marL="310942" indent="-310942">
              <a:spcBef>
                <a:spcPct val="20000"/>
              </a:spcBef>
            </a:pPr>
            <a:r>
              <a:rPr lang="en-US" dirty="0" smtClean="0"/>
              <a:t>High Availability and Disaster Recovery</a:t>
            </a:r>
            <a:endParaRPr lang="en-US" dirty="0"/>
          </a:p>
        </p:txBody>
      </p:sp>
      <p:sp>
        <p:nvSpPr>
          <p:cNvPr id="2" name="Content Placeholder 1"/>
          <p:cNvSpPr>
            <a:spLocks noGrp="1"/>
          </p:cNvSpPr>
          <p:nvPr>
            <p:ph idx="4294967295"/>
          </p:nvPr>
        </p:nvSpPr>
        <p:spPr>
          <a:xfrm>
            <a:off x="1249766" y="1314306"/>
            <a:ext cx="7844090" cy="5042044"/>
          </a:xfrm>
        </p:spPr>
        <p:txBody>
          <a:bodyPr>
            <a:normAutofit lnSpcReduction="10000"/>
          </a:bodyPr>
          <a:lstStyle/>
          <a:p>
            <a:pPr marL="725531" lvl="1" indent="-310942">
              <a:lnSpc>
                <a:spcPct val="100000"/>
              </a:lnSpc>
              <a:spcBef>
                <a:spcPct val="20000"/>
              </a:spcBef>
              <a:buFont typeface="Wingdings" panose="05000000000000000000" pitchFamily="2" charset="2"/>
              <a:buChar char="§"/>
            </a:pPr>
            <a:r>
              <a:rPr lang="en-US" sz="2176" dirty="0"/>
              <a:t>To </a:t>
            </a:r>
            <a:r>
              <a:rPr lang="en-US" sz="2176" dirty="0"/>
              <a:t>reduce down time and business </a:t>
            </a:r>
            <a:r>
              <a:rPr lang="en-US" sz="2176" dirty="0"/>
              <a:t>continuity in the event of a disaster </a:t>
            </a:r>
            <a:r>
              <a:rPr lang="en-US" sz="2176" dirty="0"/>
              <a:t>the following </a:t>
            </a:r>
            <a:r>
              <a:rPr lang="en-US" sz="2176" dirty="0"/>
              <a:t>measures </a:t>
            </a:r>
            <a:r>
              <a:rPr lang="en-US" sz="2176" dirty="0"/>
              <a:t>have </a:t>
            </a:r>
            <a:r>
              <a:rPr lang="en-US" sz="2176" dirty="0"/>
              <a:t>been </a:t>
            </a:r>
            <a:r>
              <a:rPr lang="en-US" sz="2176" dirty="0"/>
              <a:t>implemented.</a:t>
            </a:r>
          </a:p>
          <a:p>
            <a:pPr marL="839543" lvl="2" indent="-259118">
              <a:lnSpc>
                <a:spcPct val="100000"/>
              </a:lnSpc>
              <a:spcBef>
                <a:spcPct val="20000"/>
              </a:spcBef>
              <a:buFont typeface="Arial" charset="0"/>
              <a:buChar char="–"/>
            </a:pPr>
            <a:r>
              <a:rPr lang="en-US" sz="1814" dirty="0"/>
              <a:t>Infrastructure </a:t>
            </a:r>
            <a:r>
              <a:rPr lang="en-US" sz="1814" dirty="0"/>
              <a:t>&amp; Application architected around VMware (</a:t>
            </a:r>
            <a:r>
              <a:rPr lang="en-US" sz="1814" dirty="0" err="1"/>
              <a:t>vCenter</a:t>
            </a:r>
            <a:r>
              <a:rPr lang="en-US" sz="1814" dirty="0"/>
              <a:t>, vSphere and Site Recovery Manager) to ensure fast and reliable recovery. </a:t>
            </a:r>
            <a:endParaRPr lang="en-US" sz="1814" dirty="0"/>
          </a:p>
          <a:p>
            <a:pPr marL="839543" lvl="2" indent="-259118">
              <a:lnSpc>
                <a:spcPct val="100000"/>
              </a:lnSpc>
              <a:spcBef>
                <a:spcPct val="20000"/>
              </a:spcBef>
              <a:buFont typeface="Arial" charset="0"/>
              <a:buChar char="–"/>
            </a:pPr>
            <a:r>
              <a:rPr lang="en-US" sz="1814" dirty="0"/>
              <a:t>Virtualized architecture (VMware </a:t>
            </a:r>
            <a:r>
              <a:rPr lang="en-US" sz="1814" dirty="0" err="1"/>
              <a:t>vCenter</a:t>
            </a:r>
            <a:r>
              <a:rPr lang="en-US" sz="1814" dirty="0"/>
              <a:t>, </a:t>
            </a:r>
            <a:r>
              <a:rPr lang="en-US" sz="1814" dirty="0" err="1"/>
              <a:t>vSphere</a:t>
            </a:r>
            <a:r>
              <a:rPr lang="en-US" sz="1814" dirty="0"/>
              <a:t> and Site Recovery) with High availability and Reliable Recovery services. </a:t>
            </a:r>
            <a:r>
              <a:rPr lang="en-US" sz="1814" dirty="0"/>
              <a:t> </a:t>
            </a:r>
          </a:p>
          <a:p>
            <a:pPr marL="839543" lvl="2" indent="-259118">
              <a:lnSpc>
                <a:spcPct val="100000"/>
              </a:lnSpc>
              <a:spcBef>
                <a:spcPct val="20000"/>
              </a:spcBef>
              <a:buFont typeface="Arial" charset="0"/>
              <a:buChar char="–"/>
            </a:pPr>
            <a:r>
              <a:rPr lang="en-US" sz="1814" dirty="0"/>
              <a:t>All servers are </a:t>
            </a:r>
            <a:r>
              <a:rPr lang="en-US" sz="1814" dirty="0"/>
              <a:t>running </a:t>
            </a:r>
            <a:r>
              <a:rPr lang="en-US" sz="1814" dirty="0"/>
              <a:t>with redundant power supplies, NICs, RAID 1 and RAID 5 disks </a:t>
            </a:r>
            <a:endParaRPr lang="en-US" sz="1814" dirty="0"/>
          </a:p>
          <a:p>
            <a:pPr marL="839543" lvl="2" indent="-259118">
              <a:lnSpc>
                <a:spcPct val="100000"/>
              </a:lnSpc>
              <a:spcBef>
                <a:spcPct val="20000"/>
              </a:spcBef>
              <a:buFont typeface="Arial" charset="0"/>
              <a:buChar char="–"/>
            </a:pPr>
            <a:r>
              <a:rPr lang="en-US" sz="1814" dirty="0"/>
              <a:t>All servers have dual </a:t>
            </a:r>
            <a:r>
              <a:rPr lang="en-US" sz="1814" dirty="0"/>
              <a:t>NICs with bonded </a:t>
            </a:r>
            <a:r>
              <a:rPr lang="en-US" sz="1814" dirty="0"/>
              <a:t>connections to </a:t>
            </a:r>
            <a:r>
              <a:rPr lang="en-US" sz="1814" dirty="0"/>
              <a:t>multiple </a:t>
            </a:r>
            <a:r>
              <a:rPr lang="en-US" sz="1814" dirty="0"/>
              <a:t>switches.  </a:t>
            </a:r>
            <a:endParaRPr lang="en-US" sz="1814" dirty="0"/>
          </a:p>
          <a:p>
            <a:pPr marL="839543" lvl="2" indent="-259118">
              <a:lnSpc>
                <a:spcPct val="100000"/>
              </a:lnSpc>
              <a:spcBef>
                <a:spcPct val="20000"/>
              </a:spcBef>
              <a:buFont typeface="Arial" charset="0"/>
              <a:buChar char="–"/>
            </a:pPr>
            <a:r>
              <a:rPr lang="en-US" sz="1814" dirty="0"/>
              <a:t>Redundant firewalls, network, servers and monitoring tools</a:t>
            </a:r>
          </a:p>
          <a:p>
            <a:pPr marL="839543" lvl="2" indent="-259118">
              <a:lnSpc>
                <a:spcPct val="100000"/>
              </a:lnSpc>
              <a:spcBef>
                <a:spcPct val="20000"/>
              </a:spcBef>
              <a:buFont typeface="Arial" charset="0"/>
              <a:buChar char="–"/>
            </a:pPr>
            <a:r>
              <a:rPr lang="en-US" sz="1814" dirty="0"/>
              <a:t>Data replication on highly reliable and redundant NAS (</a:t>
            </a:r>
            <a:r>
              <a:rPr lang="en-US" sz="1814" dirty="0" err="1"/>
              <a:t>Netapp</a:t>
            </a:r>
            <a:r>
              <a:rPr lang="en-US" sz="1814" dirty="0"/>
              <a:t>) systems</a:t>
            </a:r>
          </a:p>
          <a:p>
            <a:pPr marL="839543" lvl="2" indent="-259118">
              <a:lnSpc>
                <a:spcPct val="100000"/>
              </a:lnSpc>
              <a:spcBef>
                <a:spcPct val="20000"/>
              </a:spcBef>
              <a:buFont typeface="Arial" charset="0"/>
              <a:buChar char="–"/>
            </a:pPr>
            <a:r>
              <a:rPr lang="en-US" sz="1814" dirty="0"/>
              <a:t>Real-time Database Replication</a:t>
            </a:r>
          </a:p>
          <a:p>
            <a:pPr marL="839543" lvl="2" indent="-259118">
              <a:lnSpc>
                <a:spcPct val="100000"/>
              </a:lnSpc>
              <a:spcBef>
                <a:spcPct val="20000"/>
              </a:spcBef>
              <a:buFont typeface="Arial" charset="0"/>
              <a:buChar char="–"/>
            </a:pPr>
            <a:r>
              <a:rPr lang="en-US" sz="1814" dirty="0"/>
              <a:t>Geographically separated data  centers / site recovery  for contingency planning </a:t>
            </a:r>
            <a:endParaRPr lang="en-US" sz="1814" dirty="0"/>
          </a:p>
          <a:p>
            <a:pPr marL="839543" lvl="2" indent="-259118">
              <a:lnSpc>
                <a:spcPct val="100000"/>
              </a:lnSpc>
              <a:spcBef>
                <a:spcPct val="20000"/>
              </a:spcBef>
              <a:buFont typeface="Arial" charset="0"/>
              <a:buChar char="–"/>
            </a:pPr>
            <a:r>
              <a:rPr lang="en-US" sz="1814" dirty="0"/>
              <a:t>Redundant VPN and MPLS connections between Foster City and Data Centers</a:t>
            </a:r>
            <a:endParaRPr lang="en-US" sz="1814" dirty="0"/>
          </a:p>
          <a:p>
            <a:pPr marL="839543" lvl="2" indent="-259118">
              <a:lnSpc>
                <a:spcPct val="100000"/>
              </a:lnSpc>
              <a:spcBef>
                <a:spcPct val="20000"/>
              </a:spcBef>
              <a:buFont typeface="Arial" charset="0"/>
              <a:buChar char="–"/>
            </a:pPr>
            <a:endParaRPr lang="en-US" sz="1814" dirty="0"/>
          </a:p>
        </p:txBody>
      </p:sp>
      <p:sp>
        <p:nvSpPr>
          <p:cNvPr id="6" name="Text Placeholder 5"/>
          <p:cNvSpPr>
            <a:spLocks noGrp="1"/>
          </p:cNvSpPr>
          <p:nvPr>
            <p:ph type="body" sz="quarter" idx="17"/>
          </p:nvPr>
        </p:nvSpPr>
        <p:spPr/>
        <p:txBody>
          <a:bodyPr>
            <a:normAutofit/>
          </a:bodyPr>
          <a:lstStyle/>
          <a:p>
            <a:endParaRPr lang="en-US"/>
          </a:p>
        </p:txBody>
      </p:sp>
    </p:spTree>
    <p:extLst>
      <p:ext uri="{BB962C8B-B14F-4D97-AF65-F5344CB8AC3E}">
        <p14:creationId xmlns:p14="http://schemas.microsoft.com/office/powerpoint/2010/main" val="118796388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Tools</a:t>
            </a:r>
            <a:endParaRPr lang="en-US" dirty="0"/>
          </a:p>
        </p:txBody>
      </p:sp>
      <p:sp>
        <p:nvSpPr>
          <p:cNvPr id="6" name="Content Placeholder 2"/>
          <p:cNvSpPr txBox="1">
            <a:spLocks/>
          </p:cNvSpPr>
          <p:nvPr/>
        </p:nvSpPr>
        <p:spPr>
          <a:xfrm>
            <a:off x="1707672" y="1267313"/>
            <a:ext cx="9120967" cy="5192856"/>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pPr marL="161229" indent="-161229">
              <a:lnSpc>
                <a:spcPct val="120000"/>
              </a:lnSpc>
              <a:spcBef>
                <a:spcPts val="544"/>
              </a:spcBef>
              <a:spcAft>
                <a:spcPts val="544"/>
              </a:spcAft>
            </a:pPr>
            <a:endParaRPr lang="en-US" sz="1179" dirty="0">
              <a:latin typeface="Arial "/>
            </a:endParaRPr>
          </a:p>
        </p:txBody>
      </p:sp>
      <p:sp>
        <p:nvSpPr>
          <p:cNvPr id="17" name="Slide Number Placeholder 1"/>
          <p:cNvSpPr>
            <a:spLocks noGrp="1"/>
          </p:cNvSpPr>
          <p:nvPr>
            <p:ph type="sldNum" sz="quarter" idx="12"/>
          </p:nvPr>
        </p:nvSpPr>
        <p:spPr>
          <a:xfrm>
            <a:off x="10075279" y="6356351"/>
            <a:ext cx="633741" cy="365125"/>
          </a:xfrm>
        </p:spPr>
        <p:txBody>
          <a:bodyPr/>
          <a:lstStyle/>
          <a:p>
            <a:pPr>
              <a:defRPr/>
            </a:pPr>
            <a:fld id="{731CC170-C58F-44A3-BE9B-DE583545C20F}" type="slidenum">
              <a:rPr lang="en-US" smtClean="0"/>
              <a:pPr>
                <a:defRPr/>
              </a:pPr>
              <a:t>2</a:t>
            </a:fld>
            <a:endParaRPr lang="en-US" dirty="0"/>
          </a:p>
        </p:txBody>
      </p:sp>
      <p:sp>
        <p:nvSpPr>
          <p:cNvPr id="10" name="Content Placeholder 2"/>
          <p:cNvSpPr txBox="1">
            <a:spLocks/>
          </p:cNvSpPr>
          <p:nvPr/>
        </p:nvSpPr>
        <p:spPr>
          <a:xfrm>
            <a:off x="1707672" y="1267313"/>
            <a:ext cx="8811571" cy="5192856"/>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pPr marL="161229" indent="-161229">
              <a:lnSpc>
                <a:spcPct val="120000"/>
              </a:lnSpc>
              <a:spcBef>
                <a:spcPts val="544"/>
              </a:spcBef>
              <a:spcAft>
                <a:spcPts val="544"/>
              </a:spcAft>
            </a:pPr>
            <a:endParaRPr lang="en-US" sz="1632" dirty="0">
              <a:latin typeface="Arial "/>
            </a:endParaRPr>
          </a:p>
        </p:txBody>
      </p:sp>
      <p:sp>
        <p:nvSpPr>
          <p:cNvPr id="11" name="Content Placeholder 2"/>
          <p:cNvSpPr txBox="1">
            <a:spLocks/>
          </p:cNvSpPr>
          <p:nvPr/>
        </p:nvSpPr>
        <p:spPr>
          <a:xfrm>
            <a:off x="1707672" y="1391071"/>
            <a:ext cx="8811571" cy="5192856"/>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pPr>
              <a:lnSpc>
                <a:spcPct val="100000"/>
              </a:lnSpc>
              <a:spcBef>
                <a:spcPts val="544"/>
              </a:spcBef>
              <a:spcAft>
                <a:spcPts val="544"/>
              </a:spcAft>
            </a:pPr>
            <a:r>
              <a:rPr lang="en-US" sz="1451" dirty="0">
                <a:latin typeface="+mn-lt"/>
              </a:rPr>
              <a:t>Source Control: Subversion, with commit hooks ( every check in is verified against a JIRA task or ticket)</a:t>
            </a:r>
          </a:p>
          <a:p>
            <a:pPr>
              <a:lnSpc>
                <a:spcPct val="100000"/>
              </a:lnSpc>
              <a:spcBef>
                <a:spcPts val="544"/>
              </a:spcBef>
              <a:spcAft>
                <a:spcPts val="544"/>
              </a:spcAft>
            </a:pPr>
            <a:r>
              <a:rPr lang="en-US" sz="1451" dirty="0">
                <a:latin typeface="+mn-lt"/>
              </a:rPr>
              <a:t>Sprint Planning and Stories : JIRA</a:t>
            </a:r>
          </a:p>
          <a:p>
            <a:pPr>
              <a:lnSpc>
                <a:spcPct val="100000"/>
              </a:lnSpc>
              <a:spcBef>
                <a:spcPts val="544"/>
              </a:spcBef>
              <a:spcAft>
                <a:spcPts val="544"/>
              </a:spcAft>
            </a:pPr>
            <a:r>
              <a:rPr lang="en-US" sz="1451" dirty="0">
                <a:latin typeface="+mn-lt"/>
              </a:rPr>
              <a:t>Defect </a:t>
            </a:r>
            <a:r>
              <a:rPr lang="en-US" sz="1451" dirty="0">
                <a:latin typeface="+mn-lt"/>
              </a:rPr>
              <a:t>Tracking: JIRA</a:t>
            </a:r>
          </a:p>
          <a:p>
            <a:pPr>
              <a:lnSpc>
                <a:spcPct val="100000"/>
              </a:lnSpc>
              <a:spcBef>
                <a:spcPts val="544"/>
              </a:spcBef>
              <a:spcAft>
                <a:spcPts val="544"/>
              </a:spcAft>
            </a:pPr>
            <a:r>
              <a:rPr lang="en-US" sz="1451" dirty="0">
                <a:latin typeface="+mn-lt"/>
              </a:rPr>
              <a:t>Unit Test framework : </a:t>
            </a:r>
            <a:r>
              <a:rPr lang="en-US" sz="1451" dirty="0" err="1">
                <a:latin typeface="+mn-lt"/>
              </a:rPr>
              <a:t>TestNG</a:t>
            </a:r>
            <a:endParaRPr lang="en-US" sz="1451" dirty="0">
              <a:latin typeface="+mn-lt"/>
            </a:endParaRPr>
          </a:p>
          <a:p>
            <a:pPr>
              <a:lnSpc>
                <a:spcPct val="100000"/>
              </a:lnSpc>
              <a:spcBef>
                <a:spcPts val="544"/>
              </a:spcBef>
              <a:spcAft>
                <a:spcPts val="544"/>
              </a:spcAft>
            </a:pPr>
            <a:r>
              <a:rPr lang="en-US" sz="1451" dirty="0">
                <a:latin typeface="+mn-lt"/>
              </a:rPr>
              <a:t>Continuous Integration and Automated Testing: </a:t>
            </a:r>
            <a:r>
              <a:rPr lang="en-US" sz="1451" dirty="0">
                <a:latin typeface="+mn-lt"/>
              </a:rPr>
              <a:t>Jenkins/Maven ( integrated with JIRA and SVN)</a:t>
            </a:r>
          </a:p>
          <a:p>
            <a:pPr>
              <a:lnSpc>
                <a:spcPct val="100000"/>
              </a:lnSpc>
              <a:spcBef>
                <a:spcPts val="544"/>
              </a:spcBef>
              <a:spcAft>
                <a:spcPts val="544"/>
              </a:spcAft>
            </a:pPr>
            <a:r>
              <a:rPr lang="en-US" sz="1451" dirty="0">
                <a:latin typeface="+mn-lt"/>
              </a:rPr>
              <a:t>Manual Test </a:t>
            </a:r>
            <a:r>
              <a:rPr lang="en-US" sz="1451" dirty="0">
                <a:latin typeface="+mn-lt"/>
              </a:rPr>
              <a:t>Case Management </a:t>
            </a:r>
            <a:r>
              <a:rPr lang="en-US" sz="1451" dirty="0">
                <a:latin typeface="+mn-lt"/>
              </a:rPr>
              <a:t>: </a:t>
            </a:r>
            <a:r>
              <a:rPr lang="en-US" sz="1451" dirty="0" err="1">
                <a:latin typeface="+mn-lt"/>
              </a:rPr>
              <a:t>Moztrap</a:t>
            </a:r>
            <a:endParaRPr lang="en-US" sz="1451" dirty="0">
              <a:latin typeface="+mn-lt"/>
            </a:endParaRPr>
          </a:p>
          <a:p>
            <a:pPr>
              <a:lnSpc>
                <a:spcPct val="100000"/>
              </a:lnSpc>
              <a:spcBef>
                <a:spcPts val="544"/>
              </a:spcBef>
              <a:spcAft>
                <a:spcPts val="544"/>
              </a:spcAft>
            </a:pPr>
            <a:r>
              <a:rPr lang="en-US" sz="1451" dirty="0">
                <a:latin typeface="+mn-lt"/>
              </a:rPr>
              <a:t>Web Service Testing : </a:t>
            </a:r>
            <a:r>
              <a:rPr lang="en-US" sz="1451" dirty="0" err="1">
                <a:latin typeface="+mn-lt"/>
              </a:rPr>
              <a:t>SoapUI</a:t>
            </a:r>
            <a:endParaRPr lang="en-US" sz="1451" dirty="0">
              <a:latin typeface="+mn-lt"/>
            </a:endParaRPr>
          </a:p>
          <a:p>
            <a:pPr>
              <a:lnSpc>
                <a:spcPct val="100000"/>
              </a:lnSpc>
              <a:spcBef>
                <a:spcPts val="544"/>
              </a:spcBef>
              <a:spcAft>
                <a:spcPts val="544"/>
              </a:spcAft>
            </a:pPr>
            <a:r>
              <a:rPr lang="en-US" sz="1451" dirty="0">
                <a:latin typeface="+mn-lt"/>
              </a:rPr>
              <a:t>Performance and Load Testing: Apache </a:t>
            </a:r>
            <a:r>
              <a:rPr lang="en-US" sz="1451" dirty="0" err="1">
                <a:latin typeface="+mn-lt"/>
              </a:rPr>
              <a:t>Jmeter</a:t>
            </a:r>
            <a:endParaRPr lang="en-US" sz="1451" dirty="0">
              <a:latin typeface="+mn-lt"/>
            </a:endParaRPr>
          </a:p>
          <a:p>
            <a:pPr>
              <a:lnSpc>
                <a:spcPct val="100000"/>
              </a:lnSpc>
              <a:spcBef>
                <a:spcPts val="544"/>
              </a:spcBef>
              <a:spcAft>
                <a:spcPts val="544"/>
              </a:spcAft>
            </a:pPr>
            <a:r>
              <a:rPr lang="en-US" sz="1451" dirty="0">
                <a:latin typeface="+mn-lt"/>
              </a:rPr>
              <a:t>Automated UI tests: </a:t>
            </a:r>
            <a:r>
              <a:rPr lang="en-US" sz="1451" dirty="0">
                <a:latin typeface="+mn-lt"/>
              </a:rPr>
              <a:t>Selenium</a:t>
            </a:r>
            <a:endParaRPr lang="en-US" sz="1451" dirty="0">
              <a:latin typeface="+mn-lt"/>
            </a:endParaRPr>
          </a:p>
          <a:p>
            <a:pPr>
              <a:lnSpc>
                <a:spcPct val="100000"/>
              </a:lnSpc>
              <a:spcBef>
                <a:spcPts val="544"/>
              </a:spcBef>
              <a:spcAft>
                <a:spcPts val="544"/>
              </a:spcAft>
            </a:pPr>
            <a:r>
              <a:rPr lang="en-US" sz="1451" dirty="0">
                <a:latin typeface="+mn-lt"/>
              </a:rPr>
              <a:t>Static Code Analysis: PMD and </a:t>
            </a:r>
            <a:r>
              <a:rPr lang="en-US" sz="1451" dirty="0" err="1">
                <a:latin typeface="+mn-lt"/>
              </a:rPr>
              <a:t>FindBugs</a:t>
            </a:r>
            <a:endParaRPr lang="en-US" sz="1451" dirty="0">
              <a:latin typeface="+mn-lt"/>
            </a:endParaRPr>
          </a:p>
          <a:p>
            <a:pPr>
              <a:lnSpc>
                <a:spcPct val="100000"/>
              </a:lnSpc>
              <a:spcBef>
                <a:spcPts val="544"/>
              </a:spcBef>
              <a:spcAft>
                <a:spcPts val="544"/>
              </a:spcAft>
            </a:pPr>
            <a:r>
              <a:rPr lang="en-US" sz="1451" dirty="0">
                <a:latin typeface="+mn-lt"/>
              </a:rPr>
              <a:t>Unit Test </a:t>
            </a:r>
            <a:r>
              <a:rPr lang="en-US" sz="1451" dirty="0">
                <a:latin typeface="+mn-lt"/>
              </a:rPr>
              <a:t>C</a:t>
            </a:r>
            <a:r>
              <a:rPr lang="en-US" sz="1451" dirty="0">
                <a:latin typeface="+mn-lt"/>
              </a:rPr>
              <a:t>overage : </a:t>
            </a:r>
            <a:r>
              <a:rPr lang="en-US" sz="1451" dirty="0" err="1">
                <a:latin typeface="+mn-lt"/>
              </a:rPr>
              <a:t>Cobertura</a:t>
            </a:r>
            <a:endParaRPr lang="en-US" sz="1451" dirty="0">
              <a:latin typeface="+mn-lt"/>
            </a:endParaRPr>
          </a:p>
          <a:p>
            <a:pPr>
              <a:lnSpc>
                <a:spcPct val="100000"/>
              </a:lnSpc>
              <a:spcBef>
                <a:spcPts val="544"/>
              </a:spcBef>
              <a:spcAft>
                <a:spcPts val="544"/>
              </a:spcAft>
            </a:pPr>
            <a:r>
              <a:rPr lang="en-US" sz="1451" dirty="0">
                <a:latin typeface="+mn-lt"/>
              </a:rPr>
              <a:t>Application performance profiling : </a:t>
            </a:r>
            <a:r>
              <a:rPr lang="en-US" sz="1451" dirty="0" err="1">
                <a:latin typeface="+mn-lt"/>
              </a:rPr>
              <a:t>JProfiler</a:t>
            </a:r>
            <a:endParaRPr lang="en-US" sz="1451" dirty="0">
              <a:latin typeface="+mn-lt"/>
            </a:endParaRPr>
          </a:p>
          <a:p>
            <a:pPr>
              <a:lnSpc>
                <a:spcPct val="100000"/>
              </a:lnSpc>
              <a:spcBef>
                <a:spcPts val="544"/>
              </a:spcBef>
              <a:spcAft>
                <a:spcPts val="544"/>
              </a:spcAft>
            </a:pPr>
            <a:r>
              <a:rPr lang="en-US" sz="1451">
                <a:latin typeface="+mn-lt"/>
              </a:rPr>
              <a:t>Static Penetration/security testing </a:t>
            </a:r>
            <a:r>
              <a:rPr lang="en-US" sz="1451" dirty="0">
                <a:latin typeface="+mn-lt"/>
              </a:rPr>
              <a:t>: HP fortify</a:t>
            </a:r>
          </a:p>
          <a:p>
            <a:pPr marL="0" indent="0">
              <a:spcBef>
                <a:spcPts val="544"/>
              </a:spcBef>
              <a:spcAft>
                <a:spcPts val="544"/>
              </a:spcAft>
              <a:buNone/>
            </a:pPr>
            <a:endParaRPr lang="en-US" sz="1632" dirty="0">
              <a:latin typeface="+mn-lt"/>
            </a:endParaRPr>
          </a:p>
          <a:p>
            <a:pPr marL="0" indent="0">
              <a:spcBef>
                <a:spcPts val="544"/>
              </a:spcBef>
              <a:spcAft>
                <a:spcPts val="544"/>
              </a:spcAft>
              <a:buNone/>
            </a:pPr>
            <a:endParaRPr lang="en-US" sz="1814" dirty="0">
              <a:latin typeface="+mn-lt"/>
            </a:endParaRPr>
          </a:p>
          <a:p>
            <a:pPr marL="0" indent="0">
              <a:lnSpc>
                <a:spcPct val="120000"/>
              </a:lnSpc>
              <a:spcBef>
                <a:spcPts val="544"/>
              </a:spcBef>
              <a:spcAft>
                <a:spcPts val="544"/>
              </a:spcAft>
              <a:buNone/>
            </a:pPr>
            <a:endParaRPr lang="en-US" sz="2176" dirty="0">
              <a:latin typeface="Arial "/>
            </a:endParaRPr>
          </a:p>
        </p:txBody>
      </p:sp>
    </p:spTree>
    <p:extLst>
      <p:ext uri="{BB962C8B-B14F-4D97-AF65-F5344CB8AC3E}">
        <p14:creationId xmlns:p14="http://schemas.microsoft.com/office/powerpoint/2010/main" val="184390250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Quality Assurance </a:t>
            </a:r>
            <a:endParaRPr lang="en-US" dirty="0"/>
          </a:p>
        </p:txBody>
      </p:sp>
      <p:sp>
        <p:nvSpPr>
          <p:cNvPr id="6" name="Content Placeholder 2"/>
          <p:cNvSpPr txBox="1">
            <a:spLocks/>
          </p:cNvSpPr>
          <p:nvPr/>
        </p:nvSpPr>
        <p:spPr>
          <a:xfrm>
            <a:off x="1707672" y="1267313"/>
            <a:ext cx="9120967" cy="5192856"/>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pPr marL="161229" indent="-161229">
              <a:lnSpc>
                <a:spcPct val="120000"/>
              </a:lnSpc>
              <a:spcBef>
                <a:spcPts val="544"/>
              </a:spcBef>
              <a:spcAft>
                <a:spcPts val="544"/>
              </a:spcAft>
            </a:pPr>
            <a:endParaRPr lang="en-US" sz="1179" dirty="0">
              <a:latin typeface="Arial "/>
            </a:endParaRPr>
          </a:p>
        </p:txBody>
      </p:sp>
      <p:sp>
        <p:nvSpPr>
          <p:cNvPr id="17" name="Slide Number Placeholder 1"/>
          <p:cNvSpPr>
            <a:spLocks noGrp="1"/>
          </p:cNvSpPr>
          <p:nvPr>
            <p:ph type="sldNum" sz="quarter" idx="12"/>
          </p:nvPr>
        </p:nvSpPr>
        <p:spPr>
          <a:xfrm>
            <a:off x="10075279" y="6356351"/>
            <a:ext cx="633741" cy="365125"/>
          </a:xfrm>
        </p:spPr>
        <p:txBody>
          <a:bodyPr/>
          <a:lstStyle/>
          <a:p>
            <a:pPr>
              <a:defRPr/>
            </a:pPr>
            <a:fld id="{731CC170-C58F-44A3-BE9B-DE583545C20F}" type="slidenum">
              <a:rPr lang="en-US" smtClean="0"/>
              <a:pPr>
                <a:defRPr/>
              </a:pPr>
              <a:t>3</a:t>
            </a:fld>
            <a:endParaRPr lang="en-US" dirty="0"/>
          </a:p>
        </p:txBody>
      </p:sp>
      <p:sp>
        <p:nvSpPr>
          <p:cNvPr id="10" name="Content Placeholder 2"/>
          <p:cNvSpPr txBox="1">
            <a:spLocks/>
          </p:cNvSpPr>
          <p:nvPr/>
        </p:nvSpPr>
        <p:spPr>
          <a:xfrm>
            <a:off x="1707672" y="1267313"/>
            <a:ext cx="8811571" cy="5192856"/>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pPr marL="161229" indent="-161229">
              <a:lnSpc>
                <a:spcPct val="120000"/>
              </a:lnSpc>
              <a:spcBef>
                <a:spcPts val="544"/>
              </a:spcBef>
              <a:spcAft>
                <a:spcPts val="544"/>
              </a:spcAft>
            </a:pPr>
            <a:endParaRPr lang="en-US" sz="1632" dirty="0">
              <a:latin typeface="Arial "/>
            </a:endParaRPr>
          </a:p>
        </p:txBody>
      </p:sp>
      <p:sp>
        <p:nvSpPr>
          <p:cNvPr id="11" name="Content Placeholder 2"/>
          <p:cNvSpPr txBox="1">
            <a:spLocks/>
          </p:cNvSpPr>
          <p:nvPr/>
        </p:nvSpPr>
        <p:spPr>
          <a:xfrm>
            <a:off x="1707672" y="1267314"/>
            <a:ext cx="8811571" cy="5316613"/>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pPr>
              <a:lnSpc>
                <a:spcPct val="100000"/>
              </a:lnSpc>
              <a:spcBef>
                <a:spcPts val="544"/>
              </a:spcBef>
              <a:spcAft>
                <a:spcPts val="544"/>
              </a:spcAft>
            </a:pPr>
            <a:r>
              <a:rPr lang="en-US" sz="1632" dirty="0">
                <a:latin typeface="+mn-lt"/>
              </a:rPr>
              <a:t>Owns test plan, scenarios and cases</a:t>
            </a:r>
          </a:p>
          <a:p>
            <a:pPr>
              <a:lnSpc>
                <a:spcPct val="100000"/>
              </a:lnSpc>
              <a:spcBef>
                <a:spcPts val="544"/>
              </a:spcBef>
              <a:spcAft>
                <a:spcPts val="544"/>
              </a:spcAft>
            </a:pPr>
            <a:r>
              <a:rPr lang="en-US" sz="1632" dirty="0">
                <a:latin typeface="+mn-lt"/>
              </a:rPr>
              <a:t>Functional verification and regression testing via both automated and manual testing</a:t>
            </a:r>
          </a:p>
          <a:p>
            <a:pPr>
              <a:lnSpc>
                <a:spcPct val="100000"/>
              </a:lnSpc>
              <a:spcBef>
                <a:spcPts val="544"/>
              </a:spcBef>
              <a:spcAft>
                <a:spcPts val="544"/>
              </a:spcAft>
            </a:pPr>
            <a:r>
              <a:rPr lang="en-US" sz="1632" dirty="0">
                <a:latin typeface="+mn-lt"/>
              </a:rPr>
              <a:t>Automation via Selenium</a:t>
            </a:r>
          </a:p>
          <a:p>
            <a:pPr>
              <a:lnSpc>
                <a:spcPct val="100000"/>
              </a:lnSpc>
              <a:spcBef>
                <a:spcPts val="544"/>
              </a:spcBef>
              <a:spcAft>
                <a:spcPts val="544"/>
              </a:spcAft>
            </a:pPr>
            <a:r>
              <a:rPr lang="en-US" sz="1632" dirty="0">
                <a:latin typeface="+mn-lt"/>
              </a:rPr>
              <a:t>Manual Test Case management – </a:t>
            </a:r>
            <a:r>
              <a:rPr lang="en-US" sz="1632" dirty="0" err="1">
                <a:latin typeface="+mn-lt"/>
              </a:rPr>
              <a:t>Moztrap</a:t>
            </a:r>
            <a:endParaRPr lang="en-US" sz="1632" dirty="0">
              <a:latin typeface="+mn-lt"/>
            </a:endParaRPr>
          </a:p>
          <a:p>
            <a:pPr>
              <a:lnSpc>
                <a:spcPct val="100000"/>
              </a:lnSpc>
              <a:spcBef>
                <a:spcPts val="544"/>
              </a:spcBef>
              <a:spcAft>
                <a:spcPts val="544"/>
              </a:spcAft>
            </a:pPr>
            <a:r>
              <a:rPr lang="en-US" sz="1632" dirty="0">
                <a:latin typeface="+mn-lt"/>
              </a:rPr>
              <a:t>JIRA for bug tracking </a:t>
            </a:r>
          </a:p>
          <a:p>
            <a:pPr>
              <a:lnSpc>
                <a:spcPct val="100000"/>
              </a:lnSpc>
              <a:spcBef>
                <a:spcPts val="544"/>
              </a:spcBef>
              <a:spcAft>
                <a:spcPts val="544"/>
              </a:spcAft>
            </a:pPr>
            <a:r>
              <a:rPr lang="en-US" sz="1632" dirty="0">
                <a:latin typeface="+mn-lt"/>
              </a:rPr>
              <a:t>Bug Severity levels : Blocker, Critical, Major, Minor and Trivial</a:t>
            </a:r>
          </a:p>
          <a:p>
            <a:pPr>
              <a:lnSpc>
                <a:spcPct val="100000"/>
              </a:lnSpc>
              <a:spcBef>
                <a:spcPts val="544"/>
              </a:spcBef>
              <a:spcAft>
                <a:spcPts val="544"/>
              </a:spcAft>
            </a:pPr>
            <a:r>
              <a:rPr lang="en-US" sz="1632" dirty="0">
                <a:latin typeface="+mn-lt"/>
              </a:rPr>
              <a:t>Iterative process with continued test case enhancements/improvements/additions</a:t>
            </a:r>
          </a:p>
          <a:p>
            <a:pPr>
              <a:lnSpc>
                <a:spcPct val="100000"/>
              </a:lnSpc>
              <a:spcBef>
                <a:spcPts val="544"/>
              </a:spcBef>
              <a:spcAft>
                <a:spcPts val="544"/>
              </a:spcAft>
            </a:pPr>
            <a:r>
              <a:rPr lang="en-US" sz="1632" dirty="0">
                <a:latin typeface="+mn-lt"/>
              </a:rPr>
              <a:t>Involved early in the process and work closely with PM on new feature test case development </a:t>
            </a:r>
          </a:p>
          <a:p>
            <a:pPr>
              <a:lnSpc>
                <a:spcPct val="100000"/>
              </a:lnSpc>
              <a:spcBef>
                <a:spcPts val="544"/>
              </a:spcBef>
              <a:spcAft>
                <a:spcPts val="544"/>
              </a:spcAft>
            </a:pPr>
            <a:r>
              <a:rPr lang="en-US" sz="1632" dirty="0">
                <a:latin typeface="+mn-lt"/>
              </a:rPr>
              <a:t>Browser testing and certifications </a:t>
            </a:r>
          </a:p>
          <a:p>
            <a:pPr>
              <a:lnSpc>
                <a:spcPct val="100000"/>
              </a:lnSpc>
              <a:spcBef>
                <a:spcPts val="544"/>
              </a:spcBef>
              <a:spcAft>
                <a:spcPts val="544"/>
              </a:spcAft>
            </a:pPr>
            <a:r>
              <a:rPr lang="en-US" sz="1632" dirty="0">
                <a:latin typeface="+mn-lt"/>
              </a:rPr>
              <a:t>Work closely with Product Management, Professional Services and Operations</a:t>
            </a:r>
          </a:p>
          <a:p>
            <a:pPr>
              <a:lnSpc>
                <a:spcPct val="100000"/>
              </a:lnSpc>
              <a:spcBef>
                <a:spcPts val="544"/>
              </a:spcBef>
              <a:spcAft>
                <a:spcPts val="544"/>
              </a:spcAft>
            </a:pPr>
            <a:r>
              <a:rPr lang="en-US" sz="1632" dirty="0">
                <a:latin typeface="+mn-lt"/>
              </a:rPr>
              <a:t>Security testing</a:t>
            </a:r>
          </a:p>
          <a:p>
            <a:pPr>
              <a:lnSpc>
                <a:spcPct val="100000"/>
              </a:lnSpc>
              <a:spcBef>
                <a:spcPts val="544"/>
              </a:spcBef>
              <a:spcAft>
                <a:spcPts val="544"/>
              </a:spcAft>
            </a:pPr>
            <a:r>
              <a:rPr lang="en-US" sz="1632" dirty="0">
                <a:latin typeface="+mn-lt"/>
              </a:rPr>
              <a:t>Level-2 support </a:t>
            </a:r>
          </a:p>
          <a:p>
            <a:pPr>
              <a:spcBef>
                <a:spcPts val="544"/>
              </a:spcBef>
              <a:spcAft>
                <a:spcPts val="544"/>
              </a:spcAft>
            </a:pPr>
            <a:endParaRPr lang="en-US" sz="1632" dirty="0">
              <a:latin typeface="+mn-lt"/>
            </a:endParaRPr>
          </a:p>
          <a:p>
            <a:pPr marL="0" indent="0">
              <a:spcBef>
                <a:spcPts val="544"/>
              </a:spcBef>
              <a:spcAft>
                <a:spcPts val="544"/>
              </a:spcAft>
              <a:buNone/>
            </a:pPr>
            <a:endParaRPr lang="en-US" sz="2176" dirty="0">
              <a:latin typeface="+mn-lt"/>
            </a:endParaRPr>
          </a:p>
          <a:p>
            <a:pPr marL="0" indent="0">
              <a:spcBef>
                <a:spcPts val="544"/>
              </a:spcBef>
              <a:spcAft>
                <a:spcPts val="544"/>
              </a:spcAft>
              <a:buNone/>
            </a:pPr>
            <a:endParaRPr lang="en-US" sz="1632" dirty="0">
              <a:latin typeface="+mn-lt"/>
            </a:endParaRPr>
          </a:p>
          <a:p>
            <a:pPr marL="0" indent="0">
              <a:spcBef>
                <a:spcPts val="544"/>
              </a:spcBef>
              <a:spcAft>
                <a:spcPts val="544"/>
              </a:spcAft>
              <a:buNone/>
            </a:pPr>
            <a:endParaRPr lang="en-US" sz="1814" dirty="0">
              <a:latin typeface="+mn-lt"/>
            </a:endParaRPr>
          </a:p>
          <a:p>
            <a:pPr marL="0" indent="0">
              <a:lnSpc>
                <a:spcPct val="120000"/>
              </a:lnSpc>
              <a:spcBef>
                <a:spcPts val="544"/>
              </a:spcBef>
              <a:spcAft>
                <a:spcPts val="544"/>
              </a:spcAft>
              <a:buNone/>
            </a:pPr>
            <a:endParaRPr lang="en-US" sz="2176" dirty="0">
              <a:latin typeface="Arial "/>
            </a:endParaRPr>
          </a:p>
        </p:txBody>
      </p:sp>
    </p:spTree>
    <p:extLst>
      <p:ext uri="{BB962C8B-B14F-4D97-AF65-F5344CB8AC3E}">
        <p14:creationId xmlns:p14="http://schemas.microsoft.com/office/powerpoint/2010/main" val="155737483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Build/Release </a:t>
            </a:r>
            <a:endParaRPr lang="en-US" dirty="0"/>
          </a:p>
        </p:txBody>
      </p:sp>
      <p:sp>
        <p:nvSpPr>
          <p:cNvPr id="6" name="Content Placeholder 2"/>
          <p:cNvSpPr txBox="1">
            <a:spLocks/>
          </p:cNvSpPr>
          <p:nvPr/>
        </p:nvSpPr>
        <p:spPr>
          <a:xfrm>
            <a:off x="1707672" y="1267313"/>
            <a:ext cx="9120967" cy="5192856"/>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pPr marL="161229" indent="-161229">
              <a:lnSpc>
                <a:spcPct val="120000"/>
              </a:lnSpc>
              <a:spcBef>
                <a:spcPts val="544"/>
              </a:spcBef>
              <a:spcAft>
                <a:spcPts val="544"/>
              </a:spcAft>
            </a:pPr>
            <a:endParaRPr lang="en-US" sz="1179" dirty="0">
              <a:latin typeface="Arial "/>
            </a:endParaRPr>
          </a:p>
        </p:txBody>
      </p:sp>
      <p:sp>
        <p:nvSpPr>
          <p:cNvPr id="17" name="Slide Number Placeholder 1"/>
          <p:cNvSpPr>
            <a:spLocks noGrp="1"/>
          </p:cNvSpPr>
          <p:nvPr>
            <p:ph type="sldNum" sz="quarter" idx="12"/>
          </p:nvPr>
        </p:nvSpPr>
        <p:spPr>
          <a:xfrm>
            <a:off x="10075279" y="6356351"/>
            <a:ext cx="633741" cy="365125"/>
          </a:xfrm>
        </p:spPr>
        <p:txBody>
          <a:bodyPr/>
          <a:lstStyle/>
          <a:p>
            <a:pPr>
              <a:defRPr/>
            </a:pPr>
            <a:fld id="{731CC170-C58F-44A3-BE9B-DE583545C20F}" type="slidenum">
              <a:rPr lang="en-US" smtClean="0"/>
              <a:pPr>
                <a:defRPr/>
              </a:pPr>
              <a:t>4</a:t>
            </a:fld>
            <a:endParaRPr lang="en-US" dirty="0"/>
          </a:p>
        </p:txBody>
      </p:sp>
      <p:sp>
        <p:nvSpPr>
          <p:cNvPr id="10" name="Content Placeholder 2"/>
          <p:cNvSpPr txBox="1">
            <a:spLocks/>
          </p:cNvSpPr>
          <p:nvPr/>
        </p:nvSpPr>
        <p:spPr>
          <a:xfrm>
            <a:off x="1707672" y="1267313"/>
            <a:ext cx="8811571" cy="5192856"/>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pPr marL="161229" indent="-161229">
              <a:lnSpc>
                <a:spcPct val="120000"/>
              </a:lnSpc>
              <a:spcBef>
                <a:spcPts val="544"/>
              </a:spcBef>
              <a:spcAft>
                <a:spcPts val="544"/>
              </a:spcAft>
            </a:pPr>
            <a:endParaRPr lang="en-US" sz="1632" dirty="0">
              <a:latin typeface="Arial "/>
            </a:endParaRPr>
          </a:p>
        </p:txBody>
      </p:sp>
      <p:sp>
        <p:nvSpPr>
          <p:cNvPr id="11" name="Content Placeholder 2"/>
          <p:cNvSpPr txBox="1">
            <a:spLocks/>
          </p:cNvSpPr>
          <p:nvPr/>
        </p:nvSpPr>
        <p:spPr>
          <a:xfrm>
            <a:off x="1707672" y="1391071"/>
            <a:ext cx="9001348" cy="5192856"/>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pPr>
              <a:lnSpc>
                <a:spcPct val="100000"/>
              </a:lnSpc>
              <a:spcBef>
                <a:spcPts val="544"/>
              </a:spcBef>
              <a:spcAft>
                <a:spcPts val="544"/>
              </a:spcAft>
            </a:pPr>
            <a:r>
              <a:rPr lang="en-US" sz="2176" dirty="0">
                <a:latin typeface="+mn-lt"/>
              </a:rPr>
              <a:t>Automated continuous build and release process by Jenkins</a:t>
            </a:r>
          </a:p>
          <a:p>
            <a:pPr lvl="1">
              <a:lnSpc>
                <a:spcPct val="100000"/>
              </a:lnSpc>
              <a:spcBef>
                <a:spcPts val="544"/>
              </a:spcBef>
              <a:spcAft>
                <a:spcPts val="544"/>
              </a:spcAft>
            </a:pPr>
            <a:r>
              <a:rPr lang="en-US" sz="1814" dirty="0">
                <a:latin typeface="+mn-lt"/>
              </a:rPr>
              <a:t>Continuous partial build triggered by any </a:t>
            </a:r>
            <a:r>
              <a:rPr lang="en-US" sz="1814" dirty="0">
                <a:latin typeface="+mn-lt"/>
              </a:rPr>
              <a:t>Commit</a:t>
            </a:r>
          </a:p>
          <a:p>
            <a:pPr>
              <a:lnSpc>
                <a:spcPct val="100000"/>
              </a:lnSpc>
              <a:spcBef>
                <a:spcPts val="544"/>
              </a:spcBef>
              <a:spcAft>
                <a:spcPts val="544"/>
              </a:spcAft>
            </a:pPr>
            <a:r>
              <a:rPr lang="en-US" sz="2176" dirty="0">
                <a:latin typeface="+mn-lt"/>
              </a:rPr>
              <a:t>Dedicated full stack testing </a:t>
            </a:r>
            <a:r>
              <a:rPr lang="en-US" sz="2176" dirty="0">
                <a:latin typeface="+mn-lt"/>
              </a:rPr>
              <a:t>e</a:t>
            </a:r>
            <a:r>
              <a:rPr lang="en-US" sz="2176" dirty="0">
                <a:latin typeface="+mn-lt"/>
              </a:rPr>
              <a:t>nvironments for automated UI and Integration and performance Tests</a:t>
            </a:r>
          </a:p>
          <a:p>
            <a:pPr>
              <a:lnSpc>
                <a:spcPct val="100000"/>
              </a:lnSpc>
              <a:spcBef>
                <a:spcPts val="544"/>
              </a:spcBef>
              <a:spcAft>
                <a:spcPts val="544"/>
              </a:spcAft>
            </a:pPr>
            <a:r>
              <a:rPr lang="en-US" sz="2176" dirty="0">
                <a:latin typeface="+mn-lt"/>
              </a:rPr>
              <a:t>Nightly full builds and automated testing (including full integration and selenium UI testing)</a:t>
            </a:r>
          </a:p>
          <a:p>
            <a:pPr>
              <a:lnSpc>
                <a:spcPct val="100000"/>
              </a:lnSpc>
              <a:spcBef>
                <a:spcPts val="544"/>
              </a:spcBef>
              <a:spcAft>
                <a:spcPts val="544"/>
              </a:spcAft>
            </a:pPr>
            <a:r>
              <a:rPr lang="en-US" sz="2176" dirty="0">
                <a:latin typeface="+mn-lt"/>
              </a:rPr>
              <a:t>Nightly static code analysis (PMD, </a:t>
            </a:r>
            <a:r>
              <a:rPr lang="en-US" sz="2176" dirty="0" err="1">
                <a:latin typeface="+mn-lt"/>
              </a:rPr>
              <a:t>FindBugs</a:t>
            </a:r>
            <a:r>
              <a:rPr lang="en-US" sz="2176" dirty="0">
                <a:latin typeface="+mn-lt"/>
              </a:rPr>
              <a:t>)</a:t>
            </a:r>
          </a:p>
          <a:p>
            <a:pPr>
              <a:lnSpc>
                <a:spcPct val="100000"/>
              </a:lnSpc>
              <a:spcBef>
                <a:spcPts val="544"/>
              </a:spcBef>
              <a:spcAft>
                <a:spcPts val="544"/>
              </a:spcAft>
            </a:pPr>
            <a:r>
              <a:rPr lang="en-US" sz="2176" dirty="0">
                <a:latin typeface="+mn-lt"/>
              </a:rPr>
              <a:t>Build Integration with JIRA (record commits and tickets for each build)</a:t>
            </a:r>
          </a:p>
          <a:p>
            <a:pPr lvl="1">
              <a:lnSpc>
                <a:spcPct val="100000"/>
              </a:lnSpc>
              <a:spcBef>
                <a:spcPts val="544"/>
              </a:spcBef>
              <a:spcAft>
                <a:spcPts val="544"/>
              </a:spcAft>
            </a:pPr>
            <a:r>
              <a:rPr lang="en-US" sz="2176" dirty="0">
                <a:latin typeface="+mn-lt"/>
              </a:rPr>
              <a:t>All commits are traced back to JIRA tickets for bug fixes and requirements/tasks</a:t>
            </a:r>
          </a:p>
          <a:p>
            <a:pPr>
              <a:lnSpc>
                <a:spcPct val="100000"/>
              </a:lnSpc>
              <a:spcBef>
                <a:spcPts val="544"/>
              </a:spcBef>
              <a:spcAft>
                <a:spcPts val="544"/>
              </a:spcAft>
            </a:pPr>
            <a:r>
              <a:rPr lang="en-US" sz="2176" dirty="0">
                <a:latin typeface="+mn-lt"/>
              </a:rPr>
              <a:t>Build Integration with SVN</a:t>
            </a:r>
          </a:p>
          <a:p>
            <a:pPr marL="0" indent="0">
              <a:spcBef>
                <a:spcPts val="544"/>
              </a:spcBef>
              <a:spcAft>
                <a:spcPts val="544"/>
              </a:spcAft>
              <a:buNone/>
            </a:pPr>
            <a:endParaRPr lang="en-US" sz="1632" dirty="0">
              <a:latin typeface="+mn-lt"/>
            </a:endParaRPr>
          </a:p>
          <a:p>
            <a:pPr marL="0" indent="0">
              <a:spcBef>
                <a:spcPts val="544"/>
              </a:spcBef>
              <a:spcAft>
                <a:spcPts val="544"/>
              </a:spcAft>
              <a:buNone/>
            </a:pPr>
            <a:endParaRPr lang="en-US" sz="1814" dirty="0">
              <a:latin typeface="+mn-lt"/>
            </a:endParaRPr>
          </a:p>
          <a:p>
            <a:pPr marL="0" indent="0">
              <a:lnSpc>
                <a:spcPct val="120000"/>
              </a:lnSpc>
              <a:spcBef>
                <a:spcPts val="544"/>
              </a:spcBef>
              <a:spcAft>
                <a:spcPts val="544"/>
              </a:spcAft>
              <a:buNone/>
            </a:pPr>
            <a:endParaRPr lang="en-US" sz="2176" dirty="0">
              <a:latin typeface="Arial "/>
            </a:endParaRPr>
          </a:p>
        </p:txBody>
      </p:sp>
    </p:spTree>
    <p:extLst>
      <p:ext uri="{BB962C8B-B14F-4D97-AF65-F5344CB8AC3E}">
        <p14:creationId xmlns:p14="http://schemas.microsoft.com/office/powerpoint/2010/main" val="119245623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Build Process</a:t>
            </a:r>
            <a:endParaRPr lang="en-US" dirty="0"/>
          </a:p>
        </p:txBody>
      </p:sp>
      <p:sp>
        <p:nvSpPr>
          <p:cNvPr id="6" name="Content Placeholder 2"/>
          <p:cNvSpPr txBox="1">
            <a:spLocks/>
          </p:cNvSpPr>
          <p:nvPr/>
        </p:nvSpPr>
        <p:spPr>
          <a:xfrm>
            <a:off x="1621040" y="1267313"/>
            <a:ext cx="9108592" cy="5192856"/>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pPr marL="161229" indent="-161229">
              <a:lnSpc>
                <a:spcPct val="120000"/>
              </a:lnSpc>
              <a:spcBef>
                <a:spcPts val="544"/>
              </a:spcBef>
              <a:spcAft>
                <a:spcPts val="544"/>
              </a:spcAft>
            </a:pPr>
            <a:r>
              <a:rPr lang="en-US" sz="1814" dirty="0">
                <a:latin typeface="Arial "/>
              </a:rPr>
              <a:t>Testing is integrated into the Jenkins pipeline</a:t>
            </a:r>
          </a:p>
          <a:p>
            <a:pPr marL="161229" indent="-161229">
              <a:lnSpc>
                <a:spcPct val="120000"/>
              </a:lnSpc>
              <a:spcBef>
                <a:spcPts val="544"/>
              </a:spcBef>
              <a:spcAft>
                <a:spcPts val="544"/>
              </a:spcAft>
            </a:pPr>
            <a:r>
              <a:rPr lang="en-US" sz="1814" dirty="0">
                <a:latin typeface="Arial "/>
              </a:rPr>
              <a:t>All phases are dependent on the previous phase being completed</a:t>
            </a:r>
          </a:p>
          <a:p>
            <a:pPr marL="161229" indent="-161229">
              <a:lnSpc>
                <a:spcPct val="120000"/>
              </a:lnSpc>
              <a:spcBef>
                <a:spcPts val="544"/>
              </a:spcBef>
              <a:spcAft>
                <a:spcPts val="544"/>
              </a:spcAft>
            </a:pPr>
            <a:endParaRPr lang="en-US" sz="1814" dirty="0">
              <a:latin typeface="Arial "/>
            </a:endParaRPr>
          </a:p>
          <a:p>
            <a:pPr marL="161229" indent="-161229">
              <a:lnSpc>
                <a:spcPct val="120000"/>
              </a:lnSpc>
              <a:spcBef>
                <a:spcPts val="544"/>
              </a:spcBef>
              <a:spcAft>
                <a:spcPts val="544"/>
              </a:spcAft>
            </a:pPr>
            <a:endParaRPr lang="en-US" sz="1632" dirty="0">
              <a:latin typeface="Arial "/>
            </a:endParaRPr>
          </a:p>
        </p:txBody>
      </p:sp>
      <p:sp>
        <p:nvSpPr>
          <p:cNvPr id="17" name="Slide Number Placeholder 1"/>
          <p:cNvSpPr>
            <a:spLocks noGrp="1"/>
          </p:cNvSpPr>
          <p:nvPr>
            <p:ph type="sldNum" sz="quarter" idx="12"/>
          </p:nvPr>
        </p:nvSpPr>
        <p:spPr>
          <a:xfrm>
            <a:off x="10075279" y="6356351"/>
            <a:ext cx="633741" cy="365125"/>
          </a:xfrm>
        </p:spPr>
        <p:txBody>
          <a:bodyPr/>
          <a:lstStyle/>
          <a:p>
            <a:pPr>
              <a:defRPr/>
            </a:pPr>
            <a:fld id="{731CC170-C58F-44A3-BE9B-DE583545C20F}" type="slidenum">
              <a:rPr lang="en-US" smtClean="0"/>
              <a:pPr>
                <a:defRPr/>
              </a:pPr>
              <a:t>5</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6740" y="2233128"/>
            <a:ext cx="6175655" cy="3878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01219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and integration Testing</a:t>
            </a:r>
            <a:endParaRPr lang="en-US" dirty="0"/>
          </a:p>
        </p:txBody>
      </p:sp>
      <p:sp>
        <p:nvSpPr>
          <p:cNvPr id="6" name="Content Placeholder 2"/>
          <p:cNvSpPr txBox="1">
            <a:spLocks/>
          </p:cNvSpPr>
          <p:nvPr/>
        </p:nvSpPr>
        <p:spPr>
          <a:xfrm>
            <a:off x="1621040" y="1267313"/>
            <a:ext cx="9108592" cy="5192856"/>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pPr marL="161229" indent="-161229">
              <a:lnSpc>
                <a:spcPct val="100000"/>
              </a:lnSpc>
              <a:spcBef>
                <a:spcPts val="544"/>
              </a:spcBef>
              <a:spcAft>
                <a:spcPts val="544"/>
              </a:spcAft>
            </a:pPr>
            <a:r>
              <a:rPr lang="en-US" sz="2176" dirty="0">
                <a:latin typeface="Arial "/>
              </a:rPr>
              <a:t>Test driven development – write unit test first  (reproduce bugs as tests, and test requirements)</a:t>
            </a:r>
          </a:p>
          <a:p>
            <a:pPr marL="161229" indent="-161229">
              <a:lnSpc>
                <a:spcPct val="100000"/>
              </a:lnSpc>
              <a:spcBef>
                <a:spcPts val="544"/>
              </a:spcBef>
              <a:spcAft>
                <a:spcPts val="544"/>
              </a:spcAft>
            </a:pPr>
            <a:r>
              <a:rPr lang="en-US" sz="2176" dirty="0">
                <a:latin typeface="Arial "/>
              </a:rPr>
              <a:t>Automate as much as possible </a:t>
            </a:r>
          </a:p>
          <a:p>
            <a:pPr marL="161229" indent="-161229">
              <a:lnSpc>
                <a:spcPct val="100000"/>
              </a:lnSpc>
              <a:spcBef>
                <a:spcPts val="544"/>
              </a:spcBef>
              <a:spcAft>
                <a:spcPts val="544"/>
              </a:spcAft>
            </a:pPr>
            <a:r>
              <a:rPr lang="en-US" sz="2176" dirty="0">
                <a:latin typeface="Arial "/>
              </a:rPr>
              <a:t>Unit Tests: Test each tier: Methods, Service components, Controllers (JSON/XML)</a:t>
            </a:r>
          </a:p>
          <a:p>
            <a:pPr marL="161229" indent="-161229">
              <a:lnSpc>
                <a:spcPct val="100000"/>
              </a:lnSpc>
              <a:spcBef>
                <a:spcPts val="544"/>
              </a:spcBef>
              <a:spcAft>
                <a:spcPts val="544"/>
              </a:spcAft>
            </a:pPr>
            <a:r>
              <a:rPr lang="en-US" sz="2176" dirty="0">
                <a:latin typeface="Arial "/>
              </a:rPr>
              <a:t>Integration Tests: Test business requirement use cases</a:t>
            </a:r>
          </a:p>
          <a:p>
            <a:pPr marL="161229" indent="-161229">
              <a:lnSpc>
                <a:spcPct val="100000"/>
              </a:lnSpc>
              <a:spcBef>
                <a:spcPts val="544"/>
              </a:spcBef>
              <a:spcAft>
                <a:spcPts val="544"/>
              </a:spcAft>
            </a:pPr>
            <a:r>
              <a:rPr lang="en-US" sz="2176" dirty="0">
                <a:latin typeface="Arial "/>
              </a:rPr>
              <a:t>Full test suite runs nightly on a dedicated environment</a:t>
            </a:r>
          </a:p>
          <a:p>
            <a:pPr marL="161229" indent="-161229">
              <a:lnSpc>
                <a:spcPct val="100000"/>
              </a:lnSpc>
              <a:spcBef>
                <a:spcPts val="544"/>
              </a:spcBef>
              <a:spcAft>
                <a:spcPts val="544"/>
              </a:spcAft>
            </a:pPr>
            <a:r>
              <a:rPr lang="en-US" sz="2176" dirty="0">
                <a:latin typeface="Arial "/>
              </a:rPr>
              <a:t>All unit tests written in java</a:t>
            </a:r>
          </a:p>
          <a:p>
            <a:pPr marL="990407" lvl="2" indent="-161229">
              <a:lnSpc>
                <a:spcPct val="120000"/>
              </a:lnSpc>
              <a:spcBef>
                <a:spcPts val="544"/>
              </a:spcBef>
              <a:spcAft>
                <a:spcPts val="544"/>
              </a:spcAft>
            </a:pPr>
            <a:endParaRPr lang="en-US" sz="1814" dirty="0">
              <a:latin typeface="Arial "/>
            </a:endParaRPr>
          </a:p>
          <a:p>
            <a:pPr marL="161229" indent="-161229">
              <a:lnSpc>
                <a:spcPct val="120000"/>
              </a:lnSpc>
              <a:spcBef>
                <a:spcPts val="544"/>
              </a:spcBef>
              <a:spcAft>
                <a:spcPts val="544"/>
              </a:spcAft>
            </a:pPr>
            <a:endParaRPr lang="en-US" sz="1632" dirty="0">
              <a:latin typeface="Arial "/>
            </a:endParaRPr>
          </a:p>
        </p:txBody>
      </p:sp>
      <p:sp>
        <p:nvSpPr>
          <p:cNvPr id="17" name="Slide Number Placeholder 1"/>
          <p:cNvSpPr>
            <a:spLocks noGrp="1"/>
          </p:cNvSpPr>
          <p:nvPr>
            <p:ph type="sldNum" sz="quarter" idx="12"/>
          </p:nvPr>
        </p:nvSpPr>
        <p:spPr>
          <a:xfrm>
            <a:off x="10075279" y="6356351"/>
            <a:ext cx="633741" cy="365125"/>
          </a:xfrm>
        </p:spPr>
        <p:txBody>
          <a:bodyPr/>
          <a:lstStyle/>
          <a:p>
            <a:pPr>
              <a:defRPr/>
            </a:pPr>
            <a:fld id="{731CC170-C58F-44A3-BE9B-DE583545C20F}" type="slidenum">
              <a:rPr lang="en-US" smtClean="0"/>
              <a:pPr>
                <a:defRPr/>
              </a:pPr>
              <a:t>6</a:t>
            </a:fld>
            <a:endParaRPr lang="en-US" dirty="0"/>
          </a:p>
        </p:txBody>
      </p:sp>
    </p:spTree>
    <p:extLst>
      <p:ext uri="{BB962C8B-B14F-4D97-AF65-F5344CB8AC3E}">
        <p14:creationId xmlns:p14="http://schemas.microsoft.com/office/powerpoint/2010/main" val="109774586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Release Sign-Off</a:t>
            </a:r>
            <a:endParaRPr lang="en-US" dirty="0"/>
          </a:p>
        </p:txBody>
      </p:sp>
      <p:sp>
        <p:nvSpPr>
          <p:cNvPr id="6" name="Content Placeholder 2"/>
          <p:cNvSpPr txBox="1">
            <a:spLocks/>
          </p:cNvSpPr>
          <p:nvPr/>
        </p:nvSpPr>
        <p:spPr>
          <a:xfrm>
            <a:off x="1707672" y="1267313"/>
            <a:ext cx="9120967" cy="5192856"/>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pPr marL="161229" indent="-161229">
              <a:lnSpc>
                <a:spcPct val="120000"/>
              </a:lnSpc>
              <a:spcBef>
                <a:spcPts val="544"/>
              </a:spcBef>
              <a:spcAft>
                <a:spcPts val="544"/>
              </a:spcAft>
            </a:pPr>
            <a:endParaRPr lang="en-US" sz="1179" dirty="0">
              <a:latin typeface="Arial "/>
            </a:endParaRPr>
          </a:p>
        </p:txBody>
      </p:sp>
      <p:sp>
        <p:nvSpPr>
          <p:cNvPr id="17" name="Slide Number Placeholder 1"/>
          <p:cNvSpPr>
            <a:spLocks noGrp="1"/>
          </p:cNvSpPr>
          <p:nvPr>
            <p:ph type="sldNum" sz="quarter" idx="12"/>
          </p:nvPr>
        </p:nvSpPr>
        <p:spPr>
          <a:xfrm>
            <a:off x="10075279" y="6356351"/>
            <a:ext cx="633741" cy="365125"/>
          </a:xfrm>
        </p:spPr>
        <p:txBody>
          <a:bodyPr/>
          <a:lstStyle/>
          <a:p>
            <a:pPr>
              <a:defRPr/>
            </a:pPr>
            <a:fld id="{731CC170-C58F-44A3-BE9B-DE583545C20F}" type="slidenum">
              <a:rPr lang="en-US" smtClean="0"/>
              <a:pPr>
                <a:defRPr/>
              </a:pPr>
              <a:t>7</a:t>
            </a:fld>
            <a:endParaRPr lang="en-US" dirty="0"/>
          </a:p>
        </p:txBody>
      </p:sp>
      <p:sp>
        <p:nvSpPr>
          <p:cNvPr id="10" name="Content Placeholder 2"/>
          <p:cNvSpPr txBox="1">
            <a:spLocks/>
          </p:cNvSpPr>
          <p:nvPr/>
        </p:nvSpPr>
        <p:spPr>
          <a:xfrm>
            <a:off x="1707672" y="1267313"/>
            <a:ext cx="8811571" cy="5192856"/>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pPr marL="161229" indent="-161229">
              <a:lnSpc>
                <a:spcPct val="120000"/>
              </a:lnSpc>
              <a:spcBef>
                <a:spcPts val="544"/>
              </a:spcBef>
              <a:spcAft>
                <a:spcPts val="544"/>
              </a:spcAft>
            </a:pPr>
            <a:endParaRPr lang="en-US" sz="1632" dirty="0">
              <a:latin typeface="Arial "/>
            </a:endParaRPr>
          </a:p>
        </p:txBody>
      </p:sp>
      <p:sp>
        <p:nvSpPr>
          <p:cNvPr id="11" name="Content Placeholder 2"/>
          <p:cNvSpPr txBox="1">
            <a:spLocks/>
          </p:cNvSpPr>
          <p:nvPr/>
        </p:nvSpPr>
        <p:spPr>
          <a:xfrm>
            <a:off x="1707672" y="1391071"/>
            <a:ext cx="8811571" cy="5192856"/>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pPr>
              <a:lnSpc>
                <a:spcPct val="100000"/>
              </a:lnSpc>
              <a:spcBef>
                <a:spcPts val="544"/>
              </a:spcBef>
              <a:spcAft>
                <a:spcPts val="544"/>
              </a:spcAft>
            </a:pPr>
            <a:r>
              <a:rPr lang="en-US" sz="1814" dirty="0">
                <a:latin typeface="+mn-lt"/>
              </a:rPr>
              <a:t>Static Code Analysis Requirements met</a:t>
            </a:r>
          </a:p>
          <a:p>
            <a:pPr>
              <a:lnSpc>
                <a:spcPct val="100000"/>
              </a:lnSpc>
              <a:spcBef>
                <a:spcPts val="544"/>
              </a:spcBef>
              <a:spcAft>
                <a:spcPts val="544"/>
              </a:spcAft>
            </a:pPr>
            <a:r>
              <a:rPr lang="en-US" sz="1814" dirty="0">
                <a:latin typeface="+mn-lt"/>
              </a:rPr>
              <a:t>Unit and Integration Tests requirements met </a:t>
            </a:r>
          </a:p>
          <a:p>
            <a:pPr>
              <a:lnSpc>
                <a:spcPct val="100000"/>
              </a:lnSpc>
              <a:spcBef>
                <a:spcPts val="544"/>
              </a:spcBef>
              <a:spcAft>
                <a:spcPts val="544"/>
              </a:spcAft>
            </a:pPr>
            <a:r>
              <a:rPr lang="en-US" sz="1814" dirty="0">
                <a:latin typeface="+mn-lt"/>
              </a:rPr>
              <a:t>Unit Test Coverage requirements met </a:t>
            </a:r>
          </a:p>
          <a:p>
            <a:pPr>
              <a:lnSpc>
                <a:spcPct val="100000"/>
              </a:lnSpc>
              <a:spcBef>
                <a:spcPts val="544"/>
              </a:spcBef>
              <a:spcAft>
                <a:spcPts val="544"/>
              </a:spcAft>
            </a:pPr>
            <a:r>
              <a:rPr lang="en-US" sz="1814" dirty="0">
                <a:latin typeface="+mn-lt"/>
              </a:rPr>
              <a:t>Automated UI Functional Test Requirements met (Selenium) </a:t>
            </a:r>
          </a:p>
          <a:p>
            <a:pPr>
              <a:lnSpc>
                <a:spcPct val="100000"/>
              </a:lnSpc>
              <a:spcBef>
                <a:spcPts val="544"/>
              </a:spcBef>
              <a:spcAft>
                <a:spcPts val="544"/>
              </a:spcAft>
            </a:pPr>
            <a:r>
              <a:rPr lang="en-US" sz="1814" dirty="0">
                <a:latin typeface="+mn-lt"/>
              </a:rPr>
              <a:t>QA functional verification tests successful</a:t>
            </a:r>
          </a:p>
          <a:p>
            <a:pPr>
              <a:lnSpc>
                <a:spcPct val="100000"/>
              </a:lnSpc>
              <a:spcBef>
                <a:spcPts val="544"/>
              </a:spcBef>
              <a:spcAft>
                <a:spcPts val="544"/>
              </a:spcAft>
            </a:pPr>
            <a:r>
              <a:rPr lang="en-US" sz="1814" dirty="0">
                <a:latin typeface="+mn-lt"/>
              </a:rPr>
              <a:t>QA Regression testing successful </a:t>
            </a:r>
          </a:p>
          <a:p>
            <a:pPr>
              <a:lnSpc>
                <a:spcPct val="100000"/>
              </a:lnSpc>
              <a:spcBef>
                <a:spcPts val="544"/>
              </a:spcBef>
              <a:spcAft>
                <a:spcPts val="544"/>
              </a:spcAft>
            </a:pPr>
            <a:r>
              <a:rPr lang="en-US" sz="1814" dirty="0">
                <a:latin typeface="+mn-lt"/>
              </a:rPr>
              <a:t>Open Issues are reviewed by Product Management  (no blocker, criticals, majors )</a:t>
            </a:r>
          </a:p>
          <a:p>
            <a:pPr>
              <a:lnSpc>
                <a:spcPct val="100000"/>
              </a:lnSpc>
              <a:spcBef>
                <a:spcPts val="544"/>
              </a:spcBef>
              <a:spcAft>
                <a:spcPts val="544"/>
              </a:spcAft>
            </a:pPr>
            <a:r>
              <a:rPr lang="en-US" sz="1814" dirty="0">
                <a:latin typeface="+mn-lt"/>
              </a:rPr>
              <a:t>QA sign off</a:t>
            </a:r>
          </a:p>
          <a:p>
            <a:pPr>
              <a:lnSpc>
                <a:spcPct val="100000"/>
              </a:lnSpc>
              <a:spcBef>
                <a:spcPts val="544"/>
              </a:spcBef>
              <a:spcAft>
                <a:spcPts val="544"/>
              </a:spcAft>
            </a:pPr>
            <a:r>
              <a:rPr lang="en-US" sz="1814" dirty="0">
                <a:latin typeface="+mn-lt"/>
              </a:rPr>
              <a:t>QA/PM sign off on Documentation</a:t>
            </a:r>
          </a:p>
          <a:p>
            <a:pPr>
              <a:lnSpc>
                <a:spcPct val="100000"/>
              </a:lnSpc>
              <a:spcBef>
                <a:spcPts val="544"/>
              </a:spcBef>
              <a:spcAft>
                <a:spcPts val="544"/>
              </a:spcAft>
            </a:pPr>
            <a:r>
              <a:rPr lang="en-US" sz="1814" dirty="0">
                <a:latin typeface="+mn-lt"/>
              </a:rPr>
              <a:t>Product Management sign off</a:t>
            </a:r>
          </a:p>
          <a:p>
            <a:pPr>
              <a:lnSpc>
                <a:spcPct val="100000"/>
              </a:lnSpc>
              <a:spcBef>
                <a:spcPts val="544"/>
              </a:spcBef>
              <a:spcAft>
                <a:spcPts val="544"/>
              </a:spcAft>
            </a:pPr>
            <a:r>
              <a:rPr lang="en-US" sz="1814" dirty="0">
                <a:latin typeface="+mn-lt"/>
              </a:rPr>
              <a:t>CTO sign off</a:t>
            </a:r>
          </a:p>
          <a:p>
            <a:pPr>
              <a:spcBef>
                <a:spcPts val="544"/>
              </a:spcBef>
              <a:spcAft>
                <a:spcPts val="544"/>
              </a:spcAft>
            </a:pPr>
            <a:endParaRPr lang="en-US" sz="1632" dirty="0">
              <a:latin typeface="+mn-lt"/>
            </a:endParaRPr>
          </a:p>
          <a:p>
            <a:pPr marL="0" indent="0">
              <a:spcBef>
                <a:spcPts val="544"/>
              </a:spcBef>
              <a:spcAft>
                <a:spcPts val="544"/>
              </a:spcAft>
              <a:buNone/>
            </a:pPr>
            <a:endParaRPr lang="en-US" sz="1632" dirty="0">
              <a:latin typeface="+mn-lt"/>
            </a:endParaRPr>
          </a:p>
          <a:p>
            <a:pPr marL="0" indent="0">
              <a:spcBef>
                <a:spcPts val="544"/>
              </a:spcBef>
              <a:spcAft>
                <a:spcPts val="544"/>
              </a:spcAft>
              <a:buNone/>
            </a:pPr>
            <a:endParaRPr lang="en-US" sz="1814" dirty="0">
              <a:latin typeface="+mn-lt"/>
            </a:endParaRPr>
          </a:p>
          <a:p>
            <a:pPr marL="0" indent="0">
              <a:lnSpc>
                <a:spcPct val="120000"/>
              </a:lnSpc>
              <a:spcBef>
                <a:spcPts val="544"/>
              </a:spcBef>
              <a:spcAft>
                <a:spcPts val="544"/>
              </a:spcAft>
              <a:buNone/>
            </a:pPr>
            <a:endParaRPr lang="en-US" sz="2176" dirty="0">
              <a:latin typeface="Arial "/>
            </a:endParaRPr>
          </a:p>
        </p:txBody>
      </p:sp>
    </p:spTree>
    <p:extLst>
      <p:ext uri="{BB962C8B-B14F-4D97-AF65-F5344CB8AC3E}">
        <p14:creationId xmlns:p14="http://schemas.microsoft.com/office/powerpoint/2010/main" val="28235598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Automated Selenium UI Tests</a:t>
            </a:r>
            <a:endParaRPr lang="en-US" dirty="0"/>
          </a:p>
        </p:txBody>
      </p:sp>
      <p:sp>
        <p:nvSpPr>
          <p:cNvPr id="6" name="Content Placeholder 2"/>
          <p:cNvSpPr txBox="1">
            <a:spLocks/>
          </p:cNvSpPr>
          <p:nvPr/>
        </p:nvSpPr>
        <p:spPr>
          <a:xfrm>
            <a:off x="1621040" y="1267313"/>
            <a:ext cx="9108592" cy="5192856"/>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pPr marL="161229" indent="-161229">
              <a:lnSpc>
                <a:spcPct val="120000"/>
              </a:lnSpc>
              <a:spcBef>
                <a:spcPts val="544"/>
              </a:spcBef>
              <a:spcAft>
                <a:spcPts val="544"/>
              </a:spcAft>
            </a:pPr>
            <a:r>
              <a:rPr lang="en-US" sz="2176" dirty="0">
                <a:latin typeface="Arial "/>
              </a:rPr>
              <a:t>Validates the Web UI</a:t>
            </a:r>
          </a:p>
          <a:p>
            <a:pPr marL="161229" indent="-161229">
              <a:lnSpc>
                <a:spcPct val="120000"/>
              </a:lnSpc>
              <a:spcBef>
                <a:spcPts val="544"/>
              </a:spcBef>
              <a:spcAft>
                <a:spcPts val="544"/>
              </a:spcAft>
            </a:pPr>
            <a:r>
              <a:rPr lang="en-US" sz="2176" dirty="0">
                <a:latin typeface="Arial "/>
              </a:rPr>
              <a:t>Validates browser based use cases</a:t>
            </a:r>
          </a:p>
          <a:p>
            <a:pPr marL="161229" indent="-161229">
              <a:lnSpc>
                <a:spcPct val="120000"/>
              </a:lnSpc>
              <a:spcBef>
                <a:spcPts val="544"/>
              </a:spcBef>
              <a:spcAft>
                <a:spcPts val="544"/>
              </a:spcAft>
            </a:pPr>
            <a:r>
              <a:rPr lang="en-US" sz="2176" dirty="0">
                <a:latin typeface="Arial "/>
              </a:rPr>
              <a:t>Validates page response times and page SLA’s</a:t>
            </a:r>
          </a:p>
          <a:p>
            <a:pPr marL="161229" indent="-161229">
              <a:lnSpc>
                <a:spcPct val="120000"/>
              </a:lnSpc>
              <a:spcBef>
                <a:spcPts val="544"/>
              </a:spcBef>
              <a:spcAft>
                <a:spcPts val="544"/>
              </a:spcAft>
            </a:pPr>
            <a:r>
              <a:rPr lang="en-US" sz="2176" dirty="0">
                <a:latin typeface="Arial "/>
              </a:rPr>
              <a:t>Creates all required data from scratch</a:t>
            </a:r>
          </a:p>
          <a:p>
            <a:pPr marL="161229" indent="-161229">
              <a:lnSpc>
                <a:spcPct val="120000"/>
              </a:lnSpc>
              <a:spcBef>
                <a:spcPts val="544"/>
              </a:spcBef>
              <a:spcAft>
                <a:spcPts val="544"/>
              </a:spcAft>
            </a:pPr>
            <a:r>
              <a:rPr lang="en-US" sz="2176" dirty="0">
                <a:latin typeface="Arial "/>
              </a:rPr>
              <a:t>Tests all cross-tier integration points </a:t>
            </a:r>
          </a:p>
          <a:p>
            <a:pPr marL="161229" indent="-161229">
              <a:lnSpc>
                <a:spcPct val="120000"/>
              </a:lnSpc>
              <a:spcBef>
                <a:spcPts val="544"/>
              </a:spcBef>
              <a:spcAft>
                <a:spcPts val="544"/>
              </a:spcAft>
            </a:pPr>
            <a:r>
              <a:rPr lang="en-US" sz="2176" dirty="0">
                <a:latin typeface="Arial "/>
              </a:rPr>
              <a:t>Full test suite runs nightly on a dedicated environment</a:t>
            </a:r>
          </a:p>
          <a:p>
            <a:pPr marL="161229" indent="-161229">
              <a:lnSpc>
                <a:spcPct val="120000"/>
              </a:lnSpc>
              <a:spcBef>
                <a:spcPts val="544"/>
              </a:spcBef>
              <a:spcAft>
                <a:spcPts val="544"/>
              </a:spcAft>
            </a:pPr>
            <a:r>
              <a:rPr lang="en-US" sz="2176" dirty="0">
                <a:latin typeface="Arial "/>
              </a:rPr>
              <a:t>All Selenium tests </a:t>
            </a:r>
            <a:r>
              <a:rPr lang="en-US" sz="2176" dirty="0">
                <a:latin typeface="Arial "/>
              </a:rPr>
              <a:t>written in Java</a:t>
            </a:r>
          </a:p>
          <a:p>
            <a:pPr marL="161229" indent="-161229">
              <a:lnSpc>
                <a:spcPct val="120000"/>
              </a:lnSpc>
              <a:spcBef>
                <a:spcPts val="544"/>
              </a:spcBef>
              <a:spcAft>
                <a:spcPts val="544"/>
              </a:spcAft>
            </a:pPr>
            <a:r>
              <a:rPr lang="en-US" sz="2176" dirty="0">
                <a:latin typeface="Arial "/>
              </a:rPr>
              <a:t>Latest Selenium Web Driver (2.47.x)</a:t>
            </a:r>
          </a:p>
          <a:p>
            <a:pPr marL="990407" lvl="2" indent="-161229">
              <a:lnSpc>
                <a:spcPct val="120000"/>
              </a:lnSpc>
              <a:spcBef>
                <a:spcPts val="544"/>
              </a:spcBef>
              <a:spcAft>
                <a:spcPts val="544"/>
              </a:spcAft>
            </a:pPr>
            <a:endParaRPr lang="en-US" sz="1814" dirty="0">
              <a:latin typeface="Arial "/>
            </a:endParaRPr>
          </a:p>
          <a:p>
            <a:pPr marL="161229" indent="-161229">
              <a:lnSpc>
                <a:spcPct val="120000"/>
              </a:lnSpc>
              <a:spcBef>
                <a:spcPts val="544"/>
              </a:spcBef>
              <a:spcAft>
                <a:spcPts val="544"/>
              </a:spcAft>
            </a:pPr>
            <a:endParaRPr lang="en-US" sz="1632" dirty="0">
              <a:latin typeface="Arial "/>
            </a:endParaRPr>
          </a:p>
        </p:txBody>
      </p:sp>
      <p:sp>
        <p:nvSpPr>
          <p:cNvPr id="17" name="Slide Number Placeholder 1"/>
          <p:cNvSpPr>
            <a:spLocks noGrp="1"/>
          </p:cNvSpPr>
          <p:nvPr>
            <p:ph type="sldNum" sz="quarter" idx="12"/>
          </p:nvPr>
        </p:nvSpPr>
        <p:spPr>
          <a:xfrm>
            <a:off x="10075279" y="6356351"/>
            <a:ext cx="633741" cy="365125"/>
          </a:xfrm>
        </p:spPr>
        <p:txBody>
          <a:bodyPr/>
          <a:lstStyle/>
          <a:p>
            <a:pPr>
              <a:defRPr/>
            </a:pPr>
            <a:fld id="{731CC170-C58F-44A3-BE9B-DE583545C20F}" type="slidenum">
              <a:rPr lang="en-US" smtClean="0"/>
              <a:pPr>
                <a:defRPr/>
              </a:pPr>
              <a:t>8</a:t>
            </a:fld>
            <a:endParaRPr lang="en-US" dirty="0"/>
          </a:p>
        </p:txBody>
      </p:sp>
    </p:spTree>
    <p:extLst>
      <p:ext uri="{BB962C8B-B14F-4D97-AF65-F5344CB8AC3E}">
        <p14:creationId xmlns:p14="http://schemas.microsoft.com/office/powerpoint/2010/main" val="37895898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Architecture Overview</a:t>
            </a:r>
            <a:endParaRPr lang="en-US" dirty="0"/>
          </a:p>
        </p:txBody>
      </p:sp>
      <p:sp>
        <p:nvSpPr>
          <p:cNvPr id="6" name="Content Placeholder 2"/>
          <p:cNvSpPr txBox="1">
            <a:spLocks/>
          </p:cNvSpPr>
          <p:nvPr/>
        </p:nvSpPr>
        <p:spPr>
          <a:xfrm>
            <a:off x="1621040" y="1267313"/>
            <a:ext cx="9108592" cy="5192856"/>
          </a:xfrm>
          <a:prstGeom prst="rect">
            <a:avLst/>
          </a:prstGeom>
        </p:spPr>
        <p:txBody>
          <a:bodyPr lIns="94568" tIns="47284" rIns="94568" bIns="47284">
            <a:noAutofit/>
          </a:bodyPr>
          <a:lstStyle>
            <a:lvl1pPr marL="228600" indent="-228600" algn="l" rtl="0" eaLnBrk="0" fontAlgn="base" hangingPunct="0">
              <a:lnSpc>
                <a:spcPct val="95000"/>
              </a:lnSpc>
              <a:spcBef>
                <a:spcPct val="20000"/>
              </a:spcBef>
              <a:spcAft>
                <a:spcPct val="20000"/>
              </a:spcAft>
              <a:buClr>
                <a:schemeClr val="accent2"/>
              </a:buClr>
              <a:buSzPct val="125000"/>
              <a:buFont typeface="Wingdings" pitchFamily="2" charset="2"/>
              <a:buChar char="§"/>
              <a:defRPr sz="2000">
                <a:solidFill>
                  <a:schemeClr val="tx1"/>
                </a:solidFill>
                <a:latin typeface="Arial Narrow" pitchFamily="34" charset="0"/>
                <a:ea typeface="+mn-ea"/>
                <a:cs typeface="+mn-cs"/>
              </a:defRPr>
            </a:lvl1pPr>
            <a:lvl2pPr marL="742950" indent="-285750" algn="l" rtl="0" eaLnBrk="0" fontAlgn="base" hangingPunct="0">
              <a:lnSpc>
                <a:spcPct val="95000"/>
              </a:lnSpc>
              <a:spcBef>
                <a:spcPct val="0"/>
              </a:spcBef>
              <a:spcAft>
                <a:spcPct val="20000"/>
              </a:spcAft>
              <a:buClr>
                <a:schemeClr val="accent2"/>
              </a:buClr>
              <a:buChar char="–"/>
              <a:defRPr sz="2800">
                <a:solidFill>
                  <a:schemeClr val="tx1"/>
                </a:solidFill>
                <a:latin typeface="Arial Narrow" pitchFamily="34" charset="0"/>
              </a:defRPr>
            </a:lvl2pPr>
            <a:lvl3pPr marL="1143000" indent="-228600" algn="l" rtl="0" eaLnBrk="0" fontAlgn="base" hangingPunct="0">
              <a:lnSpc>
                <a:spcPct val="95000"/>
              </a:lnSpc>
              <a:spcBef>
                <a:spcPct val="0"/>
              </a:spcBef>
              <a:spcAft>
                <a:spcPct val="20000"/>
              </a:spcAft>
              <a:buClr>
                <a:schemeClr val="accent2"/>
              </a:buClr>
              <a:buChar char="•"/>
              <a:defRPr sz="2400">
                <a:solidFill>
                  <a:schemeClr val="tx1"/>
                </a:solidFill>
                <a:latin typeface="Arial Narrow" pitchFamily="34" charset="0"/>
              </a:defRPr>
            </a:lvl3pPr>
            <a:lvl4pPr marL="16002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4pPr>
            <a:lvl5pPr marL="2057400" indent="-228600" algn="l" rtl="0" eaLnBrk="0" fontAlgn="base" hangingPunct="0">
              <a:lnSpc>
                <a:spcPct val="95000"/>
              </a:lnSpc>
              <a:spcBef>
                <a:spcPct val="0"/>
              </a:spcBef>
              <a:spcAft>
                <a:spcPct val="20000"/>
              </a:spcAft>
              <a:buClr>
                <a:schemeClr val="accent2"/>
              </a:buClr>
              <a:buChar char="»"/>
              <a:defRPr sz="2000">
                <a:solidFill>
                  <a:schemeClr val="tx1"/>
                </a:solidFill>
                <a:latin typeface="Arial Narrow" pitchFamily="34" charset="0"/>
              </a:defRPr>
            </a:lvl5pPr>
            <a:lvl6pPr marL="2514600" indent="-228600" algn="l" rtl="0" fontAlgn="base">
              <a:lnSpc>
                <a:spcPct val="95000"/>
              </a:lnSpc>
              <a:spcBef>
                <a:spcPct val="0"/>
              </a:spcBef>
              <a:spcAft>
                <a:spcPct val="20000"/>
              </a:spcAft>
              <a:buClr>
                <a:schemeClr val="accent2"/>
              </a:buClr>
              <a:buChar char="»"/>
              <a:defRPr>
                <a:solidFill>
                  <a:schemeClr val="tx1"/>
                </a:solidFill>
                <a:latin typeface="+mn-lt"/>
              </a:defRPr>
            </a:lvl6pPr>
            <a:lvl7pPr marL="2971800" indent="-228600" algn="l" rtl="0" fontAlgn="base">
              <a:lnSpc>
                <a:spcPct val="95000"/>
              </a:lnSpc>
              <a:spcBef>
                <a:spcPct val="0"/>
              </a:spcBef>
              <a:spcAft>
                <a:spcPct val="20000"/>
              </a:spcAft>
              <a:buClr>
                <a:schemeClr val="accent2"/>
              </a:buClr>
              <a:buChar char="»"/>
              <a:defRPr>
                <a:solidFill>
                  <a:schemeClr val="tx1"/>
                </a:solidFill>
                <a:latin typeface="+mn-lt"/>
              </a:defRPr>
            </a:lvl7pPr>
            <a:lvl8pPr marL="3429000" indent="-228600" algn="l" rtl="0" fontAlgn="base">
              <a:lnSpc>
                <a:spcPct val="95000"/>
              </a:lnSpc>
              <a:spcBef>
                <a:spcPct val="0"/>
              </a:spcBef>
              <a:spcAft>
                <a:spcPct val="20000"/>
              </a:spcAft>
              <a:buClr>
                <a:schemeClr val="accent2"/>
              </a:buClr>
              <a:buChar char="»"/>
              <a:defRPr>
                <a:solidFill>
                  <a:schemeClr val="tx1"/>
                </a:solidFill>
                <a:latin typeface="+mn-lt"/>
              </a:defRPr>
            </a:lvl8pPr>
            <a:lvl9pPr marL="3886200" indent="-228600" algn="l" rtl="0" fontAlgn="base">
              <a:lnSpc>
                <a:spcPct val="95000"/>
              </a:lnSpc>
              <a:spcBef>
                <a:spcPct val="0"/>
              </a:spcBef>
              <a:spcAft>
                <a:spcPct val="20000"/>
              </a:spcAft>
              <a:buClr>
                <a:schemeClr val="accent2"/>
              </a:buClr>
              <a:buChar char="»"/>
              <a:defRPr>
                <a:solidFill>
                  <a:schemeClr val="tx1"/>
                </a:solidFill>
                <a:latin typeface="+mn-lt"/>
              </a:defRPr>
            </a:lvl9pPr>
          </a:lstStyle>
          <a:p>
            <a:pPr marL="161229" indent="-161229">
              <a:lnSpc>
                <a:spcPct val="100000"/>
              </a:lnSpc>
              <a:spcBef>
                <a:spcPts val="544"/>
              </a:spcBef>
              <a:spcAft>
                <a:spcPts val="544"/>
              </a:spcAft>
            </a:pPr>
            <a:r>
              <a:rPr lang="en-US" sz="2176" dirty="0">
                <a:latin typeface="Arial "/>
              </a:rPr>
              <a:t>Java and </a:t>
            </a:r>
            <a:r>
              <a:rPr lang="en-US" sz="2176" dirty="0" err="1">
                <a:latin typeface="Arial "/>
              </a:rPr>
              <a:t>JavaEE</a:t>
            </a:r>
            <a:endParaRPr lang="en-US" sz="2176" dirty="0">
              <a:latin typeface="Arial "/>
            </a:endParaRPr>
          </a:p>
          <a:p>
            <a:pPr marL="161229" indent="-161229">
              <a:lnSpc>
                <a:spcPct val="100000"/>
              </a:lnSpc>
              <a:spcBef>
                <a:spcPts val="544"/>
              </a:spcBef>
              <a:spcAft>
                <a:spcPts val="544"/>
              </a:spcAft>
            </a:pPr>
            <a:r>
              <a:rPr lang="en-US" sz="2176" dirty="0">
                <a:latin typeface="Arial "/>
              </a:rPr>
              <a:t>Backend in Java7 and moving to Java8 in October</a:t>
            </a:r>
          </a:p>
          <a:p>
            <a:pPr marL="161229" indent="-161229">
              <a:lnSpc>
                <a:spcPct val="100000"/>
              </a:lnSpc>
              <a:spcBef>
                <a:spcPts val="544"/>
              </a:spcBef>
              <a:spcAft>
                <a:spcPts val="544"/>
              </a:spcAft>
            </a:pPr>
            <a:r>
              <a:rPr lang="en-US" sz="2176" dirty="0">
                <a:latin typeface="Arial "/>
              </a:rPr>
              <a:t>Frontend in </a:t>
            </a:r>
            <a:r>
              <a:rPr lang="en-US" sz="2176" dirty="0" err="1">
                <a:latin typeface="Arial "/>
              </a:rPr>
              <a:t>Javascript</a:t>
            </a:r>
            <a:r>
              <a:rPr lang="en-US" sz="2176" dirty="0">
                <a:latin typeface="Arial "/>
              </a:rPr>
              <a:t> </a:t>
            </a:r>
            <a:r>
              <a:rPr lang="en-US" sz="2176" dirty="0">
                <a:latin typeface="Arial "/>
              </a:rPr>
              <a:t>and HTML/CSS</a:t>
            </a:r>
          </a:p>
          <a:p>
            <a:pPr marL="161229" indent="-161229">
              <a:lnSpc>
                <a:spcPct val="100000"/>
              </a:lnSpc>
              <a:spcBef>
                <a:spcPts val="544"/>
              </a:spcBef>
              <a:spcAft>
                <a:spcPts val="544"/>
              </a:spcAft>
            </a:pPr>
            <a:r>
              <a:rPr lang="en-US" sz="2176" dirty="0">
                <a:latin typeface="Arial "/>
              </a:rPr>
              <a:t>N-Tier architecture</a:t>
            </a:r>
          </a:p>
          <a:p>
            <a:pPr marL="627642" lvl="1" indent="-161229">
              <a:lnSpc>
                <a:spcPct val="100000"/>
              </a:lnSpc>
              <a:spcBef>
                <a:spcPts val="544"/>
              </a:spcBef>
              <a:spcAft>
                <a:spcPts val="544"/>
              </a:spcAft>
            </a:pPr>
            <a:r>
              <a:rPr lang="en-US" sz="1814" dirty="0">
                <a:latin typeface="Arial "/>
              </a:rPr>
              <a:t>w</a:t>
            </a:r>
            <a:r>
              <a:rPr lang="en-US" sz="1814" dirty="0">
                <a:latin typeface="Arial "/>
              </a:rPr>
              <a:t>eb, app, database </a:t>
            </a:r>
          </a:p>
          <a:p>
            <a:pPr marL="161229" indent="-161229">
              <a:lnSpc>
                <a:spcPct val="100000"/>
              </a:lnSpc>
              <a:spcBef>
                <a:spcPts val="544"/>
              </a:spcBef>
              <a:spcAft>
                <a:spcPts val="544"/>
              </a:spcAft>
            </a:pPr>
            <a:r>
              <a:rPr lang="en-US" sz="2176" dirty="0" err="1">
                <a:latin typeface="Arial "/>
              </a:rPr>
              <a:t>OnSite</a:t>
            </a:r>
            <a:r>
              <a:rPr lang="en-US" sz="2176" dirty="0">
                <a:latin typeface="Arial "/>
              </a:rPr>
              <a:t> iOS application</a:t>
            </a:r>
            <a:endParaRPr lang="en-US" sz="2176" dirty="0">
              <a:latin typeface="Arial "/>
            </a:endParaRPr>
          </a:p>
          <a:p>
            <a:pPr marL="0" indent="0">
              <a:lnSpc>
                <a:spcPct val="120000"/>
              </a:lnSpc>
              <a:spcBef>
                <a:spcPts val="544"/>
              </a:spcBef>
              <a:spcAft>
                <a:spcPts val="544"/>
              </a:spcAft>
              <a:buNone/>
            </a:pPr>
            <a:endParaRPr lang="en-US" sz="1814" dirty="0">
              <a:latin typeface="Arial "/>
            </a:endParaRPr>
          </a:p>
          <a:p>
            <a:pPr marL="0" indent="0">
              <a:lnSpc>
                <a:spcPct val="120000"/>
              </a:lnSpc>
              <a:spcBef>
                <a:spcPts val="544"/>
              </a:spcBef>
              <a:spcAft>
                <a:spcPts val="544"/>
              </a:spcAft>
              <a:buNone/>
            </a:pPr>
            <a:endParaRPr lang="en-US" sz="1814" dirty="0">
              <a:latin typeface="Arial "/>
            </a:endParaRPr>
          </a:p>
          <a:p>
            <a:pPr marL="161229" indent="-161229">
              <a:lnSpc>
                <a:spcPct val="120000"/>
              </a:lnSpc>
              <a:spcBef>
                <a:spcPts val="544"/>
              </a:spcBef>
              <a:spcAft>
                <a:spcPts val="544"/>
              </a:spcAft>
            </a:pPr>
            <a:endParaRPr lang="en-US" sz="1632" dirty="0">
              <a:latin typeface="Arial "/>
            </a:endParaRPr>
          </a:p>
        </p:txBody>
      </p:sp>
      <p:sp>
        <p:nvSpPr>
          <p:cNvPr id="17" name="Slide Number Placeholder 1"/>
          <p:cNvSpPr>
            <a:spLocks noGrp="1"/>
          </p:cNvSpPr>
          <p:nvPr>
            <p:ph type="sldNum" sz="quarter" idx="12"/>
          </p:nvPr>
        </p:nvSpPr>
        <p:spPr>
          <a:xfrm>
            <a:off x="10075279" y="6356351"/>
            <a:ext cx="633741" cy="365125"/>
          </a:xfrm>
        </p:spPr>
        <p:txBody>
          <a:bodyPr/>
          <a:lstStyle/>
          <a:p>
            <a:pPr>
              <a:defRPr/>
            </a:pPr>
            <a:fld id="{731CC170-C58F-44A3-BE9B-DE583545C20F}" type="slidenum">
              <a:rPr lang="en-US" smtClean="0"/>
              <a:pPr>
                <a:defRPr/>
              </a:pPr>
              <a:t>9</a:t>
            </a:fld>
            <a:endParaRPr lang="en-US" dirty="0"/>
          </a:p>
        </p:txBody>
      </p:sp>
    </p:spTree>
    <p:extLst>
      <p:ext uri="{BB962C8B-B14F-4D97-AF65-F5344CB8AC3E}">
        <p14:creationId xmlns:p14="http://schemas.microsoft.com/office/powerpoint/2010/main" val="66470385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1401</Words>
  <Application>Microsoft Macintosh PowerPoint</Application>
  <PresentationFormat>Widescreen</PresentationFormat>
  <Paragraphs>201</Paragraphs>
  <Slides>19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 </vt:lpstr>
      <vt:lpstr>Arial Narrow</vt:lpstr>
      <vt:lpstr>Calibri</vt:lpstr>
      <vt:lpstr>Calibri Light</vt:lpstr>
      <vt:lpstr>Wingdings</vt:lpstr>
      <vt:lpstr>Arial</vt:lpstr>
      <vt:lpstr>Office Theme</vt:lpstr>
      <vt:lpstr>PowerPoint Presentation</vt:lpstr>
      <vt:lpstr>Tools</vt:lpstr>
      <vt:lpstr>Quality Assurance </vt:lpstr>
      <vt:lpstr>Build/Release </vt:lpstr>
      <vt:lpstr>Build Process</vt:lpstr>
      <vt:lpstr>Unit  and integration Testing</vt:lpstr>
      <vt:lpstr>Release Sign-Off</vt:lpstr>
      <vt:lpstr>Automated Selenium UI Tests</vt:lpstr>
      <vt:lpstr>Architecture Overview</vt:lpstr>
      <vt:lpstr>Decoupled Tiers</vt:lpstr>
      <vt:lpstr> Well Defined Application Components </vt:lpstr>
      <vt:lpstr>Codebase Size</vt:lpstr>
      <vt:lpstr>Application Security</vt:lpstr>
      <vt:lpstr>Application Security</vt:lpstr>
      <vt:lpstr>Application Security</vt:lpstr>
      <vt:lpstr>Security Practices</vt:lpstr>
      <vt:lpstr>Application Infrastructure and Security</vt:lpstr>
      <vt:lpstr> Infrastructure Management</vt:lpstr>
      <vt:lpstr>High Availability and Disaster Recovery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Debasis</dc:creator>
  <cp:lastModifiedBy>Debasis</cp:lastModifiedBy>
  <cp:revision>1</cp:revision>
  <dcterms:created xsi:type="dcterms:W3CDTF">2015-12-11T05:39:32Z</dcterms:created>
  <dcterms:modified xsi:type="dcterms:W3CDTF">2015-12-11T05:44:45Z</dcterms:modified>
</cp:coreProperties>
</file>