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192DEC-EA54-4523-8E9F-AC86A91DE89F}"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FA410-EBDA-4F45-BC29-DE63BFAB639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192DEC-EA54-4523-8E9F-AC86A91DE89F}"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FA410-EBDA-4F45-BC29-DE63BFAB639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192DEC-EA54-4523-8E9F-AC86A91DE89F}"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FA410-EBDA-4F45-BC29-DE63BFAB639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192DEC-EA54-4523-8E9F-AC86A91DE89F}"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FA410-EBDA-4F45-BC29-DE63BFAB639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192DEC-EA54-4523-8E9F-AC86A91DE89F}"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FA410-EBDA-4F45-BC29-DE63BFAB639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192DEC-EA54-4523-8E9F-AC86A91DE89F}"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DFA410-EBDA-4F45-BC29-DE63BFAB639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192DEC-EA54-4523-8E9F-AC86A91DE89F}"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DFA410-EBDA-4F45-BC29-DE63BFAB639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192DEC-EA54-4523-8E9F-AC86A91DE89F}"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DFA410-EBDA-4F45-BC29-DE63BFAB639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192DEC-EA54-4523-8E9F-AC86A91DE89F}"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DFA410-EBDA-4F45-BC29-DE63BFAB639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192DEC-EA54-4523-8E9F-AC86A91DE89F}"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DFA410-EBDA-4F45-BC29-DE63BFAB639D}"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69192DEC-EA54-4523-8E9F-AC86A91DE89F}" type="datetimeFigureOut">
              <a:rPr lang="en-US" smtClean="0"/>
              <a:t>11/6/2023</a:t>
            </a:fld>
            <a:endParaRPr lang="en-US"/>
          </a:p>
        </p:txBody>
      </p:sp>
      <p:sp>
        <p:nvSpPr>
          <p:cNvPr id="9" name="Slide Number Placeholder 8"/>
          <p:cNvSpPr>
            <a:spLocks noGrp="1"/>
          </p:cNvSpPr>
          <p:nvPr>
            <p:ph type="sldNum" sz="quarter" idx="11"/>
          </p:nvPr>
        </p:nvSpPr>
        <p:spPr/>
        <p:txBody>
          <a:bodyPr/>
          <a:lstStyle/>
          <a:p>
            <a:fld id="{95DFA410-EBDA-4F45-BC29-DE63BFAB639D}"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5DFA410-EBDA-4F45-BC29-DE63BFAB639D}"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9192DEC-EA54-4523-8E9F-AC86A91DE89F}" type="datetimeFigureOut">
              <a:rPr lang="en-US" smtClean="0"/>
              <a:t>11/6/2023</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0"/>
            <a:ext cx="7543800" cy="2362199"/>
          </a:xfrm>
        </p:spPr>
        <p:txBody>
          <a:bodyPr/>
          <a:lstStyle/>
          <a:p>
            <a:pPr algn="ctr"/>
            <a:r>
              <a:rPr lang="en-US" sz="4400" b="1" u="sng" dirty="0" smtClean="0">
                <a:solidFill>
                  <a:schemeClr val="tx1"/>
                </a:solidFill>
                <a:latin typeface="Times New Roman" panose="02020603050405020304" pitchFamily="18" charset="0"/>
                <a:cs typeface="Times New Roman" panose="02020603050405020304" pitchFamily="18" charset="0"/>
              </a:rPr>
              <a:t>HOW DOES POVERTY IMPACT THE INDIAN ECONOMY ?</a:t>
            </a:r>
            <a:endParaRPr lang="en-US" sz="4400" b="1" u="sng"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00200" y="4572000"/>
            <a:ext cx="6461760" cy="1066800"/>
          </a:xfrm>
        </p:spPr>
        <p:txBody>
          <a:bodyPr>
            <a:noAutofit/>
          </a:bodyPr>
          <a:lstStyle/>
          <a:p>
            <a:pPr algn="r"/>
            <a:r>
              <a:rPr lang="en-US" sz="1400" dirty="0" smtClean="0">
                <a:solidFill>
                  <a:schemeClr val="tx1"/>
                </a:solidFill>
                <a:latin typeface="Times New Roman" panose="02020603050405020304" pitchFamily="18" charset="0"/>
                <a:cs typeface="Times New Roman" panose="02020603050405020304" pitchFamily="18" charset="0"/>
              </a:rPr>
              <a:t>NAME: DEBASMITA SAHA</a:t>
            </a:r>
          </a:p>
          <a:p>
            <a:pPr algn="r"/>
            <a:r>
              <a:rPr lang="en-US" sz="1400" dirty="0" smtClean="0">
                <a:solidFill>
                  <a:schemeClr val="tx1"/>
                </a:solidFill>
                <a:latin typeface="Times New Roman" panose="02020603050405020304" pitchFamily="18" charset="0"/>
                <a:cs typeface="Times New Roman" panose="02020603050405020304" pitchFamily="18" charset="0"/>
              </a:rPr>
              <a:t>CLASS ROLL NO.: ECON045</a:t>
            </a:r>
          </a:p>
          <a:p>
            <a:pPr algn="r"/>
            <a:r>
              <a:rPr lang="en-US" sz="1400" dirty="0" smtClean="0">
                <a:solidFill>
                  <a:schemeClr val="tx1"/>
                </a:solidFill>
                <a:latin typeface="Times New Roman" panose="02020603050405020304" pitchFamily="18" charset="0"/>
                <a:cs typeface="Times New Roman" panose="02020603050405020304" pitchFamily="18" charset="0"/>
              </a:rPr>
              <a:t>REGISTRATION NO.: 21201220045</a:t>
            </a:r>
          </a:p>
          <a:p>
            <a:pPr algn="r"/>
            <a:r>
              <a:rPr lang="en-US" sz="1400" dirty="0">
                <a:solidFill>
                  <a:schemeClr val="tx1"/>
                </a:solidFill>
                <a:latin typeface="Times New Roman" panose="02020603050405020304" pitchFamily="18" charset="0"/>
                <a:cs typeface="Times New Roman" panose="02020603050405020304" pitchFamily="18" charset="0"/>
              </a:rPr>
              <a:t>PAPER NAME: INDIAN ECONOMY </a:t>
            </a:r>
            <a:r>
              <a:rPr lang="en-US" sz="1400" dirty="0" smtClean="0">
                <a:solidFill>
                  <a:schemeClr val="tx1"/>
                </a:solidFill>
                <a:latin typeface="Times New Roman" panose="02020603050405020304" pitchFamily="18" charset="0"/>
                <a:cs typeface="Times New Roman" panose="02020603050405020304" pitchFamily="18" charset="0"/>
              </a:rPr>
              <a:t>I</a:t>
            </a:r>
          </a:p>
          <a:p>
            <a:pPr algn="r"/>
            <a:r>
              <a:rPr lang="en-US" sz="1400" dirty="0" smtClean="0">
                <a:solidFill>
                  <a:schemeClr val="tx1"/>
                </a:solidFill>
                <a:latin typeface="Times New Roman" panose="02020603050405020304" pitchFamily="18" charset="0"/>
                <a:cs typeface="Times New Roman" panose="02020603050405020304" pitchFamily="18" charset="0"/>
              </a:rPr>
              <a:t>PAPER CODE: ECON05C11</a:t>
            </a:r>
          </a:p>
          <a:p>
            <a:pPr algn="r"/>
            <a:endParaRPr lang="en-US" sz="1400" dirty="0" smtClean="0">
              <a:latin typeface="Times New Roman" panose="02020603050405020304" pitchFamily="18" charset="0"/>
              <a:cs typeface="Times New Roman" panose="02020603050405020304" pitchFamily="18" charset="0"/>
            </a:endParaRPr>
          </a:p>
          <a:p>
            <a:pPr algn="r"/>
            <a:endParaRPr lang="en-US" sz="1400" dirty="0">
              <a:latin typeface="Times New Roman" panose="02020603050405020304" pitchFamily="18" charset="0"/>
              <a:cs typeface="Times New Roman" panose="02020603050405020304" pitchFamily="18" charset="0"/>
            </a:endParaRPr>
          </a:p>
          <a:p>
            <a:pPr algn="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40749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400" b="1" dirty="0" smtClean="0">
                <a:solidFill>
                  <a:schemeClr val="tx1"/>
                </a:solidFill>
                <a:latin typeface="Times New Roman" panose="02020603050405020304" pitchFamily="18" charset="0"/>
                <a:cs typeface="Times New Roman" panose="02020603050405020304" pitchFamily="18" charset="0"/>
              </a:rPr>
              <a:t>2. </a:t>
            </a:r>
            <a:r>
              <a:rPr lang="en-US" sz="2400" b="1" u="sng" dirty="0" smtClean="0">
                <a:solidFill>
                  <a:schemeClr val="tx1"/>
                </a:solidFill>
                <a:latin typeface="Times New Roman" panose="02020603050405020304" pitchFamily="18" charset="0"/>
                <a:cs typeface="Times New Roman" panose="02020603050405020304" pitchFamily="18" charset="0"/>
              </a:rPr>
              <a:t>Employment-Poverty </a:t>
            </a:r>
            <a:r>
              <a:rPr lang="en-US" sz="2400" b="1" u="sng" dirty="0">
                <a:solidFill>
                  <a:schemeClr val="tx1"/>
                </a:solidFill>
                <a:latin typeface="Times New Roman" panose="02020603050405020304" pitchFamily="18" charset="0"/>
                <a:cs typeface="Times New Roman" panose="02020603050405020304" pitchFamily="18" charset="0"/>
              </a:rPr>
              <a:t>Relationship:</a:t>
            </a:r>
            <a:r>
              <a:rPr lang="en-US" dirty="0"/>
              <a:t/>
            </a:r>
            <a:br>
              <a:rPr lang="en-US" dirty="0"/>
            </a:br>
            <a:endParaRPr lang="en-US" dirty="0"/>
          </a:p>
        </p:txBody>
      </p:sp>
      <p:pic>
        <p:nvPicPr>
          <p:cNvPr id="205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990600"/>
            <a:ext cx="57912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191000"/>
            <a:ext cx="6002337" cy="231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60391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u="sng" dirty="0">
                <a:solidFill>
                  <a:schemeClr val="tx1"/>
                </a:solidFill>
                <a:latin typeface="Times New Roman" panose="02020603050405020304" pitchFamily="18" charset="0"/>
                <a:cs typeface="Times New Roman" panose="02020603050405020304" pitchFamily="18" charset="0"/>
              </a:rPr>
              <a:t>Findings:</a:t>
            </a:r>
            <a:r>
              <a:rPr lang="en-US" dirty="0"/>
              <a:t/>
            </a:r>
            <a:br>
              <a:rPr lang="en-US" dirty="0"/>
            </a:br>
            <a:endParaRPr lang="en-US" dirty="0"/>
          </a:p>
        </p:txBody>
      </p:sp>
      <p:sp>
        <p:nvSpPr>
          <p:cNvPr id="3" name="Content Placeholder 2"/>
          <p:cNvSpPr>
            <a:spLocks noGrp="1"/>
          </p:cNvSpPr>
          <p:nvPr>
            <p:ph idx="1"/>
          </p:nvPr>
        </p:nvSpPr>
        <p:spPr>
          <a:xfrm>
            <a:off x="457200" y="990600"/>
            <a:ext cx="7620000" cy="5410200"/>
          </a:xfrm>
        </p:spPr>
        <p:txBody>
          <a:bodyPr/>
          <a:lstStyle/>
          <a:p>
            <a:pPr lvl="0"/>
            <a:r>
              <a:rPr lang="en-US" sz="1800" dirty="0">
                <a:latin typeface="Times New Roman" panose="02020603050405020304" pitchFamily="18" charset="0"/>
                <a:cs typeface="Times New Roman" panose="02020603050405020304" pitchFamily="18" charset="0"/>
              </a:rPr>
              <a:t>A</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higher rate of decline in the poverty rate over the years from 1951 to 2012 indicated by a downward sloping curve on the graph, whereas the employment growth remained almost the same (constant) throughout the time period. </a:t>
            </a:r>
            <a:endParaRPr lang="en-US" sz="1800" dirty="0" smtClean="0">
              <a:latin typeface="Times New Roman" panose="02020603050405020304" pitchFamily="18" charset="0"/>
              <a:cs typeface="Times New Roman" panose="02020603050405020304" pitchFamily="18" charset="0"/>
            </a:endParaRPr>
          </a:p>
          <a:p>
            <a:pPr lvl="0"/>
            <a:r>
              <a:rPr lang="en-US" sz="1800" dirty="0" smtClean="0">
                <a:latin typeface="Times New Roman" panose="02020603050405020304" pitchFamily="18" charset="0"/>
                <a:cs typeface="Times New Roman" panose="02020603050405020304" pitchFamily="18" charset="0"/>
              </a:rPr>
              <a:t>There </a:t>
            </a:r>
            <a:r>
              <a:rPr lang="en-US" sz="1800" dirty="0">
                <a:latin typeface="Times New Roman" panose="02020603050405020304" pitchFamily="18" charset="0"/>
                <a:cs typeface="Times New Roman" panose="02020603050405020304" pitchFamily="18" charset="0"/>
              </a:rPr>
              <a:t>is no significant presence of unemployment on that time period; maybe there was frictional or structural unemployment for shorter periods over the years. </a:t>
            </a:r>
          </a:p>
          <a:p>
            <a:pPr lvl="0"/>
            <a:r>
              <a:rPr lang="en-US" sz="1800" dirty="0">
                <a:latin typeface="Times New Roman" panose="02020603050405020304" pitchFamily="18" charset="0"/>
                <a:cs typeface="Times New Roman" panose="02020603050405020304" pitchFamily="18" charset="0"/>
              </a:rPr>
              <a:t>From the </a:t>
            </a:r>
            <a:r>
              <a:rPr lang="en-US" sz="1800" dirty="0" err="1">
                <a:latin typeface="Times New Roman" panose="02020603050405020304" pitchFamily="18" charset="0"/>
                <a:cs typeface="Times New Roman" panose="02020603050405020304" pitchFamily="18" charset="0"/>
              </a:rPr>
              <a:t>stata</a:t>
            </a:r>
            <a:r>
              <a:rPr lang="en-US" sz="1800" dirty="0">
                <a:latin typeface="Times New Roman" panose="02020603050405020304" pitchFamily="18" charset="0"/>
                <a:cs typeface="Times New Roman" panose="02020603050405020304" pitchFamily="18" charset="0"/>
              </a:rPr>
              <a:t> output, we get to see that, as employment growth increases by 1 per cent, poverty rate increases by 2.75 per cent throughout from 1951-2012. </a:t>
            </a:r>
          </a:p>
          <a:p>
            <a:endParaRPr lang="en-US" dirty="0"/>
          </a:p>
        </p:txBody>
      </p:sp>
    </p:spTree>
    <p:extLst>
      <p:ext uri="{BB962C8B-B14F-4D97-AF65-F5344CB8AC3E}">
        <p14:creationId xmlns:p14="http://schemas.microsoft.com/office/powerpoint/2010/main" val="22560400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400" b="1" dirty="0" smtClean="0">
                <a:solidFill>
                  <a:schemeClr val="tx1"/>
                </a:solidFill>
                <a:latin typeface="Times New Roman" panose="02020603050405020304" pitchFamily="18" charset="0"/>
                <a:cs typeface="Times New Roman" panose="02020603050405020304" pitchFamily="18" charset="0"/>
              </a:rPr>
              <a:t>3. </a:t>
            </a:r>
            <a:r>
              <a:rPr lang="en-US" sz="2400" b="1" u="sng" dirty="0" smtClean="0">
                <a:solidFill>
                  <a:schemeClr val="tx1"/>
                </a:solidFill>
                <a:latin typeface="Times New Roman" panose="02020603050405020304" pitchFamily="18" charset="0"/>
                <a:cs typeface="Times New Roman" panose="02020603050405020304" pitchFamily="18" charset="0"/>
              </a:rPr>
              <a:t>Education-Poverty </a:t>
            </a:r>
            <a:r>
              <a:rPr lang="en-US" sz="2400" b="1" u="sng" dirty="0">
                <a:solidFill>
                  <a:schemeClr val="tx1"/>
                </a:solidFill>
                <a:latin typeface="Times New Roman" panose="02020603050405020304" pitchFamily="18" charset="0"/>
                <a:cs typeface="Times New Roman" panose="02020603050405020304" pitchFamily="18" charset="0"/>
              </a:rPr>
              <a:t>Relationship:</a:t>
            </a:r>
            <a:r>
              <a:rPr lang="en-US" dirty="0"/>
              <a:t/>
            </a:r>
            <a:br>
              <a:rPr lang="en-US" dirty="0"/>
            </a:b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1" y="990600"/>
            <a:ext cx="5643716"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304068"/>
            <a:ext cx="5556250" cy="2388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596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u="sng" dirty="0">
                <a:solidFill>
                  <a:schemeClr val="tx1"/>
                </a:solidFill>
                <a:latin typeface="Times New Roman" panose="02020603050405020304" pitchFamily="18" charset="0"/>
                <a:cs typeface="Times New Roman" panose="02020603050405020304" pitchFamily="18" charset="0"/>
              </a:rPr>
              <a:t>Findings:</a:t>
            </a:r>
            <a:r>
              <a:rPr lang="en-US" dirty="0"/>
              <a:t/>
            </a:r>
            <a:br>
              <a:rPr lang="en-US" dirty="0"/>
            </a:br>
            <a:endParaRPr lang="en-US" dirty="0"/>
          </a:p>
        </p:txBody>
      </p:sp>
      <p:sp>
        <p:nvSpPr>
          <p:cNvPr id="3" name="Content Placeholder 2"/>
          <p:cNvSpPr>
            <a:spLocks noGrp="1"/>
          </p:cNvSpPr>
          <p:nvPr>
            <p:ph idx="1"/>
          </p:nvPr>
        </p:nvSpPr>
        <p:spPr>
          <a:xfrm>
            <a:off x="304800" y="990600"/>
            <a:ext cx="7620000" cy="4800600"/>
          </a:xfrm>
        </p:spPr>
        <p:txBody>
          <a:bodyPr/>
          <a:lstStyle/>
          <a:p>
            <a:pPr lvl="0"/>
            <a:r>
              <a:rPr lang="en-US" sz="1800" dirty="0" smtClean="0">
                <a:latin typeface="Times New Roman" panose="02020603050405020304" pitchFamily="18" charset="0"/>
                <a:cs typeface="Times New Roman" panose="02020603050405020304" pitchFamily="18" charset="0"/>
              </a:rPr>
              <a:t>Here, ‘below </a:t>
            </a:r>
            <a:r>
              <a:rPr lang="en-US" sz="1800" dirty="0">
                <a:latin typeface="Times New Roman" panose="02020603050405020304" pitchFamily="18" charset="0"/>
                <a:cs typeface="Times New Roman" panose="02020603050405020304" pitchFamily="18" charset="0"/>
              </a:rPr>
              <a:t>primary’ educational level is the highest among all other educational levels for all the states of India in 2011. </a:t>
            </a:r>
          </a:p>
          <a:p>
            <a:pPr lvl="0"/>
            <a:r>
              <a:rPr lang="en-US" sz="1800" dirty="0">
                <a:latin typeface="Times New Roman" panose="02020603050405020304" pitchFamily="18" charset="0"/>
                <a:cs typeface="Times New Roman" panose="02020603050405020304" pitchFamily="18" charset="0"/>
              </a:rPr>
              <a:t>People who are ‘graduated and above’ are having the least records for all the states. </a:t>
            </a:r>
          </a:p>
          <a:p>
            <a:pPr lvl="0"/>
            <a:r>
              <a:rPr lang="en-US" sz="1800" dirty="0">
                <a:latin typeface="Times New Roman" panose="02020603050405020304" pitchFamily="18" charset="0"/>
                <a:cs typeface="Times New Roman" panose="02020603050405020304" pitchFamily="18" charset="0"/>
              </a:rPr>
              <a:t>As poverty rate increases, more people are remaining uneducated. Overall, we notice there is a negative trend between education and poverty in India in 2011. </a:t>
            </a:r>
          </a:p>
          <a:p>
            <a:endParaRPr lang="en-US" dirty="0"/>
          </a:p>
        </p:txBody>
      </p:sp>
    </p:spTree>
    <p:extLst>
      <p:ext uri="{BB962C8B-B14F-4D97-AF65-F5344CB8AC3E}">
        <p14:creationId xmlns:p14="http://schemas.microsoft.com/office/powerpoint/2010/main" val="552408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POVERTY ALLEVIATION PROGRAMMES DURING THE PLAN PERIODS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52600"/>
            <a:ext cx="7620000" cy="4648200"/>
          </a:xfrm>
        </p:spPr>
        <p:txBody>
          <a:bodyPr>
            <a:normAutofit/>
          </a:bodyPr>
          <a:lstStyle/>
          <a:p>
            <a:r>
              <a:rPr lang="en-US" sz="1800" dirty="0" smtClean="0">
                <a:latin typeface="Times New Roman" panose="02020603050405020304" pitchFamily="18" charset="0"/>
                <a:cs typeface="Times New Roman" panose="02020603050405020304" pitchFamily="18" charset="0"/>
              </a:rPr>
              <a:t>Some of the poverty alleviation </a:t>
            </a:r>
            <a:r>
              <a:rPr lang="en-US" sz="1800" dirty="0" err="1" smtClean="0">
                <a:latin typeface="Times New Roman" panose="02020603050405020304" pitchFamily="18" charset="0"/>
                <a:cs typeface="Times New Roman" panose="02020603050405020304" pitchFamily="18" charset="0"/>
              </a:rPr>
              <a:t>programmes</a:t>
            </a:r>
            <a:r>
              <a:rPr lang="en-US" sz="1800" dirty="0" smtClean="0">
                <a:latin typeface="Times New Roman" panose="02020603050405020304" pitchFamily="18" charset="0"/>
                <a:cs typeface="Times New Roman" panose="02020603050405020304" pitchFamily="18" charset="0"/>
              </a:rPr>
              <a:t> can be summed up as follows,</a:t>
            </a:r>
          </a:p>
          <a:p>
            <a:pPr marL="114300" indent="0">
              <a:buNone/>
            </a:pP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Small </a:t>
            </a:r>
            <a:r>
              <a:rPr lang="en-US" sz="1800" dirty="0">
                <a:latin typeface="Times New Roman" panose="02020603050405020304" pitchFamily="18" charset="0"/>
                <a:cs typeface="Times New Roman" panose="02020603050405020304" pitchFamily="18" charset="0"/>
              </a:rPr>
              <a:t>Farmers Development Agency (SFDA</a:t>
            </a:r>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Drought </a:t>
            </a:r>
            <a:r>
              <a:rPr lang="en-US" sz="1800" dirty="0">
                <a:latin typeface="Times New Roman" panose="02020603050405020304" pitchFamily="18" charset="0"/>
                <a:cs typeface="Times New Roman" panose="02020603050405020304" pitchFamily="18" charset="0"/>
              </a:rPr>
              <a:t>Prone Areas </a:t>
            </a:r>
            <a:r>
              <a:rPr lang="en-US" sz="1800" dirty="0" err="1">
                <a:latin typeface="Times New Roman" panose="02020603050405020304" pitchFamily="18" charset="0"/>
                <a:cs typeface="Times New Roman" panose="02020603050405020304" pitchFamily="18" charset="0"/>
              </a:rPr>
              <a:t>Programme</a:t>
            </a:r>
            <a:r>
              <a:rPr lang="en-US" sz="1800" dirty="0">
                <a:latin typeface="Times New Roman" panose="02020603050405020304" pitchFamily="18" charset="0"/>
                <a:cs typeface="Times New Roman" panose="02020603050405020304" pitchFamily="18" charset="0"/>
              </a:rPr>
              <a:t> (DPAP</a:t>
            </a:r>
            <a:r>
              <a:rPr lang="en-US" sz="1800" dirty="0" smtClean="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Minimum Needs </a:t>
            </a:r>
            <a:r>
              <a:rPr lang="en-US" sz="1800" dirty="0" err="1">
                <a:latin typeface="Times New Roman" panose="02020603050405020304" pitchFamily="18" charset="0"/>
                <a:cs typeface="Times New Roman" panose="02020603050405020304" pitchFamily="18" charset="0"/>
              </a:rPr>
              <a:t>Programme</a:t>
            </a:r>
            <a:r>
              <a:rPr lang="en-US" sz="1800" dirty="0">
                <a:latin typeface="Times New Roman" panose="02020603050405020304" pitchFamily="18" charset="0"/>
                <a:cs typeface="Times New Roman" panose="02020603050405020304" pitchFamily="18" charset="0"/>
              </a:rPr>
              <a:t> (MNP</a:t>
            </a:r>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Training </a:t>
            </a:r>
            <a:r>
              <a:rPr lang="en-US" sz="1800" dirty="0">
                <a:latin typeface="Times New Roman" panose="02020603050405020304" pitchFamily="18" charset="0"/>
                <a:cs typeface="Times New Roman" panose="02020603050405020304" pitchFamily="18" charset="0"/>
              </a:rPr>
              <a:t>of Rural Youth for Self-employment (TRYSEM) </a:t>
            </a:r>
            <a:endParaRPr lang="en-US" sz="1800" dirty="0" smtClean="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National Rural Employment </a:t>
            </a:r>
            <a:r>
              <a:rPr lang="en-US" sz="1800" dirty="0" err="1">
                <a:latin typeface="Times New Roman" panose="02020603050405020304" pitchFamily="18" charset="0"/>
                <a:cs typeface="Times New Roman" panose="02020603050405020304" pitchFamily="18" charset="0"/>
              </a:rPr>
              <a:t>Programme</a:t>
            </a:r>
            <a:r>
              <a:rPr lang="en-US" sz="1800" dirty="0">
                <a:latin typeface="Times New Roman" panose="02020603050405020304" pitchFamily="18" charset="0"/>
                <a:cs typeface="Times New Roman" panose="02020603050405020304" pitchFamily="18" charset="0"/>
              </a:rPr>
              <a:t> (NREP</a:t>
            </a:r>
            <a:r>
              <a:rPr lang="en-US" sz="1800" dirty="0" smtClean="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Employment Assurance Scheme (EAS)</a:t>
            </a:r>
          </a:p>
        </p:txBody>
      </p:sp>
    </p:spTree>
    <p:extLst>
      <p:ext uri="{BB962C8B-B14F-4D97-AF65-F5344CB8AC3E}">
        <p14:creationId xmlns:p14="http://schemas.microsoft.com/office/powerpoint/2010/main" val="9261161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chemeClr val="tx1"/>
                </a:solidFill>
                <a:latin typeface="Times New Roman" panose="02020603050405020304" pitchFamily="18" charset="0"/>
                <a:cs typeface="Times New Roman" panose="02020603050405020304" pitchFamily="18" charset="0"/>
              </a:rPr>
              <a:t>FARMERS’ SUICIDES IN INDIA</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Farmer suicides account for11.2 of all self-murders in India. </a:t>
            </a:r>
            <a:endParaRPr lang="en-US" sz="1800" dirty="0" smtClean="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National Crime Records Bureau of India reported that an aggregate of 296,438 Indian growers had failed by self-murder between 1995 and 2014. </a:t>
            </a:r>
            <a:endParaRPr lang="en-US" sz="1800" dirty="0" smtClean="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planter's self-murder rate in India had ranged between1.4 and1.8 per 100,000 of total population, over a 10- time period through 2005. </a:t>
            </a:r>
            <a:endParaRPr lang="en-US" sz="1800" dirty="0" smtClean="0">
              <a:latin typeface="Times New Roman" panose="02020603050405020304" pitchFamily="18" charset="0"/>
              <a:cs typeface="Times New Roman" panose="02020603050405020304" pitchFamily="18" charset="0"/>
            </a:endParaRPr>
          </a:p>
          <a:p>
            <a:pPr marL="114300" indent="0">
              <a:buNone/>
            </a:pPr>
            <a:endParaRPr lang="en-US" sz="1800" dirty="0">
              <a:latin typeface="Times New Roman" panose="02020603050405020304" pitchFamily="18" charset="0"/>
              <a:cs typeface="Times New Roman" panose="02020603050405020304" pitchFamily="18" charset="0"/>
            </a:endParaRPr>
          </a:p>
          <a:p>
            <a:pPr marL="114300" indent="0">
              <a:buNone/>
            </a:pPr>
            <a:endParaRPr lang="en-US" sz="1800" dirty="0">
              <a:latin typeface="Times New Roman" panose="02020603050405020304" pitchFamily="18" charset="0"/>
              <a:cs typeface="Times New Roman" panose="02020603050405020304" pitchFamily="18" charset="0"/>
            </a:endParaRP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505200"/>
            <a:ext cx="57912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44327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1143000"/>
          </a:xfrm>
        </p:spPr>
        <p:txBody>
          <a:bodyPr/>
          <a:lstStyle/>
          <a:p>
            <a:r>
              <a:rPr lang="en-US" sz="2400" b="1" u="sng" dirty="0" smtClean="0">
                <a:solidFill>
                  <a:schemeClr val="tx1"/>
                </a:solidFill>
                <a:latin typeface="Times New Roman" panose="02020603050405020304" pitchFamily="18" charset="0"/>
                <a:cs typeface="Times New Roman" panose="02020603050405020304" pitchFamily="18" charset="0"/>
              </a:rPr>
              <a:t>FINDINGS:</a:t>
            </a:r>
            <a:endParaRPr lang="en-US" sz="2400"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7620000" cy="4800600"/>
          </a:xfrm>
        </p:spPr>
        <p:txBody>
          <a:bodyPr>
            <a:normAutofit/>
          </a:bodyPr>
          <a:lstStyle/>
          <a:p>
            <a:r>
              <a:rPr lang="en-US" sz="1800" dirty="0">
                <a:latin typeface="Times New Roman" panose="02020603050405020304" pitchFamily="18" charset="0"/>
                <a:cs typeface="Times New Roman" panose="02020603050405020304" pitchFamily="18" charset="0"/>
              </a:rPr>
              <a:t>Financial instability is a significant driver of farmer suicides. </a:t>
            </a:r>
            <a:endParaRPr lang="en-US" sz="1800" dirty="0" smtClean="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Farmers are highly dependent on weather conditions for successful crop production.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30300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solidFill>
                  <a:schemeClr val="tx1"/>
                </a:solidFill>
                <a:latin typeface="Times New Roman" panose="02020603050405020304" pitchFamily="18" charset="0"/>
                <a:cs typeface="Times New Roman" panose="02020603050405020304" pitchFamily="18" charset="0"/>
              </a:rPr>
              <a:t>CONCLUSION</a:t>
            </a:r>
            <a:endParaRPr lang="en-US" sz="4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P</a:t>
            </a:r>
            <a:r>
              <a:rPr lang="en-US" sz="1800" dirty="0" smtClean="0">
                <a:latin typeface="Times New Roman" panose="02020603050405020304" pitchFamily="18" charset="0"/>
                <a:cs typeface="Times New Roman" panose="02020603050405020304" pitchFamily="18" charset="0"/>
              </a:rPr>
              <a:t>overty </a:t>
            </a:r>
            <a:r>
              <a:rPr lang="en-US" sz="1800" dirty="0">
                <a:latin typeface="Times New Roman" panose="02020603050405020304" pitchFamily="18" charset="0"/>
                <a:cs typeface="Times New Roman" panose="02020603050405020304" pitchFamily="18" charset="0"/>
              </a:rPr>
              <a:t>in India remains a complex issue closely tied to inequality. The COVID-19 pandemic has had a significant and complex impact on poverty in India. </a:t>
            </a:r>
            <a:endParaRPr lang="en-US" sz="1800" dirty="0" smtClean="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Employment plays a central role in the poverty landscape of India.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Education </a:t>
            </a:r>
            <a:r>
              <a:rPr lang="en-US" sz="1800" dirty="0">
                <a:latin typeface="Times New Roman" panose="02020603050405020304" pitchFamily="18" charset="0"/>
                <a:cs typeface="Times New Roman" panose="02020603050405020304" pitchFamily="18" charset="0"/>
              </a:rPr>
              <a:t>is a critical determinant of poverty in India.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00292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1417638"/>
          </a:xfrm>
        </p:spPr>
        <p:txBody>
          <a:bodyPr/>
          <a:lstStyle/>
          <a:p>
            <a:r>
              <a:rPr lang="en-US" sz="4000" dirty="0" smtClean="0">
                <a:solidFill>
                  <a:schemeClr val="tx1"/>
                </a:solidFill>
                <a:latin typeface="Times New Roman" panose="02020603050405020304" pitchFamily="18" charset="0"/>
                <a:cs typeface="Times New Roman" panose="02020603050405020304" pitchFamily="18" charset="0"/>
              </a:rPr>
              <a:t>REFERENCES</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7620000" cy="4800600"/>
          </a:xfrm>
        </p:spPr>
        <p:txBody>
          <a:bodyPr>
            <a:normAutofit lnSpcReduction="10000"/>
          </a:bodyPr>
          <a:lstStyle/>
          <a:p>
            <a:pPr lvl="0"/>
            <a:r>
              <a:rPr lang="en-US" sz="1700" dirty="0" err="1">
                <a:latin typeface="Times New Roman" panose="02020603050405020304" pitchFamily="18" charset="0"/>
                <a:cs typeface="Times New Roman" panose="02020603050405020304" pitchFamily="18" charset="0"/>
              </a:rPr>
              <a:t>Sahasranaman</a:t>
            </a:r>
            <a:r>
              <a:rPr lang="en-US" sz="1700" dirty="0">
                <a:latin typeface="Times New Roman" panose="02020603050405020304" pitchFamily="18" charset="0"/>
                <a:cs typeface="Times New Roman" panose="02020603050405020304" pitchFamily="18" charset="0"/>
              </a:rPr>
              <a:t> et al., (2021). </a:t>
            </a:r>
            <a:r>
              <a:rPr lang="en-US" sz="1700" i="1" dirty="0">
                <a:latin typeface="Times New Roman" panose="02020603050405020304" pitchFamily="18" charset="0"/>
                <a:cs typeface="Times New Roman" panose="02020603050405020304" pitchFamily="18" charset="0"/>
              </a:rPr>
              <a:t>Long-term dynamics of poverty transitions in India.</a:t>
            </a:r>
            <a:endParaRPr lang="en-US" sz="1700" dirty="0">
              <a:latin typeface="Times New Roman" panose="02020603050405020304" pitchFamily="18" charset="0"/>
              <a:cs typeface="Times New Roman" panose="02020603050405020304" pitchFamily="18" charset="0"/>
            </a:endParaRPr>
          </a:p>
          <a:p>
            <a:pPr lvl="0"/>
            <a:r>
              <a:rPr lang="en-US" sz="1700" dirty="0">
                <a:latin typeface="Times New Roman" panose="02020603050405020304" pitchFamily="18" charset="0"/>
                <a:cs typeface="Times New Roman" panose="02020603050405020304" pitchFamily="18" charset="0"/>
              </a:rPr>
              <a:t>Pal M., </a:t>
            </a:r>
            <a:r>
              <a:rPr lang="en-US" sz="1700" dirty="0" err="1">
                <a:latin typeface="Times New Roman" panose="02020603050405020304" pitchFamily="18" charset="0"/>
                <a:cs typeface="Times New Roman" panose="02020603050405020304" pitchFamily="18" charset="0"/>
              </a:rPr>
              <a:t>Bharati</a:t>
            </a:r>
            <a:r>
              <a:rPr lang="en-US" sz="1700" dirty="0">
                <a:latin typeface="Times New Roman" panose="02020603050405020304" pitchFamily="18" charset="0"/>
                <a:cs typeface="Times New Roman" panose="02020603050405020304" pitchFamily="18" charset="0"/>
              </a:rPr>
              <a:t> P. (2005). </a:t>
            </a:r>
            <a:r>
              <a:rPr lang="en-US" sz="1700" i="1" dirty="0">
                <a:latin typeface="Times New Roman" panose="02020603050405020304" pitchFamily="18" charset="0"/>
                <a:cs typeface="Times New Roman" panose="02020603050405020304" pitchFamily="18" charset="0"/>
              </a:rPr>
              <a:t>Development of Methodology towards Measurement of Poverty (Project sponsored by Ministry of Statistics and </a:t>
            </a:r>
            <a:r>
              <a:rPr lang="en-US" sz="1700" i="1" dirty="0" err="1">
                <a:latin typeface="Times New Roman" panose="02020603050405020304" pitchFamily="18" charset="0"/>
                <a:cs typeface="Times New Roman" panose="02020603050405020304" pitchFamily="18" charset="0"/>
              </a:rPr>
              <a:t>Programme</a:t>
            </a:r>
            <a:r>
              <a:rPr lang="en-US" sz="1700" i="1" dirty="0">
                <a:latin typeface="Times New Roman" panose="02020603050405020304" pitchFamily="18" charset="0"/>
                <a:cs typeface="Times New Roman" panose="02020603050405020304" pitchFamily="18" charset="0"/>
              </a:rPr>
              <a:t> Implementation).</a:t>
            </a:r>
            <a:endParaRPr lang="en-US" sz="1700" dirty="0">
              <a:latin typeface="Times New Roman" panose="02020603050405020304" pitchFamily="18" charset="0"/>
              <a:cs typeface="Times New Roman" panose="02020603050405020304" pitchFamily="18" charset="0"/>
            </a:endParaRPr>
          </a:p>
          <a:p>
            <a:pPr lvl="0"/>
            <a:r>
              <a:rPr lang="en-US" sz="1700" dirty="0" err="1">
                <a:latin typeface="Times New Roman" panose="02020603050405020304" pitchFamily="18" charset="0"/>
                <a:cs typeface="Times New Roman" panose="02020603050405020304" pitchFamily="18" charset="0"/>
              </a:rPr>
              <a:t>Mujawar</a:t>
            </a:r>
            <a:r>
              <a:rPr lang="en-US" sz="1700" dirty="0">
                <a:latin typeface="Times New Roman" panose="02020603050405020304" pitchFamily="18" charset="0"/>
                <a:cs typeface="Times New Roman" panose="02020603050405020304" pitchFamily="18" charset="0"/>
              </a:rPr>
              <a:t> J </a:t>
            </a:r>
            <a:r>
              <a:rPr lang="en-US" sz="1700" dirty="0" err="1">
                <a:latin typeface="Times New Roman" panose="02020603050405020304" pitchFamily="18" charset="0"/>
                <a:cs typeface="Times New Roman" panose="02020603050405020304" pitchFamily="18" charset="0"/>
              </a:rPr>
              <a:t>Mujawar</a:t>
            </a:r>
            <a:r>
              <a:rPr lang="en-US" sz="1700" dirty="0">
                <a:latin typeface="Times New Roman" panose="02020603050405020304" pitchFamily="18" charset="0"/>
                <a:cs typeface="Times New Roman" panose="02020603050405020304" pitchFamily="18" charset="0"/>
              </a:rPr>
              <a:t> J. (2017). </a:t>
            </a:r>
            <a:r>
              <a:rPr lang="en-US" sz="1700" i="1" dirty="0">
                <a:latin typeface="Times New Roman" panose="02020603050405020304" pitchFamily="18" charset="0"/>
                <a:cs typeface="Times New Roman" panose="02020603050405020304" pitchFamily="18" charset="0"/>
              </a:rPr>
              <a:t>Relationship between Education and Poverty: A Case of India.</a:t>
            </a:r>
            <a:endParaRPr lang="en-US" sz="1700" dirty="0">
              <a:latin typeface="Times New Roman" panose="02020603050405020304" pitchFamily="18" charset="0"/>
              <a:cs typeface="Times New Roman" panose="02020603050405020304" pitchFamily="18" charset="0"/>
            </a:endParaRPr>
          </a:p>
          <a:p>
            <a:pPr lvl="0"/>
            <a:r>
              <a:rPr lang="en-US" sz="1700" dirty="0">
                <a:latin typeface="Times New Roman" panose="02020603050405020304" pitchFamily="18" charset="0"/>
                <a:cs typeface="Times New Roman" panose="02020603050405020304" pitchFamily="18" charset="0"/>
              </a:rPr>
              <a:t>Mehta A, Shah A, Chronic Poverty Research Centre (2001).</a:t>
            </a:r>
            <a:r>
              <a:rPr lang="en-US" sz="1700" i="1" dirty="0">
                <a:latin typeface="Times New Roman" panose="02020603050405020304" pitchFamily="18" charset="0"/>
                <a:cs typeface="Times New Roman" panose="02020603050405020304" pitchFamily="18" charset="0"/>
              </a:rPr>
              <a:t> Chronic poverty in India : overview study.</a:t>
            </a:r>
            <a:endParaRPr lang="en-US" sz="1700" dirty="0">
              <a:latin typeface="Times New Roman" panose="02020603050405020304" pitchFamily="18" charset="0"/>
              <a:cs typeface="Times New Roman" panose="02020603050405020304" pitchFamily="18" charset="0"/>
            </a:endParaRPr>
          </a:p>
          <a:p>
            <a:pPr lvl="0"/>
            <a:r>
              <a:rPr lang="en-US" sz="1700" dirty="0" err="1">
                <a:latin typeface="Times New Roman" panose="02020603050405020304" pitchFamily="18" charset="0"/>
                <a:cs typeface="Times New Roman" panose="02020603050405020304" pitchFamily="18" charset="0"/>
              </a:rPr>
              <a:t>Bhalla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SBhasin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KVirmani</a:t>
            </a:r>
            <a:r>
              <a:rPr lang="en-US" sz="1700" dirty="0">
                <a:latin typeface="Times New Roman" panose="02020603050405020304" pitchFamily="18" charset="0"/>
                <a:cs typeface="Times New Roman" panose="02020603050405020304" pitchFamily="18" charset="0"/>
              </a:rPr>
              <a:t> A.(2022).</a:t>
            </a:r>
            <a:r>
              <a:rPr lang="en-US" sz="1700" i="1" dirty="0">
                <a:latin typeface="Times New Roman" panose="02020603050405020304" pitchFamily="18" charset="0"/>
                <a:cs typeface="Times New Roman" panose="02020603050405020304" pitchFamily="18" charset="0"/>
              </a:rPr>
              <a:t> Pandemic, Poverty, and Inequality: Evidence from India, WP/22/69, April 2022.</a:t>
            </a:r>
            <a:endParaRPr lang="en-US" sz="1700" dirty="0">
              <a:latin typeface="Times New Roman" panose="02020603050405020304" pitchFamily="18" charset="0"/>
              <a:cs typeface="Times New Roman" panose="02020603050405020304" pitchFamily="18" charset="0"/>
            </a:endParaRPr>
          </a:p>
          <a:p>
            <a:pPr lvl="0"/>
            <a:r>
              <a:rPr lang="en-US" sz="1700" dirty="0" err="1">
                <a:latin typeface="Times New Roman" panose="02020603050405020304" pitchFamily="18" charset="0"/>
                <a:cs typeface="Times New Roman" panose="02020603050405020304" pitchFamily="18" charset="0"/>
              </a:rPr>
              <a:t>Arbatli-Saxegaard</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ECoppo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MKhalil</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NKotera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SFiliz</a:t>
            </a:r>
            <a:r>
              <a:rPr lang="en-US" sz="1700" dirty="0">
                <a:latin typeface="Times New Roman" panose="02020603050405020304" pitchFamily="18" charset="0"/>
                <a:cs typeface="Times New Roman" panose="02020603050405020304" pitchFamily="18" charset="0"/>
              </a:rPr>
              <a:t> D (2023). </a:t>
            </a:r>
            <a:r>
              <a:rPr lang="en-US" sz="1700" i="1" dirty="0">
                <a:latin typeface="Times New Roman" panose="02020603050405020304" pitchFamily="18" charset="0"/>
                <a:cs typeface="Times New Roman" panose="02020603050405020304" pitchFamily="18" charset="0"/>
              </a:rPr>
              <a:t>Inequality and Poverty in India: Impact of COVID-19 Pandemic and Policy Response, WP/23/147, July 2023.</a:t>
            </a:r>
            <a:endParaRPr lang="en-US" sz="1700" dirty="0">
              <a:latin typeface="Times New Roman" panose="02020603050405020304" pitchFamily="18" charset="0"/>
              <a:cs typeface="Times New Roman" panose="02020603050405020304" pitchFamily="18" charset="0"/>
            </a:endParaRPr>
          </a:p>
          <a:p>
            <a:pPr lvl="0"/>
            <a:r>
              <a:rPr lang="en-US" sz="1700" dirty="0" err="1">
                <a:latin typeface="Times New Roman" panose="02020603050405020304" pitchFamily="18" charset="0"/>
                <a:cs typeface="Times New Roman" panose="02020603050405020304" pitchFamily="18" charset="0"/>
              </a:rPr>
              <a:t>Dhamija</a:t>
            </a:r>
            <a:r>
              <a:rPr lang="en-US" sz="1700" dirty="0">
                <a:latin typeface="Times New Roman" panose="02020603050405020304" pitchFamily="18" charset="0"/>
                <a:cs typeface="Times New Roman" panose="02020603050405020304" pitchFamily="18" charset="0"/>
              </a:rPr>
              <a:t> N., </a:t>
            </a:r>
            <a:r>
              <a:rPr lang="en-US" sz="1700" dirty="0" err="1">
                <a:latin typeface="Times New Roman" panose="02020603050405020304" pitchFamily="18" charset="0"/>
                <a:cs typeface="Times New Roman" panose="02020603050405020304" pitchFamily="18" charset="0"/>
              </a:rPr>
              <a:t>Bhide</a:t>
            </a:r>
            <a:r>
              <a:rPr lang="en-US" sz="1700" dirty="0">
                <a:latin typeface="Times New Roman" panose="02020603050405020304" pitchFamily="18" charset="0"/>
                <a:cs typeface="Times New Roman" panose="02020603050405020304" pitchFamily="18" charset="0"/>
              </a:rPr>
              <a:t> S. (2010). </a:t>
            </a:r>
            <a:r>
              <a:rPr lang="en-US" sz="1700" i="1" dirty="0">
                <a:latin typeface="Times New Roman" panose="02020603050405020304" pitchFamily="18" charset="0"/>
                <a:cs typeface="Times New Roman" panose="02020603050405020304" pitchFamily="18" charset="0"/>
              </a:rPr>
              <a:t>Dynamics of Poverty in India: A Panel Data Analysis.</a:t>
            </a:r>
            <a:endParaRPr lang="en-US" sz="1700" dirty="0">
              <a:latin typeface="Times New Roman" panose="02020603050405020304" pitchFamily="18" charset="0"/>
              <a:cs typeface="Times New Roman" panose="02020603050405020304" pitchFamily="18" charset="0"/>
            </a:endParaRPr>
          </a:p>
          <a:p>
            <a:pPr lvl="0"/>
            <a:r>
              <a:rPr lang="en-US" sz="1700" dirty="0">
                <a:latin typeface="Times New Roman" panose="02020603050405020304" pitchFamily="18" charset="0"/>
                <a:cs typeface="Times New Roman" panose="02020603050405020304" pitchFamily="18" charset="0"/>
              </a:rPr>
              <a:t>Deaton A, </a:t>
            </a:r>
            <a:r>
              <a:rPr lang="en-US" sz="1700" dirty="0" err="1">
                <a:latin typeface="Times New Roman" panose="02020603050405020304" pitchFamily="18" charset="0"/>
                <a:cs typeface="Times New Roman" panose="02020603050405020304" pitchFamily="18" charset="0"/>
              </a:rPr>
              <a:t>Dreze</a:t>
            </a:r>
            <a:r>
              <a:rPr lang="en-US" sz="1700" dirty="0">
                <a:latin typeface="Times New Roman" panose="02020603050405020304" pitchFamily="18" charset="0"/>
                <a:cs typeface="Times New Roman" panose="02020603050405020304" pitchFamily="18" charset="0"/>
              </a:rPr>
              <a:t> J. (2002). </a:t>
            </a:r>
            <a:r>
              <a:rPr lang="en-US" sz="1700" i="1" dirty="0">
                <a:latin typeface="Times New Roman" panose="02020603050405020304" pitchFamily="18" charset="0"/>
                <a:cs typeface="Times New Roman" panose="02020603050405020304" pitchFamily="18" charset="0"/>
              </a:rPr>
              <a:t>Poverty and Inequality in India: A Re-examination.</a:t>
            </a:r>
            <a:endParaRPr lang="en-US" sz="1700" dirty="0">
              <a:latin typeface="Times New Roman" panose="02020603050405020304" pitchFamily="18" charset="0"/>
              <a:cs typeface="Times New Roman" panose="02020603050405020304" pitchFamily="18" charset="0"/>
            </a:endParaRPr>
          </a:p>
          <a:p>
            <a:pPr lvl="0"/>
            <a:r>
              <a:rPr lang="en-US" sz="1700" dirty="0">
                <a:latin typeface="Times New Roman" panose="02020603050405020304" pitchFamily="18" charset="0"/>
                <a:cs typeface="Times New Roman" panose="02020603050405020304" pitchFamily="18" charset="0"/>
              </a:rPr>
              <a:t>Banerjee A, </a:t>
            </a:r>
            <a:r>
              <a:rPr lang="en-US" sz="1700" dirty="0" err="1">
                <a:latin typeface="Times New Roman" panose="02020603050405020304" pitchFamily="18" charset="0"/>
                <a:cs typeface="Times New Roman" panose="02020603050405020304" pitchFamily="18" charset="0"/>
              </a:rPr>
              <a:t>Mazumdar</a:t>
            </a:r>
            <a:r>
              <a:rPr lang="en-US" sz="1700" dirty="0">
                <a:latin typeface="Times New Roman" panose="02020603050405020304" pitchFamily="18" charset="0"/>
                <a:cs typeface="Times New Roman" panose="02020603050405020304" pitchFamily="18" charset="0"/>
              </a:rPr>
              <a:t> D. (2016).</a:t>
            </a:r>
            <a:r>
              <a:rPr lang="en-US" sz="1700" i="1" dirty="0">
                <a:latin typeface="Times New Roman" panose="02020603050405020304" pitchFamily="18" charset="0"/>
                <a:cs typeface="Times New Roman" panose="02020603050405020304" pitchFamily="18" charset="0"/>
              </a:rPr>
              <a:t> Principles of Economics.</a:t>
            </a:r>
            <a:endParaRPr lang="en-US" sz="17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824851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anose="02020603050405020304" pitchFamily="18" charset="0"/>
                <a:cs typeface="Times New Roman" panose="02020603050405020304" pitchFamily="18" charset="0"/>
              </a:rPr>
              <a:t>CONTENTS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US" sz="1800" dirty="0">
                <a:latin typeface="Times New Roman" panose="02020603050405020304" pitchFamily="18" charset="0"/>
                <a:cs typeface="Times New Roman" panose="02020603050405020304" pitchFamily="18" charset="0"/>
              </a:rPr>
              <a:t>ABSTRACT</a:t>
            </a:r>
          </a:p>
          <a:p>
            <a:pPr lvl="0"/>
            <a:r>
              <a:rPr lang="en-US" sz="1800" dirty="0" smtClean="0">
                <a:latin typeface="Times New Roman" panose="02020603050405020304" pitchFamily="18" charset="0"/>
                <a:cs typeface="Times New Roman" panose="02020603050405020304" pitchFamily="18" charset="0"/>
              </a:rPr>
              <a:t>INTRODUCTION</a:t>
            </a:r>
          </a:p>
          <a:p>
            <a:pPr lvl="0"/>
            <a:r>
              <a:rPr lang="en-US" sz="1800" dirty="0" smtClean="0">
                <a:latin typeface="Times New Roman" panose="02020603050405020304" pitchFamily="18" charset="0"/>
                <a:cs typeface="Times New Roman" panose="02020603050405020304" pitchFamily="18" charset="0"/>
              </a:rPr>
              <a:t>POVERTY IN INDIA</a:t>
            </a:r>
            <a:endParaRPr lang="en-US"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LITERATURE </a:t>
            </a:r>
            <a:r>
              <a:rPr lang="en-US" sz="1800" dirty="0" smtClean="0">
                <a:latin typeface="Times New Roman" panose="02020603050405020304" pitchFamily="18" charset="0"/>
                <a:cs typeface="Times New Roman" panose="02020603050405020304" pitchFamily="18" charset="0"/>
              </a:rPr>
              <a:t>REVIEW</a:t>
            </a:r>
            <a:endParaRPr lang="en-US"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METHODOLOGY </a:t>
            </a:r>
            <a:r>
              <a:rPr lang="en-US" sz="1800" dirty="0" smtClean="0">
                <a:latin typeface="Times New Roman" panose="02020603050405020304" pitchFamily="18" charset="0"/>
                <a:cs typeface="Times New Roman" panose="02020603050405020304" pitchFamily="18" charset="0"/>
              </a:rPr>
              <a:t>AND FINDINGS</a:t>
            </a:r>
            <a:endParaRPr lang="en-US" sz="1800"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POVERTY ALLEVIATION PROGRAMMES DURING </a:t>
            </a:r>
            <a:r>
              <a:rPr lang="en-US" sz="1800" dirty="0" smtClean="0">
                <a:latin typeface="Times New Roman" panose="02020603050405020304" pitchFamily="18" charset="0"/>
                <a:cs typeface="Times New Roman" panose="02020603050405020304" pitchFamily="18" charset="0"/>
              </a:rPr>
              <a:t>THE PLAN PERIODS</a:t>
            </a:r>
          </a:p>
          <a:p>
            <a:pPr lvl="0"/>
            <a:r>
              <a:rPr lang="en-US" sz="1800" dirty="0" smtClean="0">
                <a:latin typeface="Times New Roman" panose="02020603050405020304" pitchFamily="18" charset="0"/>
                <a:cs typeface="Times New Roman" panose="02020603050405020304" pitchFamily="18" charset="0"/>
              </a:rPr>
              <a:t>CASE STUDY: </a:t>
            </a:r>
            <a:r>
              <a:rPr lang="en-US" sz="1800" i="1" dirty="0" smtClean="0">
                <a:latin typeface="Times New Roman" panose="02020603050405020304" pitchFamily="18" charset="0"/>
                <a:cs typeface="Times New Roman" panose="02020603050405020304" pitchFamily="18" charset="0"/>
              </a:rPr>
              <a:t>“FARMERS’ SUICIDES IN INDIA”</a:t>
            </a:r>
            <a:endParaRPr lang="en-US" sz="1800" i="1" dirty="0">
              <a:latin typeface="Times New Roman" panose="02020603050405020304" pitchFamily="18" charset="0"/>
              <a:cs typeface="Times New Roman" panose="02020603050405020304" pitchFamily="18" charset="0"/>
            </a:endParaRPr>
          </a:p>
          <a:p>
            <a:pPr lvl="0"/>
            <a:r>
              <a:rPr lang="en-US" sz="1800" dirty="0">
                <a:latin typeface="Times New Roman" panose="02020603050405020304" pitchFamily="18" charset="0"/>
                <a:cs typeface="Times New Roman" panose="02020603050405020304" pitchFamily="18" charset="0"/>
              </a:rPr>
              <a:t>CONCLUSION</a:t>
            </a:r>
          </a:p>
          <a:p>
            <a:pPr lvl="0"/>
            <a:r>
              <a:rPr lang="en-US" sz="1800" dirty="0" smtClean="0">
                <a:latin typeface="Times New Roman" panose="02020603050405020304" pitchFamily="18" charset="0"/>
                <a:cs typeface="Times New Roman" panose="02020603050405020304" pitchFamily="18" charset="0"/>
              </a:rPr>
              <a:t>REFERENCES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2864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anose="02020603050405020304" pitchFamily="18" charset="0"/>
                <a:cs typeface="Times New Roman" panose="02020603050405020304" pitchFamily="18" charset="0"/>
              </a:rPr>
              <a:t>ABSTRACT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This </a:t>
            </a:r>
            <a:r>
              <a:rPr lang="en-US" sz="1800" dirty="0" smtClean="0">
                <a:latin typeface="Times New Roman" panose="02020603050405020304" pitchFamily="18" charset="0"/>
                <a:cs typeface="Times New Roman" panose="02020603050405020304" pitchFamily="18" charset="0"/>
              </a:rPr>
              <a:t>presentation </a:t>
            </a:r>
            <a:r>
              <a:rPr lang="en-US" sz="1800" dirty="0">
                <a:latin typeface="Times New Roman" panose="02020603050405020304" pitchFamily="18" charset="0"/>
                <a:cs typeface="Times New Roman" panose="02020603050405020304" pitchFamily="18" charset="0"/>
              </a:rPr>
              <a:t>attempts to provide an overview of the understanding of poverty in India and to suggest future </a:t>
            </a:r>
            <a:r>
              <a:rPr lang="en-US" sz="1800" dirty="0" smtClean="0">
                <a:latin typeface="Times New Roman" panose="02020603050405020304" pitchFamily="18" charset="0"/>
                <a:cs typeface="Times New Roman" panose="02020603050405020304" pitchFamily="18" charset="0"/>
              </a:rPr>
              <a:t>research </a:t>
            </a:r>
            <a:r>
              <a:rPr lang="en-US" sz="1800" dirty="0">
                <a:latin typeface="Times New Roman" panose="02020603050405020304" pitchFamily="18" charset="0"/>
                <a:cs typeface="Times New Roman" panose="02020603050405020304" pitchFamily="18" charset="0"/>
              </a:rPr>
              <a:t>directions.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We had shown how poverty has </a:t>
            </a:r>
            <a:r>
              <a:rPr lang="en-US" sz="1800" dirty="0" smtClean="0">
                <a:latin typeface="Times New Roman" panose="02020603050405020304" pitchFamily="18" charset="0"/>
                <a:cs typeface="Times New Roman" panose="02020603050405020304" pitchFamily="18" charset="0"/>
              </a:rPr>
              <a:t>impacted </a:t>
            </a:r>
            <a:r>
              <a:rPr lang="en-US" sz="1800" dirty="0" smtClean="0">
                <a:latin typeface="Times New Roman" panose="02020603050405020304" pitchFamily="18" charset="0"/>
                <a:cs typeface="Times New Roman" panose="02020603050405020304" pitchFamily="18" charset="0"/>
              </a:rPr>
              <a:t>the income inequality sector, employment sector and education sector for different states in India over the years from 1951-2020. </a:t>
            </a:r>
          </a:p>
          <a:p>
            <a:r>
              <a:rPr lang="en-US" sz="1800" dirty="0" smtClean="0">
                <a:latin typeface="Times New Roman" panose="02020603050405020304" pitchFamily="18" charset="0"/>
                <a:cs typeface="Times New Roman" panose="02020603050405020304" pitchFamily="18" charset="0"/>
              </a:rPr>
              <a:t>Additionally, the statistical data of a case study on farmers’ suicide has also been presented to get a clear data on the poverty rate in India.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6556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anose="02020603050405020304" pitchFamily="18" charset="0"/>
                <a:cs typeface="Times New Roman" panose="02020603050405020304" pitchFamily="18" charset="0"/>
              </a:rPr>
              <a:t>INTRODUCTION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Poverty has been defined as a state of "pronounced deprivation in well-being", while being poor is defined as "to be hungry, to lack shelter and clothing, to be sick and not looked after, to be illiterate and been uncivilized". </a:t>
            </a:r>
            <a:endParaRPr lang="en-US" sz="1800" dirty="0" smtClean="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Rural poverty poses the most serious concern to policy makers and public analysts in </a:t>
            </a:r>
            <a:r>
              <a:rPr lang="en-US" sz="1800" dirty="0" smtClean="0">
                <a:latin typeface="Times New Roman" panose="02020603050405020304" pitchFamily="18" charset="0"/>
                <a:cs typeface="Times New Roman" panose="02020603050405020304" pitchFamily="18" charset="0"/>
              </a:rPr>
              <a:t>India. </a:t>
            </a:r>
          </a:p>
          <a:p>
            <a:r>
              <a:rPr lang="en-US" sz="1800" dirty="0">
                <a:latin typeface="Times New Roman" panose="02020603050405020304" pitchFamily="18" charset="0"/>
                <a:cs typeface="Times New Roman" panose="02020603050405020304" pitchFamily="18" charset="0"/>
              </a:rPr>
              <a:t>The central issues are, “Does overall economic growth reduce poverty, i.e., is there a "trickle-down" mechanism?” and “Has economic growth been accompanied by rising income inequality?” </a:t>
            </a:r>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09860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anose="02020603050405020304" pitchFamily="18" charset="0"/>
                <a:cs typeface="Times New Roman" panose="02020603050405020304" pitchFamily="18" charset="0"/>
              </a:rPr>
              <a:t>POVERTY IN INDIA</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India is ranked 162 Gross National Income (GNI) per capita with 1410 US Bones in 2011 and is named as ‘lower middle income country’ and is ranked 156 under Purchasing Power equality (PPP) system a GNI per capita of 3590 transnational bones in 2011. </a:t>
            </a:r>
            <a:endParaRPr lang="en-US" sz="1800" dirty="0" smtClean="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In 2010, The World Bank reported that 32.7 of the total Indian people falls below the transnational poverty line of US$1.25 per day while 68.7 live on lower than US $2 per day. </a:t>
            </a:r>
            <a:endParaRPr lang="en-US" sz="1800" dirty="0" smtClean="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Poverty in India is substantially due to lack of proper government programs and the exploitation of the financially weaker section by the richer class. </a:t>
            </a:r>
            <a:endParaRPr lang="en-US" sz="1800" dirty="0" smtClean="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Poverty Line is the cut-off position of per capita consumption expenditure per month which is demanded to maintain minimal respectable standard of living in a country. Poverty lines </a:t>
            </a:r>
            <a:r>
              <a:rPr lang="en-US" sz="1800" dirty="0" smtClean="0">
                <a:latin typeface="Times New Roman" panose="02020603050405020304" pitchFamily="18" charset="0"/>
                <a:cs typeface="Times New Roman" panose="02020603050405020304" pitchFamily="18" charset="0"/>
              </a:rPr>
              <a:t>are sometimes </a:t>
            </a:r>
            <a:r>
              <a:rPr lang="en-US" sz="1800" dirty="0">
                <a:latin typeface="Times New Roman" panose="02020603050405020304" pitchFamily="18" charset="0"/>
                <a:cs typeface="Times New Roman" panose="02020603050405020304" pitchFamily="18" charset="0"/>
              </a:rPr>
              <a:t>described as ‘starvation lines’. </a:t>
            </a:r>
          </a:p>
        </p:txBody>
      </p:sp>
    </p:spTree>
    <p:extLst>
      <p:ext uri="{BB962C8B-B14F-4D97-AF65-F5344CB8AC3E}">
        <p14:creationId xmlns:p14="http://schemas.microsoft.com/office/powerpoint/2010/main" val="41722839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anose="02020603050405020304" pitchFamily="18" charset="0"/>
                <a:cs typeface="Times New Roman" panose="02020603050405020304" pitchFamily="18" charset="0"/>
              </a:rPr>
              <a:t>LITERATURE REVIEW</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According to </a:t>
            </a:r>
            <a:r>
              <a:rPr lang="en-US" sz="1800" i="1" dirty="0" err="1">
                <a:latin typeface="Times New Roman" panose="02020603050405020304" pitchFamily="18" charset="0"/>
                <a:cs typeface="Times New Roman" panose="02020603050405020304" pitchFamily="18" charset="0"/>
              </a:rPr>
              <a:t>Sahasranaman</a:t>
            </a:r>
            <a:r>
              <a:rPr lang="en-US" sz="1800" i="1" dirty="0">
                <a:latin typeface="Times New Roman" panose="02020603050405020304" pitchFamily="18" charset="0"/>
                <a:cs typeface="Times New Roman" panose="02020603050405020304" pitchFamily="18" charset="0"/>
              </a:rPr>
              <a:t> et al., (2021)</a:t>
            </a:r>
            <a:r>
              <a:rPr lang="en-US" sz="1800" dirty="0">
                <a:latin typeface="Times New Roman" panose="02020603050405020304" pitchFamily="18" charset="0"/>
                <a:cs typeface="Times New Roman" panose="02020603050405020304" pitchFamily="18" charset="0"/>
              </a:rPr>
              <a:t>, he suggested that transitions out of poverty outweighs transitions into poverty in recent times, but that there is still a non-trivial proportion of individuals changing annually into poverty, highlighting the economic weakness of those near the poverty line.</a:t>
            </a:r>
          </a:p>
          <a:p>
            <a:r>
              <a:rPr lang="en-US" sz="1800" dirty="0" smtClean="0">
                <a:latin typeface="Times New Roman" panose="02020603050405020304" pitchFamily="18" charset="0"/>
                <a:cs typeface="Times New Roman" panose="02020603050405020304" pitchFamily="18" charset="0"/>
              </a:rPr>
              <a:t>According </a:t>
            </a:r>
            <a:r>
              <a:rPr lang="en-US" sz="1800" dirty="0">
                <a:latin typeface="Times New Roman" panose="02020603050405020304" pitchFamily="18" charset="0"/>
                <a:cs typeface="Times New Roman" panose="02020603050405020304" pitchFamily="18" charset="0"/>
              </a:rPr>
              <a:t>to </a:t>
            </a:r>
            <a:r>
              <a:rPr lang="en-US" sz="1800" i="1" dirty="0">
                <a:latin typeface="Times New Roman" panose="02020603050405020304" pitchFamily="18" charset="0"/>
                <a:cs typeface="Times New Roman" panose="02020603050405020304" pitchFamily="18" charset="0"/>
              </a:rPr>
              <a:t>Mehta A., Shah A. (2001)</a:t>
            </a:r>
            <a:r>
              <a:rPr lang="en-US" sz="1800" dirty="0">
                <a:latin typeface="Times New Roman" panose="02020603050405020304" pitchFamily="18" charset="0"/>
                <a:cs typeface="Times New Roman" panose="02020603050405020304" pitchFamily="18" charset="0"/>
              </a:rPr>
              <a:t>, he showed an overview of incidence of income poverty in India to put chronic poverty in place. </a:t>
            </a:r>
          </a:p>
          <a:p>
            <a:r>
              <a:rPr lang="en-US" sz="1800" i="1" dirty="0" err="1">
                <a:latin typeface="Times New Roman" panose="02020603050405020304" pitchFamily="18" charset="0"/>
                <a:cs typeface="Times New Roman" panose="02020603050405020304" pitchFamily="18" charset="0"/>
              </a:rPr>
              <a:t>Bhalla</a:t>
            </a:r>
            <a:r>
              <a:rPr lang="en-US" sz="1800" i="1" dirty="0">
                <a:latin typeface="Times New Roman" panose="02020603050405020304" pitchFamily="18" charset="0"/>
                <a:cs typeface="Times New Roman" panose="02020603050405020304" pitchFamily="18" charset="0"/>
              </a:rPr>
              <a:t> et al. (2022)</a:t>
            </a:r>
            <a:r>
              <a:rPr lang="en-US" sz="1800" dirty="0">
                <a:latin typeface="Times New Roman" panose="02020603050405020304" pitchFamily="18" charset="0"/>
                <a:cs typeface="Times New Roman" panose="02020603050405020304" pitchFamily="18" charset="0"/>
              </a:rPr>
              <a:t> highlight that including food subsidies in measures of consumption estimates was important in understanding the extent to which India may have helped mitigate extreme poverty during the pandemic.</a:t>
            </a:r>
          </a:p>
          <a:p>
            <a:r>
              <a:rPr lang="en-US" sz="1800" dirty="0">
                <a:latin typeface="Times New Roman" panose="02020603050405020304" pitchFamily="18" charset="0"/>
                <a:cs typeface="Times New Roman" panose="02020603050405020304" pitchFamily="18" charset="0"/>
              </a:rPr>
              <a:t>According </a:t>
            </a:r>
            <a:r>
              <a:rPr lang="en-US" sz="1800" i="1" dirty="0">
                <a:latin typeface="Times New Roman" panose="02020603050405020304" pitchFamily="18" charset="0"/>
                <a:cs typeface="Times New Roman" panose="02020603050405020304" pitchFamily="18" charset="0"/>
              </a:rPr>
              <a:t>to </a:t>
            </a:r>
            <a:r>
              <a:rPr lang="en-US" sz="1800" i="1" dirty="0" err="1">
                <a:latin typeface="Times New Roman" panose="02020603050405020304" pitchFamily="18" charset="0"/>
                <a:cs typeface="Times New Roman" panose="02020603050405020304" pitchFamily="18" charset="0"/>
              </a:rPr>
              <a:t>Mujawar</a:t>
            </a:r>
            <a:r>
              <a:rPr lang="en-US" sz="1800" i="1" dirty="0">
                <a:latin typeface="Times New Roman" panose="02020603050405020304" pitchFamily="18" charset="0"/>
                <a:cs typeface="Times New Roman" panose="02020603050405020304" pitchFamily="18" charset="0"/>
              </a:rPr>
              <a:t> J. (2017), </a:t>
            </a:r>
            <a:r>
              <a:rPr lang="en-US" sz="1800" dirty="0">
                <a:latin typeface="Times New Roman" panose="02020603050405020304" pitchFamily="18" charset="0"/>
                <a:cs typeface="Times New Roman" panose="02020603050405020304" pitchFamily="18" charset="0"/>
              </a:rPr>
              <a:t>he compared the relation between education and poverty at both macro and micro levels. </a:t>
            </a:r>
          </a:p>
        </p:txBody>
      </p:sp>
    </p:spTree>
    <p:extLst>
      <p:ext uri="{BB962C8B-B14F-4D97-AF65-F5344CB8AC3E}">
        <p14:creationId xmlns:p14="http://schemas.microsoft.com/office/powerpoint/2010/main" val="3576151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anose="02020603050405020304" pitchFamily="18" charset="0"/>
                <a:cs typeface="Times New Roman" panose="02020603050405020304" pitchFamily="18" charset="0"/>
              </a:rPr>
              <a:t>METHODOLOGY AND FINDINGS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114300" indent="0">
              <a:buNone/>
            </a:pPr>
            <a:endParaRPr lang="en-US" sz="1800" b="1" u="sng"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Here, we are mainly looking into how poverty is impacting the three main sectors of the Indian economy namely, the income inequality sector, the education sector and the employment sector for different states in India.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829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620000" cy="639762"/>
          </a:xfrm>
        </p:spPr>
        <p:txBody>
          <a:bodyPr/>
          <a:lstStyle/>
          <a:p>
            <a:pPr lvl="0"/>
            <a:r>
              <a:rPr lang="en-US" sz="2400" b="1" dirty="0" smtClean="0">
                <a:solidFill>
                  <a:schemeClr val="tx1"/>
                </a:solidFill>
                <a:latin typeface="Times New Roman" panose="02020603050405020304" pitchFamily="18" charset="0"/>
                <a:cs typeface="Times New Roman" panose="02020603050405020304" pitchFamily="18" charset="0"/>
              </a:rPr>
              <a:t>1. </a:t>
            </a:r>
            <a:r>
              <a:rPr lang="en-US" sz="2400" b="1" u="sng" dirty="0" smtClean="0">
                <a:solidFill>
                  <a:schemeClr val="tx1"/>
                </a:solidFill>
                <a:latin typeface="Times New Roman" panose="02020603050405020304" pitchFamily="18" charset="0"/>
                <a:cs typeface="Times New Roman" panose="02020603050405020304" pitchFamily="18" charset="0"/>
              </a:rPr>
              <a:t>Income </a:t>
            </a:r>
            <a:r>
              <a:rPr lang="en-US" sz="2400" b="1" u="sng" dirty="0">
                <a:solidFill>
                  <a:schemeClr val="tx1"/>
                </a:solidFill>
                <a:latin typeface="Times New Roman" panose="02020603050405020304" pitchFamily="18" charset="0"/>
                <a:cs typeface="Times New Roman" panose="02020603050405020304" pitchFamily="18" charset="0"/>
              </a:rPr>
              <a:t>Inequality-Poverty Relationship: </a:t>
            </a:r>
            <a:r>
              <a:rPr lang="en-US" dirty="0"/>
              <a:t/>
            </a:r>
            <a:br>
              <a:rPr lang="en-US" dirty="0"/>
            </a:b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4572000" cy="2755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4038600"/>
            <a:ext cx="4267200" cy="267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545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u="sng" dirty="0">
                <a:solidFill>
                  <a:schemeClr val="tx1"/>
                </a:solidFill>
                <a:latin typeface="Times New Roman" panose="02020603050405020304" pitchFamily="18" charset="0"/>
                <a:cs typeface="Times New Roman" panose="02020603050405020304" pitchFamily="18" charset="0"/>
              </a:rPr>
              <a:t>Findings:</a:t>
            </a:r>
            <a:r>
              <a:rPr lang="en-US" dirty="0"/>
              <a:t/>
            </a:r>
            <a:br>
              <a:rPr lang="en-US" dirty="0"/>
            </a:br>
            <a:endParaRPr lang="en-US" dirty="0"/>
          </a:p>
        </p:txBody>
      </p:sp>
      <p:sp>
        <p:nvSpPr>
          <p:cNvPr id="3" name="Content Placeholder 2"/>
          <p:cNvSpPr>
            <a:spLocks noGrp="1"/>
          </p:cNvSpPr>
          <p:nvPr>
            <p:ph idx="1"/>
          </p:nvPr>
        </p:nvSpPr>
        <p:spPr>
          <a:xfrm>
            <a:off x="457200" y="1066800"/>
            <a:ext cx="7620000" cy="5334000"/>
          </a:xfrm>
        </p:spPr>
        <p:txBody>
          <a:bodyPr>
            <a:normAutofit/>
          </a:bodyPr>
          <a:lstStyle/>
          <a:p>
            <a:r>
              <a:rPr lang="en-US" sz="1800" dirty="0">
                <a:latin typeface="Times New Roman" panose="02020603050405020304" pitchFamily="18" charset="0"/>
                <a:cs typeface="Times New Roman" panose="02020603050405020304" pitchFamily="18" charset="0"/>
              </a:rPr>
              <a:t>The graph showed that the average income share of the bottom 50% rose from 1951-60 till 1991-2000. After then, it witnessed a decline in its trend from 2001-20. </a:t>
            </a:r>
            <a:endParaRPr lang="en-US" sz="1800" dirty="0" smtClean="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Top 10% had a quite upward trend throughout from 1951-2020. </a:t>
            </a:r>
            <a:endParaRPr lang="en-US" sz="1800" dirty="0" smtClean="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top 1% also had an upward trend but less than top 10% </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22282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274</TotalTime>
  <Words>1210</Words>
  <Application>Microsoft Office PowerPoint</Application>
  <PresentationFormat>On-screen Show (4:3)</PresentationFormat>
  <Paragraphs>84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Adjacency</vt:lpstr>
      <vt:lpstr>HOW DOES POVERTY IMPACT THE INDIAN ECONOMY ?</vt:lpstr>
      <vt:lpstr>CONTENTS</vt:lpstr>
      <vt:lpstr>ABSTRACT</vt:lpstr>
      <vt:lpstr>INTRODUCTION</vt:lpstr>
      <vt:lpstr>POVERTY IN INDIA</vt:lpstr>
      <vt:lpstr>LITERATURE REVIEW</vt:lpstr>
      <vt:lpstr>METHODOLOGY AND FINDINGS</vt:lpstr>
      <vt:lpstr>1. Income Inequality-Poverty Relationship:  </vt:lpstr>
      <vt:lpstr>Findings: </vt:lpstr>
      <vt:lpstr>2. Employment-Poverty Relationship: </vt:lpstr>
      <vt:lpstr>Findings: </vt:lpstr>
      <vt:lpstr>3. Education-Poverty Relationship: </vt:lpstr>
      <vt:lpstr>Findings: </vt:lpstr>
      <vt:lpstr>POVERTY ALLEVIATION PROGRAMMES DURING THE PLAN PERIODS</vt:lpstr>
      <vt:lpstr>FARMERS’ SUICIDES IN INDIA</vt:lpstr>
      <vt:lpstr>FINDINGS:</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POVERTY</dc:title>
  <dc:creator>DILIP</dc:creator>
  <cp:lastModifiedBy>DILIP</cp:lastModifiedBy>
  <cp:revision>17</cp:revision>
  <dcterms:created xsi:type="dcterms:W3CDTF">2023-10-27T21:15:55Z</dcterms:created>
  <dcterms:modified xsi:type="dcterms:W3CDTF">2023-11-05T22:03:29Z</dcterms:modified>
</cp:coreProperties>
</file>