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1" r:id="rId1"/>
  </p:sldMasterIdLst>
  <p:notesMasterIdLst>
    <p:notesMasterId r:id="rId57"/>
  </p:notesMasterIdLst>
  <p:sldIdLst>
    <p:sldId id="256" r:id="rId2"/>
    <p:sldId id="262" r:id="rId3"/>
    <p:sldId id="308" r:id="rId4"/>
    <p:sldId id="257" r:id="rId5"/>
    <p:sldId id="260" r:id="rId6"/>
    <p:sldId id="261" r:id="rId7"/>
    <p:sldId id="263" r:id="rId8"/>
    <p:sldId id="270" r:id="rId9"/>
    <p:sldId id="264" r:id="rId10"/>
    <p:sldId id="315" r:id="rId11"/>
    <p:sldId id="265" r:id="rId12"/>
    <p:sldId id="276" r:id="rId13"/>
    <p:sldId id="272" r:id="rId14"/>
    <p:sldId id="304" r:id="rId15"/>
    <p:sldId id="273" r:id="rId16"/>
    <p:sldId id="303" r:id="rId17"/>
    <p:sldId id="274" r:id="rId18"/>
    <p:sldId id="302" r:id="rId19"/>
    <p:sldId id="275" r:id="rId20"/>
    <p:sldId id="301" r:id="rId21"/>
    <p:sldId id="277" r:id="rId22"/>
    <p:sldId id="300" r:id="rId23"/>
    <p:sldId id="278" r:id="rId24"/>
    <p:sldId id="279" r:id="rId25"/>
    <p:sldId id="299" r:id="rId26"/>
    <p:sldId id="280" r:id="rId27"/>
    <p:sldId id="298" r:id="rId28"/>
    <p:sldId id="281" r:id="rId29"/>
    <p:sldId id="297" r:id="rId30"/>
    <p:sldId id="282" r:id="rId31"/>
    <p:sldId id="296" r:id="rId32"/>
    <p:sldId id="283" r:id="rId33"/>
    <p:sldId id="295" r:id="rId34"/>
    <p:sldId id="284" r:id="rId35"/>
    <p:sldId id="311" r:id="rId36"/>
    <p:sldId id="285" r:id="rId37"/>
    <p:sldId id="286" r:id="rId38"/>
    <p:sldId id="287" r:id="rId39"/>
    <p:sldId id="288" r:id="rId40"/>
    <p:sldId id="289" r:id="rId41"/>
    <p:sldId id="290" r:id="rId42"/>
    <p:sldId id="291" r:id="rId43"/>
    <p:sldId id="292" r:id="rId44"/>
    <p:sldId id="293" r:id="rId45"/>
    <p:sldId id="294" r:id="rId46"/>
    <p:sldId id="314" r:id="rId47"/>
    <p:sldId id="271" r:id="rId48"/>
    <p:sldId id="320" r:id="rId49"/>
    <p:sldId id="319" r:id="rId50"/>
    <p:sldId id="305" r:id="rId51"/>
    <p:sldId id="309" r:id="rId52"/>
    <p:sldId id="316" r:id="rId53"/>
    <p:sldId id="312" r:id="rId54"/>
    <p:sldId id="317" r:id="rId55"/>
    <p:sldId id="31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7B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744" autoAdjust="0"/>
  </p:normalViewPr>
  <p:slideViewPr>
    <p:cSldViewPr snapToGrid="0">
      <p:cViewPr varScale="1">
        <p:scale>
          <a:sx n="74" d="100"/>
          <a:sy n="74" d="100"/>
        </p:scale>
        <p:origin x="99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AD11D4-C62A-4607-BABA-A508D72C0BC4}" type="datetimeFigureOut">
              <a:rPr lang="en-US" smtClean="0"/>
              <a:t>5/9/2023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1FB0DB-AAE4-4B9A-9EE9-3B8C741AEC01}" type="slidenum">
              <a:rPr lang="en-US" smtClean="0"/>
              <a:t>‹#›</a:t>
            </a:fld>
            <a:endParaRPr lang="en-US"/>
          </a:p>
        </p:txBody>
      </p:sp>
    </p:spTree>
    <p:extLst>
      <p:ext uri="{BB962C8B-B14F-4D97-AF65-F5344CB8AC3E}">
        <p14:creationId xmlns:p14="http://schemas.microsoft.com/office/powerpoint/2010/main" val="3660489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1FB0DB-AAE4-4B9A-9EE9-3B8C741AEC01}" type="slidenum">
              <a:rPr lang="en-US" smtClean="0"/>
              <a:t>16</a:t>
            </a:fld>
            <a:endParaRPr lang="en-US"/>
          </a:p>
        </p:txBody>
      </p:sp>
    </p:spTree>
    <p:extLst>
      <p:ext uri="{BB962C8B-B14F-4D97-AF65-F5344CB8AC3E}">
        <p14:creationId xmlns:p14="http://schemas.microsoft.com/office/powerpoint/2010/main" val="2529372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1FB0DB-AAE4-4B9A-9EE9-3B8C741AEC01}" type="slidenum">
              <a:rPr lang="en-US" smtClean="0"/>
              <a:t>29</a:t>
            </a:fld>
            <a:endParaRPr lang="en-US"/>
          </a:p>
        </p:txBody>
      </p:sp>
    </p:spTree>
    <p:extLst>
      <p:ext uri="{BB962C8B-B14F-4D97-AF65-F5344CB8AC3E}">
        <p14:creationId xmlns:p14="http://schemas.microsoft.com/office/powerpoint/2010/main" val="386802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311137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49300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274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130831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9418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4188472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2570591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3196565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280762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2797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115861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263198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366098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185254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162876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9D8958-11BA-4DB6-8778-0FE55ECD8085}" type="datetimeFigureOut">
              <a:rPr lang="en-IN" smtClean="0"/>
              <a:pPr/>
              <a:t>09-05-2023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396943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9D8958-11BA-4DB6-8778-0FE55ECD8085}" type="datetimeFigureOut">
              <a:rPr lang="en-IN" smtClean="0"/>
              <a:pPr/>
              <a:t>09-05-2023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6F89259-148D-49C9-9FBB-050D0326C5C3}" type="slidenum">
              <a:rPr lang="en-IN" smtClean="0"/>
              <a:pPr/>
              <a:t>‹#›</a:t>
            </a:fld>
            <a:endParaRPr lang="en-IN" dirty="0"/>
          </a:p>
        </p:txBody>
      </p:sp>
    </p:spTree>
    <p:extLst>
      <p:ext uri="{BB962C8B-B14F-4D97-AF65-F5344CB8AC3E}">
        <p14:creationId xmlns:p14="http://schemas.microsoft.com/office/powerpoint/2010/main" val="866848544"/>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24" r:id="rId3"/>
    <p:sldLayoutId id="2147484225" r:id="rId4"/>
    <p:sldLayoutId id="2147484226" r:id="rId5"/>
    <p:sldLayoutId id="2147484227" r:id="rId6"/>
    <p:sldLayoutId id="2147484228" r:id="rId7"/>
    <p:sldLayoutId id="2147484229" r:id="rId8"/>
    <p:sldLayoutId id="2147484230" r:id="rId9"/>
    <p:sldLayoutId id="2147484231" r:id="rId10"/>
    <p:sldLayoutId id="2147484232" r:id="rId11"/>
    <p:sldLayoutId id="2147484233" r:id="rId12"/>
    <p:sldLayoutId id="2147484234" r:id="rId13"/>
    <p:sldLayoutId id="2147484235" r:id="rId14"/>
    <p:sldLayoutId id="2147484236" r:id="rId15"/>
    <p:sldLayoutId id="21474842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atp.org/" TargetMode="External"/><Relationship Id="rId2" Type="http://schemas.openxmlformats.org/officeDocument/2006/relationships/hyperlink" Target="https://data.worldbank.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doi.org/10.1177/0022343311401641"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sciencedirect.com/science/article/pii/S0176268004000217" TargetMode="External"/><Relationship Id="rId2" Type="http://schemas.openxmlformats.org/officeDocument/2006/relationships/hyperlink" Target="http://journal.sapub.org/tourism" TargetMode="External"/><Relationship Id="rId1" Type="http://schemas.openxmlformats.org/officeDocument/2006/relationships/slideLayout" Target="../slideLayouts/slideLayout2.xml"/><Relationship Id="rId4" Type="http://schemas.openxmlformats.org/officeDocument/2006/relationships/hyperlink" Target="https://www.jstor.org/stable/26168140"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satp.org/datasheet-terrorist-attack/major-incidents/pakistan" TargetMode="External"/><Relationship Id="rId2" Type="http://schemas.openxmlformats.org/officeDocument/2006/relationships/hyperlink" Target="https://www.satp.org/datasheet-terrorist-attack/major-incidents/india"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1371-0259-9345-FF05-70D94D24D97B}"/>
              </a:ext>
            </a:extLst>
          </p:cNvPr>
          <p:cNvSpPr>
            <a:spLocks noGrp="1"/>
          </p:cNvSpPr>
          <p:nvPr>
            <p:ph type="ctrTitle"/>
          </p:nvPr>
        </p:nvSpPr>
        <p:spPr>
          <a:xfrm>
            <a:off x="815546" y="1124465"/>
            <a:ext cx="10689066" cy="3064475"/>
          </a:xfrm>
        </p:spPr>
        <p:txBody>
          <a:bodyPr>
            <a:normAutofit fontScale="90000"/>
          </a:bodyPr>
          <a:lstStyle/>
          <a:p>
            <a:pPr algn="ctr"/>
            <a:br>
              <a:rPr lang="en-IN" dirty="0">
                <a:latin typeface="Britannic Bold" panose="020B0903060703020204" pitchFamily="34" charset="0"/>
              </a:rPr>
            </a:br>
            <a:br>
              <a:rPr lang="en-IN" dirty="0">
                <a:latin typeface="Britannic Bold" panose="020B0903060703020204" pitchFamily="34" charset="0"/>
              </a:rPr>
            </a:br>
            <a:br>
              <a:rPr lang="en-IN" dirty="0">
                <a:latin typeface="Britannic Bold" panose="020B0903060703020204" pitchFamily="34" charset="0"/>
              </a:rPr>
            </a:br>
            <a:r>
              <a:rPr lang="en-IN" sz="4900" dirty="0">
                <a:solidFill>
                  <a:schemeClr val="tx1"/>
                </a:solidFill>
                <a:latin typeface="Britannic Bold" panose="020B0903060703020204" pitchFamily="34" charset="0"/>
              </a:rPr>
              <a:t>IMPACT OF TERRORISM ON </a:t>
            </a:r>
            <a:br>
              <a:rPr lang="en-IN" sz="4900" dirty="0">
                <a:solidFill>
                  <a:schemeClr val="tx1"/>
                </a:solidFill>
                <a:latin typeface="Britannic Bold" panose="020B0903060703020204" pitchFamily="34" charset="0"/>
              </a:rPr>
            </a:br>
            <a:r>
              <a:rPr lang="en-IN" sz="4900" dirty="0">
                <a:solidFill>
                  <a:schemeClr val="tx1"/>
                </a:solidFill>
                <a:latin typeface="Britannic Bold" panose="020B0903060703020204" pitchFamily="34" charset="0"/>
              </a:rPr>
              <a:t>FOREIGN DIRECT INVESTMENT(FDI), GROSS DOMESTIC PRODUCT (GDP), DEFENCE, NET TRADE AND UNEMPLOYMENT</a:t>
            </a:r>
          </a:p>
        </p:txBody>
      </p:sp>
      <p:sp>
        <p:nvSpPr>
          <p:cNvPr id="3" name="Subtitle 2"/>
          <p:cNvSpPr>
            <a:spLocks noGrp="1"/>
          </p:cNvSpPr>
          <p:nvPr>
            <p:ph type="subTitle" idx="1"/>
          </p:nvPr>
        </p:nvSpPr>
        <p:spPr>
          <a:xfrm>
            <a:off x="7595752" y="3373396"/>
            <a:ext cx="3730339" cy="3224832"/>
          </a:xfrm>
        </p:spPr>
        <p:txBody>
          <a:bodyPr>
            <a:normAutofit lnSpcReduction="10000"/>
          </a:bodyPr>
          <a:lstStyle/>
          <a:p>
            <a:endParaRPr lang="en-US" b="1" u="sng" dirty="0">
              <a:solidFill>
                <a:schemeClr val="tx1">
                  <a:lumMod val="95000"/>
                  <a:lumOff val="5000"/>
                </a:schemeClr>
              </a:solidFill>
              <a:latin typeface="Californian FB" panose="0207040306080B030204" pitchFamily="18" charset="0"/>
            </a:endParaRPr>
          </a:p>
          <a:p>
            <a:endParaRPr lang="en-US" b="1" u="sng" dirty="0">
              <a:solidFill>
                <a:schemeClr val="tx1">
                  <a:lumMod val="95000"/>
                  <a:lumOff val="5000"/>
                </a:schemeClr>
              </a:solidFill>
              <a:latin typeface="Californian FB" panose="0207040306080B030204" pitchFamily="18" charset="0"/>
            </a:endParaRPr>
          </a:p>
          <a:p>
            <a:endParaRPr lang="en-US" b="1" u="sng" dirty="0">
              <a:solidFill>
                <a:schemeClr val="tx1">
                  <a:lumMod val="95000"/>
                  <a:lumOff val="5000"/>
                </a:schemeClr>
              </a:solidFill>
              <a:latin typeface="Californian FB" panose="0207040306080B030204" pitchFamily="18" charset="0"/>
            </a:endParaRPr>
          </a:p>
          <a:p>
            <a:pPr algn="ctr"/>
            <a:r>
              <a:rPr lang="en-US" sz="1900" b="1" u="sng" dirty="0">
                <a:solidFill>
                  <a:schemeClr val="tx1">
                    <a:lumMod val="95000"/>
                    <a:lumOff val="5000"/>
                  </a:schemeClr>
                </a:solidFill>
                <a:latin typeface="Californian FB" panose="0207040306080B030204" pitchFamily="18" charset="0"/>
              </a:rPr>
              <a:t>GROUP 5 :</a:t>
            </a:r>
          </a:p>
          <a:p>
            <a:pPr algn="ctr"/>
            <a:r>
              <a:rPr lang="en-US" sz="1900" b="1" dirty="0">
                <a:solidFill>
                  <a:schemeClr val="tx1">
                    <a:lumMod val="95000"/>
                    <a:lumOff val="5000"/>
                  </a:schemeClr>
                </a:solidFill>
                <a:latin typeface="Californian FB" panose="0207040306080B030204" pitchFamily="18" charset="0"/>
              </a:rPr>
              <a:t>SAYANI BODHAK</a:t>
            </a:r>
          </a:p>
          <a:p>
            <a:pPr algn="ctr"/>
            <a:r>
              <a:rPr lang="en-US" sz="1900" b="1" dirty="0">
                <a:solidFill>
                  <a:schemeClr val="tx1">
                    <a:lumMod val="95000"/>
                    <a:lumOff val="5000"/>
                  </a:schemeClr>
                </a:solidFill>
                <a:latin typeface="Californian FB" panose="0207040306080B030204" pitchFamily="18" charset="0"/>
              </a:rPr>
              <a:t>DEBASMITA SAHA</a:t>
            </a:r>
          </a:p>
          <a:p>
            <a:pPr algn="ctr"/>
            <a:r>
              <a:rPr lang="en-US" sz="1900" b="1" dirty="0">
                <a:solidFill>
                  <a:schemeClr val="tx1">
                    <a:lumMod val="95000"/>
                    <a:lumOff val="5000"/>
                  </a:schemeClr>
                </a:solidFill>
                <a:latin typeface="Californian FB" panose="0207040306080B030204" pitchFamily="18" charset="0"/>
              </a:rPr>
              <a:t>PRACHI BISWAS</a:t>
            </a:r>
          </a:p>
          <a:p>
            <a:pPr algn="ctr"/>
            <a:r>
              <a:rPr lang="en-US" sz="1900" b="1" dirty="0">
                <a:solidFill>
                  <a:schemeClr val="tx1"/>
                </a:solidFill>
                <a:latin typeface="Californian FB" panose="0207040306080B030204" pitchFamily="18" charset="0"/>
              </a:rPr>
              <a:t>ROZMIN ALI</a:t>
            </a:r>
          </a:p>
        </p:txBody>
      </p:sp>
    </p:spTree>
    <p:extLst>
      <p:ext uri="{BB962C8B-B14F-4D97-AF65-F5344CB8AC3E}">
        <p14:creationId xmlns:p14="http://schemas.microsoft.com/office/powerpoint/2010/main" val="2503996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2E75D-FB2F-33DA-A35E-55FF73D63E08}"/>
              </a:ext>
            </a:extLst>
          </p:cNvPr>
          <p:cNvSpPr>
            <a:spLocks noGrp="1"/>
          </p:cNvSpPr>
          <p:nvPr>
            <p:ph type="title"/>
          </p:nvPr>
        </p:nvSpPr>
        <p:spPr>
          <a:xfrm>
            <a:off x="872836" y="2014151"/>
            <a:ext cx="8401166" cy="2173385"/>
          </a:xfrm>
        </p:spPr>
        <p:txBody>
          <a:bodyPr>
            <a:noAutofit/>
          </a:bodyPr>
          <a:lstStyle/>
          <a:p>
            <a:pPr algn="ctr"/>
            <a:r>
              <a:rPr lang="en-IN" sz="4800" dirty="0">
                <a:solidFill>
                  <a:schemeClr val="tx1"/>
                </a:solidFill>
                <a:latin typeface="Britannic Bold" panose="020B0903060703020204" pitchFamily="34" charset="0"/>
              </a:rPr>
              <a:t>   METHODOLOGY </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 AND</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 RESULTS</a:t>
            </a:r>
          </a:p>
        </p:txBody>
      </p:sp>
    </p:spTree>
    <p:extLst>
      <p:ext uri="{BB962C8B-B14F-4D97-AF65-F5344CB8AC3E}">
        <p14:creationId xmlns:p14="http://schemas.microsoft.com/office/powerpoint/2010/main" val="75575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3EA557-6E09-0917-11A6-F3181CEE6E05}"/>
              </a:ext>
            </a:extLst>
          </p:cNvPr>
          <p:cNvSpPr txBox="1"/>
          <p:nvPr/>
        </p:nvSpPr>
        <p:spPr>
          <a:xfrm>
            <a:off x="1215734" y="1319646"/>
            <a:ext cx="9598604" cy="4708981"/>
          </a:xfrm>
          <a:prstGeom prst="rect">
            <a:avLst/>
          </a:prstGeom>
          <a:noFill/>
        </p:spPr>
        <p:txBody>
          <a:bodyPr wrap="square">
            <a:spAutoFit/>
          </a:bodyPr>
          <a:lstStyle/>
          <a:p>
            <a:pPr marL="285750" indent="-28575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The study starts off by examining the sample of Terrorist Attacks on FDI inflows, GDP, </a:t>
            </a:r>
            <a:r>
              <a:rPr lang="en-US" sz="2000" dirty="0" err="1">
                <a:latin typeface="Calibri" panose="020F0502020204030204" pitchFamily="34" charset="0"/>
                <a:ea typeface="Calibri" panose="020F0502020204030204" pitchFamily="34" charset="0"/>
                <a:cs typeface="Calibri" panose="020F0502020204030204" pitchFamily="34" charset="0"/>
              </a:rPr>
              <a:t>Defence</a:t>
            </a:r>
            <a:r>
              <a:rPr lang="en-US" sz="2000" dirty="0">
                <a:latin typeface="Calibri" panose="020F0502020204030204" pitchFamily="34" charset="0"/>
                <a:ea typeface="Calibri" panose="020F0502020204030204" pitchFamily="34" charset="0"/>
                <a:cs typeface="Calibri" panose="020F0502020204030204" pitchFamily="34" charset="0"/>
              </a:rPr>
              <a:t> sector, Unemployment sector and Net trade of the Indian Economy. We then find the data of our neighboring country Pakistan to compare between the countries on the basis of all five variables.</a:t>
            </a:r>
          </a:p>
          <a:p>
            <a:pPr marL="342900" indent="-342900">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The given data shows the number of Terrorist Attacks, FDI inflows (in percentage of GDP), GDP, </a:t>
            </a:r>
            <a:r>
              <a:rPr lang="en-US" sz="2000" dirty="0" err="1">
                <a:latin typeface="Calibri" panose="020F0502020204030204" pitchFamily="34" charset="0"/>
                <a:ea typeface="Calibri" panose="020F0502020204030204" pitchFamily="34" charset="0"/>
                <a:cs typeface="Calibri" panose="020F0502020204030204" pitchFamily="34" charset="0"/>
              </a:rPr>
              <a:t>Defence</a:t>
            </a:r>
            <a:r>
              <a:rPr lang="en-US" sz="2000" dirty="0">
                <a:latin typeface="Calibri" panose="020F0502020204030204" pitchFamily="34" charset="0"/>
                <a:ea typeface="Calibri" panose="020F0502020204030204" pitchFamily="34" charset="0"/>
                <a:cs typeface="Calibri" panose="020F0502020204030204" pitchFamily="34" charset="0"/>
              </a:rPr>
              <a:t> (in terms of US billion dollars), Unemployment ( in percentage of total labor force) and Net trade over the years from 2000-2021 for India and Pakistan. </a:t>
            </a:r>
          </a:p>
          <a:p>
            <a:pPr marL="342900" indent="-342900">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In order to statistically quantify the relationship, we find the pairwise correlation between number of Terrorist attacks (independent variable) and FDI, GDP, </a:t>
            </a:r>
            <a:r>
              <a:rPr lang="en-US" sz="2000" dirty="0" err="1">
                <a:latin typeface="Calibri" panose="020F0502020204030204" pitchFamily="34" charset="0"/>
                <a:ea typeface="Calibri" panose="020F0502020204030204" pitchFamily="34" charset="0"/>
                <a:cs typeface="Calibri" panose="020F0502020204030204" pitchFamily="34" charset="0"/>
              </a:rPr>
              <a:t>Defence</a:t>
            </a:r>
            <a:r>
              <a:rPr lang="en-US" sz="2000" dirty="0">
                <a:latin typeface="Calibri" panose="020F0502020204030204" pitchFamily="34" charset="0"/>
                <a:ea typeface="Calibri" panose="020F0502020204030204" pitchFamily="34" charset="0"/>
                <a:cs typeface="Calibri" panose="020F0502020204030204" pitchFamily="34" charset="0"/>
              </a:rPr>
              <a:t>, Unemployment and Net Trade, all being dependent variables.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400" b="1" i="1" dirty="0">
                <a:latin typeface="Calibri" panose="020F0502020204030204" pitchFamily="34" charset="0"/>
                <a:ea typeface="Calibri" panose="020F0502020204030204" pitchFamily="34" charset="0"/>
                <a:cs typeface="Calibri" panose="020F0502020204030204" pitchFamily="34" charset="0"/>
              </a:rPr>
              <a:t>[</a:t>
            </a:r>
            <a:r>
              <a:rPr lang="en-US" sz="1400" b="1" i="1" u="sng" dirty="0">
                <a:latin typeface="Calibri" panose="020F0502020204030204" pitchFamily="34" charset="0"/>
                <a:ea typeface="Calibri" panose="020F0502020204030204" pitchFamily="34" charset="0"/>
                <a:cs typeface="Calibri" panose="020F0502020204030204" pitchFamily="34" charset="0"/>
              </a:rPr>
              <a:t>Source: the data for the five variables has been collected from WORLD DATA BANK  (</a:t>
            </a:r>
            <a:r>
              <a:rPr lang="en-US" sz="1400" i="1" dirty="0">
                <a:hlinkClick r:id="rId2"/>
              </a:rPr>
              <a:t>https://data.worldbank.org/</a:t>
            </a:r>
            <a:r>
              <a:rPr lang="en-US" sz="1400" i="1" dirty="0"/>
              <a:t>)</a:t>
            </a:r>
            <a:r>
              <a:rPr lang="en-US" sz="1400" b="1" i="1" u="sng" dirty="0">
                <a:latin typeface="Calibri" panose="020F0502020204030204" pitchFamily="34" charset="0"/>
                <a:ea typeface="Calibri" panose="020F0502020204030204" pitchFamily="34" charset="0"/>
                <a:cs typeface="Calibri" panose="020F0502020204030204" pitchFamily="34" charset="0"/>
              </a:rPr>
              <a:t> </a:t>
            </a:r>
          </a:p>
          <a:p>
            <a:r>
              <a:rPr lang="en-US" sz="1400" b="1" i="1" u="sng" dirty="0">
                <a:latin typeface="Calibri" panose="020F0502020204030204" pitchFamily="34" charset="0"/>
                <a:ea typeface="Calibri" panose="020F0502020204030204" pitchFamily="34" charset="0"/>
                <a:cs typeface="Calibri" panose="020F0502020204030204" pitchFamily="34" charset="0"/>
              </a:rPr>
              <a:t>and Terrorist Attacks from SOUTH ASIA TERRORISM PORTAL (SATP) (</a:t>
            </a:r>
            <a:r>
              <a:rPr lang="en-US" sz="1400" i="1" dirty="0">
                <a:hlinkClick r:id="rId3"/>
              </a:rPr>
              <a:t>https://www.satp.org/</a:t>
            </a:r>
            <a:r>
              <a:rPr lang="en-US" sz="1400" b="1" i="1" u="sng" dirty="0">
                <a:latin typeface="Calibri" panose="020F0502020204030204" pitchFamily="34" charset="0"/>
                <a:cs typeface="Calibri" panose="020F0502020204030204" pitchFamily="34" charset="0"/>
              </a:rPr>
              <a:t>)]. </a:t>
            </a:r>
            <a:endParaRPr lang="en-US" sz="1400" b="1" i="1"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75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B3F83E-DC43-EE23-5342-AA265E643363}"/>
              </a:ext>
            </a:extLst>
          </p:cNvPr>
          <p:cNvSpPr txBox="1"/>
          <p:nvPr/>
        </p:nvSpPr>
        <p:spPr>
          <a:xfrm>
            <a:off x="1345481" y="1886372"/>
            <a:ext cx="9162185" cy="3170099"/>
          </a:xfrm>
          <a:prstGeom prst="rect">
            <a:avLst/>
          </a:prstGeom>
          <a:noFill/>
        </p:spPr>
        <p:txBody>
          <a:bodyPr wrap="square">
            <a:spAutoFit/>
          </a:bodyPr>
          <a:lstStyle/>
          <a:p>
            <a:r>
              <a:rPr lang="en-IN" sz="4000" dirty="0">
                <a:latin typeface="Britannic Bold" panose="020B0903060703020204" pitchFamily="34" charset="0"/>
              </a:rPr>
              <a:t>          PAIRWISE CORRELATION</a:t>
            </a:r>
          </a:p>
          <a:p>
            <a:r>
              <a:rPr lang="en-IN" sz="4000" dirty="0">
                <a:latin typeface="Britannic Bold" panose="020B0903060703020204" pitchFamily="34" charset="0"/>
              </a:rPr>
              <a:t>              AMONG VARIABLES </a:t>
            </a:r>
          </a:p>
          <a:p>
            <a:r>
              <a:rPr lang="en-IN" sz="4000" dirty="0">
                <a:latin typeface="Britannic Bold" panose="020B0903060703020204" pitchFamily="34" charset="0"/>
              </a:rPr>
              <a:t>               </a:t>
            </a:r>
          </a:p>
          <a:p>
            <a:r>
              <a:rPr lang="en-IN" sz="4000" dirty="0">
                <a:latin typeface="Britannic Bold" panose="020B0903060703020204" pitchFamily="34" charset="0"/>
              </a:rPr>
              <a:t>           </a:t>
            </a:r>
          </a:p>
          <a:p>
            <a:r>
              <a:rPr lang="en-IN" sz="4000" dirty="0">
                <a:latin typeface="Britannic Bold" panose="020B0903060703020204" pitchFamily="34" charset="0"/>
              </a:rPr>
              <a:t>          “</a:t>
            </a:r>
            <a:r>
              <a:rPr lang="en-IN" sz="4000" i="1" u="sng" dirty="0">
                <a:latin typeface="Britannic Bold" panose="020B0903060703020204" pitchFamily="34" charset="0"/>
              </a:rPr>
              <a:t>THE CASE FOR  INDIA”</a:t>
            </a:r>
          </a:p>
        </p:txBody>
      </p:sp>
    </p:spTree>
    <p:extLst>
      <p:ext uri="{BB962C8B-B14F-4D97-AF65-F5344CB8AC3E}">
        <p14:creationId xmlns:p14="http://schemas.microsoft.com/office/powerpoint/2010/main" val="256412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0B7F8A8-43E3-28E4-4DDF-52514A798E5C}"/>
              </a:ext>
            </a:extLst>
          </p:cNvPr>
          <p:cNvSpPr>
            <a:spLocks noGrp="1"/>
          </p:cNvSpPr>
          <p:nvPr>
            <p:ph type="title"/>
          </p:nvPr>
        </p:nvSpPr>
        <p:spPr>
          <a:xfrm>
            <a:off x="1558637" y="519544"/>
            <a:ext cx="9945976" cy="696193"/>
          </a:xfrm>
        </p:spPr>
        <p:txBody>
          <a:bodyPr>
            <a:noAutofit/>
          </a:bodyPr>
          <a:lstStyle/>
          <a:p>
            <a:r>
              <a:rPr lang="en-IN" sz="4800" dirty="0">
                <a:solidFill>
                  <a:schemeClr val="tx1"/>
                </a:solidFill>
                <a:latin typeface="Britannic Bold" panose="020B0903060703020204" pitchFamily="34" charset="0"/>
              </a:rPr>
              <a:t>FDI AND TERRORIST ATTACKS</a:t>
            </a:r>
          </a:p>
        </p:txBody>
      </p:sp>
      <p:sp>
        <p:nvSpPr>
          <p:cNvPr id="13" name="TextBox 12">
            <a:extLst>
              <a:ext uri="{FF2B5EF4-FFF2-40B4-BE49-F238E27FC236}">
                <a16:creationId xmlns:a16="http://schemas.microsoft.com/office/drawing/2014/main" id="{5F3B2F58-88DA-148A-D444-612A9AA5C7C1}"/>
              </a:ext>
            </a:extLst>
          </p:cNvPr>
          <p:cNvSpPr txBox="1"/>
          <p:nvPr/>
        </p:nvSpPr>
        <p:spPr>
          <a:xfrm>
            <a:off x="1777379" y="3590107"/>
            <a:ext cx="8614063" cy="3308598"/>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Ø"/>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15000"/>
              </a:lnSpc>
              <a:spcAft>
                <a:spcPts val="1000"/>
              </a:spcAft>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Calibri" panose="020F0502020204030204" pitchFamily="34" charset="0"/>
              </a:rPr>
              <a:t>The above data shows the pairwise correlation between </a:t>
            </a:r>
            <a:r>
              <a:rPr lang="en-US" b="1" dirty="0">
                <a:effectLst/>
                <a:latin typeface="Calibri" panose="020F0502020204030204" pitchFamily="34" charset="0"/>
                <a:ea typeface="Calibri" panose="020F0502020204030204" pitchFamily="34" charset="0"/>
                <a:cs typeface="Calibri" panose="020F0502020204030204" pitchFamily="34" charset="0"/>
              </a:rPr>
              <a:t>FDI(% OF GDP )and TERRORIST ATTACKS TOTAL NO OF ATTACKS</a:t>
            </a:r>
            <a:r>
              <a:rPr lang="en-US" dirty="0">
                <a:effectLst/>
                <a:latin typeface="Calibri" panose="020F0502020204030204" pitchFamily="34" charset="0"/>
                <a:ea typeface="Calibri" panose="020F0502020204030204" pitchFamily="34" charset="0"/>
                <a:cs typeface="Calibri" panose="020F0502020204030204" pitchFamily="34" charset="0"/>
              </a:rPr>
              <a:t>, which is </a:t>
            </a:r>
            <a:r>
              <a:rPr lang="en-US" b="1" dirty="0">
                <a:effectLst/>
                <a:latin typeface="Calibri" panose="020F0502020204030204" pitchFamily="34" charset="0"/>
                <a:ea typeface="Calibri" panose="020F0502020204030204" pitchFamily="34" charset="0"/>
                <a:cs typeface="Calibri" panose="020F0502020204030204" pitchFamily="34" charset="0"/>
              </a:rPr>
              <a:t>negative</a:t>
            </a:r>
            <a:r>
              <a:rPr lang="en-US" dirty="0">
                <a:effectLst/>
                <a:latin typeface="Calibri" panose="020F0502020204030204" pitchFamily="34" charset="0"/>
                <a:ea typeface="Calibri" panose="020F0502020204030204" pitchFamily="34" charset="0"/>
                <a:cs typeface="Calibri" panose="020F0502020204030204" pitchFamily="34" charset="0"/>
              </a:rPr>
              <a:t> (i.e., -0.4490); indicating that as number of terrorist attacks decreases, FDI of India (% of GDP) increases and vice-versa. This is because terrorism and FDI is inversely related to each other.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Aft>
                <a:spcPts val="1000"/>
              </a:spcAft>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Calibri" panose="020F0502020204030204" pitchFamily="34" charset="0"/>
              </a:rPr>
              <a:t>The correlation between FDIOFGDP and FDIOFGDP &amp; TERRORISTA~A and TERRORISTA~A shows the value 1.0000. This is because the correlation between any variable and itself is always 1. </a:t>
            </a:r>
          </a:p>
          <a:p>
            <a:pPr marL="285750" indent="-285750">
              <a:lnSpc>
                <a:spcPct val="115000"/>
              </a:lnSpc>
              <a:spcAft>
                <a:spcPts val="1000"/>
              </a:spcAft>
              <a:buFont typeface="Wingdings" panose="05000000000000000000" pitchFamily="2" charset="2"/>
              <a:buChar char="Ø"/>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1A4CED17-B466-2D06-4DC9-421D62316B81}"/>
              </a:ext>
            </a:extLst>
          </p:cNvPr>
          <p:cNvPicPr>
            <a:picLocks noChangeAspect="1"/>
          </p:cNvPicPr>
          <p:nvPr/>
        </p:nvPicPr>
        <p:blipFill>
          <a:blip r:embed="rId2"/>
          <a:stretch>
            <a:fillRect/>
          </a:stretch>
        </p:blipFill>
        <p:spPr>
          <a:xfrm>
            <a:off x="2346942" y="1413768"/>
            <a:ext cx="6847607" cy="2410088"/>
          </a:xfrm>
          <a:prstGeom prst="rect">
            <a:avLst/>
          </a:prstGeom>
        </p:spPr>
      </p:pic>
    </p:spTree>
    <p:extLst>
      <p:ext uri="{BB962C8B-B14F-4D97-AF65-F5344CB8AC3E}">
        <p14:creationId xmlns:p14="http://schemas.microsoft.com/office/powerpoint/2010/main" val="144107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2D805-9576-2486-AD47-0512923862D9}"/>
              </a:ext>
            </a:extLst>
          </p:cNvPr>
          <p:cNvSpPr>
            <a:spLocks noGrp="1"/>
          </p:cNvSpPr>
          <p:nvPr>
            <p:ph type="title"/>
          </p:nvPr>
        </p:nvSpPr>
        <p:spPr>
          <a:xfrm>
            <a:off x="1236518" y="-155863"/>
            <a:ext cx="10268095" cy="1527464"/>
          </a:xfrm>
        </p:spPr>
        <p:txBody>
          <a:bodyPr>
            <a:noAutofit/>
          </a:bodyPr>
          <a:lstStyle/>
          <a:p>
            <a:r>
              <a:rPr lang="en-IN" sz="4800" dirty="0">
                <a:solidFill>
                  <a:schemeClr val="tx1"/>
                </a:solidFill>
                <a:latin typeface="Britannic Bold" panose="020B0903060703020204" pitchFamily="34" charset="0"/>
              </a:rPr>
              <a:t>         GRAPH FOR FDI AND </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         TERRORIST ATTACKS</a:t>
            </a:r>
          </a:p>
        </p:txBody>
      </p:sp>
      <p:sp>
        <p:nvSpPr>
          <p:cNvPr id="3" name="Content Placeholder 2">
            <a:extLst>
              <a:ext uri="{FF2B5EF4-FFF2-40B4-BE49-F238E27FC236}">
                <a16:creationId xmlns:a16="http://schemas.microsoft.com/office/drawing/2014/main" id="{B4E19226-B214-EA6B-9940-1A7C9F4758E1}"/>
              </a:ext>
            </a:extLst>
          </p:cNvPr>
          <p:cNvSpPr>
            <a:spLocks noGrp="1"/>
          </p:cNvSpPr>
          <p:nvPr>
            <p:ph idx="1"/>
          </p:nvPr>
        </p:nvSpPr>
        <p:spPr>
          <a:xfrm>
            <a:off x="2164775" y="5340926"/>
            <a:ext cx="9551120" cy="1330037"/>
          </a:xfrm>
        </p:spPr>
        <p:txBody>
          <a:bodyPr>
            <a:normAutofit/>
          </a:bodyPr>
          <a:lstStyle/>
          <a:p>
            <a:pPr marL="0" indent="0">
              <a:buNone/>
            </a:pPr>
            <a:endParaRPr lang="en-US" dirty="0"/>
          </a:p>
          <a:p>
            <a:pPr>
              <a:buClrTx/>
              <a:buFont typeface="Wingdings" panose="05000000000000000000" pitchFamily="2" charset="2"/>
              <a:buChar char="v"/>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relationship between FDI AND Terrorists attacks in in India is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negative.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8705F5B2-B96A-F904-3D95-247A1EE4231F}"/>
              </a:ext>
            </a:extLst>
          </p:cNvPr>
          <p:cNvPicPr>
            <a:picLocks noChangeAspect="1"/>
          </p:cNvPicPr>
          <p:nvPr/>
        </p:nvPicPr>
        <p:blipFill>
          <a:blip r:embed="rId2"/>
          <a:stretch>
            <a:fillRect/>
          </a:stretch>
        </p:blipFill>
        <p:spPr>
          <a:xfrm>
            <a:off x="1268814" y="1597545"/>
            <a:ext cx="8780314" cy="1330037"/>
          </a:xfrm>
          <a:prstGeom prst="rect">
            <a:avLst/>
          </a:prstGeom>
        </p:spPr>
      </p:pic>
      <p:pic>
        <p:nvPicPr>
          <p:cNvPr id="6" name="Picture 5">
            <a:extLst>
              <a:ext uri="{FF2B5EF4-FFF2-40B4-BE49-F238E27FC236}">
                <a16:creationId xmlns:a16="http://schemas.microsoft.com/office/drawing/2014/main" id="{F94F0366-2C65-BDEB-B78A-4747B14DF888}"/>
              </a:ext>
            </a:extLst>
          </p:cNvPr>
          <p:cNvPicPr>
            <a:picLocks noChangeAspect="1"/>
          </p:cNvPicPr>
          <p:nvPr/>
        </p:nvPicPr>
        <p:blipFill>
          <a:blip r:embed="rId3"/>
          <a:stretch>
            <a:fillRect/>
          </a:stretch>
        </p:blipFill>
        <p:spPr>
          <a:xfrm>
            <a:off x="2411812" y="2460271"/>
            <a:ext cx="6494319" cy="3100923"/>
          </a:xfrm>
          <a:prstGeom prst="rect">
            <a:avLst/>
          </a:prstGeom>
          <a:solidFill>
            <a:srgbClr val="FFC000"/>
          </a:solidFill>
        </p:spPr>
      </p:pic>
    </p:spTree>
    <p:extLst>
      <p:ext uri="{BB962C8B-B14F-4D97-AF65-F5344CB8AC3E}">
        <p14:creationId xmlns:p14="http://schemas.microsoft.com/office/powerpoint/2010/main" val="126132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26300A8-9327-00DE-6E35-104B441683B8}"/>
              </a:ext>
            </a:extLst>
          </p:cNvPr>
          <p:cNvSpPr>
            <a:spLocks noGrp="1"/>
          </p:cNvSpPr>
          <p:nvPr>
            <p:ph type="title"/>
          </p:nvPr>
        </p:nvSpPr>
        <p:spPr>
          <a:xfrm>
            <a:off x="1485901" y="322118"/>
            <a:ext cx="10018712" cy="1080657"/>
          </a:xfrm>
        </p:spPr>
        <p:txBody>
          <a:bodyPr>
            <a:normAutofit/>
          </a:bodyPr>
          <a:lstStyle/>
          <a:p>
            <a:r>
              <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GDP AND TERRORIST ATTACKS</a:t>
            </a:r>
          </a:p>
        </p:txBody>
      </p:sp>
      <p:sp>
        <p:nvSpPr>
          <p:cNvPr id="16" name="Content Placeholder 15">
            <a:extLst>
              <a:ext uri="{FF2B5EF4-FFF2-40B4-BE49-F238E27FC236}">
                <a16:creationId xmlns:a16="http://schemas.microsoft.com/office/drawing/2014/main" id="{B74F4B0F-AD67-9CA4-A05D-C905DCE11AFB}"/>
              </a:ext>
            </a:extLst>
          </p:cNvPr>
          <p:cNvSpPr>
            <a:spLocks noGrp="1"/>
          </p:cNvSpPr>
          <p:nvPr>
            <p:ph idx="1"/>
          </p:nvPr>
        </p:nvSpPr>
        <p:spPr>
          <a:xfrm>
            <a:off x="1818224" y="3545331"/>
            <a:ext cx="8291946" cy="2915006"/>
          </a:xfrm>
        </p:spPr>
        <p:txBody>
          <a:bodyPr>
            <a:normAutofit fontScale="92500"/>
          </a:bodyPr>
          <a:lstStyle/>
          <a:p>
            <a:pPr>
              <a:lnSpc>
                <a:spcPct val="115000"/>
              </a:lnSpc>
              <a:spcAft>
                <a:spcPts val="1000"/>
              </a:spcAft>
              <a:buClrTx/>
              <a:buFont typeface="Wingdings" panose="05000000000000000000" pitchFamily="2" charset="2"/>
              <a:buChar char="v"/>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above data shows the pairwise correlation between GDP (CURRENT US) and TERRORIST ATTACKS (TOTAL NO OF ATTACKS), which is negative (i.e., -0.8680); indicating that as number of terrorist attacks decreases, GDP of India increases and vice-versa. This is because terrorism and GDP is inversely related to each other. </a:t>
            </a:r>
          </a:p>
          <a:p>
            <a:pPr>
              <a:lnSpc>
                <a:spcPct val="115000"/>
              </a:lnSpc>
              <a:spcAft>
                <a:spcPts val="1000"/>
              </a:spcAft>
              <a:buClrTx/>
              <a:buFont typeface="Wingdings" panose="05000000000000000000" pitchFamily="2" charset="2"/>
              <a:buChar char="v"/>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correlation between GDP(CURRENT US) and GDP(CURRENT US) &amp; TERRORIST A~A and TERRORISTA~A shows the value 1.0000. This is because the correlation between any variable and itself is always 1</a:t>
            </a:r>
            <a:r>
              <a:rPr lang="en-US" sz="2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IN"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0" name="Picture 19">
            <a:extLst>
              <a:ext uri="{FF2B5EF4-FFF2-40B4-BE49-F238E27FC236}">
                <a16:creationId xmlns:a16="http://schemas.microsoft.com/office/drawing/2014/main" id="{6115D7E3-4FCD-690D-3C8F-BBE2B5AF4714}"/>
              </a:ext>
            </a:extLst>
          </p:cNvPr>
          <p:cNvPicPr>
            <a:picLocks noChangeAspect="1"/>
          </p:cNvPicPr>
          <p:nvPr/>
        </p:nvPicPr>
        <p:blipFill>
          <a:blip r:embed="rId2"/>
          <a:stretch>
            <a:fillRect/>
          </a:stretch>
        </p:blipFill>
        <p:spPr>
          <a:xfrm>
            <a:off x="1671813" y="1266851"/>
            <a:ext cx="8584768" cy="2026225"/>
          </a:xfrm>
          <a:prstGeom prst="rect">
            <a:avLst/>
          </a:prstGeom>
        </p:spPr>
      </p:pic>
    </p:spTree>
    <p:extLst>
      <p:ext uri="{BB962C8B-B14F-4D97-AF65-F5344CB8AC3E}">
        <p14:creationId xmlns:p14="http://schemas.microsoft.com/office/powerpoint/2010/main" val="760404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77CD-9AC4-C06E-BA16-E10264EEF079}"/>
              </a:ext>
            </a:extLst>
          </p:cNvPr>
          <p:cNvSpPr>
            <a:spLocks noGrp="1"/>
          </p:cNvSpPr>
          <p:nvPr>
            <p:ph type="title"/>
          </p:nvPr>
        </p:nvSpPr>
        <p:spPr>
          <a:xfrm>
            <a:off x="716973" y="-166255"/>
            <a:ext cx="10787640" cy="1517073"/>
          </a:xfrm>
        </p:spPr>
        <p:txBody>
          <a:bodyPr>
            <a:noAutofit/>
          </a:bodyPr>
          <a:lstStyle/>
          <a:p>
            <a:r>
              <a:rPr lang="en-IN" sz="4800" dirty="0">
                <a:solidFill>
                  <a:schemeClr val="tx1"/>
                </a:solidFill>
                <a:latin typeface="Britannic Bold" panose="020B0903060703020204" pitchFamily="34" charset="0"/>
              </a:rPr>
              <a:t>          GRAPH FOR GDP AND </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          TERRORIST ATTACKS</a:t>
            </a:r>
          </a:p>
        </p:txBody>
      </p:sp>
      <p:sp>
        <p:nvSpPr>
          <p:cNvPr id="3" name="Content Placeholder 2">
            <a:extLst>
              <a:ext uri="{FF2B5EF4-FFF2-40B4-BE49-F238E27FC236}">
                <a16:creationId xmlns:a16="http://schemas.microsoft.com/office/drawing/2014/main" id="{7DA2F6DB-8CBD-9956-3752-75ECE65BC9A5}"/>
              </a:ext>
            </a:extLst>
          </p:cNvPr>
          <p:cNvSpPr>
            <a:spLocks noGrp="1"/>
          </p:cNvSpPr>
          <p:nvPr>
            <p:ph idx="1"/>
          </p:nvPr>
        </p:nvSpPr>
        <p:spPr>
          <a:xfrm>
            <a:off x="1769263" y="5195455"/>
            <a:ext cx="9426429" cy="1662545"/>
          </a:xfrm>
        </p:spPr>
        <p:txBody>
          <a:bodyPr>
            <a:normAutofit/>
          </a:bodyPr>
          <a:lstStyle/>
          <a:p>
            <a:endParaRPr lang="en-US" dirty="0"/>
          </a:p>
          <a:p>
            <a:endParaRPr lang="en-IN" dirty="0"/>
          </a:p>
        </p:txBody>
      </p:sp>
      <p:pic>
        <p:nvPicPr>
          <p:cNvPr id="7" name="Picture 6">
            <a:extLst>
              <a:ext uri="{FF2B5EF4-FFF2-40B4-BE49-F238E27FC236}">
                <a16:creationId xmlns:a16="http://schemas.microsoft.com/office/drawing/2014/main" id="{5EE72021-7A9A-7540-FAAA-CFD1351DA17F}"/>
              </a:ext>
            </a:extLst>
          </p:cNvPr>
          <p:cNvPicPr>
            <a:picLocks noChangeAspect="1"/>
          </p:cNvPicPr>
          <p:nvPr/>
        </p:nvPicPr>
        <p:blipFill>
          <a:blip r:embed="rId3"/>
          <a:stretch>
            <a:fillRect/>
          </a:stretch>
        </p:blipFill>
        <p:spPr>
          <a:xfrm>
            <a:off x="1192253" y="1541853"/>
            <a:ext cx="8858737" cy="469984"/>
          </a:xfrm>
          <a:prstGeom prst="rect">
            <a:avLst/>
          </a:prstGeom>
        </p:spPr>
      </p:pic>
      <p:pic>
        <p:nvPicPr>
          <p:cNvPr id="8" name="Picture 7">
            <a:extLst>
              <a:ext uri="{FF2B5EF4-FFF2-40B4-BE49-F238E27FC236}">
                <a16:creationId xmlns:a16="http://schemas.microsoft.com/office/drawing/2014/main" id="{2FA47B27-1743-D98B-4A14-300D72BD6487}"/>
              </a:ext>
            </a:extLst>
          </p:cNvPr>
          <p:cNvPicPr>
            <a:picLocks noChangeAspect="1"/>
          </p:cNvPicPr>
          <p:nvPr/>
        </p:nvPicPr>
        <p:blipFill>
          <a:blip r:embed="rId4"/>
          <a:stretch>
            <a:fillRect/>
          </a:stretch>
        </p:blipFill>
        <p:spPr>
          <a:xfrm>
            <a:off x="2065826" y="2425294"/>
            <a:ext cx="6889173" cy="2815936"/>
          </a:xfrm>
          <a:prstGeom prst="rect">
            <a:avLst/>
          </a:prstGeom>
        </p:spPr>
      </p:pic>
      <p:sp>
        <p:nvSpPr>
          <p:cNvPr id="9" name="TextBox 8">
            <a:extLst>
              <a:ext uri="{FF2B5EF4-FFF2-40B4-BE49-F238E27FC236}">
                <a16:creationId xmlns:a16="http://schemas.microsoft.com/office/drawing/2014/main" id="{3797406B-633C-794C-C08A-A9ECA115991C}"/>
              </a:ext>
            </a:extLst>
          </p:cNvPr>
          <p:cNvSpPr txBox="1"/>
          <p:nvPr/>
        </p:nvSpPr>
        <p:spPr>
          <a:xfrm>
            <a:off x="2100648" y="5490548"/>
            <a:ext cx="8756447" cy="369332"/>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 relationship between GDP AND Terrorists attacks  in India is </a:t>
            </a:r>
            <a:r>
              <a:rPr lang="en-US" b="1" dirty="0">
                <a:latin typeface="Calibri" panose="020F0502020204030204" pitchFamily="34" charset="0"/>
                <a:ea typeface="Calibri" panose="020F0502020204030204" pitchFamily="34" charset="0"/>
                <a:cs typeface="Calibri" panose="020F0502020204030204" pitchFamily="34" charset="0"/>
              </a:rPr>
              <a:t>negative</a:t>
            </a:r>
            <a:r>
              <a:rPr lang="en-US"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a:t>
            </a:r>
            <a:endParaRPr lang="en-IN"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888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00DE-2DF2-C037-6730-128117685A7F}"/>
              </a:ext>
            </a:extLst>
          </p:cNvPr>
          <p:cNvSpPr>
            <a:spLocks noGrp="1"/>
          </p:cNvSpPr>
          <p:nvPr>
            <p:ph type="title"/>
          </p:nvPr>
        </p:nvSpPr>
        <p:spPr>
          <a:xfrm>
            <a:off x="1198605" y="488373"/>
            <a:ext cx="10306007" cy="1018308"/>
          </a:xfrm>
        </p:spPr>
        <p:txBody>
          <a:bodyPr>
            <a:normAutofit/>
          </a:bodyPr>
          <a:lstStyle/>
          <a:p>
            <a:r>
              <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DEFENCE AND TERRORIST ATTACKS</a:t>
            </a:r>
          </a:p>
        </p:txBody>
      </p:sp>
      <p:pic>
        <p:nvPicPr>
          <p:cNvPr id="5" name="Picture 4">
            <a:extLst>
              <a:ext uri="{FF2B5EF4-FFF2-40B4-BE49-F238E27FC236}">
                <a16:creationId xmlns:a16="http://schemas.microsoft.com/office/drawing/2014/main" id="{40A0A63C-0D19-6138-BB7B-3389A98FB589}"/>
              </a:ext>
            </a:extLst>
          </p:cNvPr>
          <p:cNvPicPr>
            <a:picLocks noChangeAspect="1"/>
          </p:cNvPicPr>
          <p:nvPr/>
        </p:nvPicPr>
        <p:blipFill>
          <a:blip r:embed="rId2"/>
          <a:stretch>
            <a:fillRect/>
          </a:stretch>
        </p:blipFill>
        <p:spPr>
          <a:xfrm>
            <a:off x="1447708" y="1546447"/>
            <a:ext cx="8915400" cy="2786561"/>
          </a:xfrm>
          <a:prstGeom prst="rect">
            <a:avLst/>
          </a:prstGeom>
        </p:spPr>
      </p:pic>
      <p:sp>
        <p:nvSpPr>
          <p:cNvPr id="7" name="TextBox 6">
            <a:extLst>
              <a:ext uri="{FF2B5EF4-FFF2-40B4-BE49-F238E27FC236}">
                <a16:creationId xmlns:a16="http://schemas.microsoft.com/office/drawing/2014/main" id="{B5E65314-4F4B-94B7-EC19-EE0F6D51743F}"/>
              </a:ext>
            </a:extLst>
          </p:cNvPr>
          <p:cNvSpPr txBox="1"/>
          <p:nvPr/>
        </p:nvSpPr>
        <p:spPr>
          <a:xfrm>
            <a:off x="1854918" y="3519120"/>
            <a:ext cx="7793181" cy="3195362"/>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Ø"/>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15000"/>
              </a:lnSpc>
              <a:spcAft>
                <a:spcPts val="1000"/>
              </a:spcAft>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Calibri" panose="020F0502020204030204" pitchFamily="34" charset="0"/>
              </a:rPr>
              <a:t>The above data shows the pairwise correlation between DEFENCE (BILLIONS OF US DOLLARS) and TERRORISTATTACKS (TOTAL NO OF ATTACKS), which is positive (i.e., 0.6327); indicating that as the number of terrorist attacks decreases, </a:t>
            </a:r>
            <a:r>
              <a:rPr lang="en-US" dirty="0" err="1">
                <a:effectLst/>
                <a:latin typeface="Calibri" panose="020F0502020204030204" pitchFamily="34" charset="0"/>
                <a:ea typeface="Calibri" panose="020F0502020204030204" pitchFamily="34" charset="0"/>
                <a:cs typeface="Calibri" panose="020F0502020204030204" pitchFamily="34" charset="0"/>
              </a:rPr>
              <a:t>defence</a:t>
            </a:r>
            <a:r>
              <a:rPr lang="en-US" dirty="0">
                <a:effectLst/>
                <a:latin typeface="Calibri" panose="020F0502020204030204" pitchFamily="34" charset="0"/>
                <a:ea typeface="Calibri" panose="020F0502020204030204" pitchFamily="34" charset="0"/>
                <a:cs typeface="Calibri" panose="020F0502020204030204" pitchFamily="34" charset="0"/>
              </a:rPr>
              <a:t> (in terms of US billion dollars) also decreases and vice-versa. </a:t>
            </a:r>
          </a:p>
          <a:p>
            <a:pPr marL="285750" indent="-285750">
              <a:lnSpc>
                <a:spcPct val="115000"/>
              </a:lnSpc>
              <a:spcAft>
                <a:spcPts val="1000"/>
              </a:spcAft>
              <a:buFont typeface="Wingdings" panose="05000000000000000000" pitchFamily="2" charset="2"/>
              <a:buChar char="v"/>
            </a:pPr>
            <a:r>
              <a:rPr lang="en-US" dirty="0">
                <a:effectLst/>
                <a:latin typeface="Calibri" panose="020F0502020204030204" pitchFamily="34" charset="0"/>
                <a:ea typeface="Calibri" panose="020F0502020204030204" pitchFamily="34" charset="0"/>
              </a:rPr>
              <a:t>The correlation between DEFENCEBIL~S and DEFENCEBIL~S &amp; TERRORISTA~A and TERRORISTA~A shows the value 1.0000. This is because the correlation between any variable and itself is always </a:t>
            </a:r>
            <a:r>
              <a:rPr lang="en-US" dirty="0">
                <a:latin typeface="Calibri" panose="020F0502020204030204" pitchFamily="34" charset="0"/>
                <a:ea typeface="Calibri" panose="020F0502020204030204" pitchFamily="34" charset="0"/>
              </a:rPr>
              <a:t>1. </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137061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1494-C70A-1B4C-923F-0C485B223207}"/>
              </a:ext>
            </a:extLst>
          </p:cNvPr>
          <p:cNvSpPr>
            <a:spLocks noGrp="1"/>
          </p:cNvSpPr>
          <p:nvPr>
            <p:ph type="title"/>
          </p:nvPr>
        </p:nvSpPr>
        <p:spPr>
          <a:xfrm>
            <a:off x="1236518" y="124691"/>
            <a:ext cx="10268095" cy="1531114"/>
          </a:xfrm>
        </p:spPr>
        <p:txBody>
          <a:bodyPr>
            <a:noAutofit/>
          </a:bodyPr>
          <a:lstStyle/>
          <a:p>
            <a:r>
              <a:rPr lang="en-IN" sz="4800" dirty="0">
                <a:solidFill>
                  <a:schemeClr val="tx1"/>
                </a:solidFill>
                <a:latin typeface="Britannic Bold" panose="020B0903060703020204" pitchFamily="34" charset="0"/>
              </a:rPr>
              <a:t>      GRAPH FOR DEFENCE AND</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         TERRORIST ATTACKS</a:t>
            </a:r>
          </a:p>
        </p:txBody>
      </p:sp>
      <p:sp>
        <p:nvSpPr>
          <p:cNvPr id="3" name="Content Placeholder 2">
            <a:extLst>
              <a:ext uri="{FF2B5EF4-FFF2-40B4-BE49-F238E27FC236}">
                <a16:creationId xmlns:a16="http://schemas.microsoft.com/office/drawing/2014/main" id="{0A51F284-00C6-9865-445C-623671169068}"/>
              </a:ext>
            </a:extLst>
          </p:cNvPr>
          <p:cNvSpPr>
            <a:spLocks noGrp="1"/>
          </p:cNvSpPr>
          <p:nvPr>
            <p:ph idx="1"/>
          </p:nvPr>
        </p:nvSpPr>
        <p:spPr>
          <a:xfrm>
            <a:off x="1856767" y="5647038"/>
            <a:ext cx="9240071" cy="870028"/>
          </a:xfrm>
        </p:spPr>
        <p:txBody>
          <a:bodyPr>
            <a:normAutofit/>
          </a:bodyPr>
          <a:lstStyle/>
          <a:p>
            <a:pPr>
              <a:buClrTx/>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 relationship between </a:t>
            </a:r>
            <a:r>
              <a:rPr lang="en-US" dirty="0" err="1">
                <a:latin typeface="Calibri" panose="020F0502020204030204" pitchFamily="34" charset="0"/>
                <a:ea typeface="Calibri" panose="020F0502020204030204" pitchFamily="34" charset="0"/>
                <a:cs typeface="Calibri" panose="020F0502020204030204" pitchFamily="34" charset="0"/>
              </a:rPr>
              <a:t>Defence</a:t>
            </a:r>
            <a:r>
              <a:rPr lang="en-US" dirty="0">
                <a:latin typeface="Calibri" panose="020F0502020204030204" pitchFamily="34" charset="0"/>
                <a:ea typeface="Calibri" panose="020F0502020204030204" pitchFamily="34" charset="0"/>
                <a:cs typeface="Calibri" panose="020F0502020204030204" pitchFamily="34" charset="0"/>
              </a:rPr>
              <a:t> and Terrorists attacks  in India is </a:t>
            </a:r>
            <a:r>
              <a:rPr lang="en-US" b="1" dirty="0">
                <a:latin typeface="Calibri" panose="020F0502020204030204" pitchFamily="34" charset="0"/>
                <a:ea typeface="Calibri" panose="020F0502020204030204" pitchFamily="34" charset="0"/>
                <a:cs typeface="Calibri" panose="020F0502020204030204" pitchFamily="34" charset="0"/>
              </a:rPr>
              <a:t>positive</a:t>
            </a:r>
            <a:r>
              <a:rPr lang="en-US" dirty="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5B33C26-9567-95E6-B635-1FBD8E713F21}"/>
              </a:ext>
            </a:extLst>
          </p:cNvPr>
          <p:cNvPicPr>
            <a:picLocks noChangeAspect="1"/>
          </p:cNvPicPr>
          <p:nvPr/>
        </p:nvPicPr>
        <p:blipFill>
          <a:blip r:embed="rId2"/>
          <a:stretch>
            <a:fillRect/>
          </a:stretch>
        </p:blipFill>
        <p:spPr>
          <a:xfrm>
            <a:off x="1607758" y="1846217"/>
            <a:ext cx="9240070" cy="1350818"/>
          </a:xfrm>
          <a:prstGeom prst="rect">
            <a:avLst/>
          </a:prstGeom>
        </p:spPr>
      </p:pic>
      <p:pic>
        <p:nvPicPr>
          <p:cNvPr id="6" name="Picture 5">
            <a:extLst>
              <a:ext uri="{FF2B5EF4-FFF2-40B4-BE49-F238E27FC236}">
                <a16:creationId xmlns:a16="http://schemas.microsoft.com/office/drawing/2014/main" id="{4F8E07AB-5B05-5F6B-4AE4-C0E18ACFABC3}"/>
              </a:ext>
            </a:extLst>
          </p:cNvPr>
          <p:cNvPicPr>
            <a:picLocks noChangeAspect="1"/>
          </p:cNvPicPr>
          <p:nvPr/>
        </p:nvPicPr>
        <p:blipFill>
          <a:blip r:embed="rId3"/>
          <a:stretch>
            <a:fillRect/>
          </a:stretch>
        </p:blipFill>
        <p:spPr>
          <a:xfrm>
            <a:off x="2828810" y="2706977"/>
            <a:ext cx="5891646" cy="2691241"/>
          </a:xfrm>
          <a:prstGeom prst="rect">
            <a:avLst/>
          </a:prstGeom>
        </p:spPr>
      </p:pic>
    </p:spTree>
    <p:extLst>
      <p:ext uri="{BB962C8B-B14F-4D97-AF65-F5344CB8AC3E}">
        <p14:creationId xmlns:p14="http://schemas.microsoft.com/office/powerpoint/2010/main" val="106529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2DBB-E75B-34B0-5EFF-988746EEE2CF}"/>
              </a:ext>
            </a:extLst>
          </p:cNvPr>
          <p:cNvSpPr>
            <a:spLocks noGrp="1"/>
          </p:cNvSpPr>
          <p:nvPr>
            <p:ph type="title"/>
          </p:nvPr>
        </p:nvSpPr>
        <p:spPr>
          <a:xfrm>
            <a:off x="1143001" y="1"/>
            <a:ext cx="10361612" cy="1267692"/>
          </a:xfrm>
        </p:spPr>
        <p:txBody>
          <a:bodyPr>
            <a:noAutofit/>
          </a:bodyPr>
          <a:lstStyle/>
          <a:p>
            <a:pPr algn="ctr"/>
            <a:r>
              <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UNEMPLOYMENT AND TERRORIST  ATTACKS</a:t>
            </a:r>
          </a:p>
        </p:txBody>
      </p:sp>
      <p:sp>
        <p:nvSpPr>
          <p:cNvPr id="7" name="TextBox 6">
            <a:extLst>
              <a:ext uri="{FF2B5EF4-FFF2-40B4-BE49-F238E27FC236}">
                <a16:creationId xmlns:a16="http://schemas.microsoft.com/office/drawing/2014/main" id="{81C26842-7CA0-AD65-54CC-6C03CD664F6A}"/>
              </a:ext>
            </a:extLst>
          </p:cNvPr>
          <p:cNvSpPr txBox="1"/>
          <p:nvPr/>
        </p:nvSpPr>
        <p:spPr>
          <a:xfrm>
            <a:off x="1983259" y="3823854"/>
            <a:ext cx="9923317" cy="2113143"/>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Calibri" panose="020F0502020204030204" pitchFamily="34" charset="0"/>
              </a:rPr>
              <a:t>The above data shows the pairwise correlation between unemployment (total % of total labor force) and TERRORIST ATTACKS TOTAL NO OF ATTACKS, which is positive (i.e., 0.0951); indicating that as the number of terrorist attacks decreases, unemployment (% of total labor force) also decreases and vice-versa. This happens because terrorism and unemployment are proportional to each other. </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15000"/>
              </a:lnSpc>
              <a:spcAft>
                <a:spcPts val="1000"/>
              </a:spcAft>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Calibri" panose="020F0502020204030204" pitchFamily="34" charset="0"/>
              </a:rPr>
              <a:t>The correlation between </a:t>
            </a:r>
            <a:r>
              <a:rPr lang="en-US" dirty="0" err="1">
                <a:effectLst/>
                <a:latin typeface="Calibri" panose="020F0502020204030204" pitchFamily="34" charset="0"/>
                <a:ea typeface="Calibri" panose="020F0502020204030204" pitchFamily="34" charset="0"/>
                <a:cs typeface="Calibri" panose="020F0502020204030204" pitchFamily="34" charset="0"/>
              </a:rPr>
              <a:t>unemployme~a</a:t>
            </a:r>
            <a:r>
              <a:rPr lang="en-US" dirty="0">
                <a:effectLst/>
                <a:latin typeface="Calibri" panose="020F0502020204030204" pitchFamily="34" charset="0"/>
                <a:ea typeface="Calibri" panose="020F0502020204030204" pitchFamily="34" charset="0"/>
                <a:cs typeface="Calibri" panose="020F0502020204030204" pitchFamily="34" charset="0"/>
              </a:rPr>
              <a:t> and </a:t>
            </a:r>
            <a:r>
              <a:rPr lang="en-US" dirty="0" err="1">
                <a:effectLst/>
                <a:latin typeface="Calibri" panose="020F0502020204030204" pitchFamily="34" charset="0"/>
                <a:ea typeface="Calibri" panose="020F0502020204030204" pitchFamily="34" charset="0"/>
                <a:cs typeface="Calibri" panose="020F0502020204030204" pitchFamily="34" charset="0"/>
              </a:rPr>
              <a:t>unemployme~a</a:t>
            </a:r>
            <a:r>
              <a:rPr lang="en-US" dirty="0">
                <a:effectLst/>
                <a:latin typeface="Calibri" panose="020F0502020204030204" pitchFamily="34" charset="0"/>
                <a:ea typeface="Calibri" panose="020F0502020204030204" pitchFamily="34" charset="0"/>
                <a:cs typeface="Calibri" panose="020F0502020204030204" pitchFamily="34" charset="0"/>
              </a:rPr>
              <a:t> &amp; TERRORISTA~A and TERRORISTA~A shows the value 1.0000. This is because the correlation between any variable and itself is always 1. </a:t>
            </a: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68869A8-EB5A-426D-843B-0AB36F1CC45D}"/>
              </a:ext>
            </a:extLst>
          </p:cNvPr>
          <p:cNvPicPr>
            <a:picLocks noChangeAspect="1"/>
          </p:cNvPicPr>
          <p:nvPr/>
        </p:nvPicPr>
        <p:blipFill>
          <a:blip r:embed="rId2"/>
          <a:stretch>
            <a:fillRect/>
          </a:stretch>
        </p:blipFill>
        <p:spPr>
          <a:xfrm>
            <a:off x="1943100" y="1828800"/>
            <a:ext cx="8551717" cy="1891145"/>
          </a:xfrm>
          <a:prstGeom prst="rect">
            <a:avLst/>
          </a:prstGeom>
        </p:spPr>
      </p:pic>
    </p:spTree>
    <p:extLst>
      <p:ext uri="{BB962C8B-B14F-4D97-AF65-F5344CB8AC3E}">
        <p14:creationId xmlns:p14="http://schemas.microsoft.com/office/powerpoint/2010/main" val="365143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3" y="624110"/>
            <a:ext cx="11359139" cy="785590"/>
          </a:xfrm>
        </p:spPr>
        <p:txBody>
          <a:bodyPr>
            <a:noAutofit/>
          </a:bodyPr>
          <a:lstStyle/>
          <a:p>
            <a:pPr algn="ctr"/>
            <a:r>
              <a:rPr lang="en-US" sz="4800" dirty="0">
                <a:solidFill>
                  <a:schemeClr val="tx1"/>
                </a:solidFill>
                <a:latin typeface="Britannic Bold" panose="020B0903060703020204" pitchFamily="34" charset="0"/>
              </a:rPr>
              <a:t>CONTENTS</a:t>
            </a:r>
          </a:p>
        </p:txBody>
      </p:sp>
      <p:sp>
        <p:nvSpPr>
          <p:cNvPr id="3" name="Content Placeholder 2"/>
          <p:cNvSpPr>
            <a:spLocks noGrp="1"/>
          </p:cNvSpPr>
          <p:nvPr>
            <p:ph idx="1"/>
          </p:nvPr>
        </p:nvSpPr>
        <p:spPr>
          <a:xfrm>
            <a:off x="2014150" y="1409700"/>
            <a:ext cx="9490461" cy="4501522"/>
          </a:xfrm>
        </p:spPr>
        <p:txBody>
          <a:bodyPr>
            <a:normAutofit fontScale="92500" lnSpcReduction="20000"/>
          </a:bodyPr>
          <a:lstStyle/>
          <a:p>
            <a:endParaRPr lang="en-US" sz="2000" dirty="0">
              <a:latin typeface="Bodoni MT" panose="02070603080606020203" pitchFamily="18" charset="0"/>
            </a:endParaRPr>
          </a:p>
          <a:p>
            <a:endParaRPr lang="en-US" sz="2000" dirty="0">
              <a:latin typeface="Bodoni MT" panose="02070603080606020203" pitchFamily="18" charset="0"/>
            </a:endParaRPr>
          </a:p>
          <a:p>
            <a:pPr>
              <a:buClrTx/>
              <a:buFont typeface="Wingdings" panose="05000000000000000000" pitchFamily="2" charset="2"/>
              <a:buChar char="v"/>
            </a:pPr>
            <a:r>
              <a:rPr lang="en-US" sz="2200" dirty="0">
                <a:latin typeface="Calibri" panose="020F0502020204030204" pitchFamily="34" charset="0"/>
                <a:cs typeface="Calibri" panose="020F0502020204030204" pitchFamily="34" charset="0"/>
              </a:rPr>
              <a:t>ABSTRACT</a:t>
            </a:r>
          </a:p>
          <a:p>
            <a:pPr>
              <a:buClrTx/>
              <a:buFont typeface="Wingdings" panose="05000000000000000000" pitchFamily="2" charset="2"/>
              <a:buChar char="v"/>
            </a:pPr>
            <a:r>
              <a:rPr lang="en-US" sz="2200" dirty="0">
                <a:latin typeface="Calibri" panose="020F0502020204030204" pitchFamily="34" charset="0"/>
                <a:cs typeface="Calibri" panose="020F0502020204030204" pitchFamily="34" charset="0"/>
              </a:rPr>
              <a:t>INTRODUCTION</a:t>
            </a:r>
          </a:p>
          <a:p>
            <a:pPr>
              <a:buClrTx/>
              <a:buFont typeface="Wingdings" panose="05000000000000000000" pitchFamily="2" charset="2"/>
              <a:buChar char="v"/>
            </a:pPr>
            <a:r>
              <a:rPr lang="en-US" sz="2200" dirty="0">
                <a:latin typeface="Calibri" panose="020F0502020204030204" pitchFamily="34" charset="0"/>
                <a:cs typeface="Calibri" panose="020F0502020204030204" pitchFamily="34" charset="0"/>
              </a:rPr>
              <a:t>LITERATURE REVIEW</a:t>
            </a:r>
          </a:p>
          <a:p>
            <a:pPr>
              <a:buClrTx/>
              <a:buFont typeface="Wingdings" panose="05000000000000000000" pitchFamily="2" charset="2"/>
              <a:buChar char="v"/>
            </a:pPr>
            <a:r>
              <a:rPr lang="en-US" sz="2200" dirty="0">
                <a:latin typeface="Calibri" panose="020F0502020204030204" pitchFamily="34" charset="0"/>
                <a:cs typeface="Calibri" panose="020F0502020204030204" pitchFamily="34" charset="0"/>
              </a:rPr>
              <a:t>OBJECTIVES</a:t>
            </a:r>
          </a:p>
          <a:p>
            <a:pPr>
              <a:buClrTx/>
              <a:buFont typeface="Wingdings" panose="05000000000000000000" pitchFamily="2" charset="2"/>
              <a:buChar char="v"/>
            </a:pPr>
            <a:r>
              <a:rPr lang="en-US" sz="2200" dirty="0">
                <a:latin typeface="Calibri" panose="020F0502020204030204" pitchFamily="34" charset="0"/>
                <a:cs typeface="Calibri" panose="020F0502020204030204" pitchFamily="34" charset="0"/>
              </a:rPr>
              <a:t>METHODOLOGY AND RESULTS</a:t>
            </a:r>
          </a:p>
          <a:p>
            <a:pPr>
              <a:buClrTx/>
              <a:buFont typeface="Wingdings" panose="05000000000000000000" pitchFamily="2" charset="2"/>
              <a:buChar char="v"/>
            </a:pPr>
            <a:r>
              <a:rPr lang="en-US" sz="2200" dirty="0">
                <a:latin typeface="Calibri" panose="020F0502020204030204" pitchFamily="34" charset="0"/>
                <a:cs typeface="Calibri" panose="020F0502020204030204" pitchFamily="34" charset="0"/>
              </a:rPr>
              <a:t>COMPARISON BETWEEN INDIA AND PAKISTAN WITH RESPECT TO GDP, FDI, DEFENCE, UNEMPLOYMENT AND NET TRADE</a:t>
            </a:r>
          </a:p>
          <a:p>
            <a:pPr>
              <a:buClrTx/>
              <a:buFont typeface="Wingdings" panose="05000000000000000000" pitchFamily="2" charset="2"/>
              <a:buChar char="v"/>
            </a:pPr>
            <a:r>
              <a:rPr lang="en-US" sz="2200" dirty="0">
                <a:latin typeface="Calibri" panose="020F0502020204030204" pitchFamily="34" charset="0"/>
                <a:cs typeface="Calibri" panose="020F0502020204030204" pitchFamily="34" charset="0"/>
              </a:rPr>
              <a:t>POLICIES TO REDUCE TERRORIST ATTACKS AND WAYS TO GET A STABLE ECONOMY</a:t>
            </a:r>
          </a:p>
          <a:p>
            <a:pPr>
              <a:buClrTx/>
              <a:buFont typeface="Wingdings" panose="05000000000000000000" pitchFamily="2" charset="2"/>
              <a:buChar char="v"/>
            </a:pPr>
            <a:r>
              <a:rPr lang="en-US" sz="2200" dirty="0">
                <a:latin typeface="Calibri" panose="020F0502020204030204" pitchFamily="34" charset="0"/>
                <a:cs typeface="Calibri" panose="020F0502020204030204" pitchFamily="34" charset="0"/>
              </a:rPr>
              <a:t>CONCLUSION</a:t>
            </a:r>
          </a:p>
          <a:p>
            <a:pPr>
              <a:buClrTx/>
              <a:buFont typeface="Wingdings" panose="05000000000000000000" pitchFamily="2" charset="2"/>
              <a:buChar char="v"/>
            </a:pPr>
            <a:r>
              <a:rPr lang="en-US" sz="2200" dirty="0">
                <a:latin typeface="Calibri" panose="020F0502020204030204" pitchFamily="34" charset="0"/>
                <a:cs typeface="Calibri" panose="020F0502020204030204" pitchFamily="34" charset="0"/>
              </a:rPr>
              <a:t>REFERENCES</a:t>
            </a:r>
          </a:p>
          <a:p>
            <a:pPr marL="0" indent="0">
              <a:buNone/>
            </a:pPr>
            <a:endParaRPr lang="en-US" dirty="0"/>
          </a:p>
        </p:txBody>
      </p:sp>
    </p:spTree>
    <p:extLst>
      <p:ext uri="{BB962C8B-B14F-4D97-AF65-F5344CB8AC3E}">
        <p14:creationId xmlns:p14="http://schemas.microsoft.com/office/powerpoint/2010/main" val="4421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5213-96B4-A7B0-0123-909A02DD49FA}"/>
              </a:ext>
            </a:extLst>
          </p:cNvPr>
          <p:cNvSpPr>
            <a:spLocks noGrp="1"/>
          </p:cNvSpPr>
          <p:nvPr>
            <p:ph type="title"/>
          </p:nvPr>
        </p:nvSpPr>
        <p:spPr>
          <a:xfrm>
            <a:off x="862445" y="0"/>
            <a:ext cx="10642168" cy="1675467"/>
          </a:xfrm>
        </p:spPr>
        <p:txBody>
          <a:bodyPr>
            <a:noAutofit/>
          </a:bodyPr>
          <a:lstStyle/>
          <a:p>
            <a:pPr algn="ctr"/>
            <a:r>
              <a:rPr lang="en-IN" sz="4800" dirty="0">
                <a:solidFill>
                  <a:schemeClr val="tx1"/>
                </a:solidFill>
                <a:latin typeface="Britannic Bold" panose="020B0903060703020204" pitchFamily="34" charset="0"/>
              </a:rPr>
              <a:t>GRAPH FOR UNEMPLOYMENT </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AND TERRORIST ATTACKS</a:t>
            </a:r>
          </a:p>
        </p:txBody>
      </p:sp>
      <p:sp>
        <p:nvSpPr>
          <p:cNvPr id="3" name="Content Placeholder 2">
            <a:extLst>
              <a:ext uri="{FF2B5EF4-FFF2-40B4-BE49-F238E27FC236}">
                <a16:creationId xmlns:a16="http://schemas.microsoft.com/office/drawing/2014/main" id="{7ED82C1B-7FB8-CBB4-59FF-4A1DA3632182}"/>
              </a:ext>
            </a:extLst>
          </p:cNvPr>
          <p:cNvSpPr>
            <a:spLocks noGrp="1"/>
          </p:cNvSpPr>
          <p:nvPr>
            <p:ph idx="1"/>
          </p:nvPr>
        </p:nvSpPr>
        <p:spPr>
          <a:xfrm>
            <a:off x="1903412" y="5621481"/>
            <a:ext cx="9601199" cy="1039092"/>
          </a:xfrm>
        </p:spPr>
        <p:txBody>
          <a:bodyPr>
            <a:normAutofit/>
          </a:bodyPr>
          <a:lstStyle/>
          <a:p>
            <a:pPr>
              <a:buClrTx/>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 A </a:t>
            </a:r>
            <a:r>
              <a:rPr lang="en-US" b="1" dirty="0">
                <a:latin typeface="Calibri" panose="020F0502020204030204" pitchFamily="34" charset="0"/>
                <a:ea typeface="Calibri" panose="020F0502020204030204" pitchFamily="34" charset="0"/>
                <a:cs typeface="Calibri" panose="020F0502020204030204" pitchFamily="34" charset="0"/>
              </a:rPr>
              <a:t>positive</a:t>
            </a:r>
            <a:r>
              <a:rPr lang="en-US" dirty="0">
                <a:latin typeface="Calibri" panose="020F0502020204030204" pitchFamily="34" charset="0"/>
                <a:ea typeface="Calibri" panose="020F0502020204030204" pitchFamily="34" charset="0"/>
                <a:cs typeface="Calibri" panose="020F0502020204030204" pitchFamily="34" charset="0"/>
              </a:rPr>
              <a:t> relation is noticed between unemployment (% of total labor force) and number of terrorist attacks in India.</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A1C8A01-BA2F-7F73-0F46-A0F0D201B939}"/>
              </a:ext>
            </a:extLst>
          </p:cNvPr>
          <p:cNvPicPr>
            <a:picLocks noChangeAspect="1"/>
          </p:cNvPicPr>
          <p:nvPr/>
        </p:nvPicPr>
        <p:blipFill>
          <a:blip r:embed="rId2"/>
          <a:stretch>
            <a:fillRect/>
          </a:stretch>
        </p:blipFill>
        <p:spPr>
          <a:xfrm>
            <a:off x="1390136" y="1752752"/>
            <a:ext cx="9601200" cy="599418"/>
          </a:xfrm>
          <a:prstGeom prst="rect">
            <a:avLst/>
          </a:prstGeom>
        </p:spPr>
      </p:pic>
      <p:pic>
        <p:nvPicPr>
          <p:cNvPr id="6" name="Picture 5">
            <a:extLst>
              <a:ext uri="{FF2B5EF4-FFF2-40B4-BE49-F238E27FC236}">
                <a16:creationId xmlns:a16="http://schemas.microsoft.com/office/drawing/2014/main" id="{55FE1D8A-FCA0-FB7B-56E9-C06EC2252EB7}"/>
              </a:ext>
            </a:extLst>
          </p:cNvPr>
          <p:cNvPicPr>
            <a:picLocks noChangeAspect="1"/>
          </p:cNvPicPr>
          <p:nvPr/>
        </p:nvPicPr>
        <p:blipFill>
          <a:blip r:embed="rId3"/>
          <a:stretch>
            <a:fillRect/>
          </a:stretch>
        </p:blipFill>
        <p:spPr>
          <a:xfrm>
            <a:off x="3179618" y="2762945"/>
            <a:ext cx="5673437" cy="2533163"/>
          </a:xfrm>
          <a:prstGeom prst="rect">
            <a:avLst/>
          </a:prstGeom>
        </p:spPr>
      </p:pic>
    </p:spTree>
    <p:extLst>
      <p:ext uri="{BB962C8B-B14F-4D97-AF65-F5344CB8AC3E}">
        <p14:creationId xmlns:p14="http://schemas.microsoft.com/office/powerpoint/2010/main" val="17190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E1DB-8A69-8EE6-4543-CF9FD212A5C9}"/>
              </a:ext>
            </a:extLst>
          </p:cNvPr>
          <p:cNvSpPr>
            <a:spLocks noGrp="1"/>
          </p:cNvSpPr>
          <p:nvPr>
            <p:ph type="title"/>
          </p:nvPr>
        </p:nvSpPr>
        <p:spPr>
          <a:xfrm>
            <a:off x="1153391" y="31174"/>
            <a:ext cx="9767455" cy="1330035"/>
          </a:xfrm>
        </p:spPr>
        <p:txBody>
          <a:bodyPr>
            <a:noAutofit/>
          </a:bodyPr>
          <a:lstStyle/>
          <a:p>
            <a:pPr algn="ctr"/>
            <a:r>
              <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NET TRADE AND TERRORIST ATTACKS</a:t>
            </a:r>
          </a:p>
        </p:txBody>
      </p:sp>
      <p:sp>
        <p:nvSpPr>
          <p:cNvPr id="3" name="Content Placeholder 2">
            <a:extLst>
              <a:ext uri="{FF2B5EF4-FFF2-40B4-BE49-F238E27FC236}">
                <a16:creationId xmlns:a16="http://schemas.microsoft.com/office/drawing/2014/main" id="{B3E1B39C-EF7A-0EF6-0BAE-6B42AAC98B43}"/>
              </a:ext>
            </a:extLst>
          </p:cNvPr>
          <p:cNvSpPr>
            <a:spLocks noGrp="1"/>
          </p:cNvSpPr>
          <p:nvPr>
            <p:ph idx="1"/>
          </p:nvPr>
        </p:nvSpPr>
        <p:spPr>
          <a:xfrm>
            <a:off x="1698773" y="3762632"/>
            <a:ext cx="9249785" cy="2940626"/>
          </a:xfrm>
        </p:spPr>
        <p:txBody>
          <a:bodyPr>
            <a:normAutofit fontScale="25000" lnSpcReduction="20000"/>
          </a:bodyPr>
          <a:lstStyle/>
          <a:p>
            <a:pPr>
              <a:lnSpc>
                <a:spcPct val="115000"/>
              </a:lnSpc>
              <a:spcAft>
                <a:spcPts val="1000"/>
              </a:spcAft>
              <a:buClrTx/>
              <a:buFont typeface="Wingdings" panose="05000000000000000000" pitchFamily="2" charset="2"/>
              <a:buChar char="v"/>
            </a:pPr>
            <a:r>
              <a:rPr lang="en-US" sz="7200" dirty="0">
                <a:effectLst/>
                <a:latin typeface="Calibri" panose="020F0502020204030204" pitchFamily="34" charset="0"/>
                <a:ea typeface="Calibri" panose="020F0502020204030204" pitchFamily="34" charset="0"/>
                <a:cs typeface="Calibri" panose="020F0502020204030204" pitchFamily="34" charset="0"/>
              </a:rPr>
              <a:t>The above data shows the pairwise correlation between NET TRADE IN GOODS AND SERVICES and TERRORIST ATTACKS TOTAL  NO OF ATTACKS, which is positive (i.e., 0.7190); indicating that as the number of terrorist attacks decreases, net trade in goods and services also decreases and vice-versa. This happens because terrorism and net trade are proportional to each other.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ClrTx/>
              <a:buFont typeface="Wingdings" panose="05000000000000000000" pitchFamily="2" charset="2"/>
              <a:buChar char="v"/>
            </a:pPr>
            <a:r>
              <a:rPr lang="en-US" sz="7200" dirty="0">
                <a:effectLst/>
                <a:latin typeface="Calibri" panose="020F0502020204030204" pitchFamily="34" charset="0"/>
                <a:ea typeface="Calibri" panose="020F0502020204030204" pitchFamily="34" charset="0"/>
                <a:cs typeface="Calibri" panose="020F0502020204030204" pitchFamily="34" charset="0"/>
              </a:rPr>
              <a:t>The correlation between NETTRADEIN~S and NETTRADEIN~S &amp; TERRORISTA~A and TERRORISTA~A shows the value 1.0000. This is because the correlation between any variable and itself is always 1.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C1228DD5-DD67-EAB7-6391-191F6CA33326}"/>
              </a:ext>
            </a:extLst>
          </p:cNvPr>
          <p:cNvPicPr>
            <a:picLocks noChangeAspect="1"/>
          </p:cNvPicPr>
          <p:nvPr/>
        </p:nvPicPr>
        <p:blipFill>
          <a:blip r:embed="rId2"/>
          <a:stretch>
            <a:fillRect/>
          </a:stretch>
        </p:blipFill>
        <p:spPr>
          <a:xfrm>
            <a:off x="1797627" y="1840595"/>
            <a:ext cx="7949046" cy="1797627"/>
          </a:xfrm>
          <a:prstGeom prst="rect">
            <a:avLst/>
          </a:prstGeom>
        </p:spPr>
      </p:pic>
    </p:spTree>
    <p:extLst>
      <p:ext uri="{BB962C8B-B14F-4D97-AF65-F5344CB8AC3E}">
        <p14:creationId xmlns:p14="http://schemas.microsoft.com/office/powerpoint/2010/main" val="2044377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9DA0-EA6F-8DF6-E545-9FE250789A22}"/>
              </a:ext>
            </a:extLst>
          </p:cNvPr>
          <p:cNvSpPr>
            <a:spLocks noGrp="1"/>
          </p:cNvSpPr>
          <p:nvPr>
            <p:ph type="title"/>
          </p:nvPr>
        </p:nvSpPr>
        <p:spPr>
          <a:xfrm>
            <a:off x="602673" y="72736"/>
            <a:ext cx="10901940" cy="1371599"/>
          </a:xfrm>
        </p:spPr>
        <p:txBody>
          <a:bodyPr>
            <a:noAutofit/>
          </a:bodyPr>
          <a:lstStyle/>
          <a:p>
            <a:pPr algn="ctr"/>
            <a:r>
              <a:rPr lang="en-IN" sz="4800" dirty="0">
                <a:solidFill>
                  <a:schemeClr val="tx1"/>
                </a:solidFill>
                <a:latin typeface="Britannic Bold" panose="020B0903060703020204" pitchFamily="34" charset="0"/>
              </a:rPr>
              <a:t>GRAPH FOR NET TRADE </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AND TERRORIST ATTACKS</a:t>
            </a:r>
          </a:p>
        </p:txBody>
      </p:sp>
      <p:sp>
        <p:nvSpPr>
          <p:cNvPr id="3" name="Content Placeholder 2">
            <a:extLst>
              <a:ext uri="{FF2B5EF4-FFF2-40B4-BE49-F238E27FC236}">
                <a16:creationId xmlns:a16="http://schemas.microsoft.com/office/drawing/2014/main" id="{55187447-D3F1-422B-E30B-DD10E104729E}"/>
              </a:ext>
            </a:extLst>
          </p:cNvPr>
          <p:cNvSpPr>
            <a:spLocks noGrp="1"/>
          </p:cNvSpPr>
          <p:nvPr>
            <p:ph idx="1"/>
          </p:nvPr>
        </p:nvSpPr>
        <p:spPr>
          <a:xfrm>
            <a:off x="1506683" y="5590310"/>
            <a:ext cx="9997929" cy="1119308"/>
          </a:xfrm>
        </p:spPr>
        <p:txBody>
          <a:bodyPr>
            <a:normAutofit/>
          </a:bodyPr>
          <a:lstStyle/>
          <a:p>
            <a:endParaRPr lang="en-US" dirty="0"/>
          </a:p>
          <a:p>
            <a:pPr>
              <a:buClrTx/>
              <a:buFont typeface="Wingdings" panose="05000000000000000000" pitchFamily="2" charset="2"/>
              <a:buChar char="v"/>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positive</a:t>
            </a:r>
            <a:r>
              <a:rPr lang="en-US" dirty="0">
                <a:latin typeface="Calibri" panose="020F0502020204030204" pitchFamily="34" charset="0"/>
                <a:cs typeface="Calibri" panose="020F0502020204030204" pitchFamily="34" charset="0"/>
              </a:rPr>
              <a:t> relation is noticed between Net trade and number of Terrorist Attacks in India.</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23A8B00-9D93-E781-BC5B-ACA16CE9E6A2}"/>
              </a:ext>
            </a:extLst>
          </p:cNvPr>
          <p:cNvPicPr>
            <a:picLocks noChangeAspect="1"/>
          </p:cNvPicPr>
          <p:nvPr/>
        </p:nvPicPr>
        <p:blipFill>
          <a:blip r:embed="rId2"/>
          <a:stretch>
            <a:fillRect/>
          </a:stretch>
        </p:blipFill>
        <p:spPr>
          <a:xfrm>
            <a:off x="1598878" y="1943100"/>
            <a:ext cx="8807207" cy="1888236"/>
          </a:xfrm>
          <a:prstGeom prst="rect">
            <a:avLst/>
          </a:prstGeom>
        </p:spPr>
      </p:pic>
      <p:pic>
        <p:nvPicPr>
          <p:cNvPr id="6" name="Picture 5">
            <a:extLst>
              <a:ext uri="{FF2B5EF4-FFF2-40B4-BE49-F238E27FC236}">
                <a16:creationId xmlns:a16="http://schemas.microsoft.com/office/drawing/2014/main" id="{0D87C5C9-F63B-3202-2C5E-BAF60E282EFF}"/>
              </a:ext>
            </a:extLst>
          </p:cNvPr>
          <p:cNvPicPr>
            <a:picLocks noChangeAspect="1"/>
          </p:cNvPicPr>
          <p:nvPr/>
        </p:nvPicPr>
        <p:blipFill>
          <a:blip r:embed="rId3"/>
          <a:stretch>
            <a:fillRect/>
          </a:stretch>
        </p:blipFill>
        <p:spPr>
          <a:xfrm>
            <a:off x="2815937" y="2795852"/>
            <a:ext cx="5781288" cy="2794458"/>
          </a:xfrm>
          <a:prstGeom prst="rect">
            <a:avLst/>
          </a:prstGeom>
        </p:spPr>
      </p:pic>
    </p:spTree>
    <p:extLst>
      <p:ext uri="{BB962C8B-B14F-4D97-AF65-F5344CB8AC3E}">
        <p14:creationId xmlns:p14="http://schemas.microsoft.com/office/powerpoint/2010/main" val="3349636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0178A9D-FBDF-8606-0B1D-8CEB912BF5F6}"/>
              </a:ext>
            </a:extLst>
          </p:cNvPr>
          <p:cNvSpPr>
            <a:spLocks noGrp="1"/>
          </p:cNvSpPr>
          <p:nvPr>
            <p:ph idx="1"/>
          </p:nvPr>
        </p:nvSpPr>
        <p:spPr>
          <a:xfrm>
            <a:off x="677334" y="1470455"/>
            <a:ext cx="8596668" cy="4570908"/>
          </a:xfrm>
        </p:spPr>
        <p:txBody>
          <a:bodyPr/>
          <a:lstStyle/>
          <a:p>
            <a:pPr marL="0" indent="0">
              <a:buNone/>
            </a:pPr>
            <a:r>
              <a:rPr lang="en-IN" sz="4000" dirty="0">
                <a:latin typeface="Britannic Bold" panose="020B0903060703020204" pitchFamily="34" charset="0"/>
                <a:cs typeface="Arial" panose="020B0604020202020204" pitchFamily="34" charset="0"/>
              </a:rPr>
              <a:t>            PAIRWISE CORRELATION  </a:t>
            </a:r>
          </a:p>
          <a:p>
            <a:pPr marL="0" indent="0">
              <a:buNone/>
            </a:pPr>
            <a:r>
              <a:rPr lang="en-IN" sz="4000" dirty="0">
                <a:latin typeface="Britannic Bold" panose="020B0903060703020204" pitchFamily="34" charset="0"/>
                <a:cs typeface="Arial" panose="020B0604020202020204" pitchFamily="34" charset="0"/>
              </a:rPr>
              <a:t>               AMONG VARIABLES </a:t>
            </a:r>
          </a:p>
          <a:p>
            <a:pPr marL="0" indent="0">
              <a:buNone/>
            </a:pPr>
            <a:endParaRPr lang="en-IN" sz="4000" dirty="0">
              <a:latin typeface="Britannic Bold" panose="020B0903060703020204" pitchFamily="34" charset="0"/>
              <a:cs typeface="Arial" panose="020B0604020202020204" pitchFamily="34" charset="0"/>
            </a:endParaRPr>
          </a:p>
          <a:p>
            <a:pPr marL="0" indent="0" algn="ctr">
              <a:buNone/>
            </a:pPr>
            <a:r>
              <a:rPr lang="en-IN" sz="4000" b="1" i="1" dirty="0">
                <a:latin typeface="Britannic Bold" panose="020B0903060703020204" pitchFamily="34" charset="0"/>
                <a:cs typeface="Arial" panose="020B0604020202020204" pitchFamily="34" charset="0"/>
              </a:rPr>
              <a:t>   “</a:t>
            </a:r>
            <a:r>
              <a:rPr lang="en-IN" sz="4000" b="1" i="1" u="sng" dirty="0">
                <a:latin typeface="Britannic Bold" panose="020B0903060703020204" pitchFamily="34" charset="0"/>
                <a:cs typeface="Arial" panose="020B0604020202020204" pitchFamily="34" charset="0"/>
              </a:rPr>
              <a:t>THE CASE FOR PAKISTAN”</a:t>
            </a:r>
          </a:p>
        </p:txBody>
      </p:sp>
    </p:spTree>
    <p:extLst>
      <p:ext uri="{BB962C8B-B14F-4D97-AF65-F5344CB8AC3E}">
        <p14:creationId xmlns:p14="http://schemas.microsoft.com/office/powerpoint/2010/main" val="271622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0EEE-6067-FDA9-0AF6-D0F12D579B6C}"/>
              </a:ext>
            </a:extLst>
          </p:cNvPr>
          <p:cNvSpPr>
            <a:spLocks noGrp="1"/>
          </p:cNvSpPr>
          <p:nvPr>
            <p:ph type="title"/>
          </p:nvPr>
        </p:nvSpPr>
        <p:spPr>
          <a:xfrm>
            <a:off x="1589809" y="624110"/>
            <a:ext cx="9914803" cy="726708"/>
          </a:xfrm>
        </p:spPr>
        <p:txBody>
          <a:bodyPr>
            <a:noAutofit/>
          </a:bodyPr>
          <a:lstStyle/>
          <a:p>
            <a:r>
              <a:rPr lang="en-IN" sz="4800" dirty="0">
                <a:solidFill>
                  <a:schemeClr val="tx1"/>
                </a:solidFill>
                <a:latin typeface="Britannic Bold" panose="020B0903060703020204" pitchFamily="34" charset="0"/>
              </a:rPr>
              <a:t>FDI AND TERRORIST ATTACKS</a:t>
            </a:r>
          </a:p>
        </p:txBody>
      </p:sp>
      <p:sp>
        <p:nvSpPr>
          <p:cNvPr id="3" name="Content Placeholder 2">
            <a:extLst>
              <a:ext uri="{FF2B5EF4-FFF2-40B4-BE49-F238E27FC236}">
                <a16:creationId xmlns:a16="http://schemas.microsoft.com/office/drawing/2014/main" id="{76DA75AE-C5F1-8EC4-50AE-A3906A054E99}"/>
              </a:ext>
            </a:extLst>
          </p:cNvPr>
          <p:cNvSpPr>
            <a:spLocks noGrp="1"/>
          </p:cNvSpPr>
          <p:nvPr>
            <p:ph idx="1"/>
          </p:nvPr>
        </p:nvSpPr>
        <p:spPr>
          <a:xfrm>
            <a:off x="1612739" y="3896451"/>
            <a:ext cx="9039256" cy="2566555"/>
          </a:xfrm>
        </p:spPr>
        <p:txBody>
          <a:bodyPr>
            <a:normAutofit fontScale="92500" lnSpcReduction="20000"/>
          </a:bodyPr>
          <a:lstStyle/>
          <a:p>
            <a:pPr marL="0" indent="0">
              <a:buNone/>
            </a:pPr>
            <a:endParaRPr lang="en-US" sz="1900" dirty="0">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1900" dirty="0">
                <a:latin typeface="Calibri" panose="020F0502020204030204" pitchFamily="34" charset="0"/>
                <a:ea typeface="Calibri" panose="020F0502020204030204" pitchFamily="34" charset="0"/>
                <a:cs typeface="Calibri" panose="020F0502020204030204" pitchFamily="34" charset="0"/>
              </a:rPr>
              <a:t>The above data shows the pairwise correlation between FDI IN GDP and TERRORIST ATTACKS, which is positive (i.e., 0.1320); indicating that as number of terrorist attacks decreases, FDI of Pakistan (% of GDP) decreases and vice-versa. But, as we know, terrorism and FDI is inversely related to each other; in our data, for the given time period, we are getting a positive relation between terrorist attacks and FDI of Pakistan.   </a:t>
            </a:r>
          </a:p>
          <a:p>
            <a:pPr>
              <a:buClrTx/>
              <a:buFont typeface="Wingdings" panose="05000000000000000000" pitchFamily="2" charset="2"/>
              <a:buChar char="v"/>
            </a:pPr>
            <a:r>
              <a:rPr lang="en-US" sz="1900" dirty="0">
                <a:latin typeface="Calibri" panose="020F0502020204030204" pitchFamily="34" charset="0"/>
                <a:ea typeface="Calibri" panose="020F0502020204030204" pitchFamily="34" charset="0"/>
                <a:cs typeface="Calibri" panose="020F0502020204030204" pitchFamily="34" charset="0"/>
              </a:rPr>
              <a:t>The correlation between FDI IN GDP and FDI IN GDP &amp; TERRORISTS~S and TERRORISTS~S shows the value 1.0000. This is because the correlation between any variable and itself is always 1. </a:t>
            </a:r>
          </a:p>
          <a:p>
            <a:pPr marL="0" indent="0">
              <a:buNone/>
            </a:pPr>
            <a:endParaRPr lang="en-IN" dirty="0"/>
          </a:p>
        </p:txBody>
      </p:sp>
      <p:pic>
        <p:nvPicPr>
          <p:cNvPr id="7" name="Picture 6">
            <a:extLst>
              <a:ext uri="{FF2B5EF4-FFF2-40B4-BE49-F238E27FC236}">
                <a16:creationId xmlns:a16="http://schemas.microsoft.com/office/drawing/2014/main" id="{97887FFA-09AD-36F2-EE24-1B95C1FFEB6A}"/>
              </a:ext>
            </a:extLst>
          </p:cNvPr>
          <p:cNvPicPr>
            <a:picLocks noChangeAspect="1"/>
          </p:cNvPicPr>
          <p:nvPr/>
        </p:nvPicPr>
        <p:blipFill>
          <a:blip r:embed="rId2"/>
          <a:stretch>
            <a:fillRect/>
          </a:stretch>
        </p:blipFill>
        <p:spPr>
          <a:xfrm>
            <a:off x="1946372" y="1620982"/>
            <a:ext cx="7799616" cy="2275469"/>
          </a:xfrm>
          <a:prstGeom prst="rect">
            <a:avLst/>
          </a:prstGeom>
        </p:spPr>
      </p:pic>
    </p:spTree>
    <p:extLst>
      <p:ext uri="{BB962C8B-B14F-4D97-AF65-F5344CB8AC3E}">
        <p14:creationId xmlns:p14="http://schemas.microsoft.com/office/powerpoint/2010/main" val="3615809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F5B6-6095-7C06-EAF3-97A218BC439D}"/>
              </a:ext>
            </a:extLst>
          </p:cNvPr>
          <p:cNvSpPr>
            <a:spLocks noGrp="1"/>
          </p:cNvSpPr>
          <p:nvPr>
            <p:ph type="title"/>
          </p:nvPr>
        </p:nvSpPr>
        <p:spPr>
          <a:xfrm>
            <a:off x="1381991" y="123721"/>
            <a:ext cx="10122621" cy="1175143"/>
          </a:xfrm>
        </p:spPr>
        <p:txBody>
          <a:bodyPr>
            <a:normAutofit fontScale="90000"/>
          </a:bodyPr>
          <a:lstStyle/>
          <a:p>
            <a:r>
              <a:rPr lang="en-IN" dirty="0">
                <a:latin typeface="Britannic Bold" panose="020B0903060703020204" pitchFamily="34" charset="0"/>
              </a:rPr>
              <a:t>                </a:t>
            </a:r>
            <a:r>
              <a:rPr lang="en-IN" sz="4800" dirty="0">
                <a:solidFill>
                  <a:schemeClr val="tx1"/>
                </a:solidFill>
                <a:latin typeface="Britannic Bold" panose="020B0903060703020204" pitchFamily="34" charset="0"/>
              </a:rPr>
              <a:t>GRAPH FOR FDI AND </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            TERRORIST ATTACKS</a:t>
            </a:r>
          </a:p>
        </p:txBody>
      </p:sp>
      <p:sp>
        <p:nvSpPr>
          <p:cNvPr id="3" name="Content Placeholder 2">
            <a:extLst>
              <a:ext uri="{FF2B5EF4-FFF2-40B4-BE49-F238E27FC236}">
                <a16:creationId xmlns:a16="http://schemas.microsoft.com/office/drawing/2014/main" id="{A3C4607F-5657-8517-2015-44CA32711C0F}"/>
              </a:ext>
            </a:extLst>
          </p:cNvPr>
          <p:cNvSpPr>
            <a:spLocks noGrp="1"/>
          </p:cNvSpPr>
          <p:nvPr>
            <p:ph idx="1"/>
          </p:nvPr>
        </p:nvSpPr>
        <p:spPr>
          <a:xfrm>
            <a:off x="1641764" y="5195454"/>
            <a:ext cx="9862847" cy="1662545"/>
          </a:xfrm>
        </p:spPr>
        <p:txBody>
          <a:bodyPr/>
          <a:lstStyle/>
          <a:p>
            <a:pPr>
              <a:buClrTx/>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There is a </a:t>
            </a:r>
            <a:r>
              <a:rPr lang="en-US" b="1" dirty="0">
                <a:latin typeface="Calibri" panose="020F0502020204030204" pitchFamily="34" charset="0"/>
                <a:ea typeface="Calibri" panose="020F0502020204030204" pitchFamily="34" charset="0"/>
                <a:cs typeface="Calibri" panose="020F0502020204030204" pitchFamily="34" charset="0"/>
              </a:rPr>
              <a:t>slight positive</a:t>
            </a:r>
            <a:r>
              <a:rPr lang="en-US" dirty="0">
                <a:latin typeface="Calibri" panose="020F0502020204030204" pitchFamily="34" charset="0"/>
                <a:ea typeface="Calibri" panose="020F0502020204030204" pitchFamily="34" charset="0"/>
                <a:cs typeface="Calibri" panose="020F0502020204030204" pitchFamily="34" charset="0"/>
              </a:rPr>
              <a:t> relation between FDI and number of terrorist attacks in Pakistan.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A3CCBAD4-DD39-3E6B-1EB5-3460D344A24B}"/>
              </a:ext>
            </a:extLst>
          </p:cNvPr>
          <p:cNvPicPr>
            <a:picLocks noChangeAspect="1"/>
          </p:cNvPicPr>
          <p:nvPr/>
        </p:nvPicPr>
        <p:blipFill>
          <a:blip r:embed="rId2"/>
          <a:stretch>
            <a:fillRect/>
          </a:stretch>
        </p:blipFill>
        <p:spPr>
          <a:xfrm>
            <a:off x="696191" y="1603593"/>
            <a:ext cx="10674585" cy="1175143"/>
          </a:xfrm>
          <a:prstGeom prst="rect">
            <a:avLst/>
          </a:prstGeom>
        </p:spPr>
      </p:pic>
      <p:pic>
        <p:nvPicPr>
          <p:cNvPr id="10" name="Picture 9">
            <a:extLst>
              <a:ext uri="{FF2B5EF4-FFF2-40B4-BE49-F238E27FC236}">
                <a16:creationId xmlns:a16="http://schemas.microsoft.com/office/drawing/2014/main" id="{E77620D3-F013-BC01-3BC2-B76D2028E4BA}"/>
              </a:ext>
            </a:extLst>
          </p:cNvPr>
          <p:cNvPicPr>
            <a:picLocks noChangeAspect="1"/>
          </p:cNvPicPr>
          <p:nvPr/>
        </p:nvPicPr>
        <p:blipFill>
          <a:blip r:embed="rId3"/>
          <a:stretch>
            <a:fillRect/>
          </a:stretch>
        </p:blipFill>
        <p:spPr>
          <a:xfrm>
            <a:off x="2861151" y="2348344"/>
            <a:ext cx="5777345" cy="2452255"/>
          </a:xfrm>
          <a:prstGeom prst="rect">
            <a:avLst/>
          </a:prstGeom>
        </p:spPr>
      </p:pic>
    </p:spTree>
    <p:extLst>
      <p:ext uri="{BB962C8B-B14F-4D97-AF65-F5344CB8AC3E}">
        <p14:creationId xmlns:p14="http://schemas.microsoft.com/office/powerpoint/2010/main" val="492983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F47B-B1A8-1D56-EFE1-7B7E73A18946}"/>
              </a:ext>
            </a:extLst>
          </p:cNvPr>
          <p:cNvSpPr>
            <a:spLocks noGrp="1"/>
          </p:cNvSpPr>
          <p:nvPr>
            <p:ph type="title"/>
          </p:nvPr>
        </p:nvSpPr>
        <p:spPr>
          <a:xfrm>
            <a:off x="1797627" y="624110"/>
            <a:ext cx="9706985" cy="1280890"/>
          </a:xfrm>
        </p:spPr>
        <p:txBody>
          <a:bodyPr>
            <a:normAutofit/>
          </a:bodyPr>
          <a:lstStyle/>
          <a:p>
            <a:r>
              <a:rPr lang="en-IN" sz="4800" dirty="0">
                <a:solidFill>
                  <a:schemeClr val="tx1"/>
                </a:solidFill>
                <a:latin typeface="Britannic Bold" panose="020B0903060703020204" pitchFamily="34" charset="0"/>
              </a:rPr>
              <a:t>GDP AND TERRORIST ATTACKS</a:t>
            </a:r>
          </a:p>
        </p:txBody>
      </p:sp>
      <p:sp>
        <p:nvSpPr>
          <p:cNvPr id="3" name="Content Placeholder 2">
            <a:extLst>
              <a:ext uri="{FF2B5EF4-FFF2-40B4-BE49-F238E27FC236}">
                <a16:creationId xmlns:a16="http://schemas.microsoft.com/office/drawing/2014/main" id="{45DF8FB1-8599-E8C9-0635-4FED6E0EA4AF}"/>
              </a:ext>
            </a:extLst>
          </p:cNvPr>
          <p:cNvSpPr>
            <a:spLocks noGrp="1"/>
          </p:cNvSpPr>
          <p:nvPr>
            <p:ph idx="1"/>
          </p:nvPr>
        </p:nvSpPr>
        <p:spPr>
          <a:xfrm>
            <a:off x="1543190" y="3653106"/>
            <a:ext cx="8688676" cy="2660073"/>
          </a:xfrm>
        </p:spPr>
        <p:txBody>
          <a:bodyPr>
            <a:normAutofit fontScale="92500" lnSpcReduction="20000"/>
          </a:bodyPr>
          <a:lstStyle/>
          <a:p>
            <a:pPr>
              <a:lnSpc>
                <a:spcPct val="115000"/>
              </a:lnSpc>
              <a:spcAft>
                <a:spcPts val="1000"/>
              </a:spcAft>
              <a:buClrTx/>
              <a:buFont typeface="Wingdings" panose="05000000000000000000" pitchFamily="2" charset="2"/>
              <a:buChar char="v"/>
            </a:pPr>
            <a:r>
              <a:rPr lang="en-US" sz="1900" dirty="0">
                <a:effectLst/>
                <a:latin typeface="Calibri" panose="020F0502020204030204" pitchFamily="34" charset="0"/>
                <a:ea typeface="Calibri" panose="020F0502020204030204" pitchFamily="34" charset="0"/>
                <a:cs typeface="Calibri" panose="020F0502020204030204" pitchFamily="34" charset="0"/>
              </a:rPr>
              <a:t>The above data shows the pairwise correlation between GDPCURRENTUSA and TERRORISTATTACKS, which is positive (i.e., 0.0749); indicating that as number of terrorist attacks decreases, GDP of Pakistan decreases and vice-versa. But, as we know, terrorism and GDP is inversely related to each other; in our data, for the given time period, we are getting a positive relation between terrorist attacks and GDP of Pakistan.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ClrTx/>
              <a:buFont typeface="Wingdings" panose="05000000000000000000" pitchFamily="2" charset="2"/>
              <a:buChar char="v"/>
            </a:pPr>
            <a:r>
              <a:rPr lang="en-US" sz="1900" dirty="0">
                <a:effectLst/>
                <a:latin typeface="Calibri" panose="020F0502020204030204" pitchFamily="34" charset="0"/>
                <a:ea typeface="Calibri" panose="020F0502020204030204" pitchFamily="34" charset="0"/>
                <a:cs typeface="Calibri" panose="020F0502020204030204" pitchFamily="34" charset="0"/>
              </a:rPr>
              <a:t>The correlation between GDPCURRENT~A and GDPCURRENT~A &amp; TERRORISTS~S and TERRORISTS~S shows the value 1.0000. This is because the correlation between any variable and itself is always 1.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D224602-294B-2029-D66A-0789BD009C26}"/>
              </a:ext>
            </a:extLst>
          </p:cNvPr>
          <p:cNvPicPr>
            <a:picLocks noChangeAspect="1"/>
          </p:cNvPicPr>
          <p:nvPr/>
        </p:nvPicPr>
        <p:blipFill>
          <a:blip r:embed="rId2"/>
          <a:stretch>
            <a:fillRect/>
          </a:stretch>
        </p:blipFill>
        <p:spPr>
          <a:xfrm>
            <a:off x="2112542" y="1744362"/>
            <a:ext cx="7333234" cy="2165604"/>
          </a:xfrm>
          <a:prstGeom prst="rect">
            <a:avLst/>
          </a:prstGeom>
        </p:spPr>
      </p:pic>
    </p:spTree>
    <p:extLst>
      <p:ext uri="{BB962C8B-B14F-4D97-AF65-F5344CB8AC3E}">
        <p14:creationId xmlns:p14="http://schemas.microsoft.com/office/powerpoint/2010/main" val="2417925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3C1A-E169-1842-5721-B72E1F7FCD06}"/>
              </a:ext>
            </a:extLst>
          </p:cNvPr>
          <p:cNvSpPr>
            <a:spLocks noGrp="1"/>
          </p:cNvSpPr>
          <p:nvPr>
            <p:ph type="title"/>
          </p:nvPr>
        </p:nvSpPr>
        <p:spPr>
          <a:xfrm>
            <a:off x="1260764" y="-1"/>
            <a:ext cx="10243849" cy="1519881"/>
          </a:xfrm>
        </p:spPr>
        <p:txBody>
          <a:bodyPr>
            <a:noAutofit/>
          </a:bodyPr>
          <a:lstStyle/>
          <a:p>
            <a:r>
              <a:rPr lang="en-IN" sz="4800" dirty="0">
                <a:solidFill>
                  <a:schemeClr val="tx1"/>
                </a:solidFill>
                <a:latin typeface="Britannic Bold" panose="020B0903060703020204" pitchFamily="34" charset="0"/>
              </a:rPr>
              <a:t>         GRAPH FOR GDP AND</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         TERRORIST ATTACKS</a:t>
            </a:r>
          </a:p>
        </p:txBody>
      </p:sp>
      <p:sp>
        <p:nvSpPr>
          <p:cNvPr id="3" name="Content Placeholder 2">
            <a:extLst>
              <a:ext uri="{FF2B5EF4-FFF2-40B4-BE49-F238E27FC236}">
                <a16:creationId xmlns:a16="http://schemas.microsoft.com/office/drawing/2014/main" id="{0FD5632B-8BFC-A415-FB16-CFC437D67CF2}"/>
              </a:ext>
            </a:extLst>
          </p:cNvPr>
          <p:cNvSpPr>
            <a:spLocks noGrp="1"/>
          </p:cNvSpPr>
          <p:nvPr>
            <p:ph idx="1"/>
          </p:nvPr>
        </p:nvSpPr>
        <p:spPr>
          <a:xfrm>
            <a:off x="2202873" y="4935684"/>
            <a:ext cx="9301739" cy="1328831"/>
          </a:xfrm>
        </p:spPr>
        <p:txBody>
          <a:bodyPr>
            <a:normAutofit/>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87367A24-FDCE-E931-0C31-EF7C82DDFF61}"/>
              </a:ext>
            </a:extLst>
          </p:cNvPr>
          <p:cNvPicPr>
            <a:picLocks noChangeAspect="1"/>
          </p:cNvPicPr>
          <p:nvPr/>
        </p:nvPicPr>
        <p:blipFill>
          <a:blip r:embed="rId2"/>
          <a:stretch>
            <a:fillRect/>
          </a:stretch>
        </p:blipFill>
        <p:spPr>
          <a:xfrm>
            <a:off x="2092942" y="1252771"/>
            <a:ext cx="9450738" cy="1328831"/>
          </a:xfrm>
          <a:prstGeom prst="rect">
            <a:avLst/>
          </a:prstGeom>
        </p:spPr>
      </p:pic>
      <p:pic>
        <p:nvPicPr>
          <p:cNvPr id="8" name="Picture 7">
            <a:extLst>
              <a:ext uri="{FF2B5EF4-FFF2-40B4-BE49-F238E27FC236}">
                <a16:creationId xmlns:a16="http://schemas.microsoft.com/office/drawing/2014/main" id="{25FB19D5-935B-55ED-E8F6-CDB371F3D90F}"/>
              </a:ext>
            </a:extLst>
          </p:cNvPr>
          <p:cNvPicPr>
            <a:picLocks noChangeAspect="1"/>
          </p:cNvPicPr>
          <p:nvPr/>
        </p:nvPicPr>
        <p:blipFill>
          <a:blip r:embed="rId3"/>
          <a:stretch>
            <a:fillRect/>
          </a:stretch>
        </p:blipFill>
        <p:spPr>
          <a:xfrm>
            <a:off x="2805545" y="2537800"/>
            <a:ext cx="5964381" cy="3371380"/>
          </a:xfrm>
          <a:prstGeom prst="rect">
            <a:avLst/>
          </a:prstGeom>
        </p:spPr>
      </p:pic>
      <p:sp>
        <p:nvSpPr>
          <p:cNvPr id="12" name="TextBox 11">
            <a:extLst>
              <a:ext uri="{FF2B5EF4-FFF2-40B4-BE49-F238E27FC236}">
                <a16:creationId xmlns:a16="http://schemas.microsoft.com/office/drawing/2014/main" id="{2876F036-7A14-5EE4-0CD0-6F8E16938E15}"/>
              </a:ext>
            </a:extLst>
          </p:cNvPr>
          <p:cNvSpPr txBox="1"/>
          <p:nvPr/>
        </p:nvSpPr>
        <p:spPr>
          <a:xfrm>
            <a:off x="1816442" y="5608407"/>
            <a:ext cx="9727237" cy="984885"/>
          </a:xfrm>
          <a:prstGeom prst="rect">
            <a:avLst/>
          </a:prstGeom>
          <a:noFill/>
        </p:spPr>
        <p:txBody>
          <a:bodyPr wrap="square">
            <a:spAutoFit/>
          </a:bodyPr>
          <a:lstStyle/>
          <a:p>
            <a:endParaRPr lang="en-US" sz="2000" dirty="0"/>
          </a:p>
          <a:p>
            <a:pPr marL="285750" indent="-285750">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  The relationship between  Terrorist Attacks and   GDP of Pakistan is</a:t>
            </a:r>
            <a:r>
              <a:rPr lang="en-US" b="1" dirty="0">
                <a:latin typeface="Calibri" panose="020F0502020204030204" pitchFamily="34" charset="0"/>
                <a:ea typeface="Calibri" panose="020F0502020204030204" pitchFamily="34" charset="0"/>
                <a:cs typeface="Calibri" panose="020F0502020204030204" pitchFamily="34" charset="0"/>
              </a:rPr>
              <a:t> positive</a:t>
            </a:r>
            <a:r>
              <a:rPr lang="en-US" sz="2000" dirty="0"/>
              <a:t>. </a:t>
            </a:r>
            <a:endParaRPr lang="en-IN" sz="2000" dirty="0"/>
          </a:p>
        </p:txBody>
      </p:sp>
    </p:spTree>
    <p:extLst>
      <p:ext uri="{BB962C8B-B14F-4D97-AF65-F5344CB8AC3E}">
        <p14:creationId xmlns:p14="http://schemas.microsoft.com/office/powerpoint/2010/main" val="950277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E1A7-C478-2F9D-8791-34A8A2FB2CAF}"/>
              </a:ext>
            </a:extLst>
          </p:cNvPr>
          <p:cNvSpPr>
            <a:spLocks noGrp="1"/>
          </p:cNvSpPr>
          <p:nvPr>
            <p:ph type="title"/>
          </p:nvPr>
        </p:nvSpPr>
        <p:spPr>
          <a:xfrm>
            <a:off x="1350818" y="624110"/>
            <a:ext cx="10153795" cy="820226"/>
          </a:xfrm>
        </p:spPr>
        <p:txBody>
          <a:bodyPr>
            <a:noAutofit/>
          </a:bodyPr>
          <a:lstStyle/>
          <a:p>
            <a:r>
              <a:rPr lang="en-IN" sz="4800" dirty="0">
                <a:solidFill>
                  <a:schemeClr val="tx1"/>
                </a:solidFill>
                <a:latin typeface="Britannic Bold" panose="020B0903060703020204" pitchFamily="34" charset="0"/>
              </a:rPr>
              <a:t>DEFENCE AND TERRORIST ATTACKS</a:t>
            </a:r>
          </a:p>
        </p:txBody>
      </p:sp>
      <p:sp>
        <p:nvSpPr>
          <p:cNvPr id="3" name="Content Placeholder 2">
            <a:extLst>
              <a:ext uri="{FF2B5EF4-FFF2-40B4-BE49-F238E27FC236}">
                <a16:creationId xmlns:a16="http://schemas.microsoft.com/office/drawing/2014/main" id="{50907D3D-1DE7-28A4-438A-3E3E84C8E311}"/>
              </a:ext>
            </a:extLst>
          </p:cNvPr>
          <p:cNvSpPr>
            <a:spLocks noGrp="1"/>
          </p:cNvSpPr>
          <p:nvPr>
            <p:ph idx="1"/>
          </p:nvPr>
        </p:nvSpPr>
        <p:spPr>
          <a:xfrm>
            <a:off x="1781340" y="3541896"/>
            <a:ext cx="8771802" cy="2805546"/>
          </a:xfrm>
        </p:spPr>
        <p:txBody>
          <a:bodyPr>
            <a:normAutofit fontScale="77500" lnSpcReduction="20000"/>
          </a:bodyPr>
          <a:lstStyle/>
          <a:p>
            <a:pPr>
              <a:buClrTx/>
              <a:buFont typeface="Wingdings" panose="05000000000000000000" pitchFamily="2" charset="2"/>
              <a:buChar char="v"/>
            </a:pPr>
            <a:r>
              <a:rPr lang="en-US" sz="2600" dirty="0">
                <a:latin typeface="Calibri" panose="020F0502020204030204" pitchFamily="34" charset="0"/>
                <a:ea typeface="Calibri" panose="020F0502020204030204" pitchFamily="34" charset="0"/>
                <a:cs typeface="Calibri" panose="020F0502020204030204" pitchFamily="34" charset="0"/>
              </a:rPr>
              <a:t>The above data shows the pairwise correlation between DEFENCEUSBILLION and TERRORIST ATTACKS, which is negative (i.e., - 0.6859); indicating that as number of terrorist attacks decreases, </a:t>
            </a:r>
            <a:r>
              <a:rPr lang="en-US" sz="2600" dirty="0" err="1">
                <a:latin typeface="Calibri" panose="020F0502020204030204" pitchFamily="34" charset="0"/>
                <a:ea typeface="Calibri" panose="020F0502020204030204" pitchFamily="34" charset="0"/>
                <a:cs typeface="Calibri" panose="020F0502020204030204" pitchFamily="34" charset="0"/>
              </a:rPr>
              <a:t>defence</a:t>
            </a:r>
            <a:r>
              <a:rPr lang="en-US" sz="2600" dirty="0">
                <a:latin typeface="Calibri" panose="020F0502020204030204" pitchFamily="34" charset="0"/>
                <a:ea typeface="Calibri" panose="020F0502020204030204" pitchFamily="34" charset="0"/>
                <a:cs typeface="Calibri" panose="020F0502020204030204" pitchFamily="34" charset="0"/>
              </a:rPr>
              <a:t> (in terms of US billion dollars) increases and vice-versa. But, as we know, terrorism and </a:t>
            </a:r>
            <a:r>
              <a:rPr lang="en-US" sz="2600" dirty="0" err="1">
                <a:latin typeface="Calibri" panose="020F0502020204030204" pitchFamily="34" charset="0"/>
                <a:ea typeface="Calibri" panose="020F0502020204030204" pitchFamily="34" charset="0"/>
                <a:cs typeface="Calibri" panose="020F0502020204030204" pitchFamily="34" charset="0"/>
              </a:rPr>
              <a:t>defence</a:t>
            </a:r>
            <a:r>
              <a:rPr lang="en-US" sz="2600" dirty="0">
                <a:latin typeface="Calibri" panose="020F0502020204030204" pitchFamily="34" charset="0"/>
                <a:ea typeface="Calibri" panose="020F0502020204030204" pitchFamily="34" charset="0"/>
                <a:cs typeface="Calibri" panose="020F0502020204030204" pitchFamily="34" charset="0"/>
              </a:rPr>
              <a:t> is proportional to each other; in our data, for the given time period, we are getting a negative relation between terrorist attacks and </a:t>
            </a:r>
            <a:r>
              <a:rPr lang="en-US" sz="2600" dirty="0" err="1">
                <a:latin typeface="Calibri" panose="020F0502020204030204" pitchFamily="34" charset="0"/>
                <a:ea typeface="Calibri" panose="020F0502020204030204" pitchFamily="34" charset="0"/>
                <a:cs typeface="Calibri" panose="020F0502020204030204" pitchFamily="34" charset="0"/>
              </a:rPr>
              <a:t>defence</a:t>
            </a:r>
            <a:r>
              <a:rPr lang="en-US" sz="2600" dirty="0">
                <a:latin typeface="Calibri" panose="020F0502020204030204" pitchFamily="34" charset="0"/>
                <a:ea typeface="Calibri" panose="020F0502020204030204" pitchFamily="34" charset="0"/>
                <a:cs typeface="Calibri" panose="020F0502020204030204" pitchFamily="34" charset="0"/>
              </a:rPr>
              <a:t> sector of Pakistan.   </a:t>
            </a:r>
          </a:p>
          <a:p>
            <a:pPr>
              <a:buClrTx/>
              <a:buFont typeface="Wingdings" panose="05000000000000000000" pitchFamily="2" charset="2"/>
              <a:buChar char="v"/>
            </a:pPr>
            <a:r>
              <a:rPr lang="en-US" sz="2600" dirty="0">
                <a:latin typeface="Calibri" panose="020F0502020204030204" pitchFamily="34" charset="0"/>
                <a:ea typeface="Calibri" panose="020F0502020204030204" pitchFamily="34" charset="0"/>
                <a:cs typeface="Calibri" panose="020F0502020204030204" pitchFamily="34" charset="0"/>
              </a:rPr>
              <a:t>The correlation between DEFENCEUSB~N and DEFENCEUSB~N &amp; TERRORISTS~S and TERRORISTS~S shows the value 1.0000. This is because the correlation between any variable and itself is always 1. </a:t>
            </a:r>
          </a:p>
          <a:p>
            <a:endParaRPr lang="en-IN" dirty="0"/>
          </a:p>
        </p:txBody>
      </p:sp>
      <p:pic>
        <p:nvPicPr>
          <p:cNvPr id="5" name="Picture 4">
            <a:extLst>
              <a:ext uri="{FF2B5EF4-FFF2-40B4-BE49-F238E27FC236}">
                <a16:creationId xmlns:a16="http://schemas.microsoft.com/office/drawing/2014/main" id="{018F7F2E-D46E-38BA-BAEB-9BD1945C2C03}"/>
              </a:ext>
            </a:extLst>
          </p:cNvPr>
          <p:cNvPicPr>
            <a:picLocks noChangeAspect="1"/>
          </p:cNvPicPr>
          <p:nvPr/>
        </p:nvPicPr>
        <p:blipFill>
          <a:blip r:embed="rId2"/>
          <a:stretch>
            <a:fillRect/>
          </a:stretch>
        </p:blipFill>
        <p:spPr>
          <a:xfrm>
            <a:off x="1910244" y="1619016"/>
            <a:ext cx="7546528" cy="2150918"/>
          </a:xfrm>
          <a:prstGeom prst="rect">
            <a:avLst/>
          </a:prstGeom>
        </p:spPr>
      </p:pic>
    </p:spTree>
    <p:extLst>
      <p:ext uri="{BB962C8B-B14F-4D97-AF65-F5344CB8AC3E}">
        <p14:creationId xmlns:p14="http://schemas.microsoft.com/office/powerpoint/2010/main" val="1079376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632E-1859-C6D5-D37A-FC6B9D992600}"/>
              </a:ext>
            </a:extLst>
          </p:cNvPr>
          <p:cNvSpPr>
            <a:spLocks noGrp="1"/>
          </p:cNvSpPr>
          <p:nvPr>
            <p:ph type="title"/>
          </p:nvPr>
        </p:nvSpPr>
        <p:spPr>
          <a:xfrm>
            <a:off x="951470" y="172995"/>
            <a:ext cx="10262989" cy="1433383"/>
          </a:xfrm>
        </p:spPr>
        <p:txBody>
          <a:bodyPr>
            <a:noAutofit/>
          </a:bodyPr>
          <a:lstStyle/>
          <a:p>
            <a:r>
              <a:rPr lang="en-IN" sz="4800" dirty="0">
                <a:solidFill>
                  <a:schemeClr val="tx1"/>
                </a:solidFill>
                <a:latin typeface="Britannic Bold" panose="020B0903060703020204" pitchFamily="34" charset="0"/>
              </a:rPr>
              <a:t>       GRAPH FOR DEFENCE AND</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          TERRORIST ATTACKS</a:t>
            </a:r>
          </a:p>
        </p:txBody>
      </p:sp>
      <p:pic>
        <p:nvPicPr>
          <p:cNvPr id="5" name="Picture 4">
            <a:extLst>
              <a:ext uri="{FF2B5EF4-FFF2-40B4-BE49-F238E27FC236}">
                <a16:creationId xmlns:a16="http://schemas.microsoft.com/office/drawing/2014/main" id="{1AE3E2BC-04E1-CD3F-5335-D066B9D61B81}"/>
              </a:ext>
            </a:extLst>
          </p:cNvPr>
          <p:cNvPicPr>
            <a:picLocks noChangeAspect="1"/>
          </p:cNvPicPr>
          <p:nvPr/>
        </p:nvPicPr>
        <p:blipFill>
          <a:blip r:embed="rId3"/>
          <a:stretch>
            <a:fillRect/>
          </a:stretch>
        </p:blipFill>
        <p:spPr>
          <a:xfrm>
            <a:off x="1713331" y="1454324"/>
            <a:ext cx="8416637" cy="1237488"/>
          </a:xfrm>
          <a:prstGeom prst="rect">
            <a:avLst/>
          </a:prstGeom>
        </p:spPr>
      </p:pic>
      <p:pic>
        <p:nvPicPr>
          <p:cNvPr id="6" name="Picture 5">
            <a:extLst>
              <a:ext uri="{FF2B5EF4-FFF2-40B4-BE49-F238E27FC236}">
                <a16:creationId xmlns:a16="http://schemas.microsoft.com/office/drawing/2014/main" id="{D71CF448-A5D0-342F-0E81-1BBA023206B9}"/>
              </a:ext>
            </a:extLst>
          </p:cNvPr>
          <p:cNvPicPr>
            <a:picLocks noChangeAspect="1"/>
          </p:cNvPicPr>
          <p:nvPr/>
        </p:nvPicPr>
        <p:blipFill>
          <a:blip r:embed="rId4"/>
          <a:stretch>
            <a:fillRect/>
          </a:stretch>
        </p:blipFill>
        <p:spPr>
          <a:xfrm>
            <a:off x="2526534" y="2577253"/>
            <a:ext cx="6444239" cy="3056179"/>
          </a:xfrm>
          <a:prstGeom prst="rect">
            <a:avLst/>
          </a:prstGeom>
        </p:spPr>
      </p:pic>
      <p:sp>
        <p:nvSpPr>
          <p:cNvPr id="8" name="TextBox 7">
            <a:extLst>
              <a:ext uri="{FF2B5EF4-FFF2-40B4-BE49-F238E27FC236}">
                <a16:creationId xmlns:a16="http://schemas.microsoft.com/office/drawing/2014/main" id="{E87A91BB-973F-5170-CEC7-ACD0658CBD68}"/>
              </a:ext>
            </a:extLst>
          </p:cNvPr>
          <p:cNvSpPr txBox="1"/>
          <p:nvPr/>
        </p:nvSpPr>
        <p:spPr>
          <a:xfrm>
            <a:off x="2183966" y="6121118"/>
            <a:ext cx="9320646" cy="400110"/>
          </a:xfrm>
          <a:prstGeom prst="rect">
            <a:avLst/>
          </a:prstGeom>
          <a:noFill/>
        </p:spPr>
        <p:txBody>
          <a:bodyPr wrap="square">
            <a:spAutoFit/>
          </a:bodyPr>
          <a:lstStyle/>
          <a:p>
            <a:pPr marL="342900" indent="-342900">
              <a:buFont typeface="Wingdings" panose="05000000000000000000" pitchFamily="2" charset="2"/>
              <a:buChar char="v"/>
            </a:pPr>
            <a:r>
              <a:rPr lang="en-US" sz="2000" dirty="0">
                <a:latin typeface="Calibri" panose="020F0502020204030204" pitchFamily="34" charset="0"/>
                <a:cs typeface="Calibri" panose="020F0502020204030204" pitchFamily="34" charset="0"/>
              </a:rPr>
              <a:t>The relationship between </a:t>
            </a:r>
            <a:r>
              <a:rPr lang="en-US" sz="2000" dirty="0" err="1">
                <a:latin typeface="Calibri" panose="020F0502020204030204" pitchFamily="34" charset="0"/>
                <a:cs typeface="Calibri" panose="020F0502020204030204" pitchFamily="34" charset="0"/>
              </a:rPr>
              <a:t>Defence</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Terrrorist</a:t>
            </a:r>
            <a:r>
              <a:rPr lang="en-US" sz="2000" dirty="0">
                <a:latin typeface="Calibri" panose="020F0502020204030204" pitchFamily="34" charset="0"/>
                <a:cs typeface="Calibri" panose="020F0502020204030204" pitchFamily="34" charset="0"/>
              </a:rPr>
              <a:t> Attacks is </a:t>
            </a:r>
            <a:r>
              <a:rPr lang="en-US" sz="2000" b="1" dirty="0">
                <a:latin typeface="Calibri" panose="020F0502020204030204" pitchFamily="34" charset="0"/>
                <a:cs typeface="Calibri" panose="020F0502020204030204" pitchFamily="34" charset="0"/>
              </a:rPr>
              <a:t>negative</a:t>
            </a:r>
            <a:r>
              <a:rPr lang="en-US" sz="2000" dirty="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706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245B-EA6D-E344-7AD2-5F785BE291A2}"/>
              </a:ext>
            </a:extLst>
          </p:cNvPr>
          <p:cNvSpPr>
            <a:spLocks noGrp="1"/>
          </p:cNvSpPr>
          <p:nvPr>
            <p:ph type="title"/>
          </p:nvPr>
        </p:nvSpPr>
        <p:spPr>
          <a:xfrm>
            <a:off x="1756065" y="624110"/>
            <a:ext cx="9748548" cy="1280890"/>
          </a:xfrm>
        </p:spPr>
        <p:txBody>
          <a:bodyPr>
            <a:normAutofit/>
          </a:bodyPr>
          <a:lstStyle/>
          <a:p>
            <a:r>
              <a:rPr lang="en-IN" sz="4800" dirty="0">
                <a:solidFill>
                  <a:schemeClr val="tx1"/>
                </a:solidFill>
                <a:latin typeface="Britannic Bold" panose="020B0903060703020204" pitchFamily="34" charset="0"/>
              </a:rPr>
              <a:t>               ABSTRACT</a:t>
            </a:r>
          </a:p>
        </p:txBody>
      </p:sp>
      <p:sp>
        <p:nvSpPr>
          <p:cNvPr id="3" name="Content Placeholder 2">
            <a:extLst>
              <a:ext uri="{FF2B5EF4-FFF2-40B4-BE49-F238E27FC236}">
                <a16:creationId xmlns:a16="http://schemas.microsoft.com/office/drawing/2014/main" id="{EBBDA7E1-BE2F-22F9-203E-305371045B40}"/>
              </a:ext>
            </a:extLst>
          </p:cNvPr>
          <p:cNvSpPr>
            <a:spLocks noGrp="1"/>
          </p:cNvSpPr>
          <p:nvPr>
            <p:ph idx="1"/>
          </p:nvPr>
        </p:nvSpPr>
        <p:spPr>
          <a:xfrm>
            <a:off x="1221726" y="1905000"/>
            <a:ext cx="9748548" cy="3777622"/>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This paper studies the impact of terrorist attacks on FDI inflows by economic sector in India. It shows the correlation between terrorist attacks and other four variables GDP, unemployment, defense and net trade. In India there is a negative correlation of terrorist attacks with FDI and GDP where as a positive correlation with unemployment, defense and net trade. This paper also shows the comparison between India and Pakistan with respect to those five variables how these variables are related to each other. And finally it suggests some policy implications taken by the government to reduce terrorist attacks</a:t>
            </a:r>
            <a:r>
              <a:rPr lang="en-US" dirty="0">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7767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93C6-BC67-6210-C11B-2102A904F748}"/>
              </a:ext>
            </a:extLst>
          </p:cNvPr>
          <p:cNvSpPr>
            <a:spLocks noGrp="1"/>
          </p:cNvSpPr>
          <p:nvPr>
            <p:ph type="title"/>
          </p:nvPr>
        </p:nvSpPr>
        <p:spPr>
          <a:xfrm>
            <a:off x="1361209" y="72736"/>
            <a:ext cx="10143403" cy="1444337"/>
          </a:xfrm>
        </p:spPr>
        <p:txBody>
          <a:bodyPr>
            <a:noAutofit/>
          </a:bodyPr>
          <a:lstStyle/>
          <a:p>
            <a:pPr algn="ctr"/>
            <a:r>
              <a:rPr lang="en-IN" sz="4800" dirty="0">
                <a:solidFill>
                  <a:schemeClr val="tx1"/>
                </a:solidFill>
                <a:latin typeface="Britannic Bold" panose="020B0903060703020204" pitchFamily="34" charset="0"/>
              </a:rPr>
              <a:t>UNEMPLOYMENT AND TERRORIST ATTACKS</a:t>
            </a:r>
          </a:p>
        </p:txBody>
      </p:sp>
      <p:sp>
        <p:nvSpPr>
          <p:cNvPr id="3" name="Content Placeholder 2">
            <a:extLst>
              <a:ext uri="{FF2B5EF4-FFF2-40B4-BE49-F238E27FC236}">
                <a16:creationId xmlns:a16="http://schemas.microsoft.com/office/drawing/2014/main" id="{F7D0D2CB-0928-40FF-2D87-7E8ABF9C5B6F}"/>
              </a:ext>
            </a:extLst>
          </p:cNvPr>
          <p:cNvSpPr>
            <a:spLocks noGrp="1"/>
          </p:cNvSpPr>
          <p:nvPr>
            <p:ph idx="1"/>
          </p:nvPr>
        </p:nvSpPr>
        <p:spPr>
          <a:xfrm>
            <a:off x="1933550" y="3569133"/>
            <a:ext cx="8520547" cy="2769321"/>
          </a:xfrm>
        </p:spPr>
        <p:txBody>
          <a:bodyPr>
            <a:normAutofit fontScale="92500"/>
          </a:bodyPr>
          <a:lstStyle/>
          <a:p>
            <a:pPr>
              <a:buClrTx/>
              <a:buFont typeface="Wingdings" panose="05000000000000000000" pitchFamily="2" charset="2"/>
              <a:buChar char="v"/>
            </a:pPr>
            <a:r>
              <a:rPr lang="en-US" sz="1900" dirty="0">
                <a:latin typeface="Calibri" panose="020F0502020204030204" pitchFamily="34" charset="0"/>
                <a:ea typeface="Calibri" panose="020F0502020204030204" pitchFamily="34" charset="0"/>
                <a:cs typeface="Calibri" panose="020F0502020204030204" pitchFamily="34" charset="0"/>
              </a:rPr>
              <a:t>The above data shows the pairwise correlation between unemployment(total % of total </a:t>
            </a:r>
            <a:r>
              <a:rPr lang="en-US" sz="1900" dirty="0" err="1">
                <a:latin typeface="Calibri" panose="020F0502020204030204" pitchFamily="34" charset="0"/>
                <a:ea typeface="Calibri" panose="020F0502020204030204" pitchFamily="34" charset="0"/>
                <a:cs typeface="Calibri" panose="020F0502020204030204" pitchFamily="34" charset="0"/>
              </a:rPr>
              <a:t>labour</a:t>
            </a:r>
            <a:r>
              <a:rPr lang="en-US" sz="1900" dirty="0">
                <a:latin typeface="Calibri" panose="020F0502020204030204" pitchFamily="34" charset="0"/>
                <a:ea typeface="Calibri" panose="020F0502020204030204" pitchFamily="34" charset="0"/>
                <a:cs typeface="Calibri" panose="020F0502020204030204" pitchFamily="34" charset="0"/>
              </a:rPr>
              <a:t> force)  and TERRORIST ATTACKS, which is negative (i.e., - 0.2482); indicating that as number of terrorist attacks decreases, unemployment (% of labor force) increases and vice-versa. But, as we know, terrorism and unemployment is proportional to each other; in our data, for the given time period, we are getting a negative relation between terrorist attacks and unemployment sector of Pakistan.   </a:t>
            </a:r>
          </a:p>
          <a:p>
            <a:pPr>
              <a:buClrTx/>
              <a:buFont typeface="Wingdings" panose="05000000000000000000" pitchFamily="2" charset="2"/>
              <a:buChar char="v"/>
            </a:pPr>
            <a:r>
              <a:rPr lang="en-US" sz="1900" dirty="0">
                <a:latin typeface="Calibri" panose="020F0502020204030204" pitchFamily="34" charset="0"/>
                <a:ea typeface="Calibri" panose="020F0502020204030204" pitchFamily="34" charset="0"/>
                <a:cs typeface="Calibri" panose="020F0502020204030204" pitchFamily="34" charset="0"/>
              </a:rPr>
              <a:t>The correlation between </a:t>
            </a:r>
            <a:r>
              <a:rPr lang="en-US" sz="1900" dirty="0" err="1">
                <a:latin typeface="Calibri" panose="020F0502020204030204" pitchFamily="34" charset="0"/>
                <a:ea typeface="Calibri" panose="020F0502020204030204" pitchFamily="34" charset="0"/>
                <a:cs typeface="Calibri" panose="020F0502020204030204" pitchFamily="34" charset="0"/>
              </a:rPr>
              <a:t>unemployme~a</a:t>
            </a:r>
            <a:r>
              <a:rPr lang="en-US" sz="1900" dirty="0">
                <a:latin typeface="Calibri" panose="020F0502020204030204" pitchFamily="34" charset="0"/>
                <a:ea typeface="Calibri" panose="020F0502020204030204" pitchFamily="34" charset="0"/>
                <a:cs typeface="Calibri" panose="020F0502020204030204" pitchFamily="34" charset="0"/>
              </a:rPr>
              <a:t> and </a:t>
            </a:r>
            <a:r>
              <a:rPr lang="en-US" sz="1900" dirty="0" err="1">
                <a:latin typeface="Calibri" panose="020F0502020204030204" pitchFamily="34" charset="0"/>
                <a:ea typeface="Calibri" panose="020F0502020204030204" pitchFamily="34" charset="0"/>
                <a:cs typeface="Calibri" panose="020F0502020204030204" pitchFamily="34" charset="0"/>
              </a:rPr>
              <a:t>unemployme~a</a:t>
            </a:r>
            <a:r>
              <a:rPr lang="en-US" sz="1900" dirty="0">
                <a:latin typeface="Calibri" panose="020F0502020204030204" pitchFamily="34" charset="0"/>
                <a:ea typeface="Calibri" panose="020F0502020204030204" pitchFamily="34" charset="0"/>
                <a:cs typeface="Calibri" panose="020F0502020204030204" pitchFamily="34" charset="0"/>
              </a:rPr>
              <a:t> &amp; TERRORISTS~S and TERRORISTS~S shows the value 1.0000. This is because the correlation between any variable and itself is always 1. </a:t>
            </a:r>
          </a:p>
          <a:p>
            <a:endParaRPr lang="en-IN" dirty="0"/>
          </a:p>
        </p:txBody>
      </p:sp>
      <p:pic>
        <p:nvPicPr>
          <p:cNvPr id="5" name="Picture 4">
            <a:extLst>
              <a:ext uri="{FF2B5EF4-FFF2-40B4-BE49-F238E27FC236}">
                <a16:creationId xmlns:a16="http://schemas.microsoft.com/office/drawing/2014/main" id="{328A952C-A077-281F-4874-5677ED3EF401}"/>
              </a:ext>
            </a:extLst>
          </p:cNvPr>
          <p:cNvPicPr>
            <a:picLocks noChangeAspect="1"/>
          </p:cNvPicPr>
          <p:nvPr/>
        </p:nvPicPr>
        <p:blipFill>
          <a:blip r:embed="rId2"/>
          <a:stretch>
            <a:fillRect/>
          </a:stretch>
        </p:blipFill>
        <p:spPr>
          <a:xfrm>
            <a:off x="3231855" y="1704541"/>
            <a:ext cx="6129390" cy="2000516"/>
          </a:xfrm>
          <a:prstGeom prst="rect">
            <a:avLst/>
          </a:prstGeom>
        </p:spPr>
      </p:pic>
    </p:spTree>
    <p:extLst>
      <p:ext uri="{BB962C8B-B14F-4D97-AF65-F5344CB8AC3E}">
        <p14:creationId xmlns:p14="http://schemas.microsoft.com/office/powerpoint/2010/main" val="49870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AD57-17BF-83D4-51E1-8784BB79A858}"/>
              </a:ext>
            </a:extLst>
          </p:cNvPr>
          <p:cNvSpPr>
            <a:spLocks noGrp="1"/>
          </p:cNvSpPr>
          <p:nvPr>
            <p:ph type="title"/>
          </p:nvPr>
        </p:nvSpPr>
        <p:spPr>
          <a:xfrm>
            <a:off x="1437411" y="193969"/>
            <a:ext cx="10067202" cy="990596"/>
          </a:xfrm>
        </p:spPr>
        <p:txBody>
          <a:bodyPr>
            <a:noAutofit/>
          </a:bodyPr>
          <a:lstStyle/>
          <a:p>
            <a:pPr algn="ctr"/>
            <a:r>
              <a:rPr lang="en-IN" sz="4800" dirty="0">
                <a:solidFill>
                  <a:schemeClr val="tx1"/>
                </a:solidFill>
                <a:latin typeface="Britannic Bold" panose="020B0903060703020204" pitchFamily="34" charset="0"/>
              </a:rPr>
              <a:t>GRAPH FOR UNEMPLOYMENT </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AND TERRORIST ATTACKS</a:t>
            </a:r>
          </a:p>
        </p:txBody>
      </p:sp>
      <p:pic>
        <p:nvPicPr>
          <p:cNvPr id="5" name="Picture 4">
            <a:extLst>
              <a:ext uri="{FF2B5EF4-FFF2-40B4-BE49-F238E27FC236}">
                <a16:creationId xmlns:a16="http://schemas.microsoft.com/office/drawing/2014/main" id="{5797593A-A8DB-EC64-C3AF-208BB4B1722C}"/>
              </a:ext>
            </a:extLst>
          </p:cNvPr>
          <p:cNvPicPr>
            <a:picLocks noChangeAspect="1"/>
          </p:cNvPicPr>
          <p:nvPr/>
        </p:nvPicPr>
        <p:blipFill>
          <a:blip r:embed="rId2"/>
          <a:stretch>
            <a:fillRect/>
          </a:stretch>
        </p:blipFill>
        <p:spPr>
          <a:xfrm>
            <a:off x="1885809" y="1382303"/>
            <a:ext cx="8769927" cy="1388364"/>
          </a:xfrm>
          <a:prstGeom prst="rect">
            <a:avLst/>
          </a:prstGeom>
        </p:spPr>
      </p:pic>
      <p:pic>
        <p:nvPicPr>
          <p:cNvPr id="6" name="Picture 5">
            <a:extLst>
              <a:ext uri="{FF2B5EF4-FFF2-40B4-BE49-F238E27FC236}">
                <a16:creationId xmlns:a16="http://schemas.microsoft.com/office/drawing/2014/main" id="{9B359CE5-0178-49D8-061F-73F21307F053}"/>
              </a:ext>
            </a:extLst>
          </p:cNvPr>
          <p:cNvPicPr>
            <a:picLocks noChangeAspect="1"/>
          </p:cNvPicPr>
          <p:nvPr/>
        </p:nvPicPr>
        <p:blipFill>
          <a:blip r:embed="rId3"/>
          <a:stretch>
            <a:fillRect/>
          </a:stretch>
        </p:blipFill>
        <p:spPr>
          <a:xfrm>
            <a:off x="2615138" y="2680888"/>
            <a:ext cx="6068291" cy="3115326"/>
          </a:xfrm>
          <a:prstGeom prst="rect">
            <a:avLst/>
          </a:prstGeom>
        </p:spPr>
      </p:pic>
      <p:sp>
        <p:nvSpPr>
          <p:cNvPr id="8" name="TextBox 7">
            <a:extLst>
              <a:ext uri="{FF2B5EF4-FFF2-40B4-BE49-F238E27FC236}">
                <a16:creationId xmlns:a16="http://schemas.microsoft.com/office/drawing/2014/main" id="{139E9223-BB77-ECA2-4063-45B6BEBB7858}"/>
              </a:ext>
            </a:extLst>
          </p:cNvPr>
          <p:cNvSpPr txBox="1"/>
          <p:nvPr/>
        </p:nvSpPr>
        <p:spPr>
          <a:xfrm>
            <a:off x="1156294" y="5957062"/>
            <a:ext cx="9725890" cy="369332"/>
          </a:xfrm>
          <a:prstGeom prst="rect">
            <a:avLst/>
          </a:prstGeom>
          <a:noFill/>
        </p:spPr>
        <p:txBody>
          <a:bodyPr wrap="square">
            <a:spAutoFit/>
          </a:bodyPr>
          <a:lstStyle/>
          <a:p>
            <a:pPr marL="742950" lvl="1" indent="-285750">
              <a:buFont typeface="Wingdings" panose="05000000000000000000" pitchFamily="2" charset="2"/>
              <a:buChar char="v"/>
            </a:pPr>
            <a:r>
              <a:rPr lang="en-US" dirty="0"/>
              <a:t> </a:t>
            </a:r>
            <a:r>
              <a:rPr lang="en-US" dirty="0">
                <a:latin typeface="Calibri" panose="020F0502020204030204" pitchFamily="34" charset="0"/>
                <a:cs typeface="Calibri" panose="020F0502020204030204" pitchFamily="34" charset="0"/>
              </a:rPr>
              <a:t>We notice a </a:t>
            </a:r>
            <a:r>
              <a:rPr lang="en-US" b="1" dirty="0">
                <a:latin typeface="Calibri" panose="020F0502020204030204" pitchFamily="34" charset="0"/>
                <a:cs typeface="Calibri" panose="020F0502020204030204" pitchFamily="34" charset="0"/>
              </a:rPr>
              <a:t>negative</a:t>
            </a:r>
            <a:r>
              <a:rPr lang="en-US" dirty="0">
                <a:latin typeface="Calibri" panose="020F0502020204030204" pitchFamily="34" charset="0"/>
                <a:cs typeface="Calibri" panose="020F0502020204030204" pitchFamily="34" charset="0"/>
              </a:rPr>
              <a:t> relation between unemployment and Terrorist Attacks in Pakistan.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3994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956E-11F2-C5C8-3CB1-002D106AC1DC}"/>
              </a:ext>
            </a:extLst>
          </p:cNvPr>
          <p:cNvSpPr>
            <a:spLocks noGrp="1"/>
          </p:cNvSpPr>
          <p:nvPr>
            <p:ph type="title"/>
          </p:nvPr>
        </p:nvSpPr>
        <p:spPr>
          <a:xfrm>
            <a:off x="1496291" y="197428"/>
            <a:ext cx="10008322" cy="1122218"/>
          </a:xfrm>
        </p:spPr>
        <p:txBody>
          <a:bodyPr>
            <a:noAutofit/>
          </a:bodyPr>
          <a:lstStyle/>
          <a:p>
            <a:r>
              <a:rPr lang="en-IN" sz="4800" dirty="0">
                <a:solidFill>
                  <a:schemeClr val="tx1"/>
                </a:solidFill>
                <a:latin typeface="Britannic Bold" panose="020B0903060703020204" pitchFamily="34" charset="0"/>
              </a:rPr>
              <a:t>           NET TRADE AND </a:t>
            </a:r>
            <a:br>
              <a:rPr lang="en-IN" sz="4800" dirty="0">
                <a:solidFill>
                  <a:schemeClr val="tx1"/>
                </a:solidFill>
                <a:latin typeface="Britannic Bold" panose="020B0903060703020204" pitchFamily="34" charset="0"/>
              </a:rPr>
            </a:br>
            <a:r>
              <a:rPr lang="en-IN" sz="4800" dirty="0">
                <a:solidFill>
                  <a:schemeClr val="tx1"/>
                </a:solidFill>
                <a:latin typeface="Britannic Bold" panose="020B0903060703020204" pitchFamily="34" charset="0"/>
              </a:rPr>
              <a:t>        TERRORIST ATTACKS</a:t>
            </a:r>
          </a:p>
        </p:txBody>
      </p:sp>
      <p:sp>
        <p:nvSpPr>
          <p:cNvPr id="3" name="Content Placeholder 2">
            <a:extLst>
              <a:ext uri="{FF2B5EF4-FFF2-40B4-BE49-F238E27FC236}">
                <a16:creationId xmlns:a16="http://schemas.microsoft.com/office/drawing/2014/main" id="{FA6F055C-22BD-B438-AA25-2CAB2203F2A4}"/>
              </a:ext>
            </a:extLst>
          </p:cNvPr>
          <p:cNvSpPr>
            <a:spLocks noGrp="1"/>
          </p:cNvSpPr>
          <p:nvPr>
            <p:ph idx="1"/>
          </p:nvPr>
        </p:nvSpPr>
        <p:spPr>
          <a:xfrm>
            <a:off x="1266858" y="3503140"/>
            <a:ext cx="9301739" cy="3231573"/>
          </a:xfrm>
        </p:spPr>
        <p:txBody>
          <a:bodyPr>
            <a:normAutofit lnSpcReduction="10000"/>
          </a:bodyPr>
          <a:lstStyle/>
          <a:p>
            <a:endParaRPr lang="en-US" sz="1900" dirty="0">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1900" dirty="0">
                <a:latin typeface="Calibri" panose="020F0502020204030204" pitchFamily="34" charset="0"/>
                <a:ea typeface="Calibri" panose="020F0502020204030204" pitchFamily="34" charset="0"/>
                <a:cs typeface="Calibri" panose="020F0502020204030204" pitchFamily="34" charset="0"/>
              </a:rPr>
              <a:t>The above data shows the pairwise correlation between NET TRADE IN GOODS AND SERVICES and TERRORIST ATTACKS, which is negative (i.e., - 0.0735); indicating that as number of terrorist attacks decreases, net trade in goods and services increases and vice-versa. But, as we know, terrorism and net trade is proportional to each other; in our data, for the given time period, we are getting a negative relation between terrorist attacks and net trade of Pakistan.   </a:t>
            </a:r>
          </a:p>
          <a:p>
            <a:pPr>
              <a:buClrTx/>
              <a:buFont typeface="Wingdings" panose="05000000000000000000" pitchFamily="2" charset="2"/>
              <a:buChar char="v"/>
            </a:pPr>
            <a:r>
              <a:rPr lang="en-US" sz="1900" dirty="0">
                <a:latin typeface="Calibri" panose="020F0502020204030204" pitchFamily="34" charset="0"/>
                <a:ea typeface="Calibri" panose="020F0502020204030204" pitchFamily="34" charset="0"/>
                <a:cs typeface="Calibri" panose="020F0502020204030204" pitchFamily="34" charset="0"/>
              </a:rPr>
              <a:t>The correlation between NETTRADEIN~S and NETTRADEIN~S &amp; TERRORISTS~S and TERRORISTS~S shows the value 1.0000. This is because the correlation between any variable and itself is always 1</a:t>
            </a:r>
            <a:r>
              <a:rPr lang="en-US" dirty="0"/>
              <a:t>. </a:t>
            </a:r>
          </a:p>
          <a:p>
            <a:endParaRPr lang="en-IN" dirty="0"/>
          </a:p>
        </p:txBody>
      </p:sp>
      <p:pic>
        <p:nvPicPr>
          <p:cNvPr id="5" name="Picture 4">
            <a:extLst>
              <a:ext uri="{FF2B5EF4-FFF2-40B4-BE49-F238E27FC236}">
                <a16:creationId xmlns:a16="http://schemas.microsoft.com/office/drawing/2014/main" id="{D494114B-E1E3-108A-1729-0E8FC92700F4}"/>
              </a:ext>
            </a:extLst>
          </p:cNvPr>
          <p:cNvPicPr>
            <a:picLocks noChangeAspect="1"/>
          </p:cNvPicPr>
          <p:nvPr/>
        </p:nvPicPr>
        <p:blipFill>
          <a:blip r:embed="rId2"/>
          <a:stretch>
            <a:fillRect/>
          </a:stretch>
        </p:blipFill>
        <p:spPr>
          <a:xfrm>
            <a:off x="2434610" y="2081832"/>
            <a:ext cx="6966236" cy="2057400"/>
          </a:xfrm>
          <a:prstGeom prst="rect">
            <a:avLst/>
          </a:prstGeom>
        </p:spPr>
      </p:pic>
    </p:spTree>
    <p:extLst>
      <p:ext uri="{BB962C8B-B14F-4D97-AF65-F5344CB8AC3E}">
        <p14:creationId xmlns:p14="http://schemas.microsoft.com/office/powerpoint/2010/main" val="4206346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46B0-D96F-4F8D-5F99-383F2ADEC8DD}"/>
              </a:ext>
            </a:extLst>
          </p:cNvPr>
          <p:cNvSpPr>
            <a:spLocks noGrp="1"/>
          </p:cNvSpPr>
          <p:nvPr>
            <p:ph type="title"/>
          </p:nvPr>
        </p:nvSpPr>
        <p:spPr>
          <a:xfrm>
            <a:off x="1433945" y="124692"/>
            <a:ext cx="10070667" cy="1143000"/>
          </a:xfrm>
        </p:spPr>
        <p:txBody>
          <a:bodyPr>
            <a:noAutofit/>
          </a:bodyPr>
          <a:lstStyle/>
          <a:p>
            <a:r>
              <a:rPr lang="en-US"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        GRAPH FOR NET TRADE </a:t>
            </a:r>
            <a:br>
              <a:rPr lang="en-US"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br>
            <a:r>
              <a:rPr lang="en-US"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      AND TERRORIST ATTACKS</a:t>
            </a:r>
            <a:endPar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32F601B-A3F8-3166-A639-625717EE8D61}"/>
              </a:ext>
            </a:extLst>
          </p:cNvPr>
          <p:cNvPicPr>
            <a:picLocks noChangeAspect="1"/>
          </p:cNvPicPr>
          <p:nvPr/>
        </p:nvPicPr>
        <p:blipFill>
          <a:blip r:embed="rId2"/>
          <a:stretch>
            <a:fillRect/>
          </a:stretch>
        </p:blipFill>
        <p:spPr>
          <a:xfrm>
            <a:off x="2737901" y="2444427"/>
            <a:ext cx="6496194" cy="3255546"/>
          </a:xfrm>
          <a:prstGeom prst="rect">
            <a:avLst/>
          </a:prstGeom>
        </p:spPr>
      </p:pic>
      <p:pic>
        <p:nvPicPr>
          <p:cNvPr id="8" name="Picture 7">
            <a:extLst>
              <a:ext uri="{FF2B5EF4-FFF2-40B4-BE49-F238E27FC236}">
                <a16:creationId xmlns:a16="http://schemas.microsoft.com/office/drawing/2014/main" id="{1E8E83BB-F8E5-6016-C589-0CD93A84E33A}"/>
              </a:ext>
            </a:extLst>
          </p:cNvPr>
          <p:cNvPicPr>
            <a:picLocks noChangeAspect="1"/>
          </p:cNvPicPr>
          <p:nvPr/>
        </p:nvPicPr>
        <p:blipFill>
          <a:blip r:embed="rId3"/>
          <a:stretch>
            <a:fillRect/>
          </a:stretch>
        </p:blipFill>
        <p:spPr>
          <a:xfrm>
            <a:off x="1891145" y="1459503"/>
            <a:ext cx="8189707" cy="1237488"/>
          </a:xfrm>
          <a:prstGeom prst="rect">
            <a:avLst/>
          </a:prstGeom>
        </p:spPr>
      </p:pic>
      <p:sp>
        <p:nvSpPr>
          <p:cNvPr id="10" name="TextBox 9">
            <a:extLst>
              <a:ext uri="{FF2B5EF4-FFF2-40B4-BE49-F238E27FC236}">
                <a16:creationId xmlns:a16="http://schemas.microsoft.com/office/drawing/2014/main" id="{3A566D21-401E-38AE-B721-112DEF518DA5}"/>
              </a:ext>
            </a:extLst>
          </p:cNvPr>
          <p:cNvSpPr txBox="1"/>
          <p:nvPr/>
        </p:nvSpPr>
        <p:spPr>
          <a:xfrm>
            <a:off x="2063577" y="5699973"/>
            <a:ext cx="10260041" cy="945624"/>
          </a:xfrm>
          <a:prstGeom prst="rect">
            <a:avLst/>
          </a:prstGeom>
          <a:noFill/>
        </p:spPr>
        <p:txBody>
          <a:bodyPr wrap="square">
            <a:spAutoFit/>
          </a:bodyPr>
          <a:lstStyle/>
          <a:p>
            <a:endParaRPr lang="en-US" dirty="0"/>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 relationship between Net Trade and Terrorist Attacks is </a:t>
            </a:r>
            <a:r>
              <a:rPr lang="en-US" b="1" dirty="0">
                <a:latin typeface="Calibri" panose="020F0502020204030204" pitchFamily="34" charset="0"/>
                <a:ea typeface="Calibri" panose="020F0502020204030204" pitchFamily="34" charset="0"/>
                <a:cs typeface="Calibri" panose="020F0502020204030204" pitchFamily="34" charset="0"/>
              </a:rPr>
              <a:t>negative. </a:t>
            </a:r>
          </a:p>
          <a:p>
            <a:endParaRPr lang="en-US" dirty="0"/>
          </a:p>
        </p:txBody>
      </p:sp>
    </p:spTree>
    <p:extLst>
      <p:ext uri="{BB962C8B-B14F-4D97-AF65-F5344CB8AC3E}">
        <p14:creationId xmlns:p14="http://schemas.microsoft.com/office/powerpoint/2010/main" val="1765284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0E7B-4BB3-16EB-CB3F-29AED4411DA2}"/>
              </a:ext>
            </a:extLst>
          </p:cNvPr>
          <p:cNvSpPr>
            <a:spLocks noGrp="1"/>
          </p:cNvSpPr>
          <p:nvPr>
            <p:ph type="title"/>
          </p:nvPr>
        </p:nvSpPr>
        <p:spPr>
          <a:xfrm>
            <a:off x="1814946" y="-696191"/>
            <a:ext cx="8562108" cy="6972299"/>
          </a:xfrm>
        </p:spPr>
        <p:txBody>
          <a:bodyPr>
            <a:normAutofit fontScale="90000"/>
          </a:bodyPr>
          <a:lstStyle/>
          <a:p>
            <a:pPr algn="ctr">
              <a:lnSpc>
                <a:spcPct val="115000"/>
              </a:lnSpc>
              <a:spcAft>
                <a:spcPts val="1000"/>
              </a:spcAft>
            </a:pPr>
            <a:br>
              <a:rPr lang="en-US" sz="3600" b="1" u="sng" dirty="0">
                <a:effectLst/>
                <a:latin typeface="Calibri" panose="020F0502020204030204" pitchFamily="34" charset="0"/>
                <a:ea typeface="Calibri" panose="020F0502020204030204" pitchFamily="34" charset="0"/>
                <a:cs typeface="Times New Roman" panose="02020603050405020304" pitchFamily="18" charset="0"/>
              </a:rPr>
            </a:br>
            <a:br>
              <a:rPr lang="en-US" sz="3600" b="1" u="sng" dirty="0">
                <a:effectLst/>
                <a:latin typeface="Calibri" panose="020F0502020204030204" pitchFamily="34" charset="0"/>
                <a:ea typeface="Calibri" panose="020F0502020204030204" pitchFamily="34" charset="0"/>
                <a:cs typeface="Times New Roman" panose="02020603050405020304" pitchFamily="18" charset="0"/>
              </a:rPr>
            </a:br>
            <a:br>
              <a:rPr lang="en-US" sz="3600" b="1" u="sng" dirty="0">
                <a:effectLst/>
                <a:latin typeface="Calibri" panose="020F0502020204030204" pitchFamily="34" charset="0"/>
                <a:ea typeface="Calibri" panose="020F0502020204030204" pitchFamily="34" charset="0"/>
                <a:cs typeface="Times New Roman" panose="02020603050405020304" pitchFamily="18" charset="0"/>
              </a:rPr>
            </a:br>
            <a:br>
              <a:rPr lang="en-US" sz="3600" b="1" u="sng" dirty="0">
                <a:effectLst/>
                <a:latin typeface="Calibri" panose="020F0502020204030204" pitchFamily="34" charset="0"/>
                <a:ea typeface="Calibri" panose="020F0502020204030204" pitchFamily="34" charset="0"/>
                <a:cs typeface="Times New Roman" panose="02020603050405020304" pitchFamily="18" charset="0"/>
              </a:rPr>
            </a:br>
            <a:r>
              <a:rPr lang="en-US" sz="5300" b="1" dirty="0">
                <a:solidFill>
                  <a:schemeClr val="tx1"/>
                </a:solidFill>
                <a:effectLst/>
                <a:latin typeface="Britannic Bold" panose="020B0903060703020204" pitchFamily="34" charset="0"/>
                <a:ea typeface="Calibri" panose="020F0502020204030204" pitchFamily="34" charset="0"/>
                <a:cs typeface="Times New Roman" panose="02020603050405020304" pitchFamily="18" charset="0"/>
              </a:rPr>
              <a:t>COMPARISON BETWEEN INDIA AND PAKISTAN WITH RESPECT TO GDP, FDI, DEFENCE, UNEMPLOYMENT AND NET TRADE</a:t>
            </a:r>
            <a:br>
              <a:rPr lang="en-US" sz="5300" b="1" dirty="0">
                <a:effectLst/>
                <a:latin typeface="Britannic Bold" panose="020B0903060703020204" pitchFamily="34" charset="0"/>
                <a:ea typeface="Calibri" panose="020F0502020204030204" pitchFamily="34" charset="0"/>
                <a:cs typeface="Times New Roman" panose="02020603050405020304" pitchFamily="18" charset="0"/>
              </a:rPr>
            </a:br>
            <a:br>
              <a:rPr lang="en-US" sz="5300" b="1" u="sng" dirty="0">
                <a:effectLst/>
                <a:latin typeface="Britannic Bold" panose="020B0903060703020204" pitchFamily="34" charset="0"/>
                <a:ea typeface="Calibri" panose="020F0502020204030204" pitchFamily="34" charset="0"/>
                <a:cs typeface="Times New Roman" panose="02020603050405020304" pitchFamily="18" charset="0"/>
              </a:rPr>
            </a:br>
            <a:br>
              <a:rPr lang="en-IN" sz="1600" b="1" i="1" dirty="0">
                <a:effectLst/>
                <a:latin typeface="Calibri" panose="020F0502020204030204" pitchFamily="34" charset="0"/>
                <a:ea typeface="Calibri" panose="020F0502020204030204" pitchFamily="34" charset="0"/>
                <a:cs typeface="Times New Roman" panose="02020603050405020304" pitchFamily="18" charset="0"/>
              </a:rPr>
            </a:br>
            <a:br>
              <a:rPr lang="en-US" sz="1600" b="1"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600" b="1"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(Source- the data of the five variables has been collected from WORLD DATA BANK and  Terrorist Attacks from SOUTH ASIAN TERRORISM PORTAL (SATP) )</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3702803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B900-957B-1BC9-74AE-27A4250D33DE}"/>
              </a:ext>
            </a:extLst>
          </p:cNvPr>
          <p:cNvSpPr>
            <a:spLocks noGrp="1"/>
          </p:cNvSpPr>
          <p:nvPr>
            <p:ph type="title"/>
          </p:nvPr>
        </p:nvSpPr>
        <p:spPr>
          <a:xfrm>
            <a:off x="1174173" y="176645"/>
            <a:ext cx="10330439" cy="1153391"/>
          </a:xfrm>
        </p:spPr>
        <p:txBody>
          <a:bodyPr>
            <a:normAutofit fontScale="90000"/>
          </a:bodyPr>
          <a:lstStyle/>
          <a:p>
            <a:pPr algn="ctr"/>
            <a:r>
              <a:rPr lang="en-IN" dirty="0">
                <a:latin typeface="Britannic Bold" panose="020B0903060703020204" pitchFamily="34" charset="0"/>
              </a:rPr>
              <a:t> </a:t>
            </a:r>
            <a:r>
              <a:rPr lang="en-IN" sz="5300" dirty="0">
                <a:solidFill>
                  <a:schemeClr val="tx1"/>
                </a:solidFill>
                <a:latin typeface="Britannic Bold" panose="020B0903060703020204" pitchFamily="34" charset="0"/>
              </a:rPr>
              <a:t>COMPARISON OF TERRORIST ATTACKS IN BOTH THE COUNTRIES </a:t>
            </a:r>
          </a:p>
        </p:txBody>
      </p:sp>
      <p:pic>
        <p:nvPicPr>
          <p:cNvPr id="4" name="Picture 3">
            <a:extLst>
              <a:ext uri="{FF2B5EF4-FFF2-40B4-BE49-F238E27FC236}">
                <a16:creationId xmlns:a16="http://schemas.microsoft.com/office/drawing/2014/main" id="{A1C2C29E-D48F-3E4E-5C79-31FA3DCB8C10}"/>
              </a:ext>
            </a:extLst>
          </p:cNvPr>
          <p:cNvPicPr>
            <a:picLocks noChangeAspect="1"/>
          </p:cNvPicPr>
          <p:nvPr/>
        </p:nvPicPr>
        <p:blipFill>
          <a:blip r:embed="rId2"/>
          <a:stretch>
            <a:fillRect/>
          </a:stretch>
        </p:blipFill>
        <p:spPr>
          <a:xfrm>
            <a:off x="997527" y="2113087"/>
            <a:ext cx="6362395" cy="3717582"/>
          </a:xfrm>
          <a:prstGeom prst="rect">
            <a:avLst/>
          </a:prstGeom>
        </p:spPr>
      </p:pic>
      <p:sp>
        <p:nvSpPr>
          <p:cNvPr id="8" name="TextBox 7">
            <a:extLst>
              <a:ext uri="{FF2B5EF4-FFF2-40B4-BE49-F238E27FC236}">
                <a16:creationId xmlns:a16="http://schemas.microsoft.com/office/drawing/2014/main" id="{728D34FE-971A-781C-6251-55BA3FC61494}"/>
              </a:ext>
            </a:extLst>
          </p:cNvPr>
          <p:cNvSpPr txBox="1"/>
          <p:nvPr/>
        </p:nvSpPr>
        <p:spPr>
          <a:xfrm>
            <a:off x="1498883" y="5840421"/>
            <a:ext cx="9006325"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above diagram shows the number of terrorist attacks from 2000-2021 in India and Pakistan.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60DAEAA-7BD7-5F01-39B4-34E8CF8AE308}"/>
              </a:ext>
            </a:extLst>
          </p:cNvPr>
          <p:cNvSpPr txBox="1"/>
          <p:nvPr/>
        </p:nvSpPr>
        <p:spPr>
          <a:xfrm>
            <a:off x="8689960" y="2565504"/>
            <a:ext cx="1781480" cy="2308324"/>
          </a:xfrm>
          <a:prstGeom prst="rect">
            <a:avLst/>
          </a:prstGeom>
          <a:noFill/>
        </p:spPr>
        <p:txBody>
          <a:bodyPr wrap="square">
            <a:spAutoFit/>
          </a:bodyPr>
          <a:lstStyle/>
          <a:p>
            <a:pPr marL="285750" indent="-285750">
              <a:buFont typeface="Wingdings" panose="05000000000000000000" pitchFamily="2" charset="2"/>
              <a:buChar char="v"/>
            </a:pPr>
            <a:r>
              <a:rPr lang="en-IN" dirty="0">
                <a:latin typeface="Calibri" panose="020F0502020204030204" pitchFamily="34" charset="0"/>
                <a:ea typeface="Calibri" panose="020F0502020204030204" pitchFamily="34" charset="0"/>
                <a:cs typeface="Calibri" panose="020F0502020204030204" pitchFamily="34" charset="0"/>
              </a:rPr>
              <a:t>The number of Terrorist Attacks are increasing in PAKISTAN whereas decreasing in INDIA.</a:t>
            </a:r>
          </a:p>
        </p:txBody>
      </p:sp>
    </p:spTree>
    <p:extLst>
      <p:ext uri="{BB962C8B-B14F-4D97-AF65-F5344CB8AC3E}">
        <p14:creationId xmlns:p14="http://schemas.microsoft.com/office/powerpoint/2010/main" val="299552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2C00-6B42-E370-7B2E-8A0366B8A523}"/>
              </a:ext>
            </a:extLst>
          </p:cNvPr>
          <p:cNvSpPr>
            <a:spLocks noGrp="1"/>
          </p:cNvSpPr>
          <p:nvPr>
            <p:ph type="title"/>
          </p:nvPr>
        </p:nvSpPr>
        <p:spPr>
          <a:xfrm>
            <a:off x="1579418" y="624110"/>
            <a:ext cx="9925194" cy="633190"/>
          </a:xfrm>
        </p:spPr>
        <p:txBody>
          <a:bodyPr>
            <a:noAutofit/>
          </a:bodyPr>
          <a:lstStyle/>
          <a:p>
            <a:r>
              <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FDI SECTOR </a:t>
            </a:r>
          </a:p>
        </p:txBody>
      </p:sp>
      <p:sp>
        <p:nvSpPr>
          <p:cNvPr id="3" name="Content Placeholder 2">
            <a:extLst>
              <a:ext uri="{FF2B5EF4-FFF2-40B4-BE49-F238E27FC236}">
                <a16:creationId xmlns:a16="http://schemas.microsoft.com/office/drawing/2014/main" id="{CE3E7FA6-113A-A9EA-4CF1-3C158CBE32BF}"/>
              </a:ext>
            </a:extLst>
          </p:cNvPr>
          <p:cNvSpPr>
            <a:spLocks noGrp="1"/>
          </p:cNvSpPr>
          <p:nvPr>
            <p:ph idx="1"/>
          </p:nvPr>
        </p:nvSpPr>
        <p:spPr>
          <a:xfrm>
            <a:off x="1196632" y="3914282"/>
            <a:ext cx="9467721" cy="2327564"/>
          </a:xfrm>
        </p:spPr>
        <p:txBody>
          <a:bodyPr>
            <a:normAutofit fontScale="47500" lnSpcReduction="20000"/>
          </a:bodyPr>
          <a:lstStyle/>
          <a:p>
            <a:pPr>
              <a:lnSpc>
                <a:spcPct val="115000"/>
              </a:lnSpc>
              <a:spcAft>
                <a:spcPts val="1000"/>
              </a:spcAft>
              <a:buClrTx/>
              <a:buFont typeface="Wingdings" panose="05000000000000000000" pitchFamily="2" charset="2"/>
              <a:buChar char="v"/>
            </a:pPr>
            <a:r>
              <a:rPr lang="en-US" sz="3800" dirty="0">
                <a:effectLst/>
                <a:latin typeface="Calibri" panose="020F0502020204030204" pitchFamily="34" charset="0"/>
                <a:ea typeface="Calibri" panose="020F0502020204030204" pitchFamily="34" charset="0"/>
                <a:cs typeface="Times New Roman" panose="02020603050405020304" pitchFamily="18" charset="0"/>
              </a:rPr>
              <a:t>On comparing between India and Pakistan with respect to number of terrorist attacks on FDI sector of both the countries, we find that FDI is negatively correlated with terrorist attacks (i.e.,  -0.4490) in India whereas, it is positively correlated with terrorist attacks (i.e., 0.1320) in Pakistan. This is because FDI is inversely related to terrorism. For India, it is negative for the given time period and for Pakistan, it is positive for the given time period; but both are following the trend of inverse relation between FDI and terrorist attacks. </a:t>
            </a:r>
            <a:endParaRPr lang="en-IN" sz="3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EBFA00C5-71F7-29F4-01DE-E4574CD699BE}"/>
              </a:ext>
            </a:extLst>
          </p:cNvPr>
          <p:cNvPicPr>
            <a:picLocks noChangeAspect="1"/>
          </p:cNvPicPr>
          <p:nvPr/>
        </p:nvPicPr>
        <p:blipFill>
          <a:blip r:embed="rId2"/>
          <a:stretch>
            <a:fillRect/>
          </a:stretch>
        </p:blipFill>
        <p:spPr>
          <a:xfrm>
            <a:off x="1341269" y="1498089"/>
            <a:ext cx="8603673" cy="2076383"/>
          </a:xfrm>
          <a:prstGeom prst="rect">
            <a:avLst/>
          </a:prstGeom>
        </p:spPr>
      </p:pic>
    </p:spTree>
    <p:extLst>
      <p:ext uri="{BB962C8B-B14F-4D97-AF65-F5344CB8AC3E}">
        <p14:creationId xmlns:p14="http://schemas.microsoft.com/office/powerpoint/2010/main" val="1787620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864B5-6B45-1E22-C039-E2BDF74974FC}"/>
              </a:ext>
            </a:extLst>
          </p:cNvPr>
          <p:cNvSpPr>
            <a:spLocks noGrp="1"/>
          </p:cNvSpPr>
          <p:nvPr>
            <p:ph type="title"/>
          </p:nvPr>
        </p:nvSpPr>
        <p:spPr>
          <a:xfrm>
            <a:off x="1506682" y="108926"/>
            <a:ext cx="9187440" cy="1200329"/>
          </a:xfrm>
        </p:spPr>
        <p:txBody>
          <a:bodyPr>
            <a:noAutofit/>
          </a:bodyPr>
          <a:lstStyle/>
          <a:p>
            <a:pPr algn="ctr"/>
            <a:r>
              <a:rPr lang="en-IN" sz="4800" dirty="0">
                <a:solidFill>
                  <a:schemeClr val="tx1"/>
                </a:solidFill>
                <a:latin typeface="Britannic Bold" panose="020B0903060703020204" pitchFamily="34" charset="0"/>
              </a:rPr>
              <a:t>COMPARISON OF FDI SECTOR IN BOTH THE COUNTRIES</a:t>
            </a:r>
          </a:p>
        </p:txBody>
      </p:sp>
      <p:pic>
        <p:nvPicPr>
          <p:cNvPr id="4" name="Content Placeholder 3">
            <a:extLst>
              <a:ext uri="{FF2B5EF4-FFF2-40B4-BE49-F238E27FC236}">
                <a16:creationId xmlns:a16="http://schemas.microsoft.com/office/drawing/2014/main" id="{6480B538-BA5D-D211-B721-0B40FDC25172}"/>
              </a:ext>
            </a:extLst>
          </p:cNvPr>
          <p:cNvPicPr>
            <a:picLocks noGrp="1" noChangeAspect="1"/>
          </p:cNvPicPr>
          <p:nvPr>
            <p:ph idx="1"/>
          </p:nvPr>
        </p:nvPicPr>
        <p:blipFill>
          <a:blip r:embed="rId2"/>
          <a:stretch>
            <a:fillRect/>
          </a:stretch>
        </p:blipFill>
        <p:spPr>
          <a:xfrm>
            <a:off x="1506681" y="1723806"/>
            <a:ext cx="6101935" cy="3672205"/>
          </a:xfrm>
          <a:prstGeom prst="rect">
            <a:avLst/>
          </a:prstGeom>
        </p:spPr>
      </p:pic>
      <p:sp>
        <p:nvSpPr>
          <p:cNvPr id="8" name="TextBox 7">
            <a:extLst>
              <a:ext uri="{FF2B5EF4-FFF2-40B4-BE49-F238E27FC236}">
                <a16:creationId xmlns:a16="http://schemas.microsoft.com/office/drawing/2014/main" id="{CAA2B2AC-BD21-506E-74CB-2006F87B4F6E}"/>
              </a:ext>
            </a:extLst>
          </p:cNvPr>
          <p:cNvSpPr txBox="1"/>
          <p:nvPr/>
        </p:nvSpPr>
        <p:spPr>
          <a:xfrm>
            <a:off x="1371600" y="5625633"/>
            <a:ext cx="8956964"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above diagram shows the change in the FDI of India and Pakistan from period 2000-2021.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83EE667-4C36-E55E-E733-8D995B0A6A34}"/>
              </a:ext>
            </a:extLst>
          </p:cNvPr>
          <p:cNvSpPr txBox="1"/>
          <p:nvPr/>
        </p:nvSpPr>
        <p:spPr>
          <a:xfrm>
            <a:off x="8146472" y="1588762"/>
            <a:ext cx="2036619" cy="369332"/>
          </a:xfrm>
          <a:prstGeom prst="rect">
            <a:avLst/>
          </a:prstGeom>
          <a:noFill/>
        </p:spPr>
        <p:txBody>
          <a:bodyPr wrap="square">
            <a:spAutoFit/>
          </a:bodyPr>
          <a:lstStyle/>
          <a:p>
            <a:r>
              <a:rPr lang="en-IN" dirty="0"/>
              <a:t> </a:t>
            </a:r>
          </a:p>
        </p:txBody>
      </p:sp>
      <p:sp>
        <p:nvSpPr>
          <p:cNvPr id="9" name="TextBox 8">
            <a:extLst>
              <a:ext uri="{FF2B5EF4-FFF2-40B4-BE49-F238E27FC236}">
                <a16:creationId xmlns:a16="http://schemas.microsoft.com/office/drawing/2014/main" id="{3E07D9E3-B961-1506-8018-A5D6BE983B3F}"/>
              </a:ext>
            </a:extLst>
          </p:cNvPr>
          <p:cNvSpPr txBox="1"/>
          <p:nvPr/>
        </p:nvSpPr>
        <p:spPr>
          <a:xfrm>
            <a:off x="8271161" y="3105833"/>
            <a:ext cx="2732809" cy="1477328"/>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In both the countries FDI is fluctuating but in India it is even more than Pakistan due to Terrorist Attacks.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7835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10C7-7D83-1BD0-5061-77B792F91131}"/>
              </a:ext>
            </a:extLst>
          </p:cNvPr>
          <p:cNvSpPr>
            <a:spLocks noGrp="1"/>
          </p:cNvSpPr>
          <p:nvPr>
            <p:ph type="title"/>
          </p:nvPr>
        </p:nvSpPr>
        <p:spPr>
          <a:xfrm>
            <a:off x="1548245" y="624110"/>
            <a:ext cx="9956367" cy="1280890"/>
          </a:xfrm>
        </p:spPr>
        <p:txBody>
          <a:bodyPr>
            <a:normAutofit/>
          </a:bodyPr>
          <a:lstStyle/>
          <a:p>
            <a:r>
              <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GDP SECTOR</a:t>
            </a:r>
          </a:p>
        </p:txBody>
      </p:sp>
      <p:sp>
        <p:nvSpPr>
          <p:cNvPr id="3" name="Content Placeholder 2">
            <a:extLst>
              <a:ext uri="{FF2B5EF4-FFF2-40B4-BE49-F238E27FC236}">
                <a16:creationId xmlns:a16="http://schemas.microsoft.com/office/drawing/2014/main" id="{414FBA77-4E22-BDC5-D66F-04C48168A75D}"/>
              </a:ext>
            </a:extLst>
          </p:cNvPr>
          <p:cNvSpPr>
            <a:spLocks noGrp="1"/>
          </p:cNvSpPr>
          <p:nvPr>
            <p:ph idx="1"/>
          </p:nvPr>
        </p:nvSpPr>
        <p:spPr>
          <a:xfrm>
            <a:off x="1282574" y="3844635"/>
            <a:ext cx="8813367" cy="2660072"/>
          </a:xfrm>
        </p:spPr>
        <p:txBody>
          <a:bodyPr>
            <a:normAutofit/>
          </a:bodyPr>
          <a:lstStyle/>
          <a:p>
            <a:endParaRPr lang="en-US" dirty="0"/>
          </a:p>
          <a:p>
            <a:pPr>
              <a:buClrTx/>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On comparing between India and Pakistan with respect to number of terrorist attacks on GDP sector of both the countries, we find that GDP is negatively correlated with terrorist attacks (i.e., -0.8680) in India whereas, it is positively correlated with terrorist attacks (i.e., 0.0749) in Pakistan. This is because GDP is inversely related to terrorism. For India, it is negative for the given time period and for Pakistan, it is positive for the given time period; but both are following the trend of inverse relation between GDP and terrorist attacks</a:t>
            </a:r>
            <a:r>
              <a:rPr lang="en-US" sz="1900" dirty="0"/>
              <a:t>. </a:t>
            </a:r>
          </a:p>
          <a:p>
            <a:pPr>
              <a:buClrTx/>
              <a:buFont typeface="Wingdings" panose="05000000000000000000" pitchFamily="2" charset="2"/>
              <a:buChar char="v"/>
            </a:pPr>
            <a:endParaRPr lang="en-IN" dirty="0"/>
          </a:p>
        </p:txBody>
      </p:sp>
      <p:pic>
        <p:nvPicPr>
          <p:cNvPr id="5" name="Picture 4">
            <a:extLst>
              <a:ext uri="{FF2B5EF4-FFF2-40B4-BE49-F238E27FC236}">
                <a16:creationId xmlns:a16="http://schemas.microsoft.com/office/drawing/2014/main" id="{901C8B81-D547-C1BC-CC85-9A92C30A846F}"/>
              </a:ext>
            </a:extLst>
          </p:cNvPr>
          <p:cNvPicPr>
            <a:picLocks noChangeAspect="1"/>
          </p:cNvPicPr>
          <p:nvPr/>
        </p:nvPicPr>
        <p:blipFill>
          <a:blip r:embed="rId2"/>
          <a:stretch>
            <a:fillRect/>
          </a:stretch>
        </p:blipFill>
        <p:spPr>
          <a:xfrm>
            <a:off x="1440116" y="1631372"/>
            <a:ext cx="7042115" cy="2213263"/>
          </a:xfrm>
          <a:prstGeom prst="rect">
            <a:avLst/>
          </a:prstGeom>
        </p:spPr>
      </p:pic>
    </p:spTree>
    <p:extLst>
      <p:ext uri="{BB962C8B-B14F-4D97-AF65-F5344CB8AC3E}">
        <p14:creationId xmlns:p14="http://schemas.microsoft.com/office/powerpoint/2010/main" val="2921745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9B77-7C96-8C6A-9DF5-F786C0CE5F94}"/>
              </a:ext>
            </a:extLst>
          </p:cNvPr>
          <p:cNvSpPr>
            <a:spLocks noGrp="1"/>
          </p:cNvSpPr>
          <p:nvPr>
            <p:ph type="title"/>
          </p:nvPr>
        </p:nvSpPr>
        <p:spPr>
          <a:xfrm>
            <a:off x="1682877" y="166255"/>
            <a:ext cx="9821736" cy="1163781"/>
          </a:xfrm>
        </p:spPr>
        <p:txBody>
          <a:bodyPr>
            <a:noAutofit/>
          </a:bodyPr>
          <a:lstStyle/>
          <a:p>
            <a:pPr algn="ctr"/>
            <a:r>
              <a:rPr lang="en-US" sz="4800" dirty="0">
                <a:solidFill>
                  <a:schemeClr val="tx1"/>
                </a:solidFill>
                <a:latin typeface="Britannic Bold" panose="020B0903060703020204" pitchFamily="34" charset="0"/>
              </a:rPr>
              <a:t>COMPARISON OF GDP SECTOR IN BOTH THE COUNTRIES</a:t>
            </a:r>
            <a:endParaRPr lang="en-IN" sz="4800" dirty="0">
              <a:solidFill>
                <a:schemeClr val="tx1"/>
              </a:solidFill>
              <a:latin typeface="Britannic Bold" panose="020B0903060703020204" pitchFamily="34" charset="0"/>
            </a:endParaRPr>
          </a:p>
        </p:txBody>
      </p:sp>
      <p:pic>
        <p:nvPicPr>
          <p:cNvPr id="4" name="Content Placeholder 3">
            <a:extLst>
              <a:ext uri="{FF2B5EF4-FFF2-40B4-BE49-F238E27FC236}">
                <a16:creationId xmlns:a16="http://schemas.microsoft.com/office/drawing/2014/main" id="{D844CCBA-CA52-649F-7736-3F9AE39B30A1}"/>
              </a:ext>
            </a:extLst>
          </p:cNvPr>
          <p:cNvPicPr>
            <a:picLocks noGrp="1" noChangeAspect="1"/>
          </p:cNvPicPr>
          <p:nvPr>
            <p:ph idx="1"/>
          </p:nvPr>
        </p:nvPicPr>
        <p:blipFill>
          <a:blip r:embed="rId2"/>
          <a:stretch>
            <a:fillRect/>
          </a:stretch>
        </p:blipFill>
        <p:spPr>
          <a:xfrm>
            <a:off x="1682876" y="1858342"/>
            <a:ext cx="5761219" cy="3767655"/>
          </a:xfrm>
          <a:prstGeom prst="rect">
            <a:avLst/>
          </a:prstGeom>
        </p:spPr>
      </p:pic>
      <p:sp>
        <p:nvSpPr>
          <p:cNvPr id="8" name="TextBox 7">
            <a:extLst>
              <a:ext uri="{FF2B5EF4-FFF2-40B4-BE49-F238E27FC236}">
                <a16:creationId xmlns:a16="http://schemas.microsoft.com/office/drawing/2014/main" id="{FDB492B1-2192-2699-98DE-CCBAEB725B8B}"/>
              </a:ext>
            </a:extLst>
          </p:cNvPr>
          <p:cNvSpPr txBox="1"/>
          <p:nvPr/>
        </p:nvSpPr>
        <p:spPr>
          <a:xfrm>
            <a:off x="1682876" y="5559867"/>
            <a:ext cx="7668942" cy="923330"/>
          </a:xfrm>
          <a:prstGeom prst="rect">
            <a:avLst/>
          </a:prstGeom>
          <a:noFill/>
        </p:spPr>
        <p:txBody>
          <a:bodyPr wrap="square">
            <a:spAutoFit/>
          </a:bodyPr>
          <a:lstStyle/>
          <a:p>
            <a:endParaRPr lang="en-US" dirty="0"/>
          </a:p>
          <a:p>
            <a:r>
              <a:rPr lang="en-US" dirty="0">
                <a:latin typeface="Calibri" panose="020F0502020204030204" pitchFamily="34" charset="0"/>
                <a:ea typeface="Calibri" panose="020F0502020204030204" pitchFamily="34" charset="0"/>
                <a:cs typeface="Calibri" panose="020F0502020204030204" pitchFamily="34" charset="0"/>
              </a:rPr>
              <a:t>The above diagram shows the change in GDP in India and Pakistan between period 2000-2021.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9715AF3-94A4-18F6-4461-1507D4C063D8}"/>
              </a:ext>
            </a:extLst>
          </p:cNvPr>
          <p:cNvSpPr txBox="1"/>
          <p:nvPr/>
        </p:nvSpPr>
        <p:spPr>
          <a:xfrm>
            <a:off x="8104910" y="3105835"/>
            <a:ext cx="2169102" cy="1754326"/>
          </a:xfrm>
          <a:prstGeom prst="rect">
            <a:avLst/>
          </a:prstGeom>
          <a:noFill/>
        </p:spPr>
        <p:txBody>
          <a:bodyPr wrap="square">
            <a:spAutoFit/>
          </a:bodyPr>
          <a:lstStyle/>
          <a:p>
            <a:pPr marL="285750" indent="-285750">
              <a:buFont typeface="Wingdings" panose="05000000000000000000" pitchFamily="2" charset="2"/>
              <a:buChar char="v"/>
            </a:pPr>
            <a:r>
              <a:rPr lang="en-IN" dirty="0">
                <a:latin typeface="Calibri" panose="020F0502020204030204" pitchFamily="34" charset="0"/>
                <a:ea typeface="Calibri" panose="020F0502020204030204" pitchFamily="34" charset="0"/>
                <a:cs typeface="Calibri" panose="020F0502020204030204" pitchFamily="34" charset="0"/>
              </a:rPr>
              <a:t>The GDP in INDIA  is increasing whereas in PAKISTAN  it is slightly increasing.</a:t>
            </a:r>
          </a:p>
        </p:txBody>
      </p:sp>
    </p:spTree>
    <p:extLst>
      <p:ext uri="{BB962C8B-B14F-4D97-AF65-F5344CB8AC3E}">
        <p14:creationId xmlns:p14="http://schemas.microsoft.com/office/powerpoint/2010/main" val="133336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7A46-92EF-CF87-B01B-AD9410573B27}"/>
              </a:ext>
            </a:extLst>
          </p:cNvPr>
          <p:cNvSpPr>
            <a:spLocks noGrp="1"/>
          </p:cNvSpPr>
          <p:nvPr>
            <p:ph type="title"/>
          </p:nvPr>
        </p:nvSpPr>
        <p:spPr>
          <a:xfrm>
            <a:off x="2565937" y="342900"/>
            <a:ext cx="8911687" cy="1122218"/>
          </a:xfrm>
        </p:spPr>
        <p:txBody>
          <a:bodyPr>
            <a:normAutofit/>
          </a:bodyPr>
          <a:lstStyle/>
          <a:p>
            <a:r>
              <a:rPr lang="en-IN" sz="4800" b="1" dirty="0">
                <a:solidFill>
                  <a:schemeClr val="tx1"/>
                </a:solidFill>
                <a:latin typeface="Britannic Bold" panose="020B0903060703020204" pitchFamily="34" charset="0"/>
              </a:rPr>
              <a:t>    INTRODUCTION</a:t>
            </a:r>
          </a:p>
        </p:txBody>
      </p:sp>
      <p:sp>
        <p:nvSpPr>
          <p:cNvPr id="3" name="Content Placeholder 2">
            <a:extLst>
              <a:ext uri="{FF2B5EF4-FFF2-40B4-BE49-F238E27FC236}">
                <a16:creationId xmlns:a16="http://schemas.microsoft.com/office/drawing/2014/main" id="{CF13428A-8735-D669-276F-964CF677374E}"/>
              </a:ext>
            </a:extLst>
          </p:cNvPr>
          <p:cNvSpPr>
            <a:spLocks noGrp="1"/>
          </p:cNvSpPr>
          <p:nvPr>
            <p:ph idx="1"/>
          </p:nvPr>
        </p:nvSpPr>
        <p:spPr>
          <a:xfrm>
            <a:off x="654627" y="1544894"/>
            <a:ext cx="10849985" cy="4754306"/>
          </a:xfrm>
        </p:spPr>
        <p:txBody>
          <a:bodyPr>
            <a:normAutofit lnSpcReduction="10000"/>
          </a:bodyPr>
          <a:lstStyle/>
          <a:p>
            <a:pPr>
              <a:buClrTx/>
              <a:buFont typeface="Wingdings" panose="05000000000000000000" pitchFamily="2" charset="2"/>
              <a:buChar char="v"/>
            </a:pPr>
            <a:r>
              <a:rPr lang="en-US" sz="2000" dirty="0">
                <a:effectLst/>
                <a:latin typeface="Calibri" panose="020F0502020204030204" pitchFamily="34" charset="0"/>
                <a:ea typeface="Calibri" panose="020F0502020204030204" pitchFamily="34" charset="0"/>
                <a:cs typeface="Calibri" panose="020F0502020204030204" pitchFamily="34" charset="0"/>
              </a:rPr>
              <a:t>Terrorism is a form of violence and intimidation that is carried out by individuals, groups or governments to achieve political or ideological goals. According to the Oxford English Dictionary, terrorism is defined as </a:t>
            </a:r>
            <a:r>
              <a:rPr lang="en-US" sz="2000" b="1" dirty="0">
                <a:effectLst/>
                <a:latin typeface="Calibri" panose="020F0502020204030204" pitchFamily="34" charset="0"/>
                <a:ea typeface="Calibri" panose="020F0502020204030204" pitchFamily="34" charset="0"/>
                <a:cs typeface="Calibri" panose="020F0502020204030204" pitchFamily="34" charset="0"/>
              </a:rPr>
              <a:t>"the unlawful use of violence and intimidation, especially against civilians, in the pursuit of political aims”.</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Foreign direct investment (FDI) </a:t>
            </a:r>
            <a:r>
              <a:rPr lang="en-IN" sz="2000" dirty="0">
                <a:effectLst/>
                <a:latin typeface="Calibri" panose="020F0502020204030204" pitchFamily="34" charset="0"/>
                <a:ea typeface="Calibri" panose="020F0502020204030204" pitchFamily="34" charset="0"/>
                <a:cs typeface="Calibri" panose="020F0502020204030204" pitchFamily="34" charset="0"/>
              </a:rPr>
              <a:t>refers to the investment made by a company or an individual from one country into a business or project located in another country</a:t>
            </a:r>
            <a:r>
              <a:rPr lang="en-IN" sz="1800" dirty="0">
                <a:effectLst/>
                <a:latin typeface="Times New Roman" panose="02020603050405020304" pitchFamily="18" charset="0"/>
                <a:ea typeface="Calibri" panose="020F0502020204030204" pitchFamily="34" charset="0"/>
              </a:rPr>
              <a:t>. </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2000" b="1" i="0" dirty="0">
                <a:effectLst/>
                <a:latin typeface="Calibri" panose="020F0502020204030204" pitchFamily="34" charset="0"/>
                <a:ea typeface="Calibri" panose="020F0502020204030204" pitchFamily="34" charset="0"/>
                <a:cs typeface="Calibri" panose="020F0502020204030204" pitchFamily="34" charset="0"/>
              </a:rPr>
              <a:t>Gross Domestic Product (GDP</a:t>
            </a:r>
            <a:r>
              <a:rPr lang="en-IN" sz="2000" dirty="0">
                <a:effectLst/>
                <a:latin typeface="Calibri" panose="020F0502020204030204" pitchFamily="34" charset="0"/>
                <a:ea typeface="Calibri" panose="020F0502020204030204" pitchFamily="34" charset="0"/>
                <a:cs typeface="Calibri" panose="020F0502020204030204" pitchFamily="34" charset="0"/>
              </a:rPr>
              <a:t>is a measure of the total monetary value of all final goods and services produced within a country's borders during a specific period, typically a year</a:t>
            </a:r>
            <a:r>
              <a:rPr lang="en-US" sz="2000" b="0" i="0" dirty="0">
                <a:effectLst/>
                <a:latin typeface="Calibri" panose="020F0502020204030204" pitchFamily="34" charset="0"/>
                <a:ea typeface="Calibri" panose="020F0502020204030204" pitchFamily="34" charset="0"/>
                <a:cs typeface="Calibri" panose="020F0502020204030204" pitchFamily="34" charset="0"/>
              </a:rPr>
              <a:t>.</a:t>
            </a:r>
            <a:endParaRPr lang="en-IN" sz="2000" b="1" dirty="0">
              <a:effectLst/>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2000" b="1" i="0" dirty="0">
                <a:effectLst/>
                <a:latin typeface="Calibri" panose="020F0502020204030204" pitchFamily="34" charset="0"/>
                <a:ea typeface="Calibri" panose="020F0502020204030204" pitchFamily="34" charset="0"/>
                <a:cs typeface="Calibri" panose="020F0502020204030204" pitchFamily="34" charset="0"/>
              </a:rPr>
              <a:t>Unemployment </a:t>
            </a:r>
            <a:r>
              <a:rPr lang="en-IN" sz="2000" dirty="0">
                <a:effectLst/>
                <a:latin typeface="Calibri" panose="020F0502020204030204" pitchFamily="34" charset="0"/>
                <a:ea typeface="Calibri" panose="020F0502020204030204" pitchFamily="34" charset="0"/>
                <a:cs typeface="Calibri" panose="020F0502020204030204" pitchFamily="34" charset="0"/>
              </a:rPr>
              <a:t>due to terrorism refers to a specific type of unemployment that arises as a result of terrorist activities and their impact on the economy. It occurs when individuals lose their jobs or are unable to find employment opportunities due to the disruptive effects of terrorism on economic activities</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v"/>
            </a:pPr>
            <a:r>
              <a:rPr lang="en-IN" sz="1800" b="1" dirty="0">
                <a:effectLst/>
                <a:latin typeface="Times New Roman" panose="02020603050405020304" pitchFamily="18" charset="0"/>
                <a:ea typeface="Calibri" panose="020F0502020204030204" pitchFamily="34" charset="0"/>
              </a:rPr>
              <a:t>Net </a:t>
            </a:r>
            <a:r>
              <a:rPr lang="en-IN" sz="2000" b="1" dirty="0">
                <a:effectLst/>
                <a:latin typeface="Calibri" panose="020F0502020204030204" pitchFamily="34" charset="0"/>
                <a:ea typeface="Calibri" panose="020F0502020204030204" pitchFamily="34" charset="0"/>
                <a:cs typeface="Calibri" panose="020F0502020204030204" pitchFamily="34" charset="0"/>
              </a:rPr>
              <a:t>Trade</a:t>
            </a:r>
            <a:r>
              <a:rPr lang="en-IN" sz="2000" dirty="0">
                <a:effectLst/>
                <a:latin typeface="Calibri" panose="020F0502020204030204" pitchFamily="34" charset="0"/>
                <a:ea typeface="Calibri" panose="020F0502020204030204" pitchFamily="34" charset="0"/>
                <a:cs typeface="Calibri" panose="020F0502020204030204" pitchFamily="34" charset="0"/>
              </a:rPr>
              <a:t> is the value of nation’s total export of goods and services minus total import of goods and services.</a:t>
            </a:r>
            <a:endParaRPr lang="en-US" sz="2000" b="1" i="1" dirty="0">
              <a:latin typeface="Calibri" panose="020F0502020204030204" pitchFamily="34" charset="0"/>
              <a:ea typeface="Calibri" panose="020F0502020204030204" pitchFamily="34" charset="0"/>
              <a:cs typeface="Calibri" panose="020F0502020204030204" pitchFamily="34" charset="0"/>
            </a:endParaRPr>
          </a:p>
          <a:p>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502418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175B-EE63-9D09-211B-0A0A261250A7}"/>
              </a:ext>
            </a:extLst>
          </p:cNvPr>
          <p:cNvSpPr>
            <a:spLocks noGrp="1"/>
          </p:cNvSpPr>
          <p:nvPr>
            <p:ph type="title"/>
          </p:nvPr>
        </p:nvSpPr>
        <p:spPr>
          <a:xfrm>
            <a:off x="1506683" y="624110"/>
            <a:ext cx="9997930" cy="685145"/>
          </a:xfrm>
        </p:spPr>
        <p:txBody>
          <a:bodyPr>
            <a:noAutofit/>
          </a:bodyPr>
          <a:lstStyle/>
          <a:p>
            <a:r>
              <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DEFENCE SECTOR</a:t>
            </a:r>
          </a:p>
        </p:txBody>
      </p:sp>
      <p:sp>
        <p:nvSpPr>
          <p:cNvPr id="3" name="Content Placeholder 2">
            <a:extLst>
              <a:ext uri="{FF2B5EF4-FFF2-40B4-BE49-F238E27FC236}">
                <a16:creationId xmlns:a16="http://schemas.microsoft.com/office/drawing/2014/main" id="{F472677A-F63F-FC1A-6245-1471CC95E67D}"/>
              </a:ext>
            </a:extLst>
          </p:cNvPr>
          <p:cNvSpPr>
            <a:spLocks noGrp="1"/>
          </p:cNvSpPr>
          <p:nvPr>
            <p:ph idx="1"/>
          </p:nvPr>
        </p:nvSpPr>
        <p:spPr>
          <a:xfrm>
            <a:off x="1297460" y="4249882"/>
            <a:ext cx="10207152" cy="1661340"/>
          </a:xfrm>
        </p:spPr>
        <p:txBody>
          <a:bodyPr>
            <a:normAutofit lnSpcReduction="10000"/>
          </a:bodyPr>
          <a:lstStyle/>
          <a:p>
            <a:pPr>
              <a:buClrTx/>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On comparing between India and Pakistan with respect to number of terrorist attacks on </a:t>
            </a:r>
            <a:r>
              <a:rPr lang="en-US" dirty="0" err="1">
                <a:latin typeface="Calibri" panose="020F0502020204030204" pitchFamily="34" charset="0"/>
                <a:ea typeface="Calibri" panose="020F0502020204030204" pitchFamily="34" charset="0"/>
                <a:cs typeface="Calibri" panose="020F0502020204030204" pitchFamily="34" charset="0"/>
              </a:rPr>
              <a:t>defence</a:t>
            </a:r>
            <a:r>
              <a:rPr lang="en-US" dirty="0">
                <a:latin typeface="Calibri" panose="020F0502020204030204" pitchFamily="34" charset="0"/>
                <a:ea typeface="Calibri" panose="020F0502020204030204" pitchFamily="34" charset="0"/>
                <a:cs typeface="Calibri" panose="020F0502020204030204" pitchFamily="34" charset="0"/>
              </a:rPr>
              <a:t> sector of both the countries, we find that </a:t>
            </a:r>
            <a:r>
              <a:rPr lang="en-US" dirty="0" err="1">
                <a:latin typeface="Calibri" panose="020F0502020204030204" pitchFamily="34" charset="0"/>
                <a:ea typeface="Calibri" panose="020F0502020204030204" pitchFamily="34" charset="0"/>
                <a:cs typeface="Calibri" panose="020F0502020204030204" pitchFamily="34" charset="0"/>
              </a:rPr>
              <a:t>defence</a:t>
            </a:r>
            <a:r>
              <a:rPr lang="en-US" dirty="0">
                <a:latin typeface="Calibri" panose="020F0502020204030204" pitchFamily="34" charset="0"/>
                <a:ea typeface="Calibri" panose="020F0502020204030204" pitchFamily="34" charset="0"/>
                <a:cs typeface="Calibri" panose="020F0502020204030204" pitchFamily="34" charset="0"/>
              </a:rPr>
              <a:t> is positively correlated with terrorist attacks (i.e., 0.6327) in India whereas, it is negatively correlated with terrorist attacks (i.e., -0.6859) in Pakistan. This is because </a:t>
            </a:r>
            <a:r>
              <a:rPr lang="en-US" dirty="0" err="1">
                <a:latin typeface="Calibri" panose="020F0502020204030204" pitchFamily="34" charset="0"/>
                <a:ea typeface="Calibri" panose="020F0502020204030204" pitchFamily="34" charset="0"/>
                <a:cs typeface="Calibri" panose="020F0502020204030204" pitchFamily="34" charset="0"/>
              </a:rPr>
              <a:t>defence</a:t>
            </a:r>
            <a:r>
              <a:rPr lang="en-US" dirty="0">
                <a:latin typeface="Calibri" panose="020F0502020204030204" pitchFamily="34" charset="0"/>
                <a:ea typeface="Calibri" panose="020F0502020204030204" pitchFamily="34" charset="0"/>
                <a:cs typeface="Calibri" panose="020F0502020204030204" pitchFamily="34" charset="0"/>
              </a:rPr>
              <a:t> is proportional to terrorism. For India, it is positive for the given time period and for Pakistan, it is negative for the given time period; but both are following the trend of proportional relation between </a:t>
            </a:r>
            <a:r>
              <a:rPr lang="en-US" dirty="0" err="1">
                <a:latin typeface="Calibri" panose="020F0502020204030204" pitchFamily="34" charset="0"/>
                <a:ea typeface="Calibri" panose="020F0502020204030204" pitchFamily="34" charset="0"/>
                <a:cs typeface="Calibri" panose="020F0502020204030204" pitchFamily="34" charset="0"/>
              </a:rPr>
              <a:t>defence</a:t>
            </a:r>
            <a:r>
              <a:rPr lang="en-US" dirty="0">
                <a:latin typeface="Calibri" panose="020F0502020204030204" pitchFamily="34" charset="0"/>
                <a:ea typeface="Calibri" panose="020F0502020204030204" pitchFamily="34" charset="0"/>
                <a:cs typeface="Calibri" panose="020F0502020204030204" pitchFamily="34" charset="0"/>
              </a:rPr>
              <a:t> and terrorist attacks.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065B38B-B9A9-867C-CDFB-8FDF4A6777B2}"/>
              </a:ext>
            </a:extLst>
          </p:cNvPr>
          <p:cNvPicPr>
            <a:picLocks noChangeAspect="1"/>
          </p:cNvPicPr>
          <p:nvPr/>
        </p:nvPicPr>
        <p:blipFill>
          <a:blip r:embed="rId2"/>
          <a:stretch>
            <a:fillRect/>
          </a:stretch>
        </p:blipFill>
        <p:spPr>
          <a:xfrm>
            <a:off x="1410075" y="1724888"/>
            <a:ext cx="7760766" cy="2136163"/>
          </a:xfrm>
          <a:prstGeom prst="rect">
            <a:avLst/>
          </a:prstGeom>
        </p:spPr>
      </p:pic>
    </p:spTree>
    <p:extLst>
      <p:ext uri="{BB962C8B-B14F-4D97-AF65-F5344CB8AC3E}">
        <p14:creationId xmlns:p14="http://schemas.microsoft.com/office/powerpoint/2010/main" val="4071353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2C35-4B83-0DF5-A5DA-A0E7247757CF}"/>
              </a:ext>
            </a:extLst>
          </p:cNvPr>
          <p:cNvSpPr>
            <a:spLocks noGrp="1"/>
          </p:cNvSpPr>
          <p:nvPr>
            <p:ph type="title"/>
          </p:nvPr>
        </p:nvSpPr>
        <p:spPr>
          <a:xfrm>
            <a:off x="1589809" y="187036"/>
            <a:ext cx="9914803" cy="1717964"/>
          </a:xfrm>
        </p:spPr>
        <p:txBody>
          <a:bodyPr>
            <a:noAutofit/>
          </a:bodyPr>
          <a:lstStyle/>
          <a:p>
            <a:pPr algn="ctr"/>
            <a:r>
              <a:rPr lang="en-US" sz="4800" dirty="0">
                <a:solidFill>
                  <a:schemeClr val="tx1"/>
                </a:solidFill>
                <a:latin typeface="Britannic Bold" panose="020B0903060703020204" pitchFamily="34" charset="0"/>
              </a:rPr>
              <a:t>COMPARISON OF DEFENCE SECTOR IN BOTH THE COUNTRIES</a:t>
            </a:r>
            <a:endParaRPr lang="en-IN" sz="4800" dirty="0">
              <a:solidFill>
                <a:schemeClr val="tx1"/>
              </a:solidFill>
              <a:latin typeface="Britannic Bold" panose="020B0903060703020204" pitchFamily="34" charset="0"/>
            </a:endParaRPr>
          </a:p>
        </p:txBody>
      </p:sp>
      <p:pic>
        <p:nvPicPr>
          <p:cNvPr id="4" name="Content Placeholder 3">
            <a:extLst>
              <a:ext uri="{FF2B5EF4-FFF2-40B4-BE49-F238E27FC236}">
                <a16:creationId xmlns:a16="http://schemas.microsoft.com/office/drawing/2014/main" id="{439FF67D-8C67-A13A-FB12-3E36F9B93EEF}"/>
              </a:ext>
            </a:extLst>
          </p:cNvPr>
          <p:cNvPicPr>
            <a:picLocks noGrp="1" noChangeAspect="1"/>
          </p:cNvPicPr>
          <p:nvPr>
            <p:ph idx="1"/>
          </p:nvPr>
        </p:nvPicPr>
        <p:blipFill>
          <a:blip r:embed="rId2"/>
          <a:stretch>
            <a:fillRect/>
          </a:stretch>
        </p:blipFill>
        <p:spPr>
          <a:xfrm>
            <a:off x="1184669" y="1905000"/>
            <a:ext cx="5718544" cy="3548180"/>
          </a:xfrm>
          <a:prstGeom prst="rect">
            <a:avLst/>
          </a:prstGeom>
        </p:spPr>
      </p:pic>
      <p:sp>
        <p:nvSpPr>
          <p:cNvPr id="6" name="TextBox 5">
            <a:extLst>
              <a:ext uri="{FF2B5EF4-FFF2-40B4-BE49-F238E27FC236}">
                <a16:creationId xmlns:a16="http://schemas.microsoft.com/office/drawing/2014/main" id="{8093E193-DA43-6172-B967-8D93C7A991F8}"/>
              </a:ext>
            </a:extLst>
          </p:cNvPr>
          <p:cNvSpPr txBox="1"/>
          <p:nvPr/>
        </p:nvSpPr>
        <p:spPr>
          <a:xfrm>
            <a:off x="7502238" y="2972530"/>
            <a:ext cx="2605520" cy="1477328"/>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 The </a:t>
            </a:r>
            <a:r>
              <a:rPr lang="en-US" dirty="0" err="1">
                <a:latin typeface="Calibri" panose="020F0502020204030204" pitchFamily="34" charset="0"/>
                <a:ea typeface="Calibri" panose="020F0502020204030204" pitchFamily="34" charset="0"/>
                <a:cs typeface="Calibri" panose="020F0502020204030204" pitchFamily="34" charset="0"/>
              </a:rPr>
              <a:t>Defence</a:t>
            </a:r>
            <a:r>
              <a:rPr lang="en-US" dirty="0">
                <a:latin typeface="Calibri" panose="020F0502020204030204" pitchFamily="34" charset="0"/>
                <a:ea typeface="Calibri" panose="020F0502020204030204" pitchFamily="34" charset="0"/>
                <a:cs typeface="Calibri" panose="020F0502020204030204" pitchFamily="34" charset="0"/>
              </a:rPr>
              <a:t> Sector in INDIA is slightly fluctuating but in PAKISTAN it is  highly fluctuating.</a:t>
            </a:r>
          </a:p>
        </p:txBody>
      </p:sp>
      <p:sp>
        <p:nvSpPr>
          <p:cNvPr id="8" name="TextBox 7">
            <a:extLst>
              <a:ext uri="{FF2B5EF4-FFF2-40B4-BE49-F238E27FC236}">
                <a16:creationId xmlns:a16="http://schemas.microsoft.com/office/drawing/2014/main" id="{054B8694-501F-DDD4-8885-67194C610431}"/>
              </a:ext>
            </a:extLst>
          </p:cNvPr>
          <p:cNvSpPr txBox="1"/>
          <p:nvPr/>
        </p:nvSpPr>
        <p:spPr>
          <a:xfrm>
            <a:off x="1292187" y="5667193"/>
            <a:ext cx="8911686" cy="369332"/>
          </a:xfrm>
          <a:prstGeom prst="rect">
            <a:avLst/>
          </a:prstGeom>
          <a:noFill/>
        </p:spPr>
        <p:txBody>
          <a:bodyPr wrap="square">
            <a:spAutoFit/>
          </a:bodyPr>
          <a:lstStyle/>
          <a:p>
            <a:r>
              <a:rPr lang="en-US" dirty="0"/>
              <a:t> </a:t>
            </a:r>
            <a:r>
              <a:rPr lang="en-US" dirty="0">
                <a:latin typeface="Calibri" panose="020F0502020204030204" pitchFamily="34" charset="0"/>
                <a:ea typeface="Calibri" panose="020F0502020204030204" pitchFamily="34" charset="0"/>
                <a:cs typeface="Calibri" panose="020F0502020204030204" pitchFamily="34" charset="0"/>
              </a:rPr>
              <a:t>The above diagram shows the change in </a:t>
            </a:r>
            <a:r>
              <a:rPr lang="en-US" dirty="0" err="1">
                <a:latin typeface="Calibri" panose="020F0502020204030204" pitchFamily="34" charset="0"/>
                <a:ea typeface="Calibri" panose="020F0502020204030204" pitchFamily="34" charset="0"/>
                <a:cs typeface="Calibri" panose="020F0502020204030204" pitchFamily="34" charset="0"/>
              </a:rPr>
              <a:t>Defence</a:t>
            </a:r>
            <a:r>
              <a:rPr lang="en-US" dirty="0">
                <a:latin typeface="Calibri" panose="020F0502020204030204" pitchFamily="34" charset="0"/>
                <a:ea typeface="Calibri" panose="020F0502020204030204" pitchFamily="34" charset="0"/>
                <a:cs typeface="Calibri" panose="020F0502020204030204" pitchFamily="34" charset="0"/>
              </a:rPr>
              <a:t> in India and Pakistan from 2000-2021.</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8091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D236-3DF8-ED87-CFAA-8054DCEFE098}"/>
              </a:ext>
            </a:extLst>
          </p:cNvPr>
          <p:cNvSpPr>
            <a:spLocks noGrp="1"/>
          </p:cNvSpPr>
          <p:nvPr>
            <p:ph type="title"/>
          </p:nvPr>
        </p:nvSpPr>
        <p:spPr>
          <a:xfrm>
            <a:off x="1537855" y="624110"/>
            <a:ext cx="9966757" cy="1280890"/>
          </a:xfrm>
        </p:spPr>
        <p:txBody>
          <a:bodyPr>
            <a:normAutofit/>
          </a:bodyPr>
          <a:lstStyle/>
          <a:p>
            <a:r>
              <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UNEMPLOYMENT SECTOR</a:t>
            </a:r>
          </a:p>
        </p:txBody>
      </p:sp>
      <p:sp>
        <p:nvSpPr>
          <p:cNvPr id="3" name="Content Placeholder 2">
            <a:extLst>
              <a:ext uri="{FF2B5EF4-FFF2-40B4-BE49-F238E27FC236}">
                <a16:creationId xmlns:a16="http://schemas.microsoft.com/office/drawing/2014/main" id="{D5594BA8-1273-2738-8F95-1BAC00FE7429}"/>
              </a:ext>
            </a:extLst>
          </p:cNvPr>
          <p:cNvSpPr>
            <a:spLocks noGrp="1"/>
          </p:cNvSpPr>
          <p:nvPr>
            <p:ph idx="1"/>
          </p:nvPr>
        </p:nvSpPr>
        <p:spPr>
          <a:xfrm>
            <a:off x="1347169" y="4068463"/>
            <a:ext cx="8958838" cy="2514600"/>
          </a:xfrm>
        </p:spPr>
        <p:txBody>
          <a:bodyPr>
            <a:normAutofit/>
          </a:bodyPr>
          <a:lstStyle/>
          <a:p>
            <a:pPr>
              <a:buClrTx/>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On comparing between India and Pakistan with respect to number of terrorist attacks on unemployment sector of both the countries, we find that unemployment is positively correlated with terrorist attacks (i.e., 0.0951) in India whereas, it is negatively correlated with terrorist attacks (i.e., -0.6295) in Pakistan. This is because unemployment is proportional to terrorism. For India, it is positive for the given time period and for Pakistan, it is negative for the given time period; but both are following the trend of proportional relation between unemployment and terrorist attacks.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8F96123-72B0-C2B5-3A76-4AF0284278E6}"/>
              </a:ext>
            </a:extLst>
          </p:cNvPr>
          <p:cNvPicPr>
            <a:picLocks noChangeAspect="1"/>
          </p:cNvPicPr>
          <p:nvPr/>
        </p:nvPicPr>
        <p:blipFill>
          <a:blip r:embed="rId2"/>
          <a:stretch>
            <a:fillRect/>
          </a:stretch>
        </p:blipFill>
        <p:spPr>
          <a:xfrm>
            <a:off x="1539819" y="1558632"/>
            <a:ext cx="7914662" cy="2084208"/>
          </a:xfrm>
          <a:prstGeom prst="rect">
            <a:avLst/>
          </a:prstGeom>
        </p:spPr>
      </p:pic>
    </p:spTree>
    <p:extLst>
      <p:ext uri="{BB962C8B-B14F-4D97-AF65-F5344CB8AC3E}">
        <p14:creationId xmlns:p14="http://schemas.microsoft.com/office/powerpoint/2010/main" val="3118455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8FEC-4071-9734-E569-3944E65B535C}"/>
              </a:ext>
            </a:extLst>
          </p:cNvPr>
          <p:cNvSpPr>
            <a:spLocks noGrp="1"/>
          </p:cNvSpPr>
          <p:nvPr>
            <p:ph type="title"/>
          </p:nvPr>
        </p:nvSpPr>
        <p:spPr>
          <a:xfrm>
            <a:off x="1522661" y="1"/>
            <a:ext cx="8911687" cy="1512526"/>
          </a:xfrm>
        </p:spPr>
        <p:txBody>
          <a:bodyPr>
            <a:noAutofit/>
          </a:bodyPr>
          <a:lstStyle/>
          <a:p>
            <a:pPr algn="ctr"/>
            <a:r>
              <a:rPr lang="en-US" sz="4800" dirty="0">
                <a:solidFill>
                  <a:schemeClr val="tx1"/>
                </a:solidFill>
                <a:latin typeface="Britannic Bold" panose="020B0903060703020204" pitchFamily="34" charset="0"/>
              </a:rPr>
              <a:t>COMPARISON OF UNEMPLOYMENT SECTOR IN BOTH THE COUNTRIES</a:t>
            </a:r>
            <a:endParaRPr lang="en-IN" sz="4800" dirty="0">
              <a:solidFill>
                <a:schemeClr val="tx1"/>
              </a:solidFill>
              <a:latin typeface="Britannic Bold" panose="020B0903060703020204" pitchFamily="34" charset="0"/>
            </a:endParaRPr>
          </a:p>
        </p:txBody>
      </p:sp>
      <p:pic>
        <p:nvPicPr>
          <p:cNvPr id="6" name="Content Placeholder 5">
            <a:extLst>
              <a:ext uri="{FF2B5EF4-FFF2-40B4-BE49-F238E27FC236}">
                <a16:creationId xmlns:a16="http://schemas.microsoft.com/office/drawing/2014/main" id="{665BFB6F-27AF-205F-0098-A9FF879462DD}"/>
              </a:ext>
            </a:extLst>
          </p:cNvPr>
          <p:cNvPicPr>
            <a:picLocks noGrp="1" noChangeAspect="1"/>
          </p:cNvPicPr>
          <p:nvPr>
            <p:ph idx="1"/>
          </p:nvPr>
        </p:nvPicPr>
        <p:blipFill>
          <a:blip r:embed="rId2"/>
          <a:stretch>
            <a:fillRect/>
          </a:stretch>
        </p:blipFill>
        <p:spPr>
          <a:xfrm>
            <a:off x="1042181" y="2371729"/>
            <a:ext cx="5956308" cy="3676207"/>
          </a:xfrm>
          <a:prstGeom prst="rect">
            <a:avLst/>
          </a:prstGeom>
        </p:spPr>
      </p:pic>
      <p:sp>
        <p:nvSpPr>
          <p:cNvPr id="11" name="TextBox 10">
            <a:extLst>
              <a:ext uri="{FF2B5EF4-FFF2-40B4-BE49-F238E27FC236}">
                <a16:creationId xmlns:a16="http://schemas.microsoft.com/office/drawing/2014/main" id="{5C2AE3FE-44FB-4421-9DDA-F962CAF03484}"/>
              </a:ext>
            </a:extLst>
          </p:cNvPr>
          <p:cNvSpPr txBox="1"/>
          <p:nvPr/>
        </p:nvSpPr>
        <p:spPr>
          <a:xfrm>
            <a:off x="1153391" y="5902774"/>
            <a:ext cx="10681854" cy="646331"/>
          </a:xfrm>
          <a:prstGeom prst="rect">
            <a:avLst/>
          </a:prstGeom>
          <a:noFill/>
        </p:spPr>
        <p:txBody>
          <a:bodyPr wrap="square">
            <a:spAutoFit/>
          </a:bodyPr>
          <a:lstStyle/>
          <a:p>
            <a:endParaRPr lang="en-US" dirty="0"/>
          </a:p>
          <a:p>
            <a:r>
              <a:rPr lang="en-US" dirty="0">
                <a:latin typeface="Calibri" panose="020F0502020204030204" pitchFamily="34" charset="0"/>
                <a:cs typeface="Calibri" panose="020F0502020204030204" pitchFamily="34" charset="0"/>
              </a:rPr>
              <a:t>The above diagram shows the change of  Unemployment in India and Pakistan from 2000-2021.</a:t>
            </a:r>
            <a:endParaRPr lang="en-IN"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7B6C5FA-FC3A-7FBC-AFD3-01D660F75C88}"/>
              </a:ext>
            </a:extLst>
          </p:cNvPr>
          <p:cNvSpPr txBox="1"/>
          <p:nvPr/>
        </p:nvSpPr>
        <p:spPr>
          <a:xfrm>
            <a:off x="7533408" y="3105835"/>
            <a:ext cx="2462647" cy="1754326"/>
          </a:xfrm>
          <a:prstGeom prst="rect">
            <a:avLst/>
          </a:prstGeom>
          <a:noFill/>
        </p:spPr>
        <p:txBody>
          <a:bodyPr wrap="square">
            <a:spAutoFit/>
          </a:bodyPr>
          <a:lstStyle/>
          <a:p>
            <a:pPr marL="285750" indent="-285750">
              <a:buFont typeface="Wingdings" panose="05000000000000000000" pitchFamily="2" charset="2"/>
              <a:buChar char="v"/>
            </a:pPr>
            <a:r>
              <a:rPr lang="en-US" dirty="0"/>
              <a:t> </a:t>
            </a:r>
            <a:r>
              <a:rPr lang="en-US" dirty="0">
                <a:latin typeface="Calibri" panose="020F0502020204030204" pitchFamily="34" charset="0"/>
                <a:cs typeface="Calibri" panose="020F0502020204030204" pitchFamily="34" charset="0"/>
              </a:rPr>
              <a:t>In India, it is slightly fluctuating.</a:t>
            </a:r>
          </a:p>
          <a:p>
            <a:pPr marL="285750" indent="-285750">
              <a:buFont typeface="Wingdings" panose="05000000000000000000" pitchFamily="2" charset="2"/>
              <a:buChar char="v"/>
            </a:pPr>
            <a:r>
              <a:rPr lang="en-US" dirty="0">
                <a:latin typeface="Calibri" panose="020F0502020204030204" pitchFamily="34" charset="0"/>
                <a:cs typeface="Calibri" panose="020F0502020204030204" pitchFamily="34" charset="0"/>
              </a:rPr>
              <a:t>In Pakistan, unemployment is increasing at an increasing rate.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464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2648-F972-48CD-11CB-3A3FE0B42A2F}"/>
              </a:ext>
            </a:extLst>
          </p:cNvPr>
          <p:cNvSpPr>
            <a:spLocks noGrp="1"/>
          </p:cNvSpPr>
          <p:nvPr>
            <p:ph type="title"/>
          </p:nvPr>
        </p:nvSpPr>
        <p:spPr>
          <a:xfrm>
            <a:off x="1548245" y="624110"/>
            <a:ext cx="9956367" cy="602017"/>
          </a:xfrm>
        </p:spPr>
        <p:txBody>
          <a:bodyPr>
            <a:noAutofit/>
          </a:bodyPr>
          <a:lstStyle/>
          <a:p>
            <a:r>
              <a:rPr lang="en-IN" sz="4800" dirty="0">
                <a:solidFill>
                  <a:schemeClr val="tx1"/>
                </a:solidFill>
                <a:latin typeface="Britannic Bold" panose="020B0903060703020204" pitchFamily="34" charset="0"/>
                <a:ea typeface="Calibri" panose="020F0502020204030204" pitchFamily="34" charset="0"/>
                <a:cs typeface="Calibri" panose="020F0502020204030204" pitchFamily="34" charset="0"/>
              </a:rPr>
              <a:t>NET TRADE SECTOR </a:t>
            </a:r>
          </a:p>
        </p:txBody>
      </p:sp>
      <p:sp>
        <p:nvSpPr>
          <p:cNvPr id="3" name="Content Placeholder 2">
            <a:extLst>
              <a:ext uri="{FF2B5EF4-FFF2-40B4-BE49-F238E27FC236}">
                <a16:creationId xmlns:a16="http://schemas.microsoft.com/office/drawing/2014/main" id="{328F5DEC-799E-7E87-D268-04726CB2D676}"/>
              </a:ext>
            </a:extLst>
          </p:cNvPr>
          <p:cNvSpPr>
            <a:spLocks noGrp="1"/>
          </p:cNvSpPr>
          <p:nvPr>
            <p:ph idx="1"/>
          </p:nvPr>
        </p:nvSpPr>
        <p:spPr>
          <a:xfrm>
            <a:off x="1463994" y="3744301"/>
            <a:ext cx="8792585" cy="2045807"/>
          </a:xfrm>
        </p:spPr>
        <p:txBody>
          <a:bodyPr>
            <a:normAutofit/>
          </a:bodyPr>
          <a:lstStyle/>
          <a:p>
            <a:pPr>
              <a:buClrTx/>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On comparing between India and Pakistan with respect to number of terrorist attacks on net trade in goods and services of both the countries, we find that net trade is positively correlated with terrorist attacks (i.e., 0.7190) in India whereas, it is negatively correlated with terrorist attacks (i.e., -0.0735) in Pakistan. This is because net trade is proportional to terrorism. For India, it is positive for the given time period and for Pakistan, it is negative for the given time period; but both are following the trend of proportional relation between net trade and terrorist attacks. </a:t>
            </a:r>
          </a:p>
          <a:p>
            <a:endParaRPr lang="en-IN" dirty="0"/>
          </a:p>
        </p:txBody>
      </p:sp>
      <p:pic>
        <p:nvPicPr>
          <p:cNvPr id="5" name="Picture 4">
            <a:extLst>
              <a:ext uri="{FF2B5EF4-FFF2-40B4-BE49-F238E27FC236}">
                <a16:creationId xmlns:a16="http://schemas.microsoft.com/office/drawing/2014/main" id="{2D3579FF-8588-4D0B-01B2-B2FD81749FE7}"/>
              </a:ext>
            </a:extLst>
          </p:cNvPr>
          <p:cNvPicPr>
            <a:picLocks noChangeAspect="1"/>
          </p:cNvPicPr>
          <p:nvPr/>
        </p:nvPicPr>
        <p:blipFill>
          <a:blip r:embed="rId2"/>
          <a:stretch>
            <a:fillRect/>
          </a:stretch>
        </p:blipFill>
        <p:spPr>
          <a:xfrm>
            <a:off x="1467645" y="1695379"/>
            <a:ext cx="6150171" cy="1700784"/>
          </a:xfrm>
          <a:prstGeom prst="rect">
            <a:avLst/>
          </a:prstGeom>
        </p:spPr>
      </p:pic>
    </p:spTree>
    <p:extLst>
      <p:ext uri="{BB962C8B-B14F-4D97-AF65-F5344CB8AC3E}">
        <p14:creationId xmlns:p14="http://schemas.microsoft.com/office/powerpoint/2010/main" val="617666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160F-9EE1-4A8A-A669-4AEC1E27EBE2}"/>
              </a:ext>
            </a:extLst>
          </p:cNvPr>
          <p:cNvSpPr>
            <a:spLocks noGrp="1"/>
          </p:cNvSpPr>
          <p:nvPr>
            <p:ph type="title"/>
          </p:nvPr>
        </p:nvSpPr>
        <p:spPr>
          <a:xfrm>
            <a:off x="1600201" y="155863"/>
            <a:ext cx="9904412" cy="1728355"/>
          </a:xfrm>
        </p:spPr>
        <p:txBody>
          <a:bodyPr>
            <a:noAutofit/>
          </a:bodyPr>
          <a:lstStyle/>
          <a:p>
            <a:r>
              <a:rPr lang="en-US" sz="4800" dirty="0">
                <a:solidFill>
                  <a:schemeClr val="tx1"/>
                </a:solidFill>
                <a:latin typeface="Britannic Bold" panose="020B0903060703020204" pitchFamily="34" charset="0"/>
              </a:rPr>
              <a:t>COMPARISON OF NET TRADE SECTOR IN BOTH THE COUNTRIES</a:t>
            </a:r>
            <a:endParaRPr lang="en-IN" sz="4800" dirty="0">
              <a:solidFill>
                <a:schemeClr val="tx1"/>
              </a:solidFill>
              <a:latin typeface="Britannic Bold" panose="020B0903060703020204" pitchFamily="34" charset="0"/>
            </a:endParaRPr>
          </a:p>
        </p:txBody>
      </p:sp>
      <p:pic>
        <p:nvPicPr>
          <p:cNvPr id="4" name="Content Placeholder 3">
            <a:extLst>
              <a:ext uri="{FF2B5EF4-FFF2-40B4-BE49-F238E27FC236}">
                <a16:creationId xmlns:a16="http://schemas.microsoft.com/office/drawing/2014/main" id="{198A86F5-516F-7346-E923-747B64B5C857}"/>
              </a:ext>
            </a:extLst>
          </p:cNvPr>
          <p:cNvPicPr>
            <a:picLocks noGrp="1" noChangeAspect="1"/>
          </p:cNvPicPr>
          <p:nvPr>
            <p:ph idx="1"/>
          </p:nvPr>
        </p:nvPicPr>
        <p:blipFill>
          <a:blip r:embed="rId2"/>
          <a:stretch>
            <a:fillRect/>
          </a:stretch>
        </p:blipFill>
        <p:spPr>
          <a:xfrm>
            <a:off x="898016" y="1905000"/>
            <a:ext cx="5730737" cy="3767655"/>
          </a:xfrm>
          <a:prstGeom prst="rect">
            <a:avLst/>
          </a:prstGeom>
        </p:spPr>
      </p:pic>
      <p:sp>
        <p:nvSpPr>
          <p:cNvPr id="6" name="TextBox 5">
            <a:extLst>
              <a:ext uri="{FF2B5EF4-FFF2-40B4-BE49-F238E27FC236}">
                <a16:creationId xmlns:a16="http://schemas.microsoft.com/office/drawing/2014/main" id="{2EB37666-A4E2-4C0E-97D0-DA85CB7582FC}"/>
              </a:ext>
            </a:extLst>
          </p:cNvPr>
          <p:cNvSpPr txBox="1"/>
          <p:nvPr/>
        </p:nvSpPr>
        <p:spPr>
          <a:xfrm>
            <a:off x="1210962" y="5864623"/>
            <a:ext cx="8810367"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above diagram shows change in Net Trade in India and Pakistan from 2000-2021.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F9DFD956-A35A-3964-9B6D-00B18D005C0F}"/>
              </a:ext>
            </a:extLst>
          </p:cNvPr>
          <p:cNvSpPr txBox="1"/>
          <p:nvPr/>
        </p:nvSpPr>
        <p:spPr>
          <a:xfrm>
            <a:off x="7611761" y="2987463"/>
            <a:ext cx="2658951" cy="1477328"/>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In  India , Net Trade is decreasing at  a greater rate than Pakistan because of excess imports.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601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A2A2-3250-516F-1651-B64485855FBC}"/>
              </a:ext>
            </a:extLst>
          </p:cNvPr>
          <p:cNvSpPr>
            <a:spLocks noGrp="1"/>
          </p:cNvSpPr>
          <p:nvPr>
            <p:ph type="title"/>
          </p:nvPr>
        </p:nvSpPr>
        <p:spPr>
          <a:xfrm>
            <a:off x="883226" y="1735283"/>
            <a:ext cx="8390775" cy="2545772"/>
          </a:xfrm>
        </p:spPr>
        <p:txBody>
          <a:bodyPr>
            <a:noAutofit/>
          </a:bodyPr>
          <a:lstStyle/>
          <a:p>
            <a:pPr algn="ctr"/>
            <a:r>
              <a:rPr lang="en-US" sz="4800" dirty="0">
                <a:solidFill>
                  <a:schemeClr val="tx1"/>
                </a:solidFill>
                <a:latin typeface="Britannic Bold" panose="020B0903060703020204" pitchFamily="34" charset="0"/>
              </a:rPr>
              <a:t>POLICIES TO REDUCE TERRORIST ATTACKS AND WAYS TO GET A STABLE ECONOMY </a:t>
            </a:r>
            <a:endParaRPr lang="en-IN" sz="4800" dirty="0">
              <a:solidFill>
                <a:schemeClr val="tx1"/>
              </a:solidFill>
              <a:latin typeface="Britannic Bold" panose="020B0903060703020204" pitchFamily="34" charset="0"/>
            </a:endParaRPr>
          </a:p>
        </p:txBody>
      </p:sp>
    </p:spTree>
    <p:extLst>
      <p:ext uri="{BB962C8B-B14F-4D97-AF65-F5344CB8AC3E}">
        <p14:creationId xmlns:p14="http://schemas.microsoft.com/office/powerpoint/2010/main" val="82996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CD0443-0A26-230D-AF39-2F731CA4C995}"/>
              </a:ext>
            </a:extLst>
          </p:cNvPr>
          <p:cNvSpPr>
            <a:spLocks noGrp="1"/>
          </p:cNvSpPr>
          <p:nvPr>
            <p:ph idx="1"/>
          </p:nvPr>
        </p:nvSpPr>
        <p:spPr>
          <a:xfrm>
            <a:off x="476079" y="387333"/>
            <a:ext cx="10912358" cy="6159500"/>
          </a:xfrm>
        </p:spPr>
        <p:txBody>
          <a:bodyPr>
            <a:normAutofit fontScale="92500"/>
          </a:bodyPr>
          <a:lstStyle/>
          <a:p>
            <a:pPr algn="just">
              <a:lnSpc>
                <a:spcPct val="107000"/>
              </a:lnSpc>
              <a:spcAft>
                <a:spcPts val="800"/>
              </a:spcAft>
              <a:buFont typeface="Wingdings" panose="05000000000000000000" pitchFamily="2" charset="2"/>
              <a:buChar char="q"/>
            </a:pPr>
            <a:r>
              <a:rPr lang="en-IN" sz="2200" kern="100" dirty="0">
                <a:effectLst/>
                <a:latin typeface="Calibri" panose="020F0502020204030204" pitchFamily="34" charset="0"/>
                <a:ea typeface="Calibri" panose="020F0502020204030204" pitchFamily="34" charset="0"/>
                <a:cs typeface="Calibri" panose="020F0502020204030204" pitchFamily="34" charset="0"/>
              </a:rPr>
              <a:t>Counterterrorism Measures: Governments can adopt comprehensive counterterrorism strategies that include intelligence gathering, surveillance, and preventive actions to identify and disrupt terrorist activities. This involves collaboration among law enforcement agencies, international cooperation, and sharing of intelligence to effectively combat terrorism.</a:t>
            </a:r>
          </a:p>
          <a:p>
            <a:pPr algn="just">
              <a:lnSpc>
                <a:spcPct val="107000"/>
              </a:lnSpc>
              <a:spcAft>
                <a:spcPts val="800"/>
              </a:spcAft>
              <a:buFont typeface="Wingdings" panose="05000000000000000000" pitchFamily="2" charset="2"/>
              <a:buChar char="q"/>
            </a:pPr>
            <a:r>
              <a:rPr lang="en-IN" sz="2200" kern="100" dirty="0">
                <a:effectLst/>
                <a:latin typeface="Calibri" panose="020F0502020204030204" pitchFamily="34" charset="0"/>
                <a:ea typeface="Calibri" panose="020F0502020204030204" pitchFamily="34" charset="0"/>
                <a:cs typeface="Calibri" panose="020F0502020204030204" pitchFamily="34" charset="0"/>
              </a:rPr>
              <a:t> Enhance Security Measures: Strengthening security measures is crucial to prevent terrorist attacks and ensure public safety. This may involve enhancing border security, implementing stringent airport and transportation security protocols, securing critical infrastructure, and increasing security presence in public spaces.</a:t>
            </a:r>
          </a:p>
          <a:p>
            <a:pPr algn="just">
              <a:lnSpc>
                <a:spcPct val="107000"/>
              </a:lnSpc>
              <a:spcAft>
                <a:spcPts val="800"/>
              </a:spcAft>
              <a:buFont typeface="Wingdings" panose="05000000000000000000" pitchFamily="2" charset="2"/>
              <a:buChar char="q"/>
            </a:pPr>
            <a:r>
              <a:rPr lang="en-IN" sz="2200" kern="100" dirty="0">
                <a:effectLst/>
                <a:latin typeface="Calibri" panose="020F0502020204030204" pitchFamily="34" charset="0"/>
                <a:ea typeface="Calibri" panose="020F0502020204030204" pitchFamily="34" charset="0"/>
                <a:cs typeface="Calibri" panose="020F0502020204030204" pitchFamily="34" charset="0"/>
              </a:rPr>
              <a:t> Address Root Causes: To address the underlying factors that contribute to terrorism, policies should focus on addressing socio-economic grievances, inequality, and political instability. This can include promoting social inclusion, improving access to education and healthcare, reducing poverty, and promoting good governance and political reforms.</a:t>
            </a:r>
          </a:p>
          <a:p>
            <a:pPr algn="just">
              <a:lnSpc>
                <a:spcPct val="107000"/>
              </a:lnSpc>
              <a:spcAft>
                <a:spcPts val="800"/>
              </a:spcAft>
              <a:buFont typeface="Wingdings" panose="05000000000000000000" pitchFamily="2" charset="2"/>
              <a:buChar char="q"/>
            </a:pPr>
            <a:r>
              <a:rPr lang="en-IN" sz="2200" kern="100" dirty="0">
                <a:effectLst/>
                <a:latin typeface="Calibri" panose="020F0502020204030204" pitchFamily="34" charset="0"/>
                <a:ea typeface="Calibri" panose="020F0502020204030204" pitchFamily="34" charset="0"/>
                <a:cs typeface="Calibri" panose="020F0502020204030204" pitchFamily="34" charset="0"/>
              </a:rPr>
              <a:t> International Cooperation: Terrorism is a global issue, and cooperation among nations is essential. Sharing intelligence, coordinating efforts to track and freeze terrorist financing, and collaborating in investigations and prosecutions can help disrupt transnational terrorist networks.</a:t>
            </a:r>
          </a:p>
          <a:p>
            <a:pPr marL="0" indent="0">
              <a:buClrTx/>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2087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D9E35-15FA-D022-A72D-C5159C3BFC5F}"/>
              </a:ext>
            </a:extLst>
          </p:cNvPr>
          <p:cNvSpPr>
            <a:spLocks noGrp="1"/>
          </p:cNvSpPr>
          <p:nvPr>
            <p:ph idx="1"/>
          </p:nvPr>
        </p:nvSpPr>
        <p:spPr>
          <a:xfrm>
            <a:off x="602673" y="238991"/>
            <a:ext cx="9860972" cy="6774873"/>
          </a:xfrm>
        </p:spPr>
        <p:txBody>
          <a:bodyPr>
            <a:normAutofit/>
          </a:bodyPr>
          <a:lstStyle/>
          <a:p>
            <a:pPr algn="just">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Calibri" panose="020F0502020204030204" pitchFamily="34" charset="0"/>
              </a:rPr>
              <a:t>Community Engagement and Countering Extremist Ideologies: Governments can work with local communities, civil society organizations, and religious leaders to counter extremist ideologies and promote social cohesion. This can involve initiatives such as community outreach programs, promoting interfaith dialogue, and supporting rehabilitation and reintegration programs for individuals vulnerable to radicalization.</a:t>
            </a:r>
          </a:p>
          <a:p>
            <a:pPr marL="0" indent="0" algn="just">
              <a:lnSpc>
                <a:spcPct val="107000"/>
              </a:lnSpc>
              <a:spcAft>
                <a:spcPts val="800"/>
              </a:spcAft>
              <a:buNone/>
            </a:pPr>
            <a:endParaRPr lang="en-IN" sz="1800" u="sng" kern="1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Aft>
                <a:spcPts val="800"/>
              </a:spcAft>
              <a:buNone/>
            </a:pPr>
            <a:endParaRPr lang="en-IN" u="sng" kern="100"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Aft>
                <a:spcPts val="800"/>
              </a:spcAft>
              <a:buNone/>
            </a:pPr>
            <a:r>
              <a:rPr lang="en-IN" sz="1800" u="sng" kern="100" dirty="0">
                <a:effectLst/>
                <a:latin typeface="Calibri" panose="020F0502020204030204" pitchFamily="34" charset="0"/>
                <a:ea typeface="Calibri" panose="020F0502020204030204" pitchFamily="34" charset="0"/>
                <a:cs typeface="Calibri" panose="020F0502020204030204" pitchFamily="34" charset="0"/>
              </a:rPr>
              <a:t>Regarding achieving a stable economy, the following measures can be considered:-</a:t>
            </a:r>
          </a:p>
          <a:p>
            <a:pPr algn="just">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Calibri" panose="020F0502020204030204" pitchFamily="34" charset="0"/>
              </a:rPr>
              <a:t>Macroeconomic Stability: Implementing sound monetary and fiscal policies that promote price stability, low inflation rates, and sustainable public finances can contribute to economic stability. This includes maintaining a balanced budget, effective tax policies, and prudent management of monetary policy.</a:t>
            </a:r>
          </a:p>
          <a:p>
            <a:pPr algn="just">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Calibri" panose="020F0502020204030204" pitchFamily="34" charset="0"/>
              </a:rPr>
              <a:t> Investment in Infrastructure: Investing in infrastructure development can stimulate economic growth, create jobs, and attract private investment. Improving transportation networks, energy systems, and telecommunications infrastructure can enhance productivity and competitiveness</a:t>
            </a:r>
            <a:endParaRPr lang="en-IN" dirty="0"/>
          </a:p>
        </p:txBody>
      </p:sp>
    </p:spTree>
    <p:extLst>
      <p:ext uri="{BB962C8B-B14F-4D97-AF65-F5344CB8AC3E}">
        <p14:creationId xmlns:p14="http://schemas.microsoft.com/office/powerpoint/2010/main" val="1820220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9C4E4-6A6B-8520-FDB4-3DFD3B769508}"/>
              </a:ext>
            </a:extLst>
          </p:cNvPr>
          <p:cNvSpPr>
            <a:spLocks noGrp="1"/>
          </p:cNvSpPr>
          <p:nvPr>
            <p:ph idx="1"/>
          </p:nvPr>
        </p:nvSpPr>
        <p:spPr>
          <a:xfrm>
            <a:off x="446808" y="228600"/>
            <a:ext cx="10920847" cy="6629400"/>
          </a:xfrm>
        </p:spPr>
        <p:txBody>
          <a:bodyPr>
            <a:normAutofit fontScale="92500" lnSpcReduction="10000"/>
          </a:bodyPr>
          <a:lstStyle/>
          <a:p>
            <a:pPr algn="just">
              <a:lnSpc>
                <a:spcPct val="107000"/>
              </a:lnSpc>
              <a:spcAft>
                <a:spcPts val="800"/>
              </a:spcAft>
              <a:buFont typeface="Wingdings" panose="05000000000000000000" pitchFamily="2" charset="2"/>
              <a:buChar char="q"/>
            </a:pPr>
            <a:r>
              <a:rPr lang="en-IN" sz="2900" kern="100" dirty="0">
                <a:effectLst/>
                <a:latin typeface="Calibri" panose="020F0502020204030204" pitchFamily="34" charset="0"/>
                <a:ea typeface="Calibri" panose="020F0502020204030204" pitchFamily="34" charset="0"/>
                <a:cs typeface="Calibri" panose="020F0502020204030204" pitchFamily="34" charset="0"/>
              </a:rPr>
              <a:t>Promote Business Environment: Creating a conducive business environment through policies that encourage entrepreneurship, innovation, and private sector growth is essential for economic stability. This can involve reducing bureaucracy, streamlining regulations, ensuring the rule of law, protecting property rights, and facilitating access to finance for businesses.</a:t>
            </a:r>
          </a:p>
          <a:p>
            <a:pPr algn="just">
              <a:lnSpc>
                <a:spcPct val="107000"/>
              </a:lnSpc>
              <a:spcAft>
                <a:spcPts val="800"/>
              </a:spcAft>
              <a:buFont typeface="Wingdings" panose="05000000000000000000" pitchFamily="2" charset="2"/>
              <a:buChar char="q"/>
            </a:pPr>
            <a:r>
              <a:rPr lang="en-IN" sz="2900" kern="100" dirty="0">
                <a:effectLst/>
                <a:latin typeface="Calibri" panose="020F0502020204030204" pitchFamily="34" charset="0"/>
                <a:ea typeface="Calibri" panose="020F0502020204030204" pitchFamily="34" charset="0"/>
                <a:cs typeface="Calibri" panose="020F0502020204030204" pitchFamily="34" charset="0"/>
              </a:rPr>
              <a:t> Human Capital Development: Investing in education and skills training equips the workforce with the necessary knowledge and skills to drive economic growth. This can involve improving access to quality education, vocational training, and lifelong learning opportunities.</a:t>
            </a:r>
          </a:p>
          <a:p>
            <a:pPr algn="just">
              <a:lnSpc>
                <a:spcPct val="107000"/>
              </a:lnSpc>
              <a:spcAft>
                <a:spcPts val="800"/>
              </a:spcAft>
              <a:buFont typeface="Wingdings" panose="05000000000000000000" pitchFamily="2" charset="2"/>
              <a:buChar char="q"/>
            </a:pPr>
            <a:r>
              <a:rPr lang="en-IN" sz="2900" kern="100" dirty="0">
                <a:effectLst/>
                <a:latin typeface="Calibri" panose="020F0502020204030204" pitchFamily="34" charset="0"/>
                <a:ea typeface="Calibri" panose="020F0502020204030204" pitchFamily="34" charset="0"/>
                <a:cs typeface="Calibri" panose="020F0502020204030204" pitchFamily="34" charset="0"/>
              </a:rPr>
              <a:t> Trade and Investment Liberalization: Promoting open and fair trade, reducing barriers to international trade and investment, and participating in regional and global trade agreements can enhance economic stability and create opportunities for businesses to expand.</a:t>
            </a:r>
          </a:p>
          <a:p>
            <a:pPr marL="0" indent="0" algn="just">
              <a:lnSpc>
                <a:spcPct val="107000"/>
              </a:lnSpc>
              <a:spcAft>
                <a:spcPts val="800"/>
              </a:spcAft>
              <a:buNone/>
            </a:pPr>
            <a:endParaRPr lang="en-IN" dirty="0"/>
          </a:p>
        </p:txBody>
      </p:sp>
    </p:spTree>
    <p:extLst>
      <p:ext uri="{BB962C8B-B14F-4D97-AF65-F5344CB8AC3E}">
        <p14:creationId xmlns:p14="http://schemas.microsoft.com/office/powerpoint/2010/main" val="105731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6390"/>
          </a:xfrm>
        </p:spPr>
        <p:txBody>
          <a:bodyPr>
            <a:normAutofit/>
          </a:bodyPr>
          <a:lstStyle/>
          <a:p>
            <a:r>
              <a:rPr lang="en-US" sz="4800" b="1" dirty="0">
                <a:solidFill>
                  <a:schemeClr val="tx1"/>
                </a:solidFill>
                <a:latin typeface="Britannic Bold" panose="020B0903060703020204" pitchFamily="34" charset="0"/>
              </a:rPr>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1701172"/>
              </p:ext>
            </p:extLst>
          </p:nvPr>
        </p:nvGraphicFramePr>
        <p:xfrm>
          <a:off x="800443" y="1658208"/>
          <a:ext cx="10579101" cy="4226763"/>
        </p:xfrm>
        <a:graphic>
          <a:graphicData uri="http://schemas.openxmlformats.org/drawingml/2006/table">
            <a:tbl>
              <a:tblPr firstRow="1" bandRow="1">
                <a:tableStyleId>{5C22544A-7EE6-4342-B048-85BDC9FD1C3A}</a:tableStyleId>
              </a:tblPr>
              <a:tblGrid>
                <a:gridCol w="3304751">
                  <a:extLst>
                    <a:ext uri="{9D8B030D-6E8A-4147-A177-3AD203B41FA5}">
                      <a16:colId xmlns:a16="http://schemas.microsoft.com/office/drawing/2014/main" val="3572845123"/>
                    </a:ext>
                  </a:extLst>
                </a:gridCol>
                <a:gridCol w="7274350">
                  <a:extLst>
                    <a:ext uri="{9D8B030D-6E8A-4147-A177-3AD203B41FA5}">
                      <a16:colId xmlns:a16="http://schemas.microsoft.com/office/drawing/2014/main" val="2333286807"/>
                    </a:ext>
                  </a:extLst>
                </a:gridCol>
              </a:tblGrid>
              <a:tr h="386283">
                <a:tc>
                  <a:txBody>
                    <a:bodyPr/>
                    <a:lstStyle/>
                    <a:p>
                      <a:r>
                        <a:rPr lang="en-US" dirty="0"/>
                        <a:t>NAMES</a:t>
                      </a:r>
                    </a:p>
                  </a:txBody>
                  <a:tcPr/>
                </a:tc>
                <a:tc>
                  <a:txBody>
                    <a:bodyPr/>
                    <a:lstStyle/>
                    <a:p>
                      <a:r>
                        <a:rPr lang="en-US" dirty="0"/>
                        <a:t>FINDINGS</a:t>
                      </a:r>
                    </a:p>
                  </a:txBody>
                  <a:tcPr/>
                </a:tc>
                <a:extLst>
                  <a:ext uri="{0D108BD9-81ED-4DB2-BD59-A6C34878D82A}">
                    <a16:rowId xmlns:a16="http://schemas.microsoft.com/office/drawing/2014/main" val="3755302171"/>
                  </a:ext>
                </a:extLst>
              </a:tr>
              <a:tr h="108536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Mir Alam, Ye Mingque (2018)</a:t>
                      </a:r>
                      <a:endParaRPr lang="en-US" sz="1800" dirty="0"/>
                    </a:p>
                  </a:txBody>
                  <a:tcPr/>
                </a:tc>
                <a:tc>
                  <a:txBody>
                    <a:bodyPr/>
                    <a:lstStyle/>
                    <a:p>
                      <a:r>
                        <a:rPr lang="en-US" sz="1800" baseline="0" dirty="0">
                          <a:latin typeface="Calibri" panose="020F0502020204030204" pitchFamily="34" charset="0"/>
                          <a:ea typeface="Calibri" panose="020F0502020204030204" pitchFamily="34" charset="0"/>
                          <a:cs typeface="Calibri" panose="020F0502020204030204" pitchFamily="34" charset="0"/>
                        </a:rPr>
                        <a:t>They </a:t>
                      </a:r>
                      <a:r>
                        <a:rPr lang="en-US" sz="1800" dirty="0">
                          <a:latin typeface="Calibri" panose="020F0502020204030204" pitchFamily="34" charset="0"/>
                          <a:ea typeface="Calibri" panose="020F0502020204030204" pitchFamily="34" charset="0"/>
                          <a:cs typeface="Calibri" panose="020F0502020204030204" pitchFamily="34" charset="0"/>
                        </a:rPr>
                        <a:t>analyzes the relationship between FDI, terrorism and tourism in Pakistan using annual data from 1995 to 2016. It is observed that </a:t>
                      </a:r>
                      <a:r>
                        <a:rPr lang="en-US" sz="1800" b="1" dirty="0">
                          <a:latin typeface="Calibri" panose="020F0502020204030204" pitchFamily="34" charset="0"/>
                          <a:ea typeface="Calibri" panose="020F0502020204030204" pitchFamily="34" charset="0"/>
                          <a:cs typeface="Calibri" panose="020F0502020204030204" pitchFamily="34" charset="0"/>
                        </a:rPr>
                        <a:t>in the long run a 1% increase in terrorists’ incidence leads to decrease FDI 0.42% FDI and 0.14% TA. </a:t>
                      </a:r>
                    </a:p>
                    <a:p>
                      <a:endParaRPr lang="en-US" sz="1800" i="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16294133"/>
                  </a:ext>
                </a:extLst>
              </a:tr>
              <a:tr h="67835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Haider, N., &amp; Anwar, A. (2014) </a:t>
                      </a:r>
                      <a:endParaRPr lang="en-US" sz="1800" dirty="0">
                        <a:latin typeface="Calibri" panose="020F0502020204030204" pitchFamily="34" charset="0"/>
                        <a:cs typeface="Calibri" panose="020F0502020204030204" pitchFamily="34" charset="0"/>
                      </a:endParaRPr>
                    </a:p>
                  </a:txBody>
                  <a:tcPr/>
                </a:tc>
                <a:tc>
                  <a:txBody>
                    <a:bodyPr/>
                    <a:lstStyle/>
                    <a:p>
                      <a:r>
                        <a:rPr lang="en-US" sz="1800" i="0" dirty="0">
                          <a:latin typeface="Calibri" panose="020F0502020204030204" pitchFamily="34" charset="0"/>
                          <a:cs typeface="Calibri" panose="020F0502020204030204" pitchFamily="34" charset="0"/>
                        </a:rPr>
                        <a:t>They</a:t>
                      </a:r>
                      <a:r>
                        <a:rPr lang="en-US" sz="1800" i="0" baseline="0" dirty="0">
                          <a:latin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evaluated the effect terrorism on FDI inflows, and noted that </a:t>
                      </a:r>
                      <a:r>
                        <a:rPr lang="en-US" sz="1800" b="1" dirty="0">
                          <a:latin typeface="Calibri" panose="020F0502020204030204" pitchFamily="34" charset="0"/>
                          <a:ea typeface="Calibri" panose="020F0502020204030204" pitchFamily="34" charset="0"/>
                          <a:cs typeface="Calibri" panose="020F0502020204030204" pitchFamily="34" charset="0"/>
                        </a:rPr>
                        <a:t>terrorist attacks have badly affected the FDI inflow in Pakistan.</a:t>
                      </a:r>
                    </a:p>
                    <a:p>
                      <a:endParaRPr lang="en-US" sz="1800" i="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91076124"/>
                  </a:ext>
                </a:extLst>
              </a:tr>
              <a:tr h="108536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Lee, C. Y. (2017) </a:t>
                      </a:r>
                      <a:endParaRPr lang="en-US" sz="18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He </a:t>
                      </a:r>
                      <a:r>
                        <a:rPr lang="en-US" sz="1800" dirty="0">
                          <a:latin typeface="Calibri" panose="020F0502020204030204" pitchFamily="34" charset="0"/>
                          <a:ea typeface="Calibri" panose="020F0502020204030204" pitchFamily="34" charset="0"/>
                          <a:cs typeface="Calibri" panose="020F0502020204030204" pitchFamily="34" charset="0"/>
                        </a:rPr>
                        <a:t>analyzed the dynamics of terrorism in 114 developing countries. The results showed that </a:t>
                      </a:r>
                      <a:r>
                        <a:rPr lang="en-US" sz="1800" b="1" dirty="0">
                          <a:latin typeface="Calibri" panose="020F0502020204030204" pitchFamily="34" charset="0"/>
                          <a:ea typeface="Calibri" panose="020F0502020204030204" pitchFamily="34" charset="0"/>
                          <a:cs typeface="Calibri" panose="020F0502020204030204" pitchFamily="34" charset="0"/>
                        </a:rPr>
                        <a:t>terrorism had a negative impact on FDI</a:t>
                      </a:r>
                      <a:r>
                        <a:rPr lang="en-US" sz="1800" dirty="0">
                          <a:latin typeface="Calibri" panose="020F0502020204030204" pitchFamily="34" charset="0"/>
                          <a:ea typeface="Calibri" panose="020F0502020204030204" pitchFamily="34" charset="0"/>
                          <a:cs typeface="Calibri" panose="020F0502020204030204" pitchFamily="34" charset="0"/>
                        </a:rPr>
                        <a:t>. Moreover, he concluded that counter-terrorism aid given to panic-stricken countries helps them to recover from losses. </a:t>
                      </a:r>
                    </a:p>
                    <a:p>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33404322"/>
                  </a:ext>
                </a:extLst>
              </a:tr>
            </a:tbl>
          </a:graphicData>
        </a:graphic>
      </p:graphicFrame>
    </p:spTree>
    <p:extLst>
      <p:ext uri="{BB962C8B-B14F-4D97-AF65-F5344CB8AC3E}">
        <p14:creationId xmlns:p14="http://schemas.microsoft.com/office/powerpoint/2010/main" val="1479718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99AD-0ABA-A775-8D08-A70EDB8E0F5B}"/>
              </a:ext>
            </a:extLst>
          </p:cNvPr>
          <p:cNvSpPr>
            <a:spLocks noGrp="1"/>
          </p:cNvSpPr>
          <p:nvPr>
            <p:ph type="title"/>
          </p:nvPr>
        </p:nvSpPr>
        <p:spPr>
          <a:xfrm>
            <a:off x="1610591" y="624110"/>
            <a:ext cx="9894021" cy="674754"/>
          </a:xfrm>
        </p:spPr>
        <p:txBody>
          <a:bodyPr>
            <a:normAutofit fontScale="90000"/>
          </a:bodyPr>
          <a:lstStyle/>
          <a:p>
            <a:r>
              <a:rPr lang="en-IN" sz="5300" dirty="0">
                <a:solidFill>
                  <a:schemeClr val="tx1"/>
                </a:solidFill>
                <a:latin typeface="Britannic Bold" panose="020B0903060703020204" pitchFamily="34" charset="0"/>
              </a:rPr>
              <a:t>            CONCLUSION</a:t>
            </a:r>
            <a:br>
              <a:rPr lang="en-IN" dirty="0"/>
            </a:br>
            <a:endParaRPr lang="en-IN" dirty="0"/>
          </a:p>
        </p:txBody>
      </p:sp>
      <p:sp>
        <p:nvSpPr>
          <p:cNvPr id="3" name="Content Placeholder 2">
            <a:extLst>
              <a:ext uri="{FF2B5EF4-FFF2-40B4-BE49-F238E27FC236}">
                <a16:creationId xmlns:a16="http://schemas.microsoft.com/office/drawing/2014/main" id="{5FA26FA4-BEB8-9BA1-F631-8658D3AA52C1}"/>
              </a:ext>
            </a:extLst>
          </p:cNvPr>
          <p:cNvSpPr>
            <a:spLocks noGrp="1"/>
          </p:cNvSpPr>
          <p:nvPr>
            <p:ph idx="1"/>
          </p:nvPr>
        </p:nvSpPr>
        <p:spPr>
          <a:xfrm>
            <a:off x="797011" y="1841157"/>
            <a:ext cx="10361612" cy="4205989"/>
          </a:xfrm>
        </p:spPr>
        <p:txBody>
          <a:bodyPr>
            <a:normAutofit/>
          </a:bodyPr>
          <a:lstStyle/>
          <a:p>
            <a:pPr>
              <a:buClrTx/>
              <a:buFont typeface="Wingdings" panose="05000000000000000000" pitchFamily="2" charset="2"/>
              <a:buChar char="v"/>
            </a:pPr>
            <a:r>
              <a:rPr lang="en-US" sz="2000" dirty="0">
                <a:latin typeface="Calibri" panose="020F0502020204030204" pitchFamily="34" charset="0"/>
                <a:cs typeface="Calibri" panose="020F0502020204030204" pitchFamily="34" charset="0"/>
              </a:rPr>
              <a:t>The purpose of the present study is the empirical investigation of the interaction between Terrorist Attacks and FDI, GDP, </a:t>
            </a:r>
            <a:r>
              <a:rPr lang="en-US" sz="2000" dirty="0" err="1">
                <a:latin typeface="Calibri" panose="020F0502020204030204" pitchFamily="34" charset="0"/>
                <a:cs typeface="Calibri" panose="020F0502020204030204" pitchFamily="34" charset="0"/>
              </a:rPr>
              <a:t>Defence</a:t>
            </a:r>
            <a:r>
              <a:rPr lang="en-US" sz="2000" dirty="0">
                <a:latin typeface="Calibri" panose="020F0502020204030204" pitchFamily="34" charset="0"/>
                <a:cs typeface="Calibri" panose="020F0502020204030204" pitchFamily="34" charset="0"/>
              </a:rPr>
              <a:t>, Unemployment and Net Trade in India during the period 2000-2021. In addition to this, we studied Pakistan to compare under the criterion that this country presented the highest rates of terrorism in the world.</a:t>
            </a:r>
          </a:p>
          <a:p>
            <a:pPr marL="0" indent="0">
              <a:buClrTx/>
              <a:buNone/>
            </a:pPr>
            <a:endParaRPr lang="en-US" sz="2000" dirty="0">
              <a:latin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2000" dirty="0">
                <a:latin typeface="Calibri" panose="020F0502020204030204" pitchFamily="34" charset="0"/>
                <a:cs typeface="Calibri" panose="020F0502020204030204" pitchFamily="34" charset="0"/>
              </a:rPr>
              <a:t>This study has shown a significant but inconsistent relationship between terrorist attacks and foreign direct investment and gross domestic product but, provided a consistent relationship with </a:t>
            </a:r>
            <a:r>
              <a:rPr lang="en-US" sz="2000" dirty="0" err="1">
                <a:latin typeface="Calibri" panose="020F0502020204030204" pitchFamily="34" charset="0"/>
                <a:cs typeface="Calibri" panose="020F0502020204030204" pitchFamily="34" charset="0"/>
              </a:rPr>
              <a:t>defence</a:t>
            </a:r>
            <a:r>
              <a:rPr lang="en-US" sz="2000" dirty="0">
                <a:latin typeface="Calibri" panose="020F0502020204030204" pitchFamily="34" charset="0"/>
                <a:cs typeface="Calibri" panose="020F0502020204030204" pitchFamily="34" charset="0"/>
              </a:rPr>
              <a:t> sector, unemployment sector and net trade in goods and services for India. </a:t>
            </a:r>
          </a:p>
          <a:p>
            <a:pPr marL="0" indent="0">
              <a:buClrTx/>
              <a:buNone/>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3053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AD711-DAEA-EECC-C020-2934D3FAF454}"/>
              </a:ext>
            </a:extLst>
          </p:cNvPr>
          <p:cNvSpPr>
            <a:spLocks noGrp="1"/>
          </p:cNvSpPr>
          <p:nvPr>
            <p:ph idx="1"/>
          </p:nvPr>
        </p:nvSpPr>
        <p:spPr>
          <a:xfrm>
            <a:off x="378287" y="744776"/>
            <a:ext cx="10891548" cy="5943600"/>
          </a:xfrm>
        </p:spPr>
        <p:txBody>
          <a:bodyPr>
            <a:normAutofit/>
          </a:bodyPr>
          <a:lstStyle/>
          <a:p>
            <a:pPr>
              <a:buClrTx/>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a:buClrTx/>
              <a:buFont typeface="Wingdings" panose="05000000000000000000" pitchFamily="2" charset="2"/>
              <a:buChar char="v"/>
            </a:pPr>
            <a:endParaRPr lang="en-US" sz="2000" dirty="0">
              <a:latin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2000" dirty="0">
                <a:latin typeface="Calibri" panose="020F0502020204030204" pitchFamily="34" charset="0"/>
                <a:cs typeface="Calibri" panose="020F0502020204030204" pitchFamily="34" charset="0"/>
              </a:rPr>
              <a:t>There is a negative correlation between FDI and Terrorist Attacks in India, but a positive relationship between these two in Pakistan.</a:t>
            </a:r>
          </a:p>
          <a:p>
            <a:pPr marL="0" indent="0">
              <a:buClrTx/>
              <a:buNone/>
            </a:pPr>
            <a:endParaRPr lang="en-US" sz="2000" dirty="0">
              <a:latin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2000" dirty="0">
                <a:latin typeface="Calibri" panose="020F0502020204030204" pitchFamily="34" charset="0"/>
                <a:cs typeface="Calibri" panose="020F0502020204030204" pitchFamily="34" charset="0"/>
              </a:rPr>
              <a:t>There is a negative relationship between GDP and Terrorist Attacks in India but a positive relationship between the two  variables in Pakistan.</a:t>
            </a:r>
          </a:p>
          <a:p>
            <a:pPr marL="0" indent="0">
              <a:buClrTx/>
              <a:buNone/>
            </a:pPr>
            <a:endParaRPr lang="en-US" sz="2000" dirty="0">
              <a:latin typeface="Calibri" panose="020F0502020204030204" pitchFamily="34" charset="0"/>
              <a:cs typeface="Calibri" panose="020F0502020204030204" pitchFamily="34" charset="0"/>
            </a:endParaRPr>
          </a:p>
          <a:p>
            <a:pPr>
              <a:buClrTx/>
              <a:buFont typeface="Wingdings" panose="05000000000000000000" pitchFamily="2" charset="2"/>
              <a:buChar char="v"/>
            </a:pPr>
            <a:r>
              <a:rPr lang="en-US" sz="2000" dirty="0">
                <a:latin typeface="Calibri" panose="020F0502020204030204" pitchFamily="34" charset="0"/>
                <a:cs typeface="Calibri" panose="020F0502020204030204" pitchFamily="34" charset="0"/>
              </a:rPr>
              <a:t> There is a  positive relationship among </a:t>
            </a:r>
            <a:r>
              <a:rPr lang="en-US" sz="2000" dirty="0" err="1">
                <a:latin typeface="Calibri" panose="020F0502020204030204" pitchFamily="34" charset="0"/>
                <a:cs typeface="Calibri" panose="020F0502020204030204" pitchFamily="34" charset="0"/>
              </a:rPr>
              <a:t>Defence</a:t>
            </a:r>
            <a:r>
              <a:rPr lang="en-US" sz="2000" dirty="0">
                <a:latin typeface="Calibri" panose="020F0502020204030204" pitchFamily="34" charset="0"/>
                <a:cs typeface="Calibri" panose="020F0502020204030204" pitchFamily="34" charset="0"/>
              </a:rPr>
              <a:t>, Unemployment and Net Trade with Terrorist Attacks in India but a negative one in Pakistan.</a:t>
            </a:r>
          </a:p>
          <a:p>
            <a:pPr marL="0" indent="0">
              <a:buNone/>
            </a:pPr>
            <a:r>
              <a:rPr lang="en-US" dirty="0"/>
              <a:t>  	</a:t>
            </a:r>
            <a:endParaRPr lang="en-IN" dirty="0"/>
          </a:p>
        </p:txBody>
      </p:sp>
    </p:spTree>
    <p:extLst>
      <p:ext uri="{BB962C8B-B14F-4D97-AF65-F5344CB8AC3E}">
        <p14:creationId xmlns:p14="http://schemas.microsoft.com/office/powerpoint/2010/main" val="1334666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2C4B-3FF0-3EE1-F671-AA8BC72E58C1}"/>
              </a:ext>
            </a:extLst>
          </p:cNvPr>
          <p:cNvSpPr>
            <a:spLocks noGrp="1"/>
          </p:cNvSpPr>
          <p:nvPr>
            <p:ph type="title"/>
          </p:nvPr>
        </p:nvSpPr>
        <p:spPr>
          <a:xfrm>
            <a:off x="677334" y="0"/>
            <a:ext cx="8596668" cy="727364"/>
          </a:xfrm>
        </p:spPr>
        <p:txBody>
          <a:bodyPr>
            <a:noAutofit/>
          </a:bodyPr>
          <a:lstStyle/>
          <a:p>
            <a:pPr algn="ctr"/>
            <a:r>
              <a:rPr lang="en-IN" sz="4800" dirty="0">
                <a:solidFill>
                  <a:schemeClr val="tx1"/>
                </a:solidFill>
                <a:latin typeface="Britannic Bold" panose="020B0903060703020204" pitchFamily="34" charset="0"/>
              </a:rPr>
              <a:t>   REFERENCES</a:t>
            </a:r>
            <a:endParaRPr lang="en-IN" sz="4800" dirty="0"/>
          </a:p>
        </p:txBody>
      </p:sp>
      <p:sp>
        <p:nvSpPr>
          <p:cNvPr id="3" name="Content Placeholder 2">
            <a:extLst>
              <a:ext uri="{FF2B5EF4-FFF2-40B4-BE49-F238E27FC236}">
                <a16:creationId xmlns:a16="http://schemas.microsoft.com/office/drawing/2014/main" id="{414730B9-B3F9-DBEF-EDF0-C25B4A68A5A2}"/>
              </a:ext>
            </a:extLst>
          </p:cNvPr>
          <p:cNvSpPr>
            <a:spLocks noGrp="1"/>
          </p:cNvSpPr>
          <p:nvPr>
            <p:ph idx="1"/>
          </p:nvPr>
        </p:nvSpPr>
        <p:spPr>
          <a:xfrm>
            <a:off x="689690" y="1264321"/>
            <a:ext cx="10472111" cy="5735782"/>
          </a:xfrm>
        </p:spPr>
        <p:txBody>
          <a:bodyPr>
            <a:noAutofit/>
          </a:bodyPr>
          <a:lstStyle/>
          <a:p>
            <a:pPr lvl="0">
              <a:lnSpc>
                <a:spcPct val="115000"/>
              </a:lnSpc>
              <a:buClrTx/>
              <a:buFont typeface="Wingdings" panose="05000000000000000000" pitchFamily="2" charset="2"/>
              <a:buChar char="v"/>
            </a:pPr>
            <a:r>
              <a:rPr lang="en-US" sz="2000" dirty="0">
                <a:effectLst/>
                <a:latin typeface="Calibri" panose="020F0502020204030204" pitchFamily="34" charset="0"/>
                <a:ea typeface="Calibri" panose="020F0502020204030204" pitchFamily="34" charset="0"/>
                <a:cs typeface="Times New Roman" panose="02020603050405020304" pitchFamily="18" charset="0"/>
              </a:rPr>
              <a:t>Enders et al.,(2006).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The Impact of Transnational Terrorism on U.S. Foreign Direct  Investment</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a:effectLst/>
                <a:latin typeface="Calibri" panose="020F0502020204030204" pitchFamily="34" charset="0"/>
                <a:ea typeface="Calibri" panose="020F0502020204030204" pitchFamily="34" charset="0"/>
                <a:cs typeface="Times New Roman" panose="02020603050405020304" pitchFamily="18" charset="0"/>
              </a:rPr>
              <a:t>Blomberg et al.,(2011).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Terrorism and the economics of trust. Journal of Peace Researc</a:t>
            </a:r>
            <a:r>
              <a:rPr lang="en-US" sz="2000" dirty="0">
                <a:effectLst/>
                <a:latin typeface="Calibri" panose="020F0502020204030204" pitchFamily="34" charset="0"/>
                <a:ea typeface="Calibri" panose="020F0502020204030204" pitchFamily="34" charset="0"/>
                <a:cs typeface="Times New Roman" panose="02020603050405020304" pitchFamily="18" charset="0"/>
              </a:rPr>
              <a:t>h, 48(3), 383–398. [</a:t>
            </a:r>
            <a:r>
              <a:rPr lang="en-US" sz="2000" u="sng"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https://doi.org/10.1177/0022343311401641</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a:effectLst/>
                <a:latin typeface="Calibri" panose="020F0502020204030204" pitchFamily="34" charset="0"/>
                <a:ea typeface="Calibri" panose="020F0502020204030204" pitchFamily="34" charset="0"/>
                <a:cs typeface="Calibri" panose="020F0502020204030204" pitchFamily="34" charset="0"/>
              </a:rPr>
              <a:t>Sandler &amp; Enders,(2003</a:t>
            </a:r>
            <a:r>
              <a:rPr lang="en-US" sz="2000" i="1" dirty="0">
                <a:effectLst/>
                <a:latin typeface="Calibri" panose="020F0502020204030204" pitchFamily="34" charset="0"/>
                <a:ea typeface="Calibri" panose="020F0502020204030204" pitchFamily="34" charset="0"/>
                <a:cs typeface="Calibri" panose="020F0502020204030204" pitchFamily="34" charset="0"/>
              </a:rPr>
              <a:t>)</a:t>
            </a:r>
            <a:r>
              <a:rPr lang="en-US" sz="2000" i="1" dirty="0">
                <a:effectLst/>
                <a:latin typeface="Calibri" panose="020F0502020204030204" pitchFamily="34" charset="0"/>
                <a:ea typeface="Calibri" panose="020F0502020204030204" pitchFamily="34" charset="0"/>
                <a:cs typeface="Times New Roman" panose="02020603050405020304" pitchFamily="18" charset="0"/>
              </a:rPr>
              <a:t>. ECONOMIC CONSEQUENCES OF TERRORISM IN DEVELOPED AND DEVELOPING COUNTRIES: </a:t>
            </a:r>
            <a:r>
              <a:rPr lang="en-US" sz="2000" dirty="0">
                <a:effectLst/>
                <a:latin typeface="Calibri" panose="020F0502020204030204" pitchFamily="34" charset="0"/>
                <a:ea typeface="Calibri" panose="020F0502020204030204" pitchFamily="34" charset="0"/>
                <a:cs typeface="Times New Roman" panose="02020603050405020304" pitchFamily="18" charset="0"/>
              </a:rPr>
              <a:t>AN OVERVIEW.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err="1">
                <a:effectLst/>
                <a:latin typeface="Calibri" panose="020F0502020204030204" pitchFamily="34" charset="0"/>
                <a:ea typeface="Calibri" panose="020F0502020204030204" pitchFamily="34" charset="0"/>
                <a:cs typeface="Calibri" panose="020F0502020204030204" pitchFamily="34" charset="0"/>
              </a:rPr>
              <a:t>Murtaza</a:t>
            </a:r>
            <a:r>
              <a:rPr lang="en-US" sz="2000" dirty="0">
                <a:effectLst/>
                <a:latin typeface="Calibri" panose="020F0502020204030204" pitchFamily="34" charset="0"/>
                <a:ea typeface="Calibri" panose="020F0502020204030204" pitchFamily="34" charset="0"/>
                <a:cs typeface="Calibri" panose="020F0502020204030204" pitchFamily="34" charset="0"/>
              </a:rPr>
              <a:t> &amp; Amar,(2014)</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Impact of terrorism on FDI flows to Pakistan. Toronto</a:t>
            </a:r>
            <a:r>
              <a:rPr lang="en-US" sz="20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a:effectLst/>
                <a:latin typeface="Calibri" panose="020F0502020204030204" pitchFamily="34" charset="0"/>
                <a:ea typeface="Calibri" panose="020F0502020204030204" pitchFamily="34" charset="0"/>
                <a:cs typeface="Times New Roman" panose="02020603050405020304" pitchFamily="18" charset="0"/>
              </a:rPr>
              <a:t>Siddique et al.,(2017).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Impact of Terrorism on Investment: Evidence from Pakistan. Vol. 6, Bulletin of Business and Economics. </a:t>
            </a:r>
            <a:endParaRPr lang="en-IN" sz="2000" i="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Shabbir</a:t>
            </a:r>
            <a:r>
              <a:rPr lang="en-US" sz="2000" dirty="0">
                <a:effectLst/>
                <a:latin typeface="Calibri" panose="020F0502020204030204" pitchFamily="34" charset="0"/>
                <a:ea typeface="Calibri" panose="020F0502020204030204" pitchFamily="34" charset="0"/>
                <a:cs typeface="Times New Roman" panose="02020603050405020304" pitchFamily="18" charset="0"/>
              </a:rPr>
              <a:t> et al.,(2019</a:t>
            </a:r>
            <a:r>
              <a:rPr lang="en-US" sz="2000" i="1" dirty="0">
                <a:effectLst/>
                <a:latin typeface="Calibri" panose="020F0502020204030204" pitchFamily="34" charset="0"/>
                <a:ea typeface="Calibri" panose="020F0502020204030204" pitchFamily="34" charset="0"/>
                <a:cs typeface="Times New Roman" panose="02020603050405020304" pitchFamily="18" charset="0"/>
              </a:rPr>
              <a:t>). Impact of Terrorism on Exclusive Indian Economy. Vol. 5, Journal of Indian Studies 29 Journal of Indian Studies</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Mohanty</a:t>
            </a:r>
            <a:r>
              <a:rPr lang="en-US" sz="2000" dirty="0">
                <a:effectLst/>
                <a:latin typeface="Calibri" panose="020F0502020204030204" pitchFamily="34" charset="0"/>
                <a:ea typeface="Calibri" panose="020F0502020204030204" pitchFamily="34" charset="0"/>
                <a:cs typeface="Times New Roman" panose="02020603050405020304" pitchFamily="18" charset="0"/>
              </a:rPr>
              <a:t> et al.,(2020).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Does </a:t>
            </a:r>
            <a:r>
              <a:rPr lang="en-US" sz="2000" i="1" dirty="0" err="1">
                <a:effectLst/>
                <a:latin typeface="Calibri" panose="020F0502020204030204" pitchFamily="34" charset="0"/>
                <a:ea typeface="Calibri" panose="020F0502020204030204" pitchFamily="34" charset="0"/>
                <a:cs typeface="Times New Roman" panose="02020603050405020304" pitchFamily="18" charset="0"/>
              </a:rPr>
              <a:t>Defence</a:t>
            </a:r>
            <a:r>
              <a:rPr lang="en-US" sz="2000" i="1" dirty="0">
                <a:effectLst/>
                <a:latin typeface="Calibri" panose="020F0502020204030204" pitchFamily="34" charset="0"/>
                <a:ea typeface="Calibri" panose="020F0502020204030204" pitchFamily="34" charset="0"/>
                <a:cs typeface="Times New Roman" panose="02020603050405020304" pitchFamily="18" charset="0"/>
              </a:rPr>
              <a:t> Spending and its Composition Affect Economic Growth in India?</a:t>
            </a:r>
            <a:r>
              <a:rPr lang="en-US" sz="2000" dirty="0">
                <a:effectLst/>
                <a:latin typeface="Calibri" panose="020F0502020204030204" pitchFamily="34" charset="0"/>
                <a:ea typeface="Calibri" panose="020F0502020204030204" pitchFamily="34" charset="0"/>
                <a:cs typeface="Times New Roman" panose="02020603050405020304" pitchFamily="18" charset="0"/>
              </a:rPr>
              <a:t> Margin. Feb 1;14(1):62–85. </a:t>
            </a:r>
            <a:r>
              <a:rPr lang="en-US" sz="200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000" dirty="0">
              <a:solidFill>
                <a:schemeClr val="tx1"/>
              </a:solidFill>
            </a:endParaRPr>
          </a:p>
        </p:txBody>
      </p:sp>
    </p:spTree>
    <p:extLst>
      <p:ext uri="{BB962C8B-B14F-4D97-AF65-F5344CB8AC3E}">
        <p14:creationId xmlns:p14="http://schemas.microsoft.com/office/powerpoint/2010/main" val="1698036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0736C-1BE2-B43D-A46A-2FF388DD5A91}"/>
              </a:ext>
            </a:extLst>
          </p:cNvPr>
          <p:cNvSpPr>
            <a:spLocks noGrp="1"/>
          </p:cNvSpPr>
          <p:nvPr>
            <p:ph idx="1"/>
          </p:nvPr>
        </p:nvSpPr>
        <p:spPr>
          <a:xfrm>
            <a:off x="677334" y="308918"/>
            <a:ext cx="8596668" cy="6227805"/>
          </a:xfrm>
        </p:spPr>
        <p:txBody>
          <a:bodyPr>
            <a:noAutofit/>
          </a:bodyPr>
          <a:lstStyle/>
          <a:p>
            <a:pPr lvl="0">
              <a:lnSpc>
                <a:spcPct val="115000"/>
              </a:lnSpc>
              <a:buClrTx/>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err="1">
                <a:latin typeface="Calibri" panose="020F0502020204030204" pitchFamily="34" charset="0"/>
                <a:ea typeface="Calibri" panose="020F0502020204030204" pitchFamily="34" charset="0"/>
                <a:cs typeface="Times New Roman" panose="02020603050405020304" pitchFamily="18" charset="0"/>
              </a:rPr>
              <a:t>Alam</a:t>
            </a:r>
            <a:r>
              <a:rPr lang="en-US" sz="2000" dirty="0">
                <a:latin typeface="Calibri" panose="020F0502020204030204" pitchFamily="34" charset="0"/>
                <a:ea typeface="Calibri" panose="020F0502020204030204" pitchFamily="34" charset="0"/>
                <a:cs typeface="Times New Roman" panose="02020603050405020304" pitchFamily="18" charset="0"/>
              </a:rPr>
              <a:t> &amp; </a:t>
            </a:r>
            <a:r>
              <a:rPr lang="en-US" sz="2000" dirty="0" err="1">
                <a:latin typeface="Calibri" panose="020F0502020204030204" pitchFamily="34" charset="0"/>
                <a:ea typeface="Calibri" panose="020F0502020204030204" pitchFamily="34" charset="0"/>
                <a:cs typeface="Times New Roman" panose="02020603050405020304" pitchFamily="18" charset="0"/>
              </a:rPr>
              <a:t>Mingque</a:t>
            </a:r>
            <a:r>
              <a:rPr lang="en-US" sz="2000" dirty="0">
                <a:latin typeface="Calibri" panose="020F0502020204030204" pitchFamily="34" charset="0"/>
                <a:ea typeface="Calibri" panose="020F0502020204030204" pitchFamily="34" charset="0"/>
                <a:cs typeface="Times New Roman" panose="02020603050405020304" pitchFamily="18" charset="0"/>
              </a:rPr>
              <a:t>,(2018).The Relationship between Terrorist Events, Foreign Direct Investments (FDI) and Tourism Demand: Evidence from Pakistan. American Journal of Tourism Management [Internet]. 7(1):10–8. [Available from: </a:t>
            </a:r>
            <a:r>
              <a:rPr lang="en-US" sz="2000" u="sng"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http://journal.sapub.org/tourism</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err="1">
                <a:latin typeface="Calibri" panose="020F0502020204030204" pitchFamily="34" charset="0"/>
                <a:ea typeface="Calibri" panose="020F0502020204030204" pitchFamily="34" charset="0"/>
                <a:cs typeface="Times New Roman" panose="02020603050405020304" pitchFamily="18" charset="0"/>
              </a:rPr>
              <a:t>Bandyopadhyay</a:t>
            </a:r>
            <a:r>
              <a:rPr lang="en-US" sz="2000" dirty="0">
                <a:latin typeface="Calibri" panose="020F0502020204030204" pitchFamily="34" charset="0"/>
                <a:ea typeface="Calibri" panose="020F0502020204030204" pitchFamily="34" charset="0"/>
                <a:cs typeface="Times New Roman" panose="02020603050405020304" pitchFamily="18" charset="0"/>
              </a:rPr>
              <a:t> et al.,(2015). The Toll of Terrorism.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err="1">
                <a:latin typeface="Calibri" panose="020F0502020204030204" pitchFamily="34" charset="0"/>
                <a:ea typeface="Calibri" panose="020F0502020204030204" pitchFamily="34" charset="0"/>
                <a:cs typeface="Times New Roman" panose="02020603050405020304" pitchFamily="18" charset="0"/>
              </a:rPr>
              <a:t>Feridun</a:t>
            </a:r>
            <a:r>
              <a:rPr lang="en-US" sz="2000" dirty="0">
                <a:latin typeface="Calibri" panose="020F0502020204030204" pitchFamily="34" charset="0"/>
                <a:ea typeface="Calibri" panose="020F0502020204030204" pitchFamily="34" charset="0"/>
                <a:cs typeface="Times New Roman" panose="02020603050405020304" pitchFamily="18" charset="0"/>
              </a:rPr>
              <a:t> &amp; </a:t>
            </a:r>
            <a:r>
              <a:rPr lang="en-US" sz="2000" dirty="0" err="1">
                <a:latin typeface="Calibri" panose="020F0502020204030204" pitchFamily="34" charset="0"/>
                <a:ea typeface="Calibri" panose="020F0502020204030204" pitchFamily="34" charset="0"/>
                <a:cs typeface="Times New Roman" panose="02020603050405020304" pitchFamily="18" charset="0"/>
              </a:rPr>
              <a:t>Shahbaz</a:t>
            </a:r>
            <a:r>
              <a:rPr lang="en-US" sz="2000" dirty="0">
                <a:latin typeface="Calibri" panose="020F0502020204030204" pitchFamily="34" charset="0"/>
                <a:ea typeface="Calibri" panose="020F0502020204030204" pitchFamily="34" charset="0"/>
                <a:cs typeface="Times New Roman" panose="02020603050405020304" pitchFamily="18" charset="0"/>
              </a:rPr>
              <a:t>,(2010). Fighting terrorism: Are military measures effective? Empirical evidence from Turkey. </a:t>
            </a:r>
            <a:r>
              <a:rPr lang="en-US" sz="2000" dirty="0" err="1">
                <a:latin typeface="Calibri" panose="020F0502020204030204" pitchFamily="34" charset="0"/>
                <a:ea typeface="Calibri" panose="020F0502020204030204" pitchFamily="34" charset="0"/>
                <a:cs typeface="Times New Roman" panose="02020603050405020304" pitchFamily="18" charset="0"/>
              </a:rPr>
              <a:t>Defence</a:t>
            </a:r>
            <a:r>
              <a:rPr lang="en-US" sz="2000" dirty="0">
                <a:latin typeface="Calibri" panose="020F0502020204030204" pitchFamily="34" charset="0"/>
                <a:ea typeface="Calibri" panose="020F0502020204030204" pitchFamily="34" charset="0"/>
                <a:cs typeface="Times New Roman" panose="02020603050405020304" pitchFamily="18" charset="0"/>
              </a:rPr>
              <a:t> and Peace Economics. Apr;21(2):193–205.</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Times New Roman" panose="02020603050405020304" pitchFamily="18" charset="0"/>
              </a:rPr>
              <a:t>Blomberg et al.,(2004). Economic conditions and terrorism. </a:t>
            </a:r>
            <a:r>
              <a:rPr lang="en-US" sz="2000" dirty="0" err="1">
                <a:latin typeface="Calibri" panose="020F0502020204030204" pitchFamily="34" charset="0"/>
                <a:ea typeface="Calibri" panose="020F0502020204030204" pitchFamily="34" charset="0"/>
                <a:cs typeface="Times New Roman" panose="02020603050405020304" pitchFamily="18" charset="0"/>
              </a:rPr>
              <a:t>Eur</a:t>
            </a:r>
            <a:r>
              <a:rPr lang="en-US" sz="2000" dirty="0">
                <a:latin typeface="Calibri" panose="020F0502020204030204" pitchFamily="34" charset="0"/>
                <a:ea typeface="Calibri" panose="020F0502020204030204" pitchFamily="34" charset="0"/>
                <a:cs typeface="Times New Roman" panose="02020603050405020304" pitchFamily="18" charset="0"/>
              </a:rPr>
              <a:t> J </a:t>
            </a:r>
            <a:r>
              <a:rPr lang="en-US" sz="2000" dirty="0" err="1">
                <a:latin typeface="Calibri" panose="020F0502020204030204" pitchFamily="34" charset="0"/>
                <a:ea typeface="Calibri" panose="020F0502020204030204" pitchFamily="34" charset="0"/>
                <a:cs typeface="Times New Roman" panose="02020603050405020304" pitchFamily="18" charset="0"/>
              </a:rPr>
              <a:t>Polit</a:t>
            </a:r>
            <a:r>
              <a:rPr lang="en-US" sz="2000" dirty="0">
                <a:latin typeface="Calibri" panose="020F0502020204030204" pitchFamily="34" charset="0"/>
                <a:ea typeface="Calibri" panose="020F0502020204030204" pitchFamily="34" charset="0"/>
                <a:cs typeface="Times New Roman" panose="02020603050405020304" pitchFamily="18" charset="0"/>
              </a:rPr>
              <a:t> Econ [Internet]. 20(2):463–78. [Available from: </a:t>
            </a:r>
            <a:r>
              <a:rPr lang="en-US" sz="2000" u="sng"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https://www.sciencedirect.com/science/article/pii/S0176268004000217</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ClrTx/>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Times New Roman" panose="02020603050405020304" pitchFamily="18" charset="0"/>
              </a:rPr>
              <a:t>Lee,(2017) Terrorism, Counterterrorism Aid, and Foreign Direct Investment. Foreign Policy Analysis [Internet]. 13(1):168–87. [Available from</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000" u="sng"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https://www.jstor.org/stable/26168140</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Aft>
                <a:spcPts val="1000"/>
              </a:spcAft>
              <a:buClrTx/>
              <a:buNone/>
            </a:pPr>
            <a:endParaRPr lang="en-IN" sz="2000" dirty="0"/>
          </a:p>
        </p:txBody>
      </p:sp>
    </p:spTree>
    <p:extLst>
      <p:ext uri="{BB962C8B-B14F-4D97-AF65-F5344CB8AC3E}">
        <p14:creationId xmlns:p14="http://schemas.microsoft.com/office/powerpoint/2010/main" val="3350413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9134" y="707802"/>
            <a:ext cx="9148119" cy="2026196"/>
          </a:xfrm>
          <a:prstGeom prst="rect">
            <a:avLst/>
          </a:prstGeom>
        </p:spPr>
        <p:txBody>
          <a:bodyPr wrap="square">
            <a:spAutoFit/>
          </a:bodyPr>
          <a:lstStyle/>
          <a:p>
            <a:pPr lvl="0">
              <a:lnSpc>
                <a:spcPct val="115000"/>
              </a:lnSpc>
              <a:spcAft>
                <a:spcPts val="1000"/>
              </a:spcAft>
              <a:buClrTx/>
              <a:buFont typeface="Wingdings" panose="05000000000000000000" pitchFamily="2" charset="2"/>
              <a:buChar char="v"/>
            </a:pPr>
            <a:endParaRPr lang="en-US" sz="2000" i="1" dirty="0">
              <a:latin typeface="Calibri" panose="020F0502020204030204" pitchFamily="34" charset="0"/>
              <a:ea typeface="Calibri" panose="020F0502020204030204" pitchFamily="34" charset="0"/>
              <a:cs typeface="Calibri" panose="020F0502020204030204" pitchFamily="34" charset="0"/>
            </a:endParaRPr>
          </a:p>
          <a:p>
            <a:pPr lvl="0">
              <a:lnSpc>
                <a:spcPct val="115000"/>
              </a:lnSpc>
              <a:spcAft>
                <a:spcPts val="1000"/>
              </a:spcAft>
              <a:buClrTx/>
              <a:buFont typeface="Wingdings" panose="05000000000000000000" pitchFamily="2" charset="2"/>
              <a:buChar char="v"/>
            </a:pPr>
            <a:r>
              <a:rPr lang="en-US" sz="2000" i="1" dirty="0">
                <a:latin typeface="Calibri" panose="020F0502020204030204" pitchFamily="34" charset="0"/>
                <a:ea typeface="Calibri" panose="020F0502020204030204" pitchFamily="34" charset="0"/>
                <a:cs typeface="Calibri" panose="020F0502020204030204" pitchFamily="34" charset="0"/>
              </a:rPr>
              <a:t> NO. OF TERRORIST ATTACKS IN INDIA</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n.d.</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u="sng" dirty="0">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https://www.satp.org/datasheet-terrorist-attack/major-incidents/india</a:t>
            </a:r>
            <a:r>
              <a:rPr lang="en-US" sz="2000" u="sng" dirty="0">
                <a:latin typeface="Calibri" panose="020F0502020204030204" pitchFamily="34"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buClrTx/>
              <a:buFont typeface="Wingdings" panose="05000000000000000000" pitchFamily="2" charset="2"/>
              <a:buChar char="v"/>
            </a:pPr>
            <a:r>
              <a:rPr lang="en-US" sz="2000" i="1" dirty="0">
                <a:latin typeface="Calibri" panose="020F0502020204030204" pitchFamily="34" charset="0"/>
                <a:ea typeface="Calibri" panose="020F0502020204030204" pitchFamily="34" charset="0"/>
              </a:rPr>
              <a:t>  NO. OF TERRORIST ATTACKS IN PAKISTAN</a:t>
            </a:r>
            <a:r>
              <a:rPr lang="en-US" sz="2000" dirty="0">
                <a:latin typeface="Calibri" panose="020F0502020204030204" pitchFamily="34" charset="0"/>
                <a:ea typeface="Calibri" panose="020F0502020204030204" pitchFamily="34" charset="0"/>
              </a:rPr>
              <a:t>, </a:t>
            </a:r>
            <a:r>
              <a:rPr lang="en-US" sz="2000" dirty="0" err="1">
                <a:latin typeface="Calibri" panose="020F0502020204030204" pitchFamily="34" charset="0"/>
                <a:ea typeface="Calibri" panose="020F0502020204030204" pitchFamily="34" charset="0"/>
              </a:rPr>
              <a:t>n.d.</a:t>
            </a:r>
            <a:r>
              <a:rPr lang="en-US" sz="2000" dirty="0">
                <a:latin typeface="Calibri" panose="020F0502020204030204" pitchFamily="34" charset="0"/>
                <a:ea typeface="Calibri" panose="020F0502020204030204" pitchFamily="34" charset="0"/>
              </a:rPr>
              <a:t> [</a:t>
            </a:r>
            <a:r>
              <a:rPr lang="en-US" sz="2000" u="sng" dirty="0">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https://www.satp.org/datasheet-terrorist-attack/major-incidents/pakistan</a:t>
            </a:r>
            <a:r>
              <a:rPr lang="en-US" sz="2000" u="sng" dirty="0">
                <a:latin typeface="Calibri" panose="020F0502020204030204" pitchFamily="34" charset="0"/>
                <a:ea typeface="Calibri" panose="020F0502020204030204" pitchFamily="34" charset="0"/>
                <a:cs typeface="Times New Roman" panose="02020603050405020304" pitchFamily="18" charset="0"/>
              </a:rPr>
              <a:t>].</a:t>
            </a:r>
            <a:endParaRPr lang="en-US" sz="2000" dirty="0"/>
          </a:p>
        </p:txBody>
      </p:sp>
    </p:spTree>
    <p:extLst>
      <p:ext uri="{BB962C8B-B14F-4D97-AF65-F5344CB8AC3E}">
        <p14:creationId xmlns:p14="http://schemas.microsoft.com/office/powerpoint/2010/main" val="30615260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902941"/>
            <a:ext cx="7636933" cy="1569307"/>
          </a:xfrm>
        </p:spPr>
        <p:txBody>
          <a:bodyPr/>
          <a:lstStyle/>
          <a:p>
            <a:pPr algn="ctr"/>
            <a:br>
              <a:rPr lang="en-US" sz="6000" dirty="0">
                <a:latin typeface="Britannic Bold" panose="020B0903060703020204" pitchFamily="34" charset="0"/>
              </a:rPr>
            </a:br>
            <a:br>
              <a:rPr lang="en-US" sz="6000" dirty="0">
                <a:latin typeface="Britannic Bold" panose="020B0903060703020204" pitchFamily="34" charset="0"/>
              </a:rPr>
            </a:br>
            <a:br>
              <a:rPr lang="en-US" sz="6000" dirty="0">
                <a:latin typeface="Britannic Bold" panose="020B0903060703020204" pitchFamily="34" charset="0"/>
              </a:rPr>
            </a:br>
            <a:r>
              <a:rPr lang="en-US" sz="6000" dirty="0">
                <a:solidFill>
                  <a:schemeClr val="tx1"/>
                </a:solidFill>
                <a:latin typeface="Britannic Bold" panose="020B0903060703020204" pitchFamily="34" charset="0"/>
              </a:rPr>
              <a:t>THANK YOU </a:t>
            </a:r>
          </a:p>
        </p:txBody>
      </p:sp>
    </p:spTree>
    <p:extLst>
      <p:ext uri="{BB962C8B-B14F-4D97-AF65-F5344CB8AC3E}">
        <p14:creationId xmlns:p14="http://schemas.microsoft.com/office/powerpoint/2010/main" val="2193477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12279496"/>
              </p:ext>
            </p:extLst>
          </p:nvPr>
        </p:nvGraphicFramePr>
        <p:xfrm>
          <a:off x="800100" y="571500"/>
          <a:ext cx="10414000" cy="5659967"/>
        </p:xfrm>
        <a:graphic>
          <a:graphicData uri="http://schemas.openxmlformats.org/drawingml/2006/table">
            <a:tbl>
              <a:tblPr firstRow="1" bandRow="1">
                <a:tableStyleId>{5C22544A-7EE6-4342-B048-85BDC9FD1C3A}</a:tableStyleId>
              </a:tblPr>
              <a:tblGrid>
                <a:gridCol w="3238103">
                  <a:extLst>
                    <a:ext uri="{9D8B030D-6E8A-4147-A177-3AD203B41FA5}">
                      <a16:colId xmlns:a16="http://schemas.microsoft.com/office/drawing/2014/main" val="2039446621"/>
                    </a:ext>
                  </a:extLst>
                </a:gridCol>
                <a:gridCol w="7175897">
                  <a:extLst>
                    <a:ext uri="{9D8B030D-6E8A-4147-A177-3AD203B41FA5}">
                      <a16:colId xmlns:a16="http://schemas.microsoft.com/office/drawing/2014/main" val="2661852449"/>
                    </a:ext>
                  </a:extLst>
                </a:gridCol>
              </a:tblGrid>
              <a:tr h="395385">
                <a:tc>
                  <a:txBody>
                    <a:bodyPr/>
                    <a:lstStyle/>
                    <a:p>
                      <a:r>
                        <a:rPr lang="en-US" dirty="0"/>
                        <a:t>NAMES</a:t>
                      </a:r>
                    </a:p>
                  </a:txBody>
                  <a:tcPr/>
                </a:tc>
                <a:tc>
                  <a:txBody>
                    <a:bodyPr/>
                    <a:lstStyle/>
                    <a:p>
                      <a:r>
                        <a:rPr lang="en-US" dirty="0"/>
                        <a:t>FINDINGS</a:t>
                      </a:r>
                    </a:p>
                  </a:txBody>
                  <a:tcPr/>
                </a:tc>
                <a:extLst>
                  <a:ext uri="{0D108BD9-81ED-4DB2-BD59-A6C34878D82A}">
                    <a16:rowId xmlns:a16="http://schemas.microsoft.com/office/drawing/2014/main" val="66769516"/>
                  </a:ext>
                </a:extLst>
              </a:tr>
              <a:tr h="1559876">
                <a:tc>
                  <a:txBody>
                    <a:bodyPr/>
                    <a:lstStyle/>
                    <a:p>
                      <a:r>
                        <a:rPr lang="en-IN" sz="1800" dirty="0">
                          <a:latin typeface="Calibri" pitchFamily="34" charset="0"/>
                          <a:cs typeface="Calibri" pitchFamily="34" charset="0"/>
                        </a:rPr>
                        <a:t>Blomberg et al. (2011) </a:t>
                      </a:r>
                      <a:endParaRPr lang="en-US" dirty="0"/>
                    </a:p>
                  </a:txBody>
                  <a:tcPr/>
                </a:tc>
                <a:tc>
                  <a:txBody>
                    <a:bodyPr/>
                    <a:lstStyle/>
                    <a:p>
                      <a:r>
                        <a:rPr lang="en-US" dirty="0">
                          <a:latin typeface="Calibri" panose="020F0502020204030204" pitchFamily="34" charset="0"/>
                          <a:cs typeface="Calibri" panose="020F0502020204030204" pitchFamily="34" charset="0"/>
                        </a:rPr>
                        <a:t>He </a:t>
                      </a:r>
                      <a:r>
                        <a:rPr lang="en-IN" sz="1800" dirty="0">
                          <a:latin typeface="Calibri" pitchFamily="34" charset="0"/>
                          <a:cs typeface="Calibri" pitchFamily="34" charset="0"/>
                        </a:rPr>
                        <a:t>concluded that</a:t>
                      </a:r>
                      <a:r>
                        <a:rPr lang="en-IN" sz="1800" b="1" dirty="0">
                          <a:latin typeface="Calibri" pitchFamily="34" charset="0"/>
                          <a:cs typeface="Calibri" pitchFamily="34" charset="0"/>
                        </a:rPr>
                        <a:t> terrorism </a:t>
                      </a:r>
                      <a:r>
                        <a:rPr lang="en-IN" sz="1800" dirty="0">
                          <a:latin typeface="Calibri" pitchFamily="34" charset="0"/>
                          <a:cs typeface="Calibri" pitchFamily="34" charset="0"/>
                        </a:rPr>
                        <a:t>is a global phenomenon which does not seem to be</a:t>
                      </a:r>
                      <a:r>
                        <a:rPr lang="en-IN" sz="1800" b="1" dirty="0">
                          <a:latin typeface="Calibri" pitchFamily="34" charset="0"/>
                          <a:cs typeface="Calibri" pitchFamily="34" charset="0"/>
                        </a:rPr>
                        <a:t> reduced</a:t>
                      </a:r>
                      <a:r>
                        <a:rPr lang="en-IN" sz="1800" dirty="0">
                          <a:latin typeface="Calibri" pitchFamily="34" charset="0"/>
                          <a:cs typeface="Calibri" pitchFamily="34" charset="0"/>
                        </a:rPr>
                        <a:t>, but meta analysis on studies focussed on the association between </a:t>
                      </a:r>
                      <a:r>
                        <a:rPr lang="en-IN" sz="1800" b="1" dirty="0">
                          <a:latin typeface="Calibri" pitchFamily="34" charset="0"/>
                          <a:cs typeface="Calibri" pitchFamily="34" charset="0"/>
                        </a:rPr>
                        <a:t>FDI inflows and terrorist attacks</a:t>
                      </a:r>
                      <a:r>
                        <a:rPr lang="en-IN" sz="1800" dirty="0">
                          <a:latin typeface="Calibri" pitchFamily="34" charset="0"/>
                          <a:cs typeface="Calibri" pitchFamily="34" charset="0"/>
                        </a:rPr>
                        <a:t>. </a:t>
                      </a: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08760918"/>
                  </a:ext>
                </a:extLst>
              </a:tr>
              <a:tr h="1852353">
                <a:tc>
                  <a:txBody>
                    <a:bodyPr/>
                    <a:lstStyle/>
                    <a:p>
                      <a:r>
                        <a:rPr lang="en-IN" sz="1800" dirty="0">
                          <a:latin typeface="Calibri" pitchFamily="34" charset="0"/>
                          <a:cs typeface="Calibri" pitchFamily="34" charset="0"/>
                        </a:rPr>
                        <a:t>Enders &amp; Sandler (2003) </a:t>
                      </a:r>
                      <a:endParaRPr lang="en-US" dirty="0"/>
                    </a:p>
                  </a:txBody>
                  <a:tcPr/>
                </a:tc>
                <a:tc>
                  <a:txBody>
                    <a:bodyPr/>
                    <a:lstStyle/>
                    <a:p>
                      <a:r>
                        <a:rPr lang="en-US" dirty="0">
                          <a:latin typeface="Calibri" panose="020F0502020204030204" pitchFamily="34" charset="0"/>
                          <a:cs typeface="Calibri" panose="020F0502020204030204" pitchFamily="34" charset="0"/>
                        </a:rPr>
                        <a:t>They </a:t>
                      </a:r>
                      <a:r>
                        <a:rPr lang="en-IN" sz="1800" dirty="0">
                          <a:latin typeface="Calibri" pitchFamily="34" charset="0"/>
                          <a:cs typeface="Calibri" pitchFamily="34" charset="0"/>
                        </a:rPr>
                        <a:t>found out that</a:t>
                      </a:r>
                      <a:r>
                        <a:rPr lang="en-IN" sz="1800" b="1" dirty="0">
                          <a:latin typeface="Calibri" pitchFamily="34" charset="0"/>
                          <a:cs typeface="Calibri" pitchFamily="34" charset="0"/>
                        </a:rPr>
                        <a:t> terrorism </a:t>
                      </a:r>
                      <a:r>
                        <a:rPr lang="en-IN" sz="1800" dirty="0">
                          <a:latin typeface="Calibri" pitchFamily="34" charset="0"/>
                          <a:cs typeface="Calibri" pitchFamily="34" charset="0"/>
                        </a:rPr>
                        <a:t>significantly and substantially </a:t>
                      </a:r>
                      <a:r>
                        <a:rPr lang="en-IN" sz="1800" b="1" dirty="0">
                          <a:latin typeface="Calibri" pitchFamily="34" charset="0"/>
                          <a:cs typeface="Calibri" pitchFamily="34" charset="0"/>
                        </a:rPr>
                        <a:t>reduces</a:t>
                      </a:r>
                      <a:r>
                        <a:rPr lang="en-IN" sz="1800" dirty="0">
                          <a:latin typeface="Calibri" pitchFamily="34" charset="0"/>
                          <a:cs typeface="Calibri" pitchFamily="34" charset="0"/>
                        </a:rPr>
                        <a:t> the amount of</a:t>
                      </a:r>
                      <a:r>
                        <a:rPr lang="en-IN" sz="1800" b="1" dirty="0">
                          <a:latin typeface="Calibri" pitchFamily="34" charset="0"/>
                          <a:cs typeface="Calibri" pitchFamily="34" charset="0"/>
                        </a:rPr>
                        <a:t> FDI </a:t>
                      </a:r>
                      <a:r>
                        <a:rPr lang="en-IN" sz="1800" dirty="0">
                          <a:latin typeface="Calibri" pitchFamily="34" charset="0"/>
                          <a:cs typeface="Calibri" pitchFamily="34" charset="0"/>
                        </a:rPr>
                        <a:t>globally and has a negative impact on inward foreign investment. They even concluded that transnational terrorism has a statistically significant effect upon FDI in OECD countries.</a:t>
                      </a:r>
                    </a:p>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29426047"/>
                  </a:ext>
                </a:extLst>
              </a:tr>
              <a:tr h="1852353">
                <a:tc>
                  <a:txBody>
                    <a:bodyPr/>
                    <a:lstStyle/>
                    <a:p>
                      <a:r>
                        <a:rPr lang="en-US" dirty="0">
                          <a:latin typeface="Calibri" panose="020F0502020204030204" pitchFamily="34" charset="0"/>
                          <a:cs typeface="Calibri" panose="020F0502020204030204" pitchFamily="34" charset="0"/>
                        </a:rPr>
                        <a:t>Siddique, H. M. A. and </a:t>
                      </a:r>
                      <a:r>
                        <a:rPr lang="en-US" dirty="0" err="1">
                          <a:latin typeface="Calibri" panose="020F0502020204030204" pitchFamily="34" charset="0"/>
                          <a:cs typeface="Calibri" panose="020F0502020204030204" pitchFamily="34" charset="0"/>
                        </a:rPr>
                        <a:t>Liqat</a:t>
                      </a:r>
                      <a:r>
                        <a:rPr lang="en-US" dirty="0">
                          <a:latin typeface="Calibri" panose="020F0502020204030204" pitchFamily="34" charset="0"/>
                          <a:cs typeface="Calibri" panose="020F0502020204030204" pitchFamily="34" charset="0"/>
                        </a:rPr>
                        <a:t>, R. and </a:t>
                      </a:r>
                      <a:r>
                        <a:rPr lang="en-US" dirty="0" err="1">
                          <a:latin typeface="Calibri" panose="020F0502020204030204" pitchFamily="34" charset="0"/>
                          <a:cs typeface="Calibri" panose="020F0502020204030204" pitchFamily="34" charset="0"/>
                        </a:rPr>
                        <a:t>Ullah</a:t>
                      </a:r>
                      <a:r>
                        <a:rPr lang="en-US" dirty="0">
                          <a:latin typeface="Calibri" panose="020F0502020204030204" pitchFamily="34" charset="0"/>
                          <a:cs typeface="Calibri" panose="020F0502020204030204" pitchFamily="34" charset="0"/>
                        </a:rPr>
                        <a:t>, K. (2017). </a:t>
                      </a:r>
                    </a:p>
                  </a:txBody>
                  <a:tcPr/>
                </a:tc>
                <a:tc>
                  <a:txBody>
                    <a:bodyPr/>
                    <a:lstStyle/>
                    <a:p>
                      <a:r>
                        <a:rPr lang="en-US" dirty="0">
                          <a:latin typeface="Calibri" panose="020F0502020204030204" pitchFamily="34" charset="0"/>
                          <a:cs typeface="Calibri" panose="020F0502020204030204" pitchFamily="34" charset="0"/>
                        </a:rPr>
                        <a:t>They found that there is a </a:t>
                      </a:r>
                      <a:r>
                        <a:rPr lang="en-US" b="1" dirty="0">
                          <a:latin typeface="Calibri" panose="020F0502020204030204" pitchFamily="34" charset="0"/>
                          <a:cs typeface="Calibri" panose="020F0502020204030204" pitchFamily="34" charset="0"/>
                        </a:rPr>
                        <a:t>negative impact of terrorism on Foreign Domestic Investment and Domestic Investment in Pakistan </a:t>
                      </a:r>
                      <a:r>
                        <a:rPr lang="en-US" dirty="0">
                          <a:latin typeface="Calibri" panose="020F0502020204030204" pitchFamily="34" charset="0"/>
                          <a:cs typeface="Calibri" panose="020F0502020204030204" pitchFamily="34" charset="0"/>
                        </a:rPr>
                        <a:t>during 1980-2015 in Pakistan.</a:t>
                      </a:r>
                    </a:p>
                  </a:txBody>
                  <a:tcPr/>
                </a:tc>
                <a:extLst>
                  <a:ext uri="{0D108BD9-81ED-4DB2-BD59-A6C34878D82A}">
                    <a16:rowId xmlns:a16="http://schemas.microsoft.com/office/drawing/2014/main" val="3867962327"/>
                  </a:ext>
                </a:extLst>
              </a:tr>
            </a:tbl>
          </a:graphicData>
        </a:graphic>
      </p:graphicFrame>
    </p:spTree>
    <p:extLst>
      <p:ext uri="{BB962C8B-B14F-4D97-AF65-F5344CB8AC3E}">
        <p14:creationId xmlns:p14="http://schemas.microsoft.com/office/powerpoint/2010/main" val="269505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EE2C0-412B-4C00-2934-B24B979EA223}"/>
              </a:ext>
            </a:extLst>
          </p:cNvPr>
          <p:cNvSpPr>
            <a:spLocks noGrp="1"/>
          </p:cNvSpPr>
          <p:nvPr>
            <p:ph type="title"/>
          </p:nvPr>
        </p:nvSpPr>
        <p:spPr>
          <a:xfrm>
            <a:off x="2592925" y="624110"/>
            <a:ext cx="8911687" cy="339451"/>
          </a:xfrm>
        </p:spPr>
        <p:txBody>
          <a:bodyPr>
            <a:normAutofit fontScale="90000"/>
          </a:bodyPr>
          <a:lstStyle/>
          <a:p>
            <a:endParaRPr lang="en-IN" dirty="0"/>
          </a:p>
        </p:txBody>
      </p:sp>
      <p:graphicFrame>
        <p:nvGraphicFramePr>
          <p:cNvPr id="6" name="Table 6">
            <a:extLst>
              <a:ext uri="{FF2B5EF4-FFF2-40B4-BE49-F238E27FC236}">
                <a16:creationId xmlns:a16="http://schemas.microsoft.com/office/drawing/2014/main" id="{4AEB30C9-2E9D-CF71-94CB-EF0C037BBD9A}"/>
              </a:ext>
            </a:extLst>
          </p:cNvPr>
          <p:cNvGraphicFramePr>
            <a:graphicFrameLocks noGrp="1"/>
          </p:cNvGraphicFramePr>
          <p:nvPr>
            <p:extLst>
              <p:ext uri="{D42A27DB-BD31-4B8C-83A1-F6EECF244321}">
                <p14:modId xmlns:p14="http://schemas.microsoft.com/office/powerpoint/2010/main" val="4103463464"/>
              </p:ext>
            </p:extLst>
          </p:nvPr>
        </p:nvGraphicFramePr>
        <p:xfrm>
          <a:off x="924791" y="457199"/>
          <a:ext cx="10733808" cy="5940686"/>
        </p:xfrm>
        <a:graphic>
          <a:graphicData uri="http://schemas.openxmlformats.org/drawingml/2006/table">
            <a:tbl>
              <a:tblPr firstRow="1" bandRow="1">
                <a:tableStyleId>{5C22544A-7EE6-4342-B048-85BDC9FD1C3A}</a:tableStyleId>
              </a:tblPr>
              <a:tblGrid>
                <a:gridCol w="5310603">
                  <a:extLst>
                    <a:ext uri="{9D8B030D-6E8A-4147-A177-3AD203B41FA5}">
                      <a16:colId xmlns:a16="http://schemas.microsoft.com/office/drawing/2014/main" val="1765402473"/>
                    </a:ext>
                  </a:extLst>
                </a:gridCol>
                <a:gridCol w="5423205">
                  <a:extLst>
                    <a:ext uri="{9D8B030D-6E8A-4147-A177-3AD203B41FA5}">
                      <a16:colId xmlns:a16="http://schemas.microsoft.com/office/drawing/2014/main" val="3899092733"/>
                    </a:ext>
                  </a:extLst>
                </a:gridCol>
              </a:tblGrid>
              <a:tr h="396996">
                <a:tc>
                  <a:txBody>
                    <a:bodyPr/>
                    <a:lstStyle/>
                    <a:p>
                      <a:r>
                        <a:rPr lang="en-IN" dirty="0"/>
                        <a:t>NAMES</a:t>
                      </a:r>
                    </a:p>
                  </a:txBody>
                  <a:tcPr/>
                </a:tc>
                <a:tc>
                  <a:txBody>
                    <a:bodyPr/>
                    <a:lstStyle/>
                    <a:p>
                      <a:r>
                        <a:rPr lang="en-IN" dirty="0"/>
                        <a:t>FINDINGS</a:t>
                      </a:r>
                    </a:p>
                  </a:txBody>
                  <a:tcPr/>
                </a:tc>
                <a:extLst>
                  <a:ext uri="{0D108BD9-81ED-4DB2-BD59-A6C34878D82A}">
                    <a16:rowId xmlns:a16="http://schemas.microsoft.com/office/drawing/2014/main" val="4126922191"/>
                  </a:ext>
                </a:extLst>
              </a:tr>
              <a:tr h="966592">
                <a:tc>
                  <a:txBody>
                    <a:bodyPr/>
                    <a:lstStyle/>
                    <a:p>
                      <a:r>
                        <a:rPr lang="en-IN" dirty="0" err="1">
                          <a:latin typeface="Calibri" panose="020F0502020204030204" pitchFamily="34" charset="0"/>
                          <a:cs typeface="Calibri" panose="020F0502020204030204" pitchFamily="34" charset="0"/>
                        </a:rPr>
                        <a:t>Feridun</a:t>
                      </a:r>
                      <a:r>
                        <a:rPr lang="en-IN" dirty="0">
                          <a:latin typeface="Calibri" panose="020F0502020204030204" pitchFamily="34" charset="0"/>
                          <a:cs typeface="Calibri" panose="020F0502020204030204" pitchFamily="34" charset="0"/>
                        </a:rPr>
                        <a:t> and Shahbaz (2010)</a:t>
                      </a:r>
                    </a:p>
                  </a:txBody>
                  <a:tcPr/>
                </a:tc>
                <a:tc>
                  <a:txBody>
                    <a:bodyPr/>
                    <a:lstStyle/>
                    <a:p>
                      <a:r>
                        <a:rPr lang="en-US" dirty="0">
                          <a:latin typeface="Calibri" panose="020F0502020204030204" pitchFamily="34" charset="0"/>
                          <a:cs typeface="Calibri" panose="020F0502020204030204" pitchFamily="34" charset="0"/>
                        </a:rPr>
                        <a:t>They have found that the </a:t>
                      </a:r>
                      <a:r>
                        <a:rPr lang="en-US" b="1" dirty="0">
                          <a:latin typeface="Calibri" panose="020F0502020204030204" pitchFamily="34" charset="0"/>
                          <a:cs typeface="Calibri" panose="020F0502020204030204" pitchFamily="34" charset="0"/>
                        </a:rPr>
                        <a:t>relationship</a:t>
                      </a:r>
                      <a:r>
                        <a:rPr lang="en-US" dirty="0">
                          <a:latin typeface="Calibri" panose="020F0502020204030204" pitchFamily="34" charset="0"/>
                          <a:cs typeface="Calibri" panose="020F0502020204030204" pitchFamily="34" charset="0"/>
                        </a:rPr>
                        <a:t> between </a:t>
                      </a:r>
                      <a:r>
                        <a:rPr lang="en-US" b="1" dirty="0">
                          <a:latin typeface="Calibri" panose="020F0502020204030204" pitchFamily="34" charset="0"/>
                          <a:cs typeface="Calibri" panose="020F0502020204030204" pitchFamily="34" charset="0"/>
                        </a:rPr>
                        <a:t>military expenditure and terrorist attacks</a:t>
                      </a:r>
                      <a:r>
                        <a:rPr lang="en-US" dirty="0">
                          <a:latin typeface="Calibri" panose="020F0502020204030204" pitchFamily="34" charset="0"/>
                          <a:cs typeface="Calibri" panose="020F0502020204030204" pitchFamily="34" charset="0"/>
                        </a:rPr>
                        <a:t> can have both </a:t>
                      </a:r>
                      <a:r>
                        <a:rPr lang="en-US" b="1" dirty="0">
                          <a:latin typeface="Calibri" panose="020F0502020204030204" pitchFamily="34" charset="0"/>
                          <a:cs typeface="Calibri" panose="020F0502020204030204" pitchFamily="34" charset="0"/>
                        </a:rPr>
                        <a:t>negative and positive </a:t>
                      </a:r>
                      <a:r>
                        <a:rPr lang="en-US" dirty="0">
                          <a:latin typeface="Calibri" panose="020F0502020204030204" pitchFamily="34" charset="0"/>
                          <a:cs typeface="Calibri" panose="020F0502020204030204" pitchFamily="34" charset="0"/>
                        </a:rPr>
                        <a:t>perspectives.</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7108182"/>
                  </a:ext>
                </a:extLst>
              </a:tr>
              <a:tr h="1415155">
                <a:tc>
                  <a:txBody>
                    <a:bodyPr/>
                    <a:lstStyle/>
                    <a:p>
                      <a:r>
                        <a:rPr lang="en-IN" dirty="0">
                          <a:latin typeface="Bodoni MT" panose="02070603080606020203" pitchFamily="18" charset="0"/>
                        </a:rPr>
                        <a:t> </a:t>
                      </a:r>
                      <a:r>
                        <a:rPr lang="en-IN" dirty="0">
                          <a:latin typeface="Calibri" panose="020F0502020204030204" pitchFamily="34" charset="0"/>
                          <a:cs typeface="Calibri" panose="020F0502020204030204" pitchFamily="34" charset="0"/>
                        </a:rPr>
                        <a:t>Blomberg &amp; Hess (2004)</a:t>
                      </a:r>
                    </a:p>
                  </a:txBody>
                  <a:tcPr/>
                </a:tc>
                <a:tc>
                  <a:txBody>
                    <a:bodyPr/>
                    <a:lstStyle/>
                    <a:p>
                      <a:r>
                        <a:rPr lang="en-US" b="1" dirty="0">
                          <a:latin typeface="Calibri" panose="020F0502020204030204" pitchFamily="34" charset="0"/>
                          <a:cs typeface="Calibri" panose="020F0502020204030204" pitchFamily="34" charset="0"/>
                        </a:rPr>
                        <a:t>Terrorism </a:t>
                      </a:r>
                      <a:r>
                        <a:rPr lang="en-US" dirty="0">
                          <a:latin typeface="Calibri" panose="020F0502020204030204" pitchFamily="34" charset="0"/>
                          <a:cs typeface="Calibri" panose="020F0502020204030204" pitchFamily="34" charset="0"/>
                        </a:rPr>
                        <a:t>creates uncertainty, leading to the postponement of long-term investments or increased government spending on security at the expense of (more productive) spending on education and infrastructure, which ultimately </a:t>
                      </a:r>
                      <a:r>
                        <a:rPr lang="en-US" b="1" dirty="0">
                          <a:latin typeface="Calibri" panose="020F0502020204030204" pitchFamily="34" charset="0"/>
                          <a:cs typeface="Calibri" panose="020F0502020204030204" pitchFamily="34" charset="0"/>
                        </a:rPr>
                        <a:t>reduces growth </a:t>
                      </a:r>
                      <a:endParaRPr lang="en-IN"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5161942"/>
                  </a:ext>
                </a:extLst>
              </a:tr>
              <a:tr h="3114058">
                <a:tc>
                  <a:txBody>
                    <a:bodyPr/>
                    <a:lstStyle/>
                    <a:p>
                      <a:r>
                        <a:rPr lang="en-IN" dirty="0">
                          <a:latin typeface="Calibri" panose="020F0502020204030204" pitchFamily="34" charset="0"/>
                          <a:cs typeface="Calibri" panose="020F0502020204030204" pitchFamily="34" charset="0"/>
                        </a:rPr>
                        <a:t>Ranjan Kumar Mohanty, </a:t>
                      </a:r>
                      <a:r>
                        <a:rPr lang="en-IN" dirty="0" err="1">
                          <a:latin typeface="Calibri" panose="020F0502020204030204" pitchFamily="34" charset="0"/>
                          <a:cs typeface="Calibri" panose="020F0502020204030204" pitchFamily="34" charset="0"/>
                        </a:rPr>
                        <a:t>Sidheswar</a:t>
                      </a:r>
                      <a:r>
                        <a:rPr lang="en-IN" dirty="0">
                          <a:latin typeface="Calibri" panose="020F0502020204030204" pitchFamily="34" charset="0"/>
                          <a:cs typeface="Calibri" panose="020F0502020204030204" pitchFamily="34" charset="0"/>
                        </a:rPr>
                        <a:t> Panda, </a:t>
                      </a:r>
                      <a:r>
                        <a:rPr lang="en-IN" dirty="0" err="1">
                          <a:latin typeface="Calibri" panose="020F0502020204030204" pitchFamily="34" charset="0"/>
                          <a:cs typeface="Calibri" panose="020F0502020204030204" pitchFamily="34" charset="0"/>
                        </a:rPr>
                        <a:t>Biswabhusan</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Bhuyan</a:t>
                      </a:r>
                      <a:r>
                        <a:rPr lang="en-IN" dirty="0">
                          <a:latin typeface="Calibri" panose="020F0502020204030204" pitchFamily="34" charset="0"/>
                          <a:cs typeface="Calibri" panose="020F0502020204030204" pitchFamily="34" charset="0"/>
                        </a:rPr>
                        <a:t> (2020)</a:t>
                      </a:r>
                    </a:p>
                  </a:txBody>
                  <a:tcPr/>
                </a:tc>
                <a:tc>
                  <a:txBody>
                    <a:bodyPr/>
                    <a:lstStyle/>
                    <a:p>
                      <a:r>
                        <a:rPr lang="en-US" dirty="0">
                          <a:latin typeface="Calibri" panose="020F0502020204030204" pitchFamily="34" charset="0"/>
                          <a:cs typeface="Calibri" panose="020F0502020204030204" pitchFamily="34" charset="0"/>
                        </a:rPr>
                        <a:t>The empirical analysis shows that </a:t>
                      </a:r>
                      <a:r>
                        <a:rPr lang="en-US" dirty="0" err="1">
                          <a:latin typeface="Calibri" panose="020F0502020204030204" pitchFamily="34" charset="0"/>
                          <a:cs typeface="Calibri" panose="020F0502020204030204" pitchFamily="34" charset="0"/>
                        </a:rPr>
                        <a:t>defence</a:t>
                      </a:r>
                      <a:r>
                        <a:rPr lang="en-US" dirty="0">
                          <a:latin typeface="Calibri" panose="020F0502020204030204" pitchFamily="34" charset="0"/>
                          <a:cs typeface="Calibri" panose="020F0502020204030204" pitchFamily="34" charset="0"/>
                        </a:rPr>
                        <a:t> expenditure positively affects economic growth both in the long run and short run.</a:t>
                      </a:r>
                    </a:p>
                    <a:p>
                      <a:r>
                        <a:rPr lang="en-US" dirty="0">
                          <a:latin typeface="Calibri" panose="020F0502020204030204" pitchFamily="34" charset="0"/>
                          <a:cs typeface="Calibri" panose="020F0502020204030204" pitchFamily="34" charset="0"/>
                        </a:rPr>
                        <a:t> Further, while capital </a:t>
                      </a:r>
                      <a:r>
                        <a:rPr lang="en-US" dirty="0" err="1">
                          <a:latin typeface="Calibri" panose="020F0502020204030204" pitchFamily="34" charset="0"/>
                          <a:cs typeface="Calibri" panose="020F0502020204030204" pitchFamily="34" charset="0"/>
                        </a:rPr>
                        <a:t>defence</a:t>
                      </a:r>
                      <a:r>
                        <a:rPr lang="en-US" dirty="0">
                          <a:latin typeface="Calibri" panose="020F0502020204030204" pitchFamily="34" charset="0"/>
                          <a:cs typeface="Calibri" panose="020F0502020204030204" pitchFamily="34" charset="0"/>
                        </a:rPr>
                        <a:t> spending has a positive and significant effect on economic growth in both the short run and the long run, revenue </a:t>
                      </a:r>
                      <a:r>
                        <a:rPr lang="en-US" dirty="0" err="1">
                          <a:latin typeface="Calibri" panose="020F0502020204030204" pitchFamily="34" charset="0"/>
                          <a:cs typeface="Calibri" panose="020F0502020204030204" pitchFamily="34" charset="0"/>
                        </a:rPr>
                        <a:t>defence</a:t>
                      </a:r>
                      <a:r>
                        <a:rPr lang="en-US" dirty="0">
                          <a:latin typeface="Calibri" panose="020F0502020204030204" pitchFamily="34" charset="0"/>
                          <a:cs typeface="Calibri" panose="020F0502020204030204" pitchFamily="34" charset="0"/>
                        </a:rPr>
                        <a:t> expenditure does not have any significant effect in the long run and short run. </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95115409"/>
                  </a:ext>
                </a:extLst>
              </a:tr>
            </a:tbl>
          </a:graphicData>
        </a:graphic>
      </p:graphicFrame>
    </p:spTree>
    <p:extLst>
      <p:ext uri="{BB962C8B-B14F-4D97-AF65-F5344CB8AC3E}">
        <p14:creationId xmlns:p14="http://schemas.microsoft.com/office/powerpoint/2010/main" val="125034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226A52C-C09D-E394-06F5-01FA0AC1AB6D}"/>
              </a:ext>
            </a:extLst>
          </p:cNvPr>
          <p:cNvGraphicFramePr>
            <a:graphicFrameLocks noGrp="1"/>
          </p:cNvGraphicFramePr>
          <p:nvPr>
            <p:ph idx="1"/>
            <p:extLst>
              <p:ext uri="{D42A27DB-BD31-4B8C-83A1-F6EECF244321}">
                <p14:modId xmlns:p14="http://schemas.microsoft.com/office/powerpoint/2010/main" val="2874027793"/>
              </p:ext>
            </p:extLst>
          </p:nvPr>
        </p:nvGraphicFramePr>
        <p:xfrm>
          <a:off x="779318" y="363681"/>
          <a:ext cx="11162311" cy="5764976"/>
        </p:xfrm>
        <a:graphic>
          <a:graphicData uri="http://schemas.openxmlformats.org/drawingml/2006/table">
            <a:tbl>
              <a:tblPr firstRow="1" bandRow="1">
                <a:tableStyleId>{5C22544A-7EE6-4342-B048-85BDC9FD1C3A}</a:tableStyleId>
              </a:tblPr>
              <a:tblGrid>
                <a:gridCol w="3652519">
                  <a:extLst>
                    <a:ext uri="{9D8B030D-6E8A-4147-A177-3AD203B41FA5}">
                      <a16:colId xmlns:a16="http://schemas.microsoft.com/office/drawing/2014/main" val="175463559"/>
                    </a:ext>
                  </a:extLst>
                </a:gridCol>
                <a:gridCol w="7509792">
                  <a:extLst>
                    <a:ext uri="{9D8B030D-6E8A-4147-A177-3AD203B41FA5}">
                      <a16:colId xmlns:a16="http://schemas.microsoft.com/office/drawing/2014/main" val="3795997531"/>
                    </a:ext>
                  </a:extLst>
                </a:gridCol>
              </a:tblGrid>
              <a:tr h="553610">
                <a:tc>
                  <a:txBody>
                    <a:bodyPr/>
                    <a:lstStyle/>
                    <a:p>
                      <a:r>
                        <a:rPr lang="en-IN" dirty="0"/>
                        <a:t>NAMES                                                                                                                                                                                                                                                              </a:t>
                      </a:r>
                    </a:p>
                  </a:txBody>
                  <a:tcPr/>
                </a:tc>
                <a:tc>
                  <a:txBody>
                    <a:bodyPr/>
                    <a:lstStyle/>
                    <a:p>
                      <a:r>
                        <a:rPr lang="en-IN" dirty="0"/>
                        <a:t>FINDINGS</a:t>
                      </a:r>
                    </a:p>
                  </a:txBody>
                  <a:tcPr/>
                </a:tc>
                <a:extLst>
                  <a:ext uri="{0D108BD9-81ED-4DB2-BD59-A6C34878D82A}">
                    <a16:rowId xmlns:a16="http://schemas.microsoft.com/office/drawing/2014/main" val="545882798"/>
                  </a:ext>
                </a:extLst>
              </a:tr>
              <a:tr h="2236219">
                <a:tc>
                  <a:txBody>
                    <a:bodyPr/>
                    <a:lstStyle/>
                    <a:p>
                      <a:r>
                        <a:rPr lang="en-IN" dirty="0">
                          <a:latin typeface="Calibri" panose="020F0502020204030204" pitchFamily="34" charset="0"/>
                          <a:cs typeface="Calibri" panose="020F0502020204030204" pitchFamily="34" charset="0"/>
                        </a:rPr>
                        <a:t>Malik Shahzad Shabbir, </a:t>
                      </a:r>
                      <a:r>
                        <a:rPr lang="en-IN" dirty="0" err="1">
                          <a:latin typeface="Calibri" panose="020F0502020204030204" pitchFamily="34" charset="0"/>
                          <a:cs typeface="Calibri" panose="020F0502020204030204" pitchFamily="34" charset="0"/>
                        </a:rPr>
                        <a:t>Maleeha</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Kiyani</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Aniqa</a:t>
                      </a:r>
                      <a:r>
                        <a:rPr lang="en-IN" dirty="0">
                          <a:latin typeface="Calibri" panose="020F0502020204030204" pitchFamily="34" charset="0"/>
                          <a:cs typeface="Calibri" panose="020F0502020204030204" pitchFamily="34" charset="0"/>
                        </a:rPr>
                        <a:t> Zeb (2019)</a:t>
                      </a:r>
                    </a:p>
                  </a:txBody>
                  <a:tcPr/>
                </a:tc>
                <a:tc>
                  <a:txBody>
                    <a:bodyPr/>
                    <a:lstStyle/>
                    <a:p>
                      <a:r>
                        <a:rPr lang="en-US" dirty="0">
                          <a:latin typeface="Calibri" panose="020F0502020204030204" pitchFamily="34" charset="0"/>
                          <a:cs typeface="Calibri" panose="020F0502020204030204" pitchFamily="34" charset="0"/>
                        </a:rPr>
                        <a:t>The analysis stated that </a:t>
                      </a:r>
                      <a:r>
                        <a:rPr lang="en-US" b="1" dirty="0">
                          <a:latin typeface="Calibri" panose="020F0502020204030204" pitchFamily="34" charset="0"/>
                          <a:cs typeface="Calibri" panose="020F0502020204030204" pitchFamily="34" charset="0"/>
                        </a:rPr>
                        <a:t>terrorism</a:t>
                      </a:r>
                      <a:r>
                        <a:rPr lang="en-US" dirty="0">
                          <a:latin typeface="Calibri" panose="020F0502020204030204" pitchFamily="34" charset="0"/>
                          <a:cs typeface="Calibri" panose="020F0502020204030204" pitchFamily="34" charset="0"/>
                        </a:rPr>
                        <a:t> does not only affect the economy, it creates the worst environment for international </a:t>
                      </a:r>
                      <a:r>
                        <a:rPr lang="en-US" b="1" dirty="0">
                          <a:latin typeface="Calibri" panose="020F0502020204030204" pitchFamily="34" charset="0"/>
                          <a:cs typeface="Calibri" panose="020F0502020204030204" pitchFamily="34" charset="0"/>
                        </a:rPr>
                        <a:t>investors to withdraw their investment </a:t>
                      </a:r>
                      <a:r>
                        <a:rPr lang="en-US" dirty="0">
                          <a:latin typeface="Calibri" panose="020F0502020204030204" pitchFamily="34" charset="0"/>
                          <a:cs typeface="Calibri" panose="020F0502020204030204" pitchFamily="34" charset="0"/>
                        </a:rPr>
                        <a:t>for that particular country, and India is the one of them. When investors withdraw their investment for partially or fully, this affects </a:t>
                      </a:r>
                      <a:r>
                        <a:rPr lang="en-US" b="1" dirty="0">
                          <a:latin typeface="Calibri" panose="020F0502020204030204" pitchFamily="34" charset="0"/>
                          <a:cs typeface="Calibri" panose="020F0502020204030204" pitchFamily="34" charset="0"/>
                        </a:rPr>
                        <a:t>FDI of India</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7793788"/>
                  </a:ext>
                </a:extLst>
              </a:tr>
              <a:tr h="1321402">
                <a:tc>
                  <a:txBody>
                    <a:bodyPr/>
                    <a:lstStyle/>
                    <a:p>
                      <a:r>
                        <a:rPr lang="en-IN" dirty="0">
                          <a:latin typeface="Calibri" panose="020F0502020204030204" pitchFamily="34" charset="0"/>
                          <a:cs typeface="Calibri" panose="020F0502020204030204" pitchFamily="34" charset="0"/>
                        </a:rPr>
                        <a:t>Malik Shahzad Shabbir, </a:t>
                      </a:r>
                      <a:r>
                        <a:rPr lang="en-IN" dirty="0" err="1">
                          <a:latin typeface="Calibri" panose="020F0502020204030204" pitchFamily="34" charset="0"/>
                          <a:cs typeface="Calibri" panose="020F0502020204030204" pitchFamily="34" charset="0"/>
                        </a:rPr>
                        <a:t>Maleeha</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Kiyani</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Aniqa</a:t>
                      </a:r>
                      <a:r>
                        <a:rPr lang="en-IN" dirty="0">
                          <a:latin typeface="Calibri" panose="020F0502020204030204" pitchFamily="34" charset="0"/>
                          <a:cs typeface="Calibri" panose="020F0502020204030204" pitchFamily="34" charset="0"/>
                        </a:rPr>
                        <a:t> Zeb (2008)</a:t>
                      </a:r>
                    </a:p>
                  </a:txBody>
                  <a:tcPr/>
                </a:tc>
                <a:tc>
                  <a:txBody>
                    <a:bodyPr/>
                    <a:lstStyle/>
                    <a:p>
                      <a:r>
                        <a:rPr lang="en-US" dirty="0">
                          <a:latin typeface="Calibri" panose="020F0502020204030204" pitchFamily="34" charset="0"/>
                          <a:cs typeface="Calibri" panose="020F0502020204030204" pitchFamily="34" charset="0"/>
                        </a:rPr>
                        <a:t> It showed that a relatively </a:t>
                      </a:r>
                      <a:r>
                        <a:rPr lang="en-US" b="1" dirty="0">
                          <a:latin typeface="Calibri" panose="020F0502020204030204" pitchFamily="34" charset="0"/>
                          <a:cs typeface="Calibri" panose="020F0502020204030204" pitchFamily="34" charset="0"/>
                        </a:rPr>
                        <a:t>small increase </a:t>
                      </a:r>
                      <a:r>
                        <a:rPr lang="en-US" dirty="0">
                          <a:latin typeface="Calibri" panose="020F0502020204030204" pitchFamily="34" charset="0"/>
                          <a:cs typeface="Calibri" panose="020F0502020204030204" pitchFamily="34" charset="0"/>
                        </a:rPr>
                        <a:t>in the perceived risk of</a:t>
                      </a:r>
                      <a:r>
                        <a:rPr lang="en-US" b="1" dirty="0">
                          <a:latin typeface="Calibri" panose="020F0502020204030204" pitchFamily="34" charset="0"/>
                          <a:cs typeface="Calibri" panose="020F0502020204030204" pitchFamily="34" charset="0"/>
                        </a:rPr>
                        <a:t> terrorism </a:t>
                      </a:r>
                      <a:r>
                        <a:rPr lang="en-US" dirty="0">
                          <a:latin typeface="Calibri" panose="020F0502020204030204" pitchFamily="34" charset="0"/>
                          <a:cs typeface="Calibri" panose="020F0502020204030204" pitchFamily="34" charset="0"/>
                        </a:rPr>
                        <a:t>can cause an outsized reduction in a country’s net stock of</a:t>
                      </a:r>
                      <a:r>
                        <a:rPr lang="en-US" b="1" dirty="0">
                          <a:latin typeface="Calibri" panose="020F0502020204030204" pitchFamily="34" charset="0"/>
                          <a:cs typeface="Calibri" panose="020F0502020204030204" pitchFamily="34" charset="0"/>
                        </a:rPr>
                        <a:t> foreign direct investment </a:t>
                      </a:r>
                      <a:r>
                        <a:rPr lang="en-US" dirty="0">
                          <a:latin typeface="Calibri" panose="020F0502020204030204" pitchFamily="34" charset="0"/>
                          <a:cs typeface="Calibri" panose="020F0502020204030204" pitchFamily="34" charset="0"/>
                        </a:rPr>
                        <a:t>and inflict significant damage on its economy.</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71833647"/>
                  </a:ext>
                </a:extLst>
              </a:tr>
              <a:tr h="1653745">
                <a:tc>
                  <a:txBody>
                    <a:bodyPr/>
                    <a:lstStyle/>
                    <a:p>
                      <a:r>
                        <a:rPr lang="en-US" dirty="0">
                          <a:latin typeface="Calibri" panose="020F0502020204030204" pitchFamily="34" charset="0"/>
                          <a:cs typeface="Calibri" panose="020F0502020204030204" pitchFamily="34" charset="0"/>
                        </a:rPr>
                        <a:t>Bandyopadhyay, Sandler, and Younas, (2015) </a:t>
                      </a:r>
                      <a:endParaRPr lang="en-IN" dirty="0">
                        <a:latin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cs typeface="Calibri" panose="020F0502020204030204" pitchFamily="34" charset="0"/>
                        </a:rPr>
                        <a:t> They found that on average a relatively small increase in a country’s domestic terrorist incidents  reduced net foreign direct investment. There was a similarly large reduction in net investment if the terrorist incidents originated abroad or involved foreigners or foreign assets in the attacked country.</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37590685"/>
                  </a:ext>
                </a:extLst>
              </a:tr>
            </a:tbl>
          </a:graphicData>
        </a:graphic>
      </p:graphicFrame>
    </p:spTree>
    <p:extLst>
      <p:ext uri="{BB962C8B-B14F-4D97-AF65-F5344CB8AC3E}">
        <p14:creationId xmlns:p14="http://schemas.microsoft.com/office/powerpoint/2010/main" val="112747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16D0-A1BB-60CD-28EC-D709C7FBFE91}"/>
              </a:ext>
            </a:extLst>
          </p:cNvPr>
          <p:cNvSpPr>
            <a:spLocks noGrp="1"/>
          </p:cNvSpPr>
          <p:nvPr>
            <p:ph type="title"/>
          </p:nvPr>
        </p:nvSpPr>
        <p:spPr>
          <a:xfrm>
            <a:off x="2592925" y="624110"/>
            <a:ext cx="8911687" cy="634419"/>
          </a:xfrm>
        </p:spPr>
        <p:txBody>
          <a:bodyPr>
            <a:noAutofit/>
          </a:bodyPr>
          <a:lstStyle/>
          <a:p>
            <a:r>
              <a:rPr lang="en-IN" sz="4800" dirty="0">
                <a:solidFill>
                  <a:schemeClr val="tx1"/>
                </a:solidFill>
                <a:latin typeface="Britannic Bold" panose="020B0903060703020204" pitchFamily="34" charset="0"/>
              </a:rPr>
              <a:t>       OBJECTIVES</a:t>
            </a:r>
          </a:p>
        </p:txBody>
      </p:sp>
      <p:sp>
        <p:nvSpPr>
          <p:cNvPr id="3" name="Content Placeholder 2">
            <a:extLst>
              <a:ext uri="{FF2B5EF4-FFF2-40B4-BE49-F238E27FC236}">
                <a16:creationId xmlns:a16="http://schemas.microsoft.com/office/drawing/2014/main" id="{2C751A2A-1181-3029-E547-96360E0FB95D}"/>
              </a:ext>
            </a:extLst>
          </p:cNvPr>
          <p:cNvSpPr>
            <a:spLocks noGrp="1"/>
          </p:cNvSpPr>
          <p:nvPr>
            <p:ph idx="1"/>
          </p:nvPr>
        </p:nvSpPr>
        <p:spPr>
          <a:xfrm>
            <a:off x="730908" y="1575685"/>
            <a:ext cx="10019941" cy="4347893"/>
          </a:xfrm>
        </p:spPr>
        <p:txBody>
          <a:bodyPr>
            <a:normAutofit/>
          </a:bodyPr>
          <a:lstStyle/>
          <a:p>
            <a:pPr marL="0" indent="0">
              <a:buNone/>
            </a:pPr>
            <a:endParaRPr lang="en-IN" dirty="0">
              <a:latin typeface="Bodoni MT" panose="02070603080606020203" pitchFamily="18" charset="0"/>
            </a:endParaRPr>
          </a:p>
          <a:p>
            <a:pPr marL="0" indent="0">
              <a:buClrTx/>
              <a:buNone/>
            </a:pPr>
            <a:r>
              <a:rPr lang="en-IN" sz="2000" dirty="0">
                <a:latin typeface="Calibri" panose="020F0502020204030204" pitchFamily="34" charset="0"/>
                <a:ea typeface="Calibri" panose="020F0502020204030204" pitchFamily="34" charset="0"/>
                <a:cs typeface="Calibri" panose="020F0502020204030204" pitchFamily="34" charset="0"/>
              </a:rPr>
              <a:t>In this paper there are two objectives:</a:t>
            </a:r>
          </a:p>
          <a:p>
            <a:pPr>
              <a:buClrTx/>
              <a:buFont typeface="Wingdings" panose="05000000000000000000" pitchFamily="2" charset="2"/>
              <a:buChar char="v"/>
            </a:pPr>
            <a:endParaRPr lang="en-IN" sz="2000" dirty="0">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v"/>
            </a:pPr>
            <a:r>
              <a:rPr lang="en-IN" sz="2000" dirty="0">
                <a:latin typeface="Calibri" panose="020F0502020204030204" pitchFamily="34" charset="0"/>
                <a:ea typeface="Calibri" panose="020F0502020204030204" pitchFamily="34" charset="0"/>
                <a:cs typeface="Calibri" panose="020F0502020204030204" pitchFamily="34" charset="0"/>
              </a:rPr>
              <a:t> To investigate the impact of Terrorism on FDI, GDP , Net Trade , Unemployment and Defence expenditure of INDIA  and PAKISTAN . We have compared the results of both the countries.</a:t>
            </a:r>
          </a:p>
          <a:p>
            <a:pPr>
              <a:buClrTx/>
              <a:buFont typeface="Wingdings" panose="05000000000000000000" pitchFamily="2" charset="2"/>
              <a:buChar char="v"/>
            </a:pPr>
            <a:r>
              <a:rPr lang="en-IN" sz="2000" dirty="0">
                <a:latin typeface="Calibri" panose="020F0502020204030204" pitchFamily="34" charset="0"/>
                <a:ea typeface="Calibri" panose="020F0502020204030204" pitchFamily="34" charset="0"/>
                <a:cs typeface="Calibri" panose="020F0502020204030204" pitchFamily="34" charset="0"/>
              </a:rPr>
              <a:t>To look for appropriate policies to reduce or curb the terrorist attacks so that we can maintain a long lasting economic growth.</a:t>
            </a:r>
          </a:p>
        </p:txBody>
      </p:sp>
    </p:spTree>
    <p:extLst>
      <p:ext uri="{BB962C8B-B14F-4D97-AF65-F5344CB8AC3E}">
        <p14:creationId xmlns:p14="http://schemas.microsoft.com/office/powerpoint/2010/main" val="2998695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1461</TotalTime>
  <Words>4594</Words>
  <Application>Microsoft Office PowerPoint</Application>
  <PresentationFormat>Widescreen</PresentationFormat>
  <Paragraphs>228</Paragraphs>
  <Slides>55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Bodoni MT</vt:lpstr>
      <vt:lpstr>Britannic Bold</vt:lpstr>
      <vt:lpstr>Calibri</vt:lpstr>
      <vt:lpstr>Californian FB</vt:lpstr>
      <vt:lpstr>Times New Roman</vt:lpstr>
      <vt:lpstr>Trebuchet MS</vt:lpstr>
      <vt:lpstr>Wingdings</vt:lpstr>
      <vt:lpstr>Wingdings 3</vt:lpstr>
      <vt:lpstr>Facet</vt:lpstr>
      <vt:lpstr>   IMPACT OF TERRORISM ON  FOREIGN DIRECT INVESTMENT(FDI), GROSS DOMESTIC PRODUCT (GDP), DEFENCE, NET TRADE AND UNEMPLOYMENT</vt:lpstr>
      <vt:lpstr>CONTENTS</vt:lpstr>
      <vt:lpstr>               ABSTRACT</vt:lpstr>
      <vt:lpstr>    INTRODUCTION</vt:lpstr>
      <vt:lpstr>LITERATURE REVIEW</vt:lpstr>
      <vt:lpstr>PowerPoint Presentation</vt:lpstr>
      <vt:lpstr>PowerPoint Presentation</vt:lpstr>
      <vt:lpstr>PowerPoint Presentation</vt:lpstr>
      <vt:lpstr>       OBJECTIVES</vt:lpstr>
      <vt:lpstr>   METHODOLOGY   AND  RESULTS</vt:lpstr>
      <vt:lpstr>PowerPoint Presentation</vt:lpstr>
      <vt:lpstr>PowerPoint Presentation</vt:lpstr>
      <vt:lpstr>FDI AND TERRORIST ATTACKS</vt:lpstr>
      <vt:lpstr>         GRAPH FOR FDI AND           TERRORIST ATTACKS</vt:lpstr>
      <vt:lpstr>GDP AND TERRORIST ATTACKS</vt:lpstr>
      <vt:lpstr>          GRAPH FOR GDP AND            TERRORIST ATTACKS</vt:lpstr>
      <vt:lpstr>DEFENCE AND TERRORIST ATTACKS</vt:lpstr>
      <vt:lpstr>      GRAPH FOR DEFENCE AND          TERRORIST ATTACKS</vt:lpstr>
      <vt:lpstr>UNEMPLOYMENT AND TERRORIST  ATTACKS</vt:lpstr>
      <vt:lpstr>GRAPH FOR UNEMPLOYMENT  AND TERRORIST ATTACKS</vt:lpstr>
      <vt:lpstr>NET TRADE AND TERRORIST ATTACKS</vt:lpstr>
      <vt:lpstr>GRAPH FOR NET TRADE  AND TERRORIST ATTACKS</vt:lpstr>
      <vt:lpstr>PowerPoint Presentation</vt:lpstr>
      <vt:lpstr>FDI AND TERRORIST ATTACKS</vt:lpstr>
      <vt:lpstr>                GRAPH FOR FDI AND              TERRORIST ATTACKS</vt:lpstr>
      <vt:lpstr>GDP AND TERRORIST ATTACKS</vt:lpstr>
      <vt:lpstr>         GRAPH FOR GDP AND          TERRORIST ATTACKS</vt:lpstr>
      <vt:lpstr>DEFENCE AND TERRORIST ATTACKS</vt:lpstr>
      <vt:lpstr>       GRAPH FOR DEFENCE AND           TERRORIST ATTACKS</vt:lpstr>
      <vt:lpstr>UNEMPLOYMENT AND TERRORIST ATTACKS</vt:lpstr>
      <vt:lpstr>GRAPH FOR UNEMPLOYMENT  AND TERRORIST ATTACKS</vt:lpstr>
      <vt:lpstr>           NET TRADE AND          TERRORIST ATTACKS</vt:lpstr>
      <vt:lpstr>        GRAPH FOR NET TRADE        AND TERRORIST ATTACKS</vt:lpstr>
      <vt:lpstr>    COMPARISON BETWEEN INDIA AND PAKISTAN WITH RESPECT TO GDP, FDI, DEFENCE, UNEMPLOYMENT AND NET TRADE    (Source- the data of the five variables has been collected from WORLD DATA BANK and  Terrorist Attacks from SOUTH ASIAN TERRORISM PORTAL (SATP) ) </vt:lpstr>
      <vt:lpstr> COMPARISON OF TERRORIST ATTACKS IN BOTH THE COUNTRIES </vt:lpstr>
      <vt:lpstr>FDI SECTOR </vt:lpstr>
      <vt:lpstr>COMPARISON OF FDI SECTOR IN BOTH THE COUNTRIES</vt:lpstr>
      <vt:lpstr>GDP SECTOR</vt:lpstr>
      <vt:lpstr>COMPARISON OF GDP SECTOR IN BOTH THE COUNTRIES</vt:lpstr>
      <vt:lpstr>DEFENCE SECTOR</vt:lpstr>
      <vt:lpstr>COMPARISON OF DEFENCE SECTOR IN BOTH THE COUNTRIES</vt:lpstr>
      <vt:lpstr>UNEMPLOYMENT SECTOR</vt:lpstr>
      <vt:lpstr>COMPARISON OF UNEMPLOYMENT SECTOR IN BOTH THE COUNTRIES</vt:lpstr>
      <vt:lpstr>NET TRADE SECTOR </vt:lpstr>
      <vt:lpstr>COMPARISON OF NET TRADE SECTOR IN BOTH THE COUNTRIES</vt:lpstr>
      <vt:lpstr>POLICIES TO REDUCE TERRORIST ATTACKS AND WAYS TO GET A STABLE ECONOMY </vt:lpstr>
      <vt:lpstr>PowerPoint Presentation</vt:lpstr>
      <vt:lpstr>PowerPoint Presentation</vt:lpstr>
      <vt:lpstr>PowerPoint Presentation</vt:lpstr>
      <vt:lpstr>            CONCLUSION </vt:lpstr>
      <vt:lpstr>PowerPoint Presentation</vt:lpstr>
      <vt:lpstr>   REFERENCES</vt:lpstr>
      <vt:lpstr>PowerPoint Presentation</vt:lpstr>
      <vt:lpstr>PowerPoint Presentation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TERRORISM ON FOREIGN DIRECT INVESTMENT(FDI)</dc:title>
  <dc:creator>Shabnam Kabir</dc:creator>
  <cp:lastModifiedBy>Shabnam Kabir</cp:lastModifiedBy>
  <cp:revision>52</cp:revision>
  <dcterms:created xsi:type="dcterms:W3CDTF">2023-04-11T06:44:01Z</dcterms:created>
  <dcterms:modified xsi:type="dcterms:W3CDTF">2023-05-09T16:25:55Z</dcterms:modified>
</cp:coreProperties>
</file>