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78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8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1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8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6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2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9D6B2C-DC5E-464E-BCA7-58C1367A078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A09D-5402-448D-8D52-EAA0C9A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3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32092" y="2667000"/>
            <a:ext cx="73152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167409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Gray">
          <a:xfrm>
            <a:off x="1125071" y="2372656"/>
            <a:ext cx="8843682" cy="3541059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UPDATE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SET      job_id  = (SELECT  job_id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             FROM    employees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             WHERE   employee_id = 205),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  salary  = (SELECT  salary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             FROM    employees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             WHERE   employee_id = 205)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WHERE    employee_id    =  113;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9581296" cy="116557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Updating Two Columns with a Subquery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609600" y="1447800"/>
            <a:ext cx="9581296" cy="92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sz="2400" dirty="0" smtClean="0"/>
              <a:t>Update employee 113’s job and salary to match those of employee 205.</a:t>
            </a:r>
            <a:endParaRPr lang="en-US" sz="2400" dirty="0" smtClean="0"/>
          </a:p>
        </p:txBody>
      </p:sp>
      <p:pic>
        <p:nvPicPr>
          <p:cNvPr id="8" name="Picture 8" descr="C:\project-SQLFund1\images\img09-17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5071" y="5293659"/>
            <a:ext cx="1625889" cy="36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23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141442" y="342674"/>
            <a:ext cx="7918450" cy="876300"/>
          </a:xfrm>
        </p:spPr>
        <p:txBody>
          <a:bodyPr/>
          <a:lstStyle/>
          <a:p>
            <a:pPr eaLnBrk="1" hangingPunct="1"/>
            <a:r>
              <a:rPr lang="en-US" sz="3600" smtClean="0"/>
              <a:t>Removing a Row from a Table 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380565" y="1218974"/>
            <a:ext cx="7918450" cy="876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Courier New" panose="02070309020205020404" pitchFamily="49" charset="0"/>
              </a:rPr>
              <a:t>DELETE</a:t>
            </a:r>
            <a:r>
              <a:rPr lang="en-US" smtClean="0"/>
              <a:t> Statement</a:t>
            </a:r>
            <a:endParaRPr lang="en-US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1380565" y="2250168"/>
            <a:ext cx="7918450" cy="695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smtClean="0"/>
              <a:t>You can remove existing rows from a table by using the </a:t>
            </a:r>
            <a:r>
              <a:rPr lang="en-US" smtClean="0">
                <a:latin typeface="Courier New" panose="02070309020205020404" pitchFamily="49" charset="0"/>
              </a:rPr>
              <a:t>DELETE</a:t>
            </a:r>
            <a:r>
              <a:rPr lang="en-US" smtClean="0"/>
              <a:t> statement:</a:t>
            </a:r>
            <a:endParaRPr lang="en-US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Gray">
          <a:xfrm>
            <a:off x="1609165" y="3164568"/>
            <a:ext cx="7305675" cy="8350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8975" algn="l"/>
                <a:tab pos="1824038" algn="l"/>
                <a:tab pos="3324225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8975" algn="l"/>
                <a:tab pos="1824038" algn="l"/>
                <a:tab pos="3324225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8975" algn="l"/>
                <a:tab pos="1824038" algn="l"/>
                <a:tab pos="3324225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8975" algn="l"/>
                <a:tab pos="1824038" algn="l"/>
                <a:tab pos="3324225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8975" algn="l"/>
                <a:tab pos="1824038" algn="l"/>
                <a:tab pos="3324225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3324225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3324225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3324225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3324225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DELETE [FROM]	  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[WHERE	  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26904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pPr eaLnBrk="1" hangingPunct="1"/>
            <a:r>
              <a:rPr lang="en-US" smtClean="0"/>
              <a:t>Deleting Rows from a Table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09600" y="1449388"/>
            <a:ext cx="7918450" cy="243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mtClean="0"/>
              <a:t>Specific rows are deleted if you specify the </a:t>
            </a:r>
            <a:r>
              <a:rPr lang="en-US" smtClean="0">
                <a:latin typeface="Courier New" panose="02070309020205020404" pitchFamily="49" charset="0"/>
              </a:rPr>
              <a:t>WHERE</a:t>
            </a:r>
            <a:r>
              <a:rPr lang="en-US" smtClean="0"/>
              <a:t> clause: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All rows in the table are deleted if you omit the </a:t>
            </a:r>
            <a:r>
              <a:rPr lang="en-US" smtClean="0">
                <a:latin typeface="Courier New" panose="02070309020205020404" pitchFamily="49" charset="0"/>
              </a:rPr>
              <a:t>WHERE</a:t>
            </a:r>
            <a:r>
              <a:rPr lang="en-US" smtClean="0"/>
              <a:t> clause:</a:t>
            </a:r>
            <a:endParaRPr 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Gray">
          <a:xfrm>
            <a:off x="838200" y="1981200"/>
            <a:ext cx="7305675" cy="102393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DELETE FROM departments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WHERE  department_name = 'Finance';</a:t>
            </a:r>
            <a:endParaRPr lang="en-US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Gray">
          <a:xfrm>
            <a:off x="838200" y="3962400"/>
            <a:ext cx="7305675" cy="9906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DELETE FROM  copy_emp;</a:t>
            </a:r>
          </a:p>
        </p:txBody>
      </p:sp>
      <p:pic>
        <p:nvPicPr>
          <p:cNvPr id="8" name="Picture 8" descr="C:\project-SQLFund1\images\img09-rowsdelet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14400" y="4648200"/>
            <a:ext cx="129222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:\project-SQLFund1\images\img09-rowdelet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90600" y="2743200"/>
            <a:ext cx="12112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28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8361164" cy="124126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Deleting Rows Based </a:t>
            </a:r>
            <a:r>
              <a:rPr lang="en-US" sz="3200" dirty="0" smtClean="0"/>
              <a:t>on </a:t>
            </a:r>
            <a:r>
              <a:rPr lang="en-US" sz="3200" dirty="0" smtClean="0"/>
              <a:t>Another Table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09600" y="1447800"/>
            <a:ext cx="8361164" cy="984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sz="2400" dirty="0" smtClean="0"/>
              <a:t>Use the </a:t>
            </a:r>
            <a:r>
              <a:rPr lang="en-US" sz="2400" dirty="0" err="1" smtClean="0"/>
              <a:t>subqueries</a:t>
            </a:r>
            <a:r>
              <a:rPr lang="en-US" sz="2400" dirty="0" smtClean="0"/>
              <a:t> in the </a:t>
            </a:r>
            <a:r>
              <a:rPr lang="en-US" sz="2400" dirty="0" smtClean="0">
                <a:latin typeface="Courier New" panose="02070309020205020404" pitchFamily="49" charset="0"/>
              </a:rPr>
              <a:t>DELETE</a:t>
            </a:r>
            <a:r>
              <a:rPr lang="en-US" sz="2400" dirty="0" smtClean="0"/>
              <a:t> statements to remove rows from a table based on values from another table:</a:t>
            </a:r>
            <a:endParaRPr lang="en-US" sz="24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Gray">
          <a:xfrm>
            <a:off x="914400" y="2689060"/>
            <a:ext cx="7714129" cy="2693894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DELETE FROM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WHERE  department_id =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department_id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departments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department_name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LIKE '%Public%');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8" descr="C:\project-SQLFund1\images\img09-row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14400" y="4038600"/>
            <a:ext cx="1715729" cy="29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8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39737"/>
            <a:ext cx="9144000" cy="1506147"/>
          </a:xfrm>
        </p:spPr>
        <p:txBody>
          <a:bodyPr/>
          <a:lstStyle/>
          <a:p>
            <a:pPr eaLnBrk="1" hangingPunct="1"/>
            <a:r>
              <a:rPr lang="en-US" smtClean="0"/>
              <a:t>Database Transactions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09600" y="1449388"/>
            <a:ext cx="9144000" cy="326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sz="2800" dirty="0" smtClean="0"/>
              <a:t>A database transaction consists of one of the following:</a:t>
            </a:r>
          </a:p>
          <a:p>
            <a:pPr lvl="1"/>
            <a:r>
              <a:rPr lang="en-US" sz="2800" dirty="0" smtClean="0"/>
              <a:t>DML statements that constitute one consistent change to </a:t>
            </a:r>
            <a:br>
              <a:rPr lang="en-US" sz="2800" dirty="0" smtClean="0"/>
            </a:br>
            <a:r>
              <a:rPr lang="en-US" sz="2800" dirty="0" smtClean="0"/>
              <a:t>the data</a:t>
            </a:r>
          </a:p>
          <a:p>
            <a:pPr lvl="1"/>
            <a:r>
              <a:rPr lang="en-US" sz="2800" dirty="0" smtClean="0"/>
              <a:t>One DDL statement</a:t>
            </a:r>
          </a:p>
          <a:p>
            <a:pPr lvl="1"/>
            <a:r>
              <a:rPr lang="en-US" sz="2800" dirty="0" smtClean="0"/>
              <a:t>One data control language (DCL) statement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6973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599" y="439738"/>
            <a:ext cx="10022541" cy="1549320"/>
          </a:xfrm>
        </p:spPr>
        <p:txBody>
          <a:bodyPr/>
          <a:lstStyle/>
          <a:p>
            <a:pPr eaLnBrk="1" hangingPunct="1"/>
            <a:r>
              <a:rPr lang="en-US" smtClean="0"/>
              <a:t>Database Transactions: Start and End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09599" y="1449388"/>
            <a:ext cx="10022541" cy="3929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z="2400" dirty="0" smtClean="0"/>
              <a:t>Begin when the first DML SQL statement is executed.</a:t>
            </a:r>
          </a:p>
          <a:p>
            <a:pPr lvl="1"/>
            <a:r>
              <a:rPr lang="en-US" sz="2400" dirty="0" smtClean="0"/>
              <a:t>End with one of the following events:</a:t>
            </a:r>
          </a:p>
          <a:p>
            <a:pPr lvl="2"/>
            <a:r>
              <a:rPr lang="en-US" sz="2400" dirty="0" smtClean="0"/>
              <a:t>A </a:t>
            </a:r>
            <a:r>
              <a:rPr lang="en-US" sz="2400" dirty="0" smtClean="0">
                <a:latin typeface="Courier New" panose="02070309020205020404" pitchFamily="49" charset="0"/>
              </a:rPr>
              <a:t>COMMIT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</a:rPr>
              <a:t>ROLLBACK</a:t>
            </a:r>
            <a:r>
              <a:rPr lang="en-US" sz="2400" dirty="0" smtClean="0"/>
              <a:t> statement is issued.</a:t>
            </a:r>
          </a:p>
          <a:p>
            <a:pPr lvl="2"/>
            <a:r>
              <a:rPr lang="en-US" sz="2400" dirty="0" smtClean="0"/>
              <a:t>A DDL or DCL statement executes (automatic commit).</a:t>
            </a:r>
          </a:p>
          <a:p>
            <a:pPr lvl="2"/>
            <a:r>
              <a:rPr lang="en-US" sz="2400" dirty="0" smtClean="0"/>
              <a:t>The user exits window of the Application </a:t>
            </a:r>
            <a:r>
              <a:rPr lang="en-US" sz="2400" dirty="0" err="1" smtClean="0"/>
              <a:t>Programme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The system crashes.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7707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39737"/>
            <a:ext cx="9681882" cy="1929721"/>
          </a:xfrm>
        </p:spPr>
        <p:txBody>
          <a:bodyPr/>
          <a:lstStyle/>
          <a:p>
            <a:pPr eaLnBrk="1" hangingPunct="1"/>
            <a:r>
              <a:rPr lang="en-US" smtClean="0"/>
              <a:t>Advantages of </a:t>
            </a:r>
            <a:r>
              <a:rPr lang="en-US" smtClean="0">
                <a:latin typeface="Courier New" panose="02070309020205020404" pitchFamily="49" charset="0"/>
              </a:rPr>
              <a:t>COMMIT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 </a:t>
            </a:r>
            <a:r>
              <a:rPr lang="en-US" smtClean="0">
                <a:latin typeface="Courier New" panose="02070309020205020404" pitchFamily="49" charset="0"/>
              </a:rPr>
              <a:t>ROLLBACK</a:t>
            </a:r>
            <a:r>
              <a:rPr lang="en-US" smtClean="0"/>
              <a:t> Statements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842682" y="2164976"/>
            <a:ext cx="9681882" cy="344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sz="2800" dirty="0" smtClean="0"/>
              <a:t>With </a:t>
            </a:r>
            <a:r>
              <a:rPr lang="en-US" sz="2800" dirty="0" smtClean="0">
                <a:latin typeface="Courier New" panose="02070309020205020404" pitchFamily="49" charset="0"/>
              </a:rPr>
              <a:t>COMMIT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urier New" panose="02070309020205020404" pitchFamily="49" charset="0"/>
              </a:rPr>
              <a:t>ROLLBACK</a:t>
            </a:r>
            <a:r>
              <a:rPr lang="en-US" sz="2800" dirty="0" smtClean="0"/>
              <a:t> statements, you can:</a:t>
            </a:r>
          </a:p>
          <a:p>
            <a:pPr lvl="1"/>
            <a:r>
              <a:rPr lang="en-US" sz="2800" dirty="0" smtClean="0"/>
              <a:t>Ensure data consistency</a:t>
            </a:r>
          </a:p>
          <a:p>
            <a:pPr lvl="1"/>
            <a:r>
              <a:rPr lang="en-US" sz="2800" dirty="0" smtClean="0"/>
              <a:t>Preview data changes before making changes permanent</a:t>
            </a:r>
          </a:p>
          <a:p>
            <a:pPr lvl="1"/>
            <a:r>
              <a:rPr lang="en-US" sz="2800" dirty="0" smtClean="0"/>
              <a:t>Group logically-related operations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5475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5" y="76994"/>
            <a:ext cx="7918450" cy="8763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Explicit Transaction Control Statements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250950" y="5124450"/>
            <a:ext cx="2046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SAVEPOINT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360488" y="3001963"/>
            <a:ext cx="2046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SAVEPOINT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blackGray">
          <a:xfrm>
            <a:off x="1493838" y="2443163"/>
            <a:ext cx="1031875" cy="395287"/>
          </a:xfrm>
          <a:prstGeom prst="rect">
            <a:avLst/>
          </a:prstGeom>
          <a:solidFill>
            <a:srgbClr val="99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DELETE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blackGray">
          <a:xfrm>
            <a:off x="1493838" y="3489325"/>
            <a:ext cx="1031875" cy="395288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INSERT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blackGray">
          <a:xfrm>
            <a:off x="1493838" y="4522788"/>
            <a:ext cx="1031875" cy="3952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UPDATE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blackGray">
          <a:xfrm>
            <a:off x="1493838" y="5535613"/>
            <a:ext cx="1031875" cy="395287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INSERT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381125" y="1357313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i="1">
                <a:latin typeface="Courier New" panose="02070309020205020404" pitchFamily="49" charset="0"/>
              </a:rPr>
              <a:t>COMMIT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895350" y="1728788"/>
            <a:ext cx="0" cy="4287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522288" y="1357313"/>
            <a:ext cx="728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i="1">
                <a:latin typeface="Courier New" panose="02070309020205020404" pitchFamily="49" charset="0"/>
              </a:rPr>
              <a:t>Time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1360488" y="1803400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/>
              <a:t>Transaction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2998788" y="5678488"/>
            <a:ext cx="2095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ROLLBACK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to SAVEPOINT B</a:t>
            </a:r>
          </a:p>
        </p:txBody>
      </p:sp>
      <p:sp>
        <p:nvSpPr>
          <p:cNvPr id="32" name="Freeform 14"/>
          <p:cNvSpPr>
            <a:spLocks/>
          </p:cNvSpPr>
          <p:nvPr/>
        </p:nvSpPr>
        <p:spPr bwMode="gray">
          <a:xfrm>
            <a:off x="3121025" y="5227638"/>
            <a:ext cx="838200" cy="476250"/>
          </a:xfrm>
          <a:custGeom>
            <a:avLst/>
            <a:gdLst>
              <a:gd name="T0" fmla="*/ 836714 w 564"/>
              <a:gd name="T1" fmla="*/ 473915 h 204"/>
              <a:gd name="T2" fmla="*/ 836714 w 564"/>
              <a:gd name="T3" fmla="*/ 0 h 204"/>
              <a:gd name="T4" fmla="*/ 0 w 564"/>
              <a:gd name="T5" fmla="*/ 0 h 2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4" h="204">
                <a:moveTo>
                  <a:pt x="563" y="203"/>
                </a:moveTo>
                <a:lnTo>
                  <a:pt x="563" y="0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153025" y="5678488"/>
            <a:ext cx="2095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ROLLBACK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to SAVEPOINT A</a:t>
            </a:r>
          </a:p>
        </p:txBody>
      </p:sp>
      <p:sp>
        <p:nvSpPr>
          <p:cNvPr id="34" name="Freeform 16"/>
          <p:cNvSpPr>
            <a:spLocks/>
          </p:cNvSpPr>
          <p:nvPr/>
        </p:nvSpPr>
        <p:spPr bwMode="gray">
          <a:xfrm>
            <a:off x="3121025" y="3178175"/>
            <a:ext cx="2994025" cy="2514600"/>
          </a:xfrm>
          <a:custGeom>
            <a:avLst/>
            <a:gdLst>
              <a:gd name="T0" fmla="*/ 2992391 w 1832"/>
              <a:gd name="T1" fmla="*/ 2512910 h 1488"/>
              <a:gd name="T2" fmla="*/ 2992391 w 1832"/>
              <a:gd name="T3" fmla="*/ 0 h 1488"/>
              <a:gd name="T4" fmla="*/ 0 w 1832"/>
              <a:gd name="T5" fmla="*/ 0 h 14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32" h="1488">
                <a:moveTo>
                  <a:pt x="1831" y="1487"/>
                </a:moveTo>
                <a:lnTo>
                  <a:pt x="1831" y="0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7297738" y="56784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ROLLBACK</a:t>
            </a:r>
          </a:p>
        </p:txBody>
      </p:sp>
      <p:sp>
        <p:nvSpPr>
          <p:cNvPr id="36" name="Freeform 18"/>
          <p:cNvSpPr>
            <a:spLocks/>
          </p:cNvSpPr>
          <p:nvPr/>
        </p:nvSpPr>
        <p:spPr bwMode="gray">
          <a:xfrm>
            <a:off x="3121025" y="1978025"/>
            <a:ext cx="4776788" cy="3759200"/>
          </a:xfrm>
          <a:custGeom>
            <a:avLst/>
            <a:gdLst>
              <a:gd name="T0" fmla="*/ 4775264 w 3135"/>
              <a:gd name="T1" fmla="*/ 3757663 h 2446"/>
              <a:gd name="T2" fmla="*/ 4775264 w 3135"/>
              <a:gd name="T3" fmla="*/ 0 h 2446"/>
              <a:gd name="T4" fmla="*/ 0 w 3135"/>
              <a:gd name="T5" fmla="*/ 0 h 24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35" h="2446">
                <a:moveTo>
                  <a:pt x="3134" y="2445"/>
                </a:moveTo>
                <a:lnTo>
                  <a:pt x="3134" y="0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Gray">
          <a:xfrm>
            <a:off x="838200" y="3048000"/>
            <a:ext cx="8467165" cy="2545976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UPDATE...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SAVEPOINT update_done;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INSERT...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ROLLBACK TO update_done;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Rolling Back Changes to a Marker</a:t>
            </a: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609600" y="1447800"/>
            <a:ext cx="7918450" cy="1431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z="2400" dirty="0" smtClean="0"/>
              <a:t>Create a marker in the current transaction by using the </a:t>
            </a:r>
            <a:r>
              <a:rPr lang="en-US" sz="2400" dirty="0" smtClean="0">
                <a:latin typeface="Courier New" panose="02070309020205020404" pitchFamily="49" charset="0"/>
              </a:rPr>
              <a:t>SAVEPOINT</a:t>
            </a:r>
            <a:r>
              <a:rPr lang="en-US" sz="2400" dirty="0" smtClean="0"/>
              <a:t> statement.</a:t>
            </a:r>
          </a:p>
          <a:p>
            <a:pPr lvl="1"/>
            <a:r>
              <a:rPr lang="en-US" sz="2400" dirty="0" smtClean="0"/>
              <a:t>Roll back to that marker by using the </a:t>
            </a:r>
            <a:r>
              <a:rPr lang="en-US" sz="2400" dirty="0" smtClean="0">
                <a:latin typeface="Courier New" panose="02070309020205020404" pitchFamily="49" charset="0"/>
              </a:rPr>
              <a:t>ROLLBACK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</a:rPr>
              <a:t>TO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</a:rPr>
              <a:t>SAVEPOINT</a:t>
            </a:r>
            <a:r>
              <a:rPr lang="en-US" sz="2400" dirty="0" smtClean="0"/>
              <a:t> statement.</a:t>
            </a:r>
            <a:endParaRPr lang="en-US" sz="24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881063" y="3367088"/>
            <a:ext cx="2992437" cy="2809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881063" y="4227513"/>
            <a:ext cx="3324225" cy="2635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9" name="Picture 9" descr="C:\project-SQLFund1\images\img9savepoi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14400" y="3657600"/>
            <a:ext cx="26511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:\project-SQLFund1\images\img9rollbac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14400" y="4495800"/>
            <a:ext cx="18399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88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2"/>
          <p:cNvSpPr>
            <a:spLocks noGrp="1" noChangeArrowheads="1"/>
          </p:cNvSpPr>
          <p:nvPr>
            <p:ph type="title"/>
          </p:nvPr>
        </p:nvSpPr>
        <p:spPr>
          <a:xfrm>
            <a:off x="609599" y="439738"/>
            <a:ext cx="9484659" cy="1186920"/>
          </a:xfrm>
        </p:spPr>
        <p:txBody>
          <a:bodyPr/>
          <a:lstStyle/>
          <a:p>
            <a:pPr eaLnBrk="1" hangingPunct="1"/>
            <a:r>
              <a:rPr lang="en-US" smtClean="0"/>
              <a:t>State of the Data Before </a:t>
            </a:r>
            <a:r>
              <a:rPr lang="en-US" smtClean="0">
                <a:latin typeface="Courier New" panose="02070309020205020404" pitchFamily="49" charset="0"/>
              </a:rPr>
              <a:t>COMMIT</a:t>
            </a:r>
            <a:r>
              <a:rPr lang="en-US" smtClean="0"/>
              <a:t> or </a:t>
            </a:r>
            <a:r>
              <a:rPr lang="en-US" smtClean="0">
                <a:latin typeface="Courier New" panose="02070309020205020404" pitchFamily="49" charset="0"/>
              </a:rPr>
              <a:t>ROLLBACK</a:t>
            </a:r>
          </a:p>
        </p:txBody>
      </p:sp>
      <p:sp>
        <p:nvSpPr>
          <p:cNvPr id="5" name="Rectangle 2053"/>
          <p:cNvSpPr txBox="1">
            <a:spLocks noChangeArrowheads="1"/>
          </p:cNvSpPr>
          <p:nvPr/>
        </p:nvSpPr>
        <p:spPr>
          <a:xfrm>
            <a:off x="609598" y="2202423"/>
            <a:ext cx="9484659" cy="34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z="2800" dirty="0" smtClean="0"/>
              <a:t>The previous state of the data can be recovered.</a:t>
            </a:r>
          </a:p>
          <a:p>
            <a:pPr lvl="1"/>
            <a:r>
              <a:rPr lang="en-US" sz="2800" dirty="0" smtClean="0"/>
              <a:t>The current user can review the results of the DML operations by using the </a:t>
            </a:r>
            <a:r>
              <a:rPr lang="en-US" sz="2800" dirty="0" smtClean="0">
                <a:latin typeface="Courier New" panose="02070309020205020404" pitchFamily="49" charset="0"/>
              </a:rPr>
              <a:t>SELECT</a:t>
            </a:r>
            <a:r>
              <a:rPr lang="en-US" sz="2800" dirty="0" smtClean="0"/>
              <a:t> statement.</a:t>
            </a:r>
          </a:p>
          <a:p>
            <a:pPr lvl="1"/>
            <a:r>
              <a:rPr lang="en-US" sz="2800" dirty="0" smtClean="0"/>
              <a:t>Other users </a:t>
            </a:r>
            <a:r>
              <a:rPr lang="en-US" sz="2800" i="1" dirty="0" smtClean="0"/>
              <a:t>cannot</a:t>
            </a:r>
            <a:r>
              <a:rPr lang="en-US" sz="2800" dirty="0" smtClean="0"/>
              <a:t> view the results of the DML statements issued by the current user.</a:t>
            </a:r>
          </a:p>
          <a:p>
            <a:pPr lvl="1"/>
            <a:r>
              <a:rPr lang="en-US" sz="2800" dirty="0" smtClean="0"/>
              <a:t>The affected rows are </a:t>
            </a:r>
            <a:r>
              <a:rPr lang="en-US" sz="2800" i="1" dirty="0" smtClean="0"/>
              <a:t>locked</a:t>
            </a:r>
            <a:r>
              <a:rPr lang="en-US" sz="2800" dirty="0" smtClean="0"/>
              <a:t>; other users cannot change the data in the affected rows.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6524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439737"/>
            <a:ext cx="10363200" cy="1428451"/>
          </a:xfrm>
        </p:spPr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09600" y="1447800"/>
            <a:ext cx="10363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sz="2400" dirty="0" smtClean="0"/>
              <a:t>After completing this lesson, you should be able to do the following:</a:t>
            </a:r>
          </a:p>
          <a:p>
            <a:pPr lvl="1"/>
            <a:r>
              <a:rPr lang="en-US" sz="2400" dirty="0" smtClean="0"/>
              <a:t>Describe each data manipulation language (DML) statement</a:t>
            </a:r>
          </a:p>
          <a:p>
            <a:pPr lvl="1"/>
            <a:r>
              <a:rPr lang="en-US" sz="2400" dirty="0" smtClean="0"/>
              <a:t>Insert rows into a table</a:t>
            </a:r>
          </a:p>
          <a:p>
            <a:pPr lvl="1"/>
            <a:r>
              <a:rPr lang="en-US" sz="2400" dirty="0" smtClean="0"/>
              <a:t>Update rows in a table</a:t>
            </a:r>
          </a:p>
          <a:p>
            <a:pPr lvl="1"/>
            <a:r>
              <a:rPr lang="en-US" sz="2400" dirty="0" smtClean="0"/>
              <a:t>Delete rows from a table</a:t>
            </a:r>
          </a:p>
          <a:p>
            <a:pPr lvl="1"/>
            <a:r>
              <a:rPr lang="en-US" sz="2400" dirty="0" smtClean="0"/>
              <a:t>Control transactions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93985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10237694" cy="1639232"/>
          </a:xfrm>
        </p:spPr>
        <p:txBody>
          <a:bodyPr/>
          <a:lstStyle/>
          <a:p>
            <a:pPr eaLnBrk="1" hangingPunct="1"/>
            <a:r>
              <a:rPr lang="en-US" smtClean="0"/>
              <a:t>State of the Data After </a:t>
            </a:r>
            <a:r>
              <a:rPr lang="en-US" smtClean="0">
                <a:latin typeface="Courier New" panose="02070309020205020404" pitchFamily="49" charset="0"/>
              </a:rPr>
              <a:t>COMMIT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286871" y="1521106"/>
            <a:ext cx="10237694" cy="4305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z="2800" dirty="0" smtClean="0"/>
              <a:t>Data changes are saved in the database.</a:t>
            </a:r>
          </a:p>
          <a:p>
            <a:pPr lvl="1"/>
            <a:r>
              <a:rPr lang="en-US" sz="2800" dirty="0" smtClean="0"/>
              <a:t>The previous state of the data is overwritten.</a:t>
            </a:r>
          </a:p>
          <a:p>
            <a:pPr lvl="1"/>
            <a:r>
              <a:rPr lang="en-US" sz="2800" dirty="0" smtClean="0"/>
              <a:t>All users can view the results.</a:t>
            </a:r>
          </a:p>
          <a:p>
            <a:pPr lvl="1"/>
            <a:r>
              <a:rPr lang="en-US" sz="2800" dirty="0" smtClean="0"/>
              <a:t>Locks on the affected rows are released; those rows are available for other users to manipulate.</a:t>
            </a:r>
          </a:p>
          <a:p>
            <a:pPr lvl="1"/>
            <a:r>
              <a:rPr lang="en-US" sz="2800" dirty="0" smtClean="0"/>
              <a:t>All </a:t>
            </a:r>
            <a:r>
              <a:rPr lang="en-US" sz="2800" dirty="0" err="1" smtClean="0"/>
              <a:t>savepoints</a:t>
            </a:r>
            <a:r>
              <a:rPr lang="en-US" sz="2800" dirty="0" smtClean="0"/>
              <a:t> are erased.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18834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Gray">
          <a:xfrm>
            <a:off x="914399" y="3827929"/>
            <a:ext cx="7803776" cy="160468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824038" algn="l"/>
                <a:tab pos="2735263" algn="l"/>
                <a:tab pos="3648075" algn="l"/>
                <a:tab pos="50260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824038" algn="l"/>
                <a:tab pos="2735263" algn="l"/>
                <a:tab pos="3648075" algn="l"/>
                <a:tab pos="50260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824038" algn="l"/>
                <a:tab pos="2735263" algn="l"/>
                <a:tab pos="3648075" algn="l"/>
                <a:tab pos="50260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824038" algn="l"/>
                <a:tab pos="2735263" algn="l"/>
                <a:tab pos="3648075" algn="l"/>
                <a:tab pos="50260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824038" algn="l"/>
                <a:tab pos="2735263" algn="l"/>
                <a:tab pos="3648075" algn="l"/>
                <a:tab pos="50260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824038" algn="l"/>
                <a:tab pos="2735263" algn="l"/>
                <a:tab pos="3648075" algn="l"/>
                <a:tab pos="50260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824038" algn="l"/>
                <a:tab pos="2735263" algn="l"/>
                <a:tab pos="3648075" algn="l"/>
                <a:tab pos="50260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824038" algn="l"/>
                <a:tab pos="2735263" algn="l"/>
                <a:tab pos="3648075" algn="l"/>
                <a:tab pos="50260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824038" algn="l"/>
                <a:tab pos="2735263" algn="l"/>
                <a:tab pos="3648075" algn="l"/>
                <a:tab pos="502602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DELETE FROM copy_emp;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ROLLBACK 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439737"/>
            <a:ext cx="8458330" cy="1306467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State of the Data After </a:t>
            </a:r>
            <a:r>
              <a:rPr lang="en-US" sz="3200" dirty="0" smtClean="0">
                <a:latin typeface="Courier New" panose="02070309020205020404" pitchFamily="49" charset="0"/>
              </a:rPr>
              <a:t>ROLLBACK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609600" y="1449388"/>
            <a:ext cx="8458330" cy="283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sz="2400" dirty="0" smtClean="0"/>
              <a:t>Discard all pending changes by using the </a:t>
            </a:r>
            <a:r>
              <a:rPr lang="en-US" sz="2400" dirty="0" smtClean="0">
                <a:latin typeface="Courier New" panose="02070309020205020404" pitchFamily="49" charset="0"/>
              </a:rPr>
              <a:t>ROLLBACK</a:t>
            </a:r>
            <a:r>
              <a:rPr lang="en-US" sz="2400" dirty="0" smtClean="0"/>
              <a:t> statement:</a:t>
            </a:r>
          </a:p>
          <a:p>
            <a:pPr lvl="1"/>
            <a:r>
              <a:rPr lang="en-US" sz="2400" dirty="0" smtClean="0"/>
              <a:t>Data changes are undone.</a:t>
            </a:r>
          </a:p>
          <a:p>
            <a:pPr lvl="1"/>
            <a:r>
              <a:rPr lang="en-US" sz="2400" dirty="0" smtClean="0"/>
              <a:t>Previous state of the data is restored.</a:t>
            </a:r>
          </a:p>
          <a:p>
            <a:pPr lvl="1"/>
            <a:r>
              <a:rPr lang="en-US" sz="2400" dirty="0" smtClean="0"/>
              <a:t>Locks on the affected rows are released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99765" y="2559424"/>
            <a:ext cx="7315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Controlling User Access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282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5295900" y="36893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pPr eaLnBrk="1" hangingPunct="1"/>
            <a:r>
              <a:rPr lang="en-US" smtClean="0"/>
              <a:t>Controlling User Access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4338" y="1968500"/>
            <a:ext cx="180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2000"/>
              <a:t>Database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2000"/>
              <a:t>administrator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36700" y="4205288"/>
            <a:ext cx="89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2000"/>
              <a:t>Users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White">
          <a:xfrm>
            <a:off x="1828800" y="3294063"/>
            <a:ext cx="3684588" cy="7620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>
            <a:lvl1pPr defTabSz="400050" eaLnBrk="0" hangingPunct="0">
              <a:tabLst>
                <a:tab pos="400050" algn="r"/>
                <a:tab pos="6731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0050" eaLnBrk="0" hangingPunct="0">
              <a:tabLst>
                <a:tab pos="400050" algn="r"/>
                <a:tab pos="6731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0050" eaLnBrk="0" hangingPunct="0">
              <a:tabLst>
                <a:tab pos="400050" algn="r"/>
                <a:tab pos="6731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0050" eaLnBrk="0" hangingPunct="0">
              <a:tabLst>
                <a:tab pos="400050" algn="r"/>
                <a:tab pos="6731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0050" eaLnBrk="0" hangingPunct="0">
              <a:tabLst>
                <a:tab pos="400050" algn="r"/>
                <a:tab pos="6731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000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400050" algn="r"/>
                <a:tab pos="6731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000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400050" algn="r"/>
                <a:tab pos="6731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000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400050" algn="r"/>
                <a:tab pos="6731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000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400050" algn="r"/>
                <a:tab pos="6731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Username and password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Privileges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843088" y="3689350"/>
            <a:ext cx="36560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6491288" y="3187700"/>
            <a:ext cx="1662112" cy="103028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gray">
          <a:xfrm>
            <a:off x="6491288" y="2838450"/>
            <a:ext cx="1662112" cy="660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gray">
          <a:xfrm>
            <a:off x="6491288" y="3897313"/>
            <a:ext cx="1662112" cy="6604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6715125" y="3630613"/>
            <a:ext cx="1214438" cy="739775"/>
            <a:chOff x="4226" y="2287"/>
            <a:chExt cx="765" cy="466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gray">
            <a:xfrm>
              <a:off x="4226" y="2287"/>
              <a:ext cx="22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gray">
            <a:xfrm>
              <a:off x="4496" y="2287"/>
              <a:ext cx="22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>
              <a:off x="4766" y="2287"/>
              <a:ext cx="22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gray">
            <a:xfrm>
              <a:off x="4226" y="2456"/>
              <a:ext cx="22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gray">
            <a:xfrm>
              <a:off x="4496" y="2456"/>
              <a:ext cx="22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gray">
            <a:xfrm>
              <a:off x="4766" y="2456"/>
              <a:ext cx="22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gray">
            <a:xfrm>
              <a:off x="4226" y="2626"/>
              <a:ext cx="22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>
              <a:off x="4496" y="2626"/>
              <a:ext cx="22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gray">
            <a:xfrm>
              <a:off x="4766" y="2626"/>
              <a:ext cx="225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pic>
        <p:nvPicPr>
          <p:cNvPr id="23" name="Picture 21" descr="People: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71600" y="4572000"/>
            <a:ext cx="1222375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2" descr="People: Person, User, 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581400" y="1524000"/>
            <a:ext cx="16002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659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5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10542494" cy="1470304"/>
          </a:xfrm>
        </p:spPr>
        <p:txBody>
          <a:bodyPr/>
          <a:lstStyle/>
          <a:p>
            <a:pPr eaLnBrk="1" hangingPunct="1"/>
            <a:r>
              <a:rPr lang="en-US" smtClean="0"/>
              <a:t>Data Manipulation Language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09600" y="1449388"/>
            <a:ext cx="10542494" cy="3678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z="2800" dirty="0" smtClean="0"/>
              <a:t>A DML statement is executed when you:</a:t>
            </a:r>
          </a:p>
          <a:p>
            <a:pPr lvl="2"/>
            <a:r>
              <a:rPr lang="en-US" sz="2800" dirty="0" smtClean="0"/>
              <a:t>Add new rows to a table</a:t>
            </a:r>
          </a:p>
          <a:p>
            <a:pPr lvl="2"/>
            <a:r>
              <a:rPr lang="en-US" sz="2800" dirty="0" smtClean="0"/>
              <a:t>Modify existing rows in a table</a:t>
            </a:r>
          </a:p>
          <a:p>
            <a:pPr lvl="2"/>
            <a:r>
              <a:rPr lang="en-US" sz="2800" dirty="0" smtClean="0"/>
              <a:t>Remove existing rows from a table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i="1" dirty="0" smtClean="0"/>
              <a:t>transaction</a:t>
            </a:r>
            <a:r>
              <a:rPr lang="en-US" sz="2800" dirty="0" smtClean="0"/>
              <a:t> consists of a collection of DML statements that form a logical unit of work.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454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609599" y="439737"/>
            <a:ext cx="9968753" cy="1886533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anose="02070309020205020404" pitchFamily="49" charset="0"/>
              </a:rPr>
              <a:t>INSERT</a:t>
            </a:r>
            <a:r>
              <a:rPr lang="en-US" smtClean="0"/>
              <a:t> Statement Syntax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09599" y="1449387"/>
            <a:ext cx="9968753" cy="3947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mtClean="0"/>
              <a:t>Add new rows to a table by using the </a:t>
            </a:r>
            <a:r>
              <a:rPr lang="en-US" smtClean="0">
                <a:latin typeface="Courier New" panose="02070309020205020404" pitchFamily="49" charset="0"/>
              </a:rPr>
              <a:t>INSERT</a:t>
            </a:r>
            <a:r>
              <a:rPr lang="en-US" smtClean="0"/>
              <a:t> statement: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With this syntax, only one row is inserted at a time.</a:t>
            </a:r>
            <a:endParaRPr 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Gray">
          <a:xfrm>
            <a:off x="838200" y="2024063"/>
            <a:ext cx="9688956" cy="1380724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INSERT INTO	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[(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column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, column...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])]</a:t>
            </a:r>
            <a:endParaRPr lang="en-US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VALUES		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(value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, value...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3313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609599" y="439738"/>
            <a:ext cx="9735671" cy="1231364"/>
          </a:xfrm>
        </p:spPr>
        <p:txBody>
          <a:bodyPr/>
          <a:lstStyle/>
          <a:p>
            <a:pPr eaLnBrk="1" hangingPunct="1"/>
            <a:r>
              <a:rPr lang="en-US" smtClean="0"/>
              <a:t>Inserting New Rows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09599" y="1449388"/>
            <a:ext cx="1000461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z="2400" dirty="0" smtClean="0"/>
              <a:t>Insert a new row containing values for each column.</a:t>
            </a:r>
          </a:p>
          <a:p>
            <a:pPr lvl="1"/>
            <a:r>
              <a:rPr lang="en-US" sz="2400" dirty="0" smtClean="0"/>
              <a:t>List values in the default order of the columns in the table.</a:t>
            </a:r>
          </a:p>
          <a:p>
            <a:pPr lvl="1"/>
            <a:r>
              <a:rPr lang="en-US" sz="2400" dirty="0" smtClean="0"/>
              <a:t>Optionally, list the columns in the </a:t>
            </a:r>
            <a:r>
              <a:rPr lang="en-US" sz="2400" dirty="0" smtClean="0">
                <a:latin typeface="Courier New" panose="02070309020205020404" pitchFamily="49" charset="0"/>
              </a:rPr>
              <a:t>INSERT</a:t>
            </a:r>
            <a:r>
              <a:rPr lang="en-US" sz="2400" dirty="0" smtClean="0"/>
              <a:t> clause.</a:t>
            </a:r>
          </a:p>
          <a:p>
            <a:pPr lvl="1"/>
            <a:r>
              <a:rPr lang="en-US" sz="2400" dirty="0" smtClean="0"/>
              <a:t>Enclose character and date values within single quotation marks.</a:t>
            </a:r>
            <a:endParaRPr lang="en-US" sz="24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Gray">
          <a:xfrm>
            <a:off x="882854" y="4267237"/>
            <a:ext cx="9462416" cy="1606126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INSERT INTO departments(department_id,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department_name,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location_id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VALUES (70, 'Public Relations', 100, 1700);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dirty="0">
              <a:solidFill>
                <a:srgbClr val="FC0128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7" descr="C:\project-SQLFund1\images\img09-1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3" y="5464804"/>
            <a:ext cx="1847045" cy="33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5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 txBox="1">
            <a:spLocks noChangeArrowheads="1"/>
          </p:cNvSpPr>
          <p:nvPr/>
        </p:nvSpPr>
        <p:spPr>
          <a:xfrm>
            <a:off x="609600" y="1449388"/>
            <a:ext cx="9836956" cy="507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mtClean="0"/>
              <a:t>Implicit method: Omit the column from the </a:t>
            </a:r>
            <a:br>
              <a:rPr lang="en-US" smtClean="0"/>
            </a:br>
            <a:r>
              <a:rPr lang="en-US" smtClean="0"/>
              <a:t>column list.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Explicit method: Specify the </a:t>
            </a:r>
            <a:r>
              <a:rPr lang="en-US" smtClean="0">
                <a:latin typeface="Courier New" panose="02070309020205020404" pitchFamily="49" charset="0"/>
              </a:rPr>
              <a:t>NULL</a:t>
            </a:r>
            <a:r>
              <a:rPr lang="en-US" smtClean="0"/>
              <a:t> keyword in the </a:t>
            </a:r>
            <a:r>
              <a:rPr lang="en-US" smtClean="0">
                <a:latin typeface="Courier New" panose="02070309020205020404" pitchFamily="49" charset="0"/>
              </a:rPr>
              <a:t>VALUES</a:t>
            </a:r>
            <a:r>
              <a:rPr lang="en-US" smtClean="0"/>
              <a:t> clause.</a:t>
            </a:r>
            <a:endParaRPr lang="en-US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Gray">
          <a:xfrm>
            <a:off x="914399" y="3879802"/>
            <a:ext cx="9560859" cy="1922929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INSERT INTO	departments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VALUES		(100, 'Finance', NULL, NULL);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Gray">
          <a:xfrm>
            <a:off x="914399" y="2230393"/>
            <a:ext cx="9179860" cy="1015307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INSERT INTO	departments (department_id,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department_name)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VALUES		(30, 'Purchasing');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9836956" cy="1687530"/>
          </a:xfrm>
        </p:spPr>
        <p:txBody>
          <a:bodyPr/>
          <a:lstStyle/>
          <a:p>
            <a:pPr eaLnBrk="1" hangingPunct="1"/>
            <a:r>
              <a:rPr lang="en-US" smtClean="0"/>
              <a:t>Inserting Rows with Null Values</a:t>
            </a:r>
          </a:p>
        </p:txBody>
      </p:sp>
      <p:pic>
        <p:nvPicPr>
          <p:cNvPr id="10" name="Picture 16" descr="C:\project-SQLFund1\images\img09-1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75" y="2738046"/>
            <a:ext cx="2531295" cy="46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" descr="C:\project-SQLFund1\images\img09-1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5214488"/>
            <a:ext cx="2531295" cy="46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92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609599" y="439738"/>
            <a:ext cx="9430871" cy="95895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Copying Rows </a:t>
            </a:r>
            <a:r>
              <a:rPr lang="en-US" sz="2800" dirty="0" smtClean="0"/>
              <a:t>from </a:t>
            </a:r>
            <a:r>
              <a:rPr lang="en-US" sz="2800" dirty="0" smtClean="0"/>
              <a:t>Another Table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09599" y="1449388"/>
            <a:ext cx="9430871" cy="471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 smtClean="0"/>
              <a:t>Write your </a:t>
            </a:r>
            <a:r>
              <a:rPr lang="en-US" dirty="0" smtClean="0">
                <a:latin typeface="Courier New" panose="02070309020205020404" pitchFamily="49" charset="0"/>
              </a:rPr>
              <a:t>INSERT</a:t>
            </a:r>
            <a:r>
              <a:rPr lang="en-US" dirty="0" smtClean="0"/>
              <a:t> statement with a subquery: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Do not use the </a:t>
            </a:r>
            <a:r>
              <a:rPr lang="en-US" dirty="0" smtClean="0">
                <a:latin typeface="Courier New" panose="02070309020205020404" pitchFamily="49" charset="0"/>
              </a:rPr>
              <a:t>VALUES</a:t>
            </a:r>
            <a:r>
              <a:rPr lang="en-US" dirty="0" smtClean="0"/>
              <a:t> clause.</a:t>
            </a:r>
          </a:p>
          <a:p>
            <a:pPr lvl="1"/>
            <a:r>
              <a:rPr lang="en-US" dirty="0" smtClean="0"/>
              <a:t>Match the number of columns in the </a:t>
            </a:r>
            <a:r>
              <a:rPr lang="en-US" dirty="0" smtClean="0">
                <a:latin typeface="Courier New" panose="02070309020205020404" pitchFamily="49" charset="0"/>
              </a:rPr>
              <a:t>INSERT</a:t>
            </a:r>
            <a:r>
              <a:rPr lang="en-US" dirty="0" smtClean="0"/>
              <a:t> clause to those in the subquery.</a:t>
            </a:r>
          </a:p>
          <a:p>
            <a:pPr lvl="1"/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Inserts all the rows returned by the subquery in the table,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sales_reps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Gray">
          <a:xfrm>
            <a:off x="838200" y="1947862"/>
            <a:ext cx="8701056" cy="161736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INSERT INTO sales_reps(id, name, salary,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SELECT employee_id,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salary,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WHERE  job_id LIKE '%REP%';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sz="1600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sz="1600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8" descr="C:\project-SQLFund1\images\img09-12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1523914" cy="28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87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anose="02070309020205020404" pitchFamily="49" charset="0"/>
              </a:rPr>
              <a:t>UPDATE</a:t>
            </a:r>
            <a:r>
              <a:rPr lang="en-US" smtClean="0"/>
              <a:t> Statement Syntax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09600" y="1449388"/>
            <a:ext cx="7918450" cy="257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mtClean="0"/>
              <a:t>Modify existing values in a table with the </a:t>
            </a:r>
            <a:r>
              <a:rPr lang="en-US" smtClean="0">
                <a:latin typeface="Courier New" panose="02070309020205020404" pitchFamily="49" charset="0"/>
              </a:rPr>
              <a:t>UPDATE</a:t>
            </a:r>
            <a:r>
              <a:rPr lang="en-US" smtClean="0"/>
              <a:t> statement: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>
              <a:buFont typeface="Arial" panose="020B0604020202020204" pitchFamily="34" charset="0"/>
              <a:buNone/>
            </a:pPr>
            <a:endParaRPr lang="en-US" smtClean="0"/>
          </a:p>
          <a:p>
            <a:pPr lvl="1"/>
            <a:r>
              <a:rPr lang="en-US" smtClean="0"/>
              <a:t>Update more than one row at a time (if required).</a:t>
            </a:r>
            <a:endParaRPr lang="en-US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Gray">
          <a:xfrm>
            <a:off x="838200" y="2362200"/>
            <a:ext cx="7305675" cy="9413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UPDATE		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SET		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[, 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column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value, ...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[WHERE 		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4451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pPr eaLnBrk="1" hangingPunct="1"/>
            <a:r>
              <a:rPr lang="en-US" smtClean="0"/>
              <a:t>Updating Rows in a Table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>
          <a:xfrm>
            <a:off x="609600" y="1449388"/>
            <a:ext cx="791845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mtClean="0"/>
              <a:t>Values for a specific row or rows are modified if you specify the </a:t>
            </a:r>
            <a:r>
              <a:rPr lang="en-US" smtClean="0">
                <a:latin typeface="Courier New" panose="02070309020205020404" pitchFamily="49" charset="0"/>
              </a:rPr>
              <a:t>WHERE</a:t>
            </a:r>
            <a:r>
              <a:rPr lang="en-US" smtClean="0"/>
              <a:t> clause: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1"/>
            <a:r>
              <a:rPr lang="en-US" smtClean="0"/>
              <a:t>Values for all the rows in the table are modified if you omit the </a:t>
            </a:r>
            <a:r>
              <a:rPr lang="en-US" smtClean="0">
                <a:latin typeface="Courier New" panose="02070309020205020404" pitchFamily="49" charset="0"/>
              </a:rPr>
              <a:t>WHERE</a:t>
            </a:r>
            <a:r>
              <a:rPr lang="en-US" smtClean="0"/>
              <a:t> clause: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1"/>
            <a:r>
              <a:rPr lang="en-US" smtClean="0"/>
              <a:t>Specify </a:t>
            </a:r>
            <a:r>
              <a:rPr lang="en-US" smtClean="0">
                <a:latin typeface="Courier New" panose="02070309020205020404" pitchFamily="49" charset="0"/>
              </a:rPr>
              <a:t>SET</a:t>
            </a:r>
            <a:r>
              <a:rPr lang="en-US" smtClean="0"/>
              <a:t> </a:t>
            </a:r>
            <a:r>
              <a:rPr lang="en-US" i="1" smtClean="0">
                <a:latin typeface="Courier New" panose="02070309020205020404" pitchFamily="49" charset="0"/>
              </a:rPr>
              <a:t>column_name</a:t>
            </a:r>
            <a:r>
              <a:rPr lang="en-US" smtClean="0">
                <a:latin typeface="Courier New" panose="02070309020205020404" pitchFamily="49" charset="0"/>
              </a:rPr>
              <a:t>=</a:t>
            </a:r>
            <a:r>
              <a:rPr lang="en-US" smtClean="0"/>
              <a:t> </a:t>
            </a:r>
            <a:r>
              <a:rPr lang="en-US" smtClean="0">
                <a:latin typeface="Courier New" panose="02070309020205020404" pitchFamily="49" charset="0"/>
              </a:rPr>
              <a:t>NULL</a:t>
            </a:r>
            <a:r>
              <a:rPr lang="en-US" smtClean="0"/>
              <a:t> to update a column value to </a:t>
            </a:r>
            <a:r>
              <a:rPr lang="en-US" smtClean="0">
                <a:latin typeface="Courier New" panose="02070309020205020404" pitchFamily="49" charset="0"/>
              </a:rPr>
              <a:t>NULL</a:t>
            </a:r>
            <a:r>
              <a:rPr lang="en-US" smtClean="0"/>
              <a:t>.</a:t>
            </a:r>
            <a:endParaRPr lang="en-US" dirty="0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blackGray">
          <a:xfrm>
            <a:off x="838200" y="2133600"/>
            <a:ext cx="7308850" cy="13716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UPDATE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SET    department_id = 50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WHERE  employee_id = 113;</a:t>
            </a:r>
            <a:endParaRPr 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Gray">
          <a:xfrm>
            <a:off x="838200" y="4419600"/>
            <a:ext cx="7308850" cy="93503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UPDATE 	copy_emp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SET    	department_id = 110;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pic>
        <p:nvPicPr>
          <p:cNvPr id="16" name="Picture 9" descr="C:\project-SQLFund1\images\img09-16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591144" y="3218329"/>
            <a:ext cx="1235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 descr="C:\project-SQLFund1\images\img09-rowsupdat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26106" y="5114925"/>
            <a:ext cx="126841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22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814</Words>
  <Application>Microsoft Office PowerPoint</Application>
  <PresentationFormat>Widescreen</PresentationFormat>
  <Paragraphs>181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Courier New</vt:lpstr>
      <vt:lpstr>Wingdings 3</vt:lpstr>
      <vt:lpstr>Ion</vt:lpstr>
      <vt:lpstr>Manipulating Data</vt:lpstr>
      <vt:lpstr>Objectives</vt:lpstr>
      <vt:lpstr>Data Manipulation Language</vt:lpstr>
      <vt:lpstr>INSERT Statement Syntax</vt:lpstr>
      <vt:lpstr>Inserting New Rows</vt:lpstr>
      <vt:lpstr>Inserting Rows with Null Values</vt:lpstr>
      <vt:lpstr>Copying Rows from Another Table</vt:lpstr>
      <vt:lpstr>UPDATE Statement Syntax</vt:lpstr>
      <vt:lpstr>Updating Rows in a Table</vt:lpstr>
      <vt:lpstr>Updating Two Columns with a Subquery</vt:lpstr>
      <vt:lpstr>Removing a Row from a Table </vt:lpstr>
      <vt:lpstr>Deleting Rows from a Table</vt:lpstr>
      <vt:lpstr>Deleting Rows Based on Another Table</vt:lpstr>
      <vt:lpstr>Database Transactions</vt:lpstr>
      <vt:lpstr>Database Transactions: Start and End</vt:lpstr>
      <vt:lpstr>Advantages of COMMIT and ROLLBACK Statements</vt:lpstr>
      <vt:lpstr>Explicit Transaction Control Statements</vt:lpstr>
      <vt:lpstr>Rolling Back Changes to a Marker</vt:lpstr>
      <vt:lpstr>State of the Data Before COMMIT or ROLLBACK</vt:lpstr>
      <vt:lpstr>State of the Data After COMMIT</vt:lpstr>
      <vt:lpstr>State of the Data After ROLLBACK</vt:lpstr>
      <vt:lpstr>PowerPoint Presentation</vt:lpstr>
      <vt:lpstr>Controlling User Access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Data</dc:title>
  <dc:creator>dm</dc:creator>
  <cp:lastModifiedBy>dm</cp:lastModifiedBy>
  <cp:revision>8</cp:revision>
  <dcterms:created xsi:type="dcterms:W3CDTF">2019-01-14T11:10:56Z</dcterms:created>
  <dcterms:modified xsi:type="dcterms:W3CDTF">2019-01-14T14:47:30Z</dcterms:modified>
</cp:coreProperties>
</file>