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29"/>
  </p:notesMasterIdLst>
  <p:handoutMasterIdLst>
    <p:handoutMasterId r:id="rId30"/>
  </p:handout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 id="268" r:id="rId14"/>
    <p:sldId id="269" r:id="rId15"/>
    <p:sldId id="273" r:id="rId16"/>
    <p:sldId id="272" r:id="rId17"/>
    <p:sldId id="270" r:id="rId18"/>
    <p:sldId id="271" r:id="rId19"/>
    <p:sldId id="274" r:id="rId20"/>
    <p:sldId id="275" r:id="rId21"/>
    <p:sldId id="276" r:id="rId22"/>
    <p:sldId id="277" r:id="rId23"/>
    <p:sldId id="278" r:id="rId24"/>
    <p:sldId id="279" r:id="rId25"/>
    <p:sldId id="280" r:id="rId26"/>
    <p:sldId id="283" r:id="rId27"/>
    <p:sldId id="284" r:id="rId28"/>
  </p:sldIdLst>
  <p:sldSz cx="9144000" cy="6858000" type="screen4x3"/>
  <p:notesSz cx="7315200" cy="9601200"/>
  <p:defaultTextStyle>
    <a:defPPr>
      <a:defRPr lang="en-US"/>
    </a:defPPr>
    <a:lvl1pPr algn="ctr" rtl="0" fontAlgn="base">
      <a:spcBef>
        <a:spcPct val="20000"/>
      </a:spcBef>
      <a:spcAft>
        <a:spcPct val="0"/>
      </a:spcAft>
      <a:buClr>
        <a:srgbClr val="FF0000"/>
      </a:buClr>
      <a:buFont typeface="Arial" panose="020B0604020202020204" pitchFamily="34" charset="0"/>
      <a:defRPr b="1" kern="1200">
        <a:solidFill>
          <a:schemeClr val="tx1"/>
        </a:solidFill>
        <a:latin typeface="Arial" panose="020B0604020202020204" pitchFamily="34" charset="0"/>
        <a:ea typeface="+mn-ea"/>
        <a:cs typeface="+mn-cs"/>
      </a:defRPr>
    </a:lvl1pPr>
    <a:lvl2pPr marL="457200" algn="ctr" rtl="0" fontAlgn="base">
      <a:spcBef>
        <a:spcPct val="20000"/>
      </a:spcBef>
      <a:spcAft>
        <a:spcPct val="0"/>
      </a:spcAft>
      <a:buClr>
        <a:srgbClr val="FF0000"/>
      </a:buClr>
      <a:buFont typeface="Arial" panose="020B0604020202020204" pitchFamily="34" charset="0"/>
      <a:defRPr b="1" kern="1200">
        <a:solidFill>
          <a:schemeClr val="tx1"/>
        </a:solidFill>
        <a:latin typeface="Arial" panose="020B0604020202020204" pitchFamily="34" charset="0"/>
        <a:ea typeface="+mn-ea"/>
        <a:cs typeface="+mn-cs"/>
      </a:defRPr>
    </a:lvl2pPr>
    <a:lvl3pPr marL="914400" algn="ctr" rtl="0" fontAlgn="base">
      <a:spcBef>
        <a:spcPct val="20000"/>
      </a:spcBef>
      <a:spcAft>
        <a:spcPct val="0"/>
      </a:spcAft>
      <a:buClr>
        <a:srgbClr val="FF0000"/>
      </a:buClr>
      <a:buFont typeface="Arial" panose="020B0604020202020204" pitchFamily="34" charset="0"/>
      <a:defRPr b="1" kern="1200">
        <a:solidFill>
          <a:schemeClr val="tx1"/>
        </a:solidFill>
        <a:latin typeface="Arial" panose="020B0604020202020204" pitchFamily="34" charset="0"/>
        <a:ea typeface="+mn-ea"/>
        <a:cs typeface="+mn-cs"/>
      </a:defRPr>
    </a:lvl3pPr>
    <a:lvl4pPr marL="1371600" algn="ctr" rtl="0" fontAlgn="base">
      <a:spcBef>
        <a:spcPct val="20000"/>
      </a:spcBef>
      <a:spcAft>
        <a:spcPct val="0"/>
      </a:spcAft>
      <a:buClr>
        <a:srgbClr val="FF0000"/>
      </a:buClr>
      <a:buFont typeface="Arial" panose="020B0604020202020204" pitchFamily="34" charset="0"/>
      <a:defRPr b="1" kern="1200">
        <a:solidFill>
          <a:schemeClr val="tx1"/>
        </a:solidFill>
        <a:latin typeface="Arial" panose="020B0604020202020204" pitchFamily="34" charset="0"/>
        <a:ea typeface="+mn-ea"/>
        <a:cs typeface="+mn-cs"/>
      </a:defRPr>
    </a:lvl4pPr>
    <a:lvl5pPr marL="1828800" algn="ctr" rtl="0" fontAlgn="base">
      <a:spcBef>
        <a:spcPct val="20000"/>
      </a:spcBef>
      <a:spcAft>
        <a:spcPct val="0"/>
      </a:spcAft>
      <a:buClr>
        <a:srgbClr val="FF0000"/>
      </a:buClr>
      <a:buFont typeface="Arial" panose="020B0604020202020204" pitchFamily="34" charset="0"/>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4">
          <p15:clr>
            <a:srgbClr val="A4A3A4"/>
          </p15:clr>
        </p15:guide>
        <p15:guide id="2" orient="horz" pos="960">
          <p15:clr>
            <a:srgbClr val="A4A3A4"/>
          </p15:clr>
        </p15:guide>
        <p15:guide id="3" orient="horz" pos="480">
          <p15:clr>
            <a:srgbClr val="A4A3A4"/>
          </p15:clr>
        </p15:guide>
        <p15:guide id="4" pos="384">
          <p15:clr>
            <a:srgbClr val="A4A3A4"/>
          </p15:clr>
        </p15:guide>
        <p15:guide id="5" pos="528">
          <p15:clr>
            <a:srgbClr val="A4A3A4"/>
          </p15:clr>
        </p15:guide>
        <p15:guide id="6" pos="5136">
          <p15:clr>
            <a:srgbClr val="A4A3A4"/>
          </p15:clr>
        </p15:guide>
        <p15:guide id="7" pos="760">
          <p15:clr>
            <a:srgbClr val="A4A3A4"/>
          </p15:clr>
        </p15:guide>
      </p15:sldGuideLst>
    </p:ext>
    <p:ext uri="{2D200454-40CA-4A62-9FC3-DE9A4176ACB9}">
      <p15:notesGuideLst xmlns:p15="http://schemas.microsoft.com/office/powerpoint/2012/main">
        <p15:guide id="1" orient="horz" pos="288">
          <p15:clr>
            <a:srgbClr val="A4A3A4"/>
          </p15:clr>
        </p15:guide>
        <p15:guide id="2" orient="horz" pos="3408">
          <p15:clr>
            <a:srgbClr val="A4A3A4"/>
          </p15:clr>
        </p15:guide>
        <p15:guide id="3" orient="horz" pos="3600">
          <p15:clr>
            <a:srgbClr val="A4A3A4"/>
          </p15:clr>
        </p15:guide>
        <p15:guide id="4" pos="288">
          <p15:clr>
            <a:srgbClr val="A4A3A4"/>
          </p15:clr>
        </p15:guide>
        <p15:guide id="5" pos="384">
          <p15:clr>
            <a:srgbClr val="A4A3A4"/>
          </p15:clr>
        </p15:guide>
        <p15:guide id="6" pos="480">
          <p15:clr>
            <a:srgbClr val="A4A3A4"/>
          </p15:clr>
        </p15:guide>
        <p15:guide id="7" pos="5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6600"/>
    <a:srgbClr val="FFCC66"/>
    <a:srgbClr val="CC9900"/>
    <a:srgbClr val="006699"/>
    <a:srgbClr val="CC3300"/>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1" autoAdjust="0"/>
    <p:restoredTop sz="69480" autoAdjust="0"/>
  </p:normalViewPr>
  <p:slideViewPr>
    <p:cSldViewPr snapToGrid="0">
      <p:cViewPr varScale="1">
        <p:scale>
          <a:sx n="59" d="100"/>
          <a:sy n="59" d="100"/>
        </p:scale>
        <p:origin x="852" y="210"/>
      </p:cViewPr>
      <p:guideLst>
        <p:guide orient="horz" pos="344"/>
        <p:guide orient="horz" pos="960"/>
        <p:guide orient="horz" pos="480"/>
        <p:guide pos="384"/>
        <p:guide pos="528"/>
        <p:guide pos="5136"/>
        <p:guide pos="76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4026"/>
    </p:cViewPr>
  </p:sorterViewPr>
  <p:notesViewPr>
    <p:cSldViewPr snapToGrid="0">
      <p:cViewPr>
        <p:scale>
          <a:sx n="100" d="100"/>
          <a:sy n="100" d="100"/>
        </p:scale>
        <p:origin x="-1884" y="1884"/>
      </p:cViewPr>
      <p:guideLst>
        <p:guide orient="horz" pos="288"/>
        <p:guide orient="horz" pos="3408"/>
        <p:guide orient="horz" pos="3600"/>
        <p:guide pos="288"/>
        <p:guide pos="384"/>
        <p:guide pos="480"/>
        <p:guide pos="5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8" tIns="48329" rIns="96658" bIns="48329" numCol="1" anchor="t" anchorCtr="0" compatLnSpc="1">
            <a:prstTxWarp prst="textNoShape">
              <a:avLst/>
            </a:prstTxWarp>
          </a:bodyPr>
          <a:lstStyle>
            <a:lvl1pPr algn="l" defTabSz="966788">
              <a:spcBef>
                <a:spcPct val="0"/>
              </a:spcBef>
              <a:buClr>
                <a:srgbClr val="000000"/>
              </a:buClr>
              <a:buFont typeface="Arial" charset="0"/>
              <a:buNone/>
              <a:defRPr sz="1200" smtClean="0">
                <a:latin typeface="Arial" charset="0"/>
              </a:defRPr>
            </a:lvl1pPr>
          </a:lstStyle>
          <a:p>
            <a:pPr>
              <a:defRPr/>
            </a:pPr>
            <a:endParaRPr lang="en-US"/>
          </a:p>
        </p:txBody>
      </p:sp>
      <p:sp>
        <p:nvSpPr>
          <p:cNvPr id="115715" name="Rectangle 3"/>
          <p:cNvSpPr>
            <a:spLocks noGrp="1" noChangeArrowheads="1"/>
          </p:cNvSpPr>
          <p:nvPr>
            <p:ph type="dt" sz="quarter" idx="1"/>
          </p:nvPr>
        </p:nvSpPr>
        <p:spPr bwMode="auto">
          <a:xfrm>
            <a:off x="4146550" y="0"/>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8" tIns="48329" rIns="96658" bIns="48329" numCol="1" anchor="t" anchorCtr="0" compatLnSpc="1">
            <a:prstTxWarp prst="textNoShape">
              <a:avLst/>
            </a:prstTxWarp>
          </a:bodyPr>
          <a:lstStyle>
            <a:lvl1pPr algn="r" defTabSz="966788">
              <a:spcBef>
                <a:spcPct val="0"/>
              </a:spcBef>
              <a:buClr>
                <a:srgbClr val="000000"/>
              </a:buClr>
              <a:buFont typeface="Arial" charset="0"/>
              <a:buNone/>
              <a:defRPr sz="1200" smtClean="0">
                <a:latin typeface="Arial" charset="0"/>
              </a:defRPr>
            </a:lvl1pPr>
          </a:lstStyle>
          <a:p>
            <a:pPr>
              <a:defRPr/>
            </a:pPr>
            <a:endParaRPr lang="en-US"/>
          </a:p>
        </p:txBody>
      </p:sp>
      <p:sp>
        <p:nvSpPr>
          <p:cNvPr id="115716" name="Rectangle 4"/>
          <p:cNvSpPr>
            <a:spLocks noGrp="1" noChangeArrowheads="1"/>
          </p:cNvSpPr>
          <p:nvPr>
            <p:ph type="ftr" sz="quarter" idx="2"/>
          </p:nvPr>
        </p:nvSpPr>
        <p:spPr bwMode="auto">
          <a:xfrm>
            <a:off x="0" y="9121775"/>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8" tIns="48329" rIns="96658" bIns="48329" numCol="1" anchor="b" anchorCtr="0" compatLnSpc="1">
            <a:prstTxWarp prst="textNoShape">
              <a:avLst/>
            </a:prstTxWarp>
          </a:bodyPr>
          <a:lstStyle>
            <a:lvl1pPr algn="l" defTabSz="966788">
              <a:spcBef>
                <a:spcPct val="0"/>
              </a:spcBef>
              <a:buClr>
                <a:srgbClr val="000000"/>
              </a:buClr>
              <a:buFont typeface="Arial" charset="0"/>
              <a:buNone/>
              <a:defRPr sz="1200" smtClean="0">
                <a:latin typeface="Arial" charset="0"/>
              </a:defRPr>
            </a:lvl1pPr>
          </a:lstStyle>
          <a:p>
            <a:pPr>
              <a:defRPr/>
            </a:pPr>
            <a:endParaRPr lang="en-US"/>
          </a:p>
        </p:txBody>
      </p:sp>
      <p:sp>
        <p:nvSpPr>
          <p:cNvPr id="115717" name="Rectangle 5"/>
          <p:cNvSpPr>
            <a:spLocks noGrp="1" noChangeArrowheads="1"/>
          </p:cNvSpPr>
          <p:nvPr>
            <p:ph type="sldNum" sz="quarter" idx="3"/>
          </p:nvPr>
        </p:nvSpPr>
        <p:spPr bwMode="auto">
          <a:xfrm>
            <a:off x="4146550" y="9121775"/>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8" tIns="48329" rIns="96658" bIns="48329" numCol="1" anchor="b" anchorCtr="0" compatLnSpc="1">
            <a:prstTxWarp prst="textNoShape">
              <a:avLst/>
            </a:prstTxWarp>
          </a:bodyPr>
          <a:lstStyle>
            <a:lvl1pPr algn="r" defTabSz="966788">
              <a:spcBef>
                <a:spcPct val="0"/>
              </a:spcBef>
              <a:buClr>
                <a:srgbClr val="000000"/>
              </a:buClr>
              <a:defRPr sz="1200"/>
            </a:lvl1pPr>
          </a:lstStyle>
          <a:p>
            <a:fld id="{38F6F3E6-D1C2-481F-9399-F2525CDC1E28}" type="slidenum">
              <a:rPr lang="en-US"/>
              <a:pPr/>
              <a:t>‹#›</a:t>
            </a:fld>
            <a:endParaRPr lang="en-US"/>
          </a:p>
        </p:txBody>
      </p:sp>
    </p:spTree>
    <p:extLst>
      <p:ext uri="{BB962C8B-B14F-4D97-AF65-F5344CB8AC3E}">
        <p14:creationId xmlns:p14="http://schemas.microsoft.com/office/powerpoint/2010/main" val="3527466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Slide_Image_Placeholder"/>
          <p:cNvSpPr>
            <a:spLocks noChangeArrowheads="1" noTextEdit="1"/>
          </p:cNvSpPr>
          <p:nvPr>
            <p:ph type="sldImg" idx="2"/>
          </p:nvPr>
        </p:nvSpPr>
        <p:spPr bwMode="auto">
          <a:xfrm>
            <a:off x="536575" y="479425"/>
            <a:ext cx="6242050" cy="46815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Notes_TextBox_Placeholder"/>
          <p:cNvSpPr>
            <a:spLocks noGrp="1" noChangeArrowheads="1"/>
          </p:cNvSpPr>
          <p:nvPr>
            <p:ph type="body" sz="quarter" idx="3"/>
          </p:nvPr>
        </p:nvSpPr>
        <p:spPr bwMode="auto">
          <a:xfrm>
            <a:off x="477838" y="5400675"/>
            <a:ext cx="6359525"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425" tIns="13425" rIns="13425" bIns="1342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6" name="Rectangle 10"/>
          <p:cNvSpPr>
            <a:spLocks noGrp="1" noChangeArrowheads="1"/>
          </p:cNvSpPr>
          <p:nvPr>
            <p:ph type="ftr" sz="quarter" idx="4"/>
          </p:nvPr>
        </p:nvSpPr>
        <p:spPr bwMode="auto">
          <a:xfrm>
            <a:off x="477838" y="9310688"/>
            <a:ext cx="6359525" cy="2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52" tIns="47526" rIns="95052" bIns="47526" numCol="1" anchor="b" anchorCtr="0" compatLnSpc="1">
            <a:prstTxWarp prst="textNoShape">
              <a:avLst/>
            </a:prstTxWarp>
          </a:bodyPr>
          <a:lstStyle>
            <a:lvl1pPr defTabSz="950913">
              <a:spcBef>
                <a:spcPct val="0"/>
              </a:spcBef>
              <a:buClrTx/>
              <a:buFontTx/>
              <a:buNone/>
              <a:defRPr sz="1100">
                <a:solidFill>
                  <a:srgbClr val="000000"/>
                </a:solidFill>
                <a:cs typeface="Arial" panose="020B0604020202020204" pitchFamily="34" charset="0"/>
              </a:defRPr>
            </a:lvl1pPr>
          </a:lstStyle>
          <a:p>
            <a:r>
              <a:rPr lang="en-US"/>
              <a:t>Oracle Database 11</a:t>
            </a:r>
            <a:r>
              <a:rPr lang="en-US" i="1"/>
              <a:t>g</a:t>
            </a:r>
            <a:r>
              <a:rPr lang="en-US"/>
              <a:t>: SQL Fundamentals I</a:t>
            </a:r>
            <a:r>
              <a:rPr lang="en-US">
                <a:solidFill>
                  <a:schemeClr val="tx1"/>
                </a:solidFill>
                <a:cs typeface="+mn-cs"/>
              </a:rPr>
              <a:t>   6 - </a:t>
            </a:r>
            <a:fld id="{134C6603-B659-47BA-BBFF-38C15501EDD7}" type="slidenum">
              <a:rPr lang="en-US">
                <a:solidFill>
                  <a:schemeClr val="tx1"/>
                </a:solidFill>
                <a:cs typeface="+mn-cs"/>
              </a:rPr>
              <a:pPr/>
              <a:t>‹#›</a:t>
            </a:fld>
            <a:endParaRPr lang="en-US">
              <a:solidFill>
                <a:schemeClr val="tx1"/>
              </a:solidFill>
              <a:cs typeface="+mn-cs"/>
            </a:endParaRPr>
          </a:p>
        </p:txBody>
      </p:sp>
    </p:spTree>
    <p:extLst>
      <p:ext uri="{BB962C8B-B14F-4D97-AF65-F5344CB8AC3E}">
        <p14:creationId xmlns:p14="http://schemas.microsoft.com/office/powerpoint/2010/main" val="230801384"/>
      </p:ext>
    </p:extLst>
  </p:cSld>
  <p:clrMap bg1="lt1" tx1="dk1" bg2="lt2" tx2="dk2" accent1="accent1" accent2="accent2" accent3="accent3" accent4="accent4" accent5="accent5" accent6="accent6" hlink="hlink" folHlink="folHlink"/>
  <p:hf hdr="0" dt="0"/>
  <p:notesStyle>
    <a:lvl1pPr algn="l" defTabSz="457200" rtl="0" eaLnBrk="0" fontAlgn="base" hangingPunct="0">
      <a:spcBef>
        <a:spcPct val="50000"/>
      </a:spcBef>
      <a:spcAft>
        <a:spcPct val="0"/>
      </a:spcAft>
      <a:buSzPct val="100000"/>
      <a:buFont typeface="Arial" panose="020B0604020202020204" pitchFamily="34" charset="0"/>
      <a:defRPr sz="1200" b="1" kern="1200">
        <a:solidFill>
          <a:schemeClr val="tx1"/>
        </a:solidFill>
        <a:latin typeface="Arial" charset="0"/>
        <a:ea typeface="+mn-ea"/>
        <a:cs typeface="+mn-cs"/>
      </a:defRPr>
    </a:lvl1pPr>
    <a:lvl2pPr marL="114300" algn="l" defTabSz="457200" rtl="0" eaLnBrk="0" fontAlgn="base" hangingPunct="0">
      <a:spcBef>
        <a:spcPct val="25000"/>
      </a:spcBef>
      <a:spcAft>
        <a:spcPct val="0"/>
      </a:spcAft>
      <a:buSzPct val="100000"/>
      <a:buFont typeface="Times New Roman" panose="02020603050405020304" pitchFamily="18" charset="0"/>
      <a:defRPr sz="1200" kern="1200">
        <a:solidFill>
          <a:srgbClr val="000000"/>
        </a:solidFill>
        <a:latin typeface="Times New Roman" pitchFamily="18" charset="0"/>
        <a:ea typeface="+mn-ea"/>
        <a:cs typeface="+mn-cs"/>
      </a:defRPr>
    </a:lvl2pPr>
    <a:lvl3pPr marL="400050" indent="-171450" algn="l" defTabSz="457200" rtl="0" eaLnBrk="0" fontAlgn="base" hangingPunct="0">
      <a:spcBef>
        <a:spcPct val="0"/>
      </a:spcBef>
      <a:spcAft>
        <a:spcPct val="0"/>
      </a:spcAft>
      <a:buSzPct val="100000"/>
      <a:buFont typeface="Times New Roman" panose="02020603050405020304" pitchFamily="18" charset="0"/>
      <a:buChar char="•"/>
      <a:defRPr sz="1200" kern="1200">
        <a:solidFill>
          <a:srgbClr val="000000"/>
        </a:solidFill>
        <a:latin typeface="Times New Roman" pitchFamily="18" charset="0"/>
        <a:ea typeface="+mn-ea"/>
        <a:cs typeface="+mn-cs"/>
      </a:defRPr>
    </a:lvl3pPr>
    <a:lvl4pPr marL="685800" indent="-171450" algn="l" defTabSz="457200" rtl="0" eaLnBrk="0" fontAlgn="base" hangingPunct="0">
      <a:spcBef>
        <a:spcPct val="0"/>
      </a:spcBef>
      <a:spcAft>
        <a:spcPct val="0"/>
      </a:spcAft>
      <a:buSzPct val="100000"/>
      <a:buFont typeface="Times New Roman" panose="02020603050405020304" pitchFamily="18" charset="0"/>
      <a:buChar char="-"/>
      <a:defRPr sz="1200" kern="1200">
        <a:solidFill>
          <a:srgbClr val="000000"/>
        </a:solidFill>
        <a:latin typeface="Times New Roman" pitchFamily="18" charset="0"/>
        <a:ea typeface="+mn-ea"/>
        <a:cs typeface="+mn-cs"/>
      </a:defRPr>
    </a:lvl4pPr>
    <a:lvl5pPr marL="857250" algn="l" defTabSz="457200" rtl="0" eaLnBrk="0" fontAlgn="base" hangingPunct="0">
      <a:spcBef>
        <a:spcPct val="0"/>
      </a:spcBef>
      <a:spcAft>
        <a:spcPct val="0"/>
      </a:spcAft>
      <a:buSzPct val="100000"/>
      <a:buFont typeface="Times New Roman" panose="02020603050405020304" pitchFamily="18"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6"/>
          <p:cNvSpPr>
            <a:spLocks noChangeArrowheads="1" noTextEdit="1"/>
          </p:cNvSpPr>
          <p:nvPr>
            <p:ph type="sldImg"/>
          </p:nvPr>
        </p:nvSpPr>
        <p:spPr>
          <a:ln/>
        </p:spPr>
      </p:sp>
      <p:sp>
        <p:nvSpPr>
          <p:cNvPr id="43011" name="Rectangle 7"/>
          <p:cNvSpPr>
            <a:spLocks noGrp="1" noChangeArrowheads="1"/>
          </p:cNvSpPr>
          <p:nvPr>
            <p:ph type="body" idx="1"/>
          </p:nvPr>
        </p:nvSpPr>
        <p:spPr>
          <a:noFill/>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266485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panose="020B0604020202020204" pitchFamily="34" charset="0"/>
              </a:defRPr>
            </a:lvl1pPr>
            <a:lvl2pPr marL="742950" indent="-285750" defTabSz="950913" eaLnBrk="0" hangingPunct="0">
              <a:defRPr b="1">
                <a:solidFill>
                  <a:schemeClr val="tx1"/>
                </a:solidFill>
                <a:latin typeface="Arial" panose="020B0604020202020204" pitchFamily="34" charset="0"/>
              </a:defRPr>
            </a:lvl2pPr>
            <a:lvl3pPr marL="1143000" indent="-228600" defTabSz="950913" eaLnBrk="0" hangingPunct="0">
              <a:defRPr b="1">
                <a:solidFill>
                  <a:schemeClr val="tx1"/>
                </a:solidFill>
                <a:latin typeface="Arial" panose="020B0604020202020204" pitchFamily="34" charset="0"/>
              </a:defRPr>
            </a:lvl3pPr>
            <a:lvl4pPr marL="1600200" indent="-228600" defTabSz="950913" eaLnBrk="0" hangingPunct="0">
              <a:defRPr b="1">
                <a:solidFill>
                  <a:schemeClr val="tx1"/>
                </a:solidFill>
                <a:latin typeface="Arial" panose="020B0604020202020204" pitchFamily="34" charset="0"/>
              </a:defRPr>
            </a:lvl4pPr>
            <a:lvl5pPr marL="2057400" indent="-228600" defTabSz="950913" eaLnBrk="0" hangingPunct="0">
              <a:defRPr b="1">
                <a:solidFill>
                  <a:schemeClr val="tx1"/>
                </a:solidFill>
                <a:latin typeface="Arial" panose="020B0604020202020204" pitchFamily="34" charset="0"/>
              </a:defRPr>
            </a:lvl5pPr>
            <a:lvl6pPr marL="25146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solidFill>
                  <a:srgbClr val="000000"/>
                </a:solidFill>
              </a:rPr>
              <a:t>Oracle Database 11</a:t>
            </a:r>
            <a:r>
              <a:rPr lang="en-US" i="1">
                <a:solidFill>
                  <a:srgbClr val="000000"/>
                </a:solidFill>
              </a:rPr>
              <a:t>g</a:t>
            </a:r>
            <a:r>
              <a:rPr lang="en-US">
                <a:solidFill>
                  <a:srgbClr val="000000"/>
                </a:solidFill>
              </a:rPr>
              <a:t>: SQL Fundamentals I</a:t>
            </a:r>
            <a:r>
              <a:rPr lang="en-US"/>
              <a:t>   6 - </a:t>
            </a:r>
            <a:fld id="{B6428D94-FF04-475A-9573-E19EF4D8B20B}" type="slidenum">
              <a:rPr lang="en-US"/>
              <a:pPr eaLnBrk="1" hangingPunct="1"/>
              <a:t>10</a:t>
            </a:fld>
            <a:endParaRPr lang="en-US"/>
          </a:p>
        </p:txBody>
      </p:sp>
      <p:sp>
        <p:nvSpPr>
          <p:cNvPr id="54275" name="Rectangle 6"/>
          <p:cNvSpPr>
            <a:spLocks noChangeArrowheads="1" noTextEdit="1"/>
          </p:cNvSpPr>
          <p:nvPr>
            <p:ph type="sldImg"/>
          </p:nvPr>
        </p:nvSpPr>
        <p:spPr>
          <a:ln/>
        </p:spPr>
      </p:sp>
      <p:sp>
        <p:nvSpPr>
          <p:cNvPr id="54276" name="Rectangle 7"/>
          <p:cNvSpPr>
            <a:spLocks noGrp="1" noChangeArrowheads="1"/>
          </p:cNvSpPr>
          <p:nvPr>
            <p:ph type="body" idx="1"/>
          </p:nvPr>
        </p:nvSpPr>
        <p:spPr>
          <a:noFill/>
        </p:spPr>
        <p:txBody>
          <a:bodyPr/>
          <a:lstStyle/>
          <a:p>
            <a:pPr eaLnBrk="1" hangingPunct="1"/>
            <a:r>
              <a:rPr lang="en-US" smtClean="0">
                <a:latin typeface="Arial" panose="020B0604020202020204" pitchFamily="34" charset="0"/>
              </a:rPr>
              <a:t>Joining Column Names</a:t>
            </a:r>
          </a:p>
          <a:p>
            <a:pPr lvl="1" eaLnBrk="1" hangingPunct="1"/>
            <a:r>
              <a:rPr lang="en-US" smtClean="0">
                <a:solidFill>
                  <a:schemeClr val="tx1"/>
                </a:solidFill>
              </a:rPr>
              <a:t>To determine an employee’s department name, you compare the value in the </a:t>
            </a:r>
            <a:r>
              <a:rPr lang="en-US" smtClean="0">
                <a:solidFill>
                  <a:schemeClr val="tx1"/>
                </a:solidFill>
                <a:latin typeface="Courier New" panose="02070309020205020404" pitchFamily="49" charset="0"/>
              </a:rPr>
              <a:t>DEPARTMENT_ID</a:t>
            </a:r>
            <a:r>
              <a:rPr lang="en-US" smtClean="0">
                <a:solidFill>
                  <a:schemeClr val="tx1"/>
                </a:solidFill>
              </a:rPr>
              <a:t> column in the </a:t>
            </a:r>
            <a:r>
              <a:rPr lang="en-US" smtClean="0">
                <a:solidFill>
                  <a:schemeClr val="tx1"/>
                </a:solidFill>
                <a:latin typeface="Courier New" panose="02070309020205020404" pitchFamily="49" charset="0"/>
              </a:rPr>
              <a:t>EMPLOYEES</a:t>
            </a:r>
            <a:r>
              <a:rPr lang="en-US" smtClean="0">
                <a:solidFill>
                  <a:schemeClr val="tx1"/>
                </a:solidFill>
              </a:rPr>
              <a:t> table with the </a:t>
            </a:r>
            <a:r>
              <a:rPr lang="en-US" smtClean="0">
                <a:solidFill>
                  <a:schemeClr val="tx1"/>
                </a:solidFill>
                <a:latin typeface="Courier New" panose="02070309020205020404" pitchFamily="49" charset="0"/>
              </a:rPr>
              <a:t>DEPARTMENT_ID</a:t>
            </a:r>
            <a:r>
              <a:rPr lang="en-US" smtClean="0">
                <a:solidFill>
                  <a:schemeClr val="tx1"/>
                </a:solidFill>
              </a:rPr>
              <a:t> values in the </a:t>
            </a:r>
            <a:r>
              <a:rPr lang="en-US" smtClean="0">
                <a:solidFill>
                  <a:schemeClr val="tx1"/>
                </a:solidFill>
                <a:latin typeface="Courier New" panose="02070309020205020404" pitchFamily="49" charset="0"/>
              </a:rPr>
              <a:t>DEPARTMENTS</a:t>
            </a:r>
            <a:r>
              <a:rPr lang="en-US" smtClean="0">
                <a:solidFill>
                  <a:schemeClr val="tx1"/>
                </a:solidFill>
              </a:rPr>
              <a:t> table. The relationship between the </a:t>
            </a:r>
            <a:r>
              <a:rPr lang="en-US" smtClean="0">
                <a:solidFill>
                  <a:schemeClr val="tx1"/>
                </a:solidFill>
                <a:latin typeface="Courier New" panose="02070309020205020404" pitchFamily="49" charset="0"/>
              </a:rPr>
              <a:t>EMPLOYEES</a:t>
            </a:r>
            <a:r>
              <a:rPr lang="en-US" smtClean="0">
                <a:solidFill>
                  <a:schemeClr val="tx1"/>
                </a:solidFill>
              </a:rPr>
              <a:t> and </a:t>
            </a:r>
            <a:r>
              <a:rPr lang="en-US" smtClean="0">
                <a:solidFill>
                  <a:schemeClr val="tx1"/>
                </a:solidFill>
                <a:latin typeface="Courier New" panose="02070309020205020404" pitchFamily="49" charset="0"/>
              </a:rPr>
              <a:t>DEPARTMENTS</a:t>
            </a:r>
            <a:r>
              <a:rPr lang="en-US" smtClean="0">
                <a:solidFill>
                  <a:schemeClr val="tx1"/>
                </a:solidFill>
              </a:rPr>
              <a:t> tables is an </a:t>
            </a:r>
            <a:r>
              <a:rPr lang="en-US" i="1" smtClean="0">
                <a:solidFill>
                  <a:schemeClr val="tx1"/>
                </a:solidFill>
              </a:rPr>
              <a:t>equijoin</a:t>
            </a:r>
            <a:r>
              <a:rPr lang="en-US" smtClean="0"/>
              <a:t>;</a:t>
            </a:r>
            <a:r>
              <a:rPr lang="en-US" i="1" smtClean="0">
                <a:solidFill>
                  <a:schemeClr val="tx1"/>
                </a:solidFill>
              </a:rPr>
              <a:t> </a:t>
            </a:r>
            <a:r>
              <a:rPr lang="en-US" smtClean="0">
                <a:solidFill>
                  <a:schemeClr val="tx1"/>
                </a:solidFill>
              </a:rPr>
              <a:t>that is, values in the </a:t>
            </a:r>
            <a:r>
              <a:rPr lang="en-US" smtClean="0">
                <a:solidFill>
                  <a:schemeClr val="tx1"/>
                </a:solidFill>
                <a:latin typeface="Courier New" panose="02070309020205020404" pitchFamily="49" charset="0"/>
              </a:rPr>
              <a:t>DEPARTMENT_ID</a:t>
            </a:r>
            <a:r>
              <a:rPr lang="en-US" smtClean="0">
                <a:solidFill>
                  <a:schemeClr val="tx1"/>
                </a:solidFill>
              </a:rPr>
              <a:t> column in both the tables must be equal. Frequently, this type of join involves primary and foreign key complements.</a:t>
            </a:r>
          </a:p>
          <a:p>
            <a:pPr lvl="1" eaLnBrk="1" hangingPunct="1"/>
            <a:r>
              <a:rPr lang="en-US" b="1" smtClean="0">
                <a:solidFill>
                  <a:schemeClr val="tx1"/>
                </a:solidFill>
              </a:rPr>
              <a:t>Note:</a:t>
            </a:r>
            <a:r>
              <a:rPr lang="en-US" smtClean="0">
                <a:solidFill>
                  <a:schemeClr val="tx1"/>
                </a:solidFill>
              </a:rPr>
              <a:t> Equijoins are also called </a:t>
            </a:r>
            <a:r>
              <a:rPr lang="en-US" i="1" smtClean="0">
                <a:solidFill>
                  <a:schemeClr val="tx1"/>
                </a:solidFill>
              </a:rPr>
              <a:t>simple joins</a:t>
            </a:r>
            <a:r>
              <a:rPr lang="en-US" smtClean="0">
                <a:solidFill>
                  <a:schemeClr val="tx1"/>
                </a:solidFill>
              </a:rPr>
              <a:t> or </a:t>
            </a:r>
            <a:r>
              <a:rPr lang="en-US" i="1" smtClean="0">
                <a:solidFill>
                  <a:schemeClr val="tx1"/>
                </a:solidFill>
              </a:rPr>
              <a:t>inner joins</a:t>
            </a:r>
            <a:r>
              <a:rPr lang="en-US" smtClean="0">
                <a:solidFill>
                  <a:schemeClr val="tx1"/>
                </a:solidFill>
              </a:rPr>
              <a:t>.</a:t>
            </a:r>
          </a:p>
        </p:txBody>
      </p:sp>
    </p:spTree>
    <p:extLst>
      <p:ext uri="{BB962C8B-B14F-4D97-AF65-F5344CB8AC3E}">
        <p14:creationId xmlns:p14="http://schemas.microsoft.com/office/powerpoint/2010/main" val="4221040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panose="020B0604020202020204" pitchFamily="34" charset="0"/>
              </a:defRPr>
            </a:lvl1pPr>
            <a:lvl2pPr marL="742950" indent="-285750" defTabSz="950913" eaLnBrk="0" hangingPunct="0">
              <a:defRPr b="1">
                <a:solidFill>
                  <a:schemeClr val="tx1"/>
                </a:solidFill>
                <a:latin typeface="Arial" panose="020B0604020202020204" pitchFamily="34" charset="0"/>
              </a:defRPr>
            </a:lvl2pPr>
            <a:lvl3pPr marL="1143000" indent="-228600" defTabSz="950913" eaLnBrk="0" hangingPunct="0">
              <a:defRPr b="1">
                <a:solidFill>
                  <a:schemeClr val="tx1"/>
                </a:solidFill>
                <a:latin typeface="Arial" panose="020B0604020202020204" pitchFamily="34" charset="0"/>
              </a:defRPr>
            </a:lvl3pPr>
            <a:lvl4pPr marL="1600200" indent="-228600" defTabSz="950913" eaLnBrk="0" hangingPunct="0">
              <a:defRPr b="1">
                <a:solidFill>
                  <a:schemeClr val="tx1"/>
                </a:solidFill>
                <a:latin typeface="Arial" panose="020B0604020202020204" pitchFamily="34" charset="0"/>
              </a:defRPr>
            </a:lvl4pPr>
            <a:lvl5pPr marL="2057400" indent="-228600" defTabSz="950913" eaLnBrk="0" hangingPunct="0">
              <a:defRPr b="1">
                <a:solidFill>
                  <a:schemeClr val="tx1"/>
                </a:solidFill>
                <a:latin typeface="Arial" panose="020B0604020202020204" pitchFamily="34" charset="0"/>
              </a:defRPr>
            </a:lvl5pPr>
            <a:lvl6pPr marL="25146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solidFill>
                  <a:srgbClr val="000000"/>
                </a:solidFill>
              </a:rPr>
              <a:t>Oracle Database 11</a:t>
            </a:r>
            <a:r>
              <a:rPr lang="en-US" i="1">
                <a:solidFill>
                  <a:srgbClr val="000000"/>
                </a:solidFill>
              </a:rPr>
              <a:t>g</a:t>
            </a:r>
            <a:r>
              <a:rPr lang="en-US">
                <a:solidFill>
                  <a:srgbClr val="000000"/>
                </a:solidFill>
              </a:rPr>
              <a:t>: SQL Fundamentals I</a:t>
            </a:r>
            <a:r>
              <a:rPr lang="en-US"/>
              <a:t>   6 - </a:t>
            </a:r>
            <a:fld id="{563B9E42-8541-4EE6-926E-2C2FF7F90B35}" type="slidenum">
              <a:rPr lang="en-US"/>
              <a:pPr eaLnBrk="1" hangingPunct="1"/>
              <a:t>11</a:t>
            </a:fld>
            <a:endParaRPr lang="en-US"/>
          </a:p>
        </p:txBody>
      </p:sp>
      <p:sp>
        <p:nvSpPr>
          <p:cNvPr id="55299" name="Rectangle 6"/>
          <p:cNvSpPr>
            <a:spLocks noChangeArrowheads="1" noTextEdit="1"/>
          </p:cNvSpPr>
          <p:nvPr>
            <p:ph type="sldImg"/>
          </p:nvPr>
        </p:nvSpPr>
        <p:spPr>
          <a:ln/>
        </p:spPr>
      </p:sp>
      <p:sp>
        <p:nvSpPr>
          <p:cNvPr id="55300" name="Rectangle 7"/>
          <p:cNvSpPr>
            <a:spLocks noGrp="1" noChangeArrowheads="1"/>
          </p:cNvSpPr>
          <p:nvPr>
            <p:ph type="body" idx="1"/>
          </p:nvPr>
        </p:nvSpPr>
        <p:spPr>
          <a:noFill/>
        </p:spPr>
        <p:txBody>
          <a:bodyPr/>
          <a:lstStyle/>
          <a:p>
            <a:pPr eaLnBrk="1" hangingPunct="1"/>
            <a:r>
              <a:rPr lang="en-US" smtClean="0">
                <a:latin typeface="Arial" panose="020B0604020202020204" pitchFamily="34" charset="0"/>
              </a:rPr>
              <a:t>Retrieving Records with the </a:t>
            </a:r>
            <a:r>
              <a:rPr lang="en-US" smtClean="0">
                <a:latin typeface="Courier New" panose="02070309020205020404" pitchFamily="49" charset="0"/>
              </a:rPr>
              <a:t>USING</a:t>
            </a:r>
            <a:r>
              <a:rPr lang="en-US" smtClean="0">
                <a:latin typeface="Arial" panose="020B0604020202020204" pitchFamily="34" charset="0"/>
              </a:rPr>
              <a:t> Clause</a:t>
            </a:r>
          </a:p>
          <a:p>
            <a:pPr lvl="1" eaLnBrk="1" hangingPunct="1"/>
            <a:r>
              <a:rPr lang="en-US" smtClean="0"/>
              <a:t>In the example in the slide, the </a:t>
            </a:r>
            <a:r>
              <a:rPr lang="en-US" smtClean="0">
                <a:latin typeface="Courier New" panose="02070309020205020404" pitchFamily="49" charset="0"/>
              </a:rPr>
              <a:t>DEPARTMENT_ID</a:t>
            </a:r>
            <a:r>
              <a:rPr lang="en-US" smtClean="0"/>
              <a:t> columns in the </a:t>
            </a:r>
            <a:r>
              <a:rPr lang="en-US" smtClean="0">
                <a:latin typeface="Courier New" panose="02070309020205020404" pitchFamily="49" charset="0"/>
              </a:rPr>
              <a:t>EMPLOYEES</a:t>
            </a:r>
            <a:r>
              <a:rPr lang="en-US" smtClean="0"/>
              <a:t> and </a:t>
            </a:r>
            <a:r>
              <a:rPr lang="en-US" smtClean="0">
                <a:latin typeface="Courier New" panose="02070309020205020404" pitchFamily="49" charset="0"/>
              </a:rPr>
              <a:t>DEPARTMENTS</a:t>
            </a:r>
            <a:r>
              <a:rPr lang="en-US" smtClean="0"/>
              <a:t> tables are joined and thus the </a:t>
            </a:r>
            <a:r>
              <a:rPr lang="en-US" smtClean="0">
                <a:latin typeface="Courier New" panose="02070309020205020404" pitchFamily="49" charset="0"/>
              </a:rPr>
              <a:t>LOCATION_ID</a:t>
            </a:r>
            <a:r>
              <a:rPr lang="en-US" smtClean="0"/>
              <a:t> of the department where an employee works is shown.</a:t>
            </a:r>
          </a:p>
        </p:txBody>
      </p:sp>
    </p:spTree>
    <p:extLst>
      <p:ext uri="{BB962C8B-B14F-4D97-AF65-F5344CB8AC3E}">
        <p14:creationId xmlns:p14="http://schemas.microsoft.com/office/powerpoint/2010/main" val="2718822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panose="020B0604020202020204" pitchFamily="34" charset="0"/>
              </a:defRPr>
            </a:lvl1pPr>
            <a:lvl2pPr marL="742950" indent="-285750" defTabSz="950913" eaLnBrk="0" hangingPunct="0">
              <a:defRPr b="1">
                <a:solidFill>
                  <a:schemeClr val="tx1"/>
                </a:solidFill>
                <a:latin typeface="Arial" panose="020B0604020202020204" pitchFamily="34" charset="0"/>
              </a:defRPr>
            </a:lvl2pPr>
            <a:lvl3pPr marL="1143000" indent="-228600" defTabSz="950913" eaLnBrk="0" hangingPunct="0">
              <a:defRPr b="1">
                <a:solidFill>
                  <a:schemeClr val="tx1"/>
                </a:solidFill>
                <a:latin typeface="Arial" panose="020B0604020202020204" pitchFamily="34" charset="0"/>
              </a:defRPr>
            </a:lvl3pPr>
            <a:lvl4pPr marL="1600200" indent="-228600" defTabSz="950913" eaLnBrk="0" hangingPunct="0">
              <a:defRPr b="1">
                <a:solidFill>
                  <a:schemeClr val="tx1"/>
                </a:solidFill>
                <a:latin typeface="Arial" panose="020B0604020202020204" pitchFamily="34" charset="0"/>
              </a:defRPr>
            </a:lvl4pPr>
            <a:lvl5pPr marL="2057400" indent="-228600" defTabSz="950913" eaLnBrk="0" hangingPunct="0">
              <a:defRPr b="1">
                <a:solidFill>
                  <a:schemeClr val="tx1"/>
                </a:solidFill>
                <a:latin typeface="Arial" panose="020B0604020202020204" pitchFamily="34" charset="0"/>
              </a:defRPr>
            </a:lvl5pPr>
            <a:lvl6pPr marL="25146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solidFill>
                  <a:srgbClr val="000000"/>
                </a:solidFill>
              </a:rPr>
              <a:t>Oracle Database 11</a:t>
            </a:r>
            <a:r>
              <a:rPr lang="en-US" i="1">
                <a:solidFill>
                  <a:srgbClr val="000000"/>
                </a:solidFill>
              </a:rPr>
              <a:t>g</a:t>
            </a:r>
            <a:r>
              <a:rPr lang="en-US">
                <a:solidFill>
                  <a:srgbClr val="000000"/>
                </a:solidFill>
              </a:rPr>
              <a:t>: SQL Fundamentals I</a:t>
            </a:r>
            <a:r>
              <a:rPr lang="en-US"/>
              <a:t>   6 - </a:t>
            </a:r>
            <a:fld id="{96EB82FF-42BC-40C4-89CF-5870DD1E9B51}" type="slidenum">
              <a:rPr lang="en-US"/>
              <a:pPr eaLnBrk="1" hangingPunct="1"/>
              <a:t>12</a:t>
            </a:fld>
            <a:endParaRPr lang="en-US"/>
          </a:p>
        </p:txBody>
      </p:sp>
      <p:sp>
        <p:nvSpPr>
          <p:cNvPr id="56323" name="Rectangle 6"/>
          <p:cNvSpPr>
            <a:spLocks noChangeArrowheads="1" noTextEdit="1"/>
          </p:cNvSpPr>
          <p:nvPr>
            <p:ph type="sldImg"/>
          </p:nvPr>
        </p:nvSpPr>
        <p:spPr>
          <a:ln/>
        </p:spPr>
      </p:sp>
      <p:sp>
        <p:nvSpPr>
          <p:cNvPr id="56324" name="Rectangle 7"/>
          <p:cNvSpPr>
            <a:spLocks noGrp="1" noChangeArrowheads="1"/>
          </p:cNvSpPr>
          <p:nvPr>
            <p:ph type="body" idx="1"/>
          </p:nvPr>
        </p:nvSpPr>
        <p:spPr>
          <a:noFill/>
        </p:spPr>
        <p:txBody>
          <a:bodyPr/>
          <a:lstStyle/>
          <a:p>
            <a:pPr eaLnBrk="1" hangingPunct="1"/>
            <a:r>
              <a:rPr lang="en-US" smtClean="0">
                <a:latin typeface="Arial" panose="020B0604020202020204" pitchFamily="34" charset="0"/>
              </a:rPr>
              <a:t>Using Table Aliases with the </a:t>
            </a:r>
            <a:r>
              <a:rPr lang="en-US" smtClean="0">
                <a:latin typeface="Courier New" panose="02070309020205020404" pitchFamily="49" charset="0"/>
              </a:rPr>
              <a:t>USING</a:t>
            </a:r>
            <a:r>
              <a:rPr lang="en-US" smtClean="0">
                <a:latin typeface="Arial" panose="020B0604020202020204" pitchFamily="34" charset="0"/>
              </a:rPr>
              <a:t> clause</a:t>
            </a:r>
          </a:p>
          <a:p>
            <a:pPr lvl="1" eaLnBrk="1" hangingPunct="1"/>
            <a:r>
              <a:rPr lang="en-US" smtClean="0"/>
              <a:t>When joining with the </a:t>
            </a:r>
            <a:r>
              <a:rPr lang="en-US" smtClean="0">
                <a:latin typeface="Courier New" panose="02070309020205020404" pitchFamily="49" charset="0"/>
              </a:rPr>
              <a:t>USING</a:t>
            </a:r>
            <a:r>
              <a:rPr lang="en-US" smtClean="0"/>
              <a:t> clause, you cannot qualify a column that is used in the </a:t>
            </a:r>
            <a:r>
              <a:rPr lang="en-US" smtClean="0">
                <a:latin typeface="Courier New" panose="02070309020205020404" pitchFamily="49" charset="0"/>
              </a:rPr>
              <a:t>USING</a:t>
            </a:r>
            <a:r>
              <a:rPr lang="en-US" smtClean="0"/>
              <a:t> clause itself. Furthermore, if that column is used anywhere in the SQL statement, you cannot alias it. For example, in the query mentioned in the slide, you should not alias the </a:t>
            </a:r>
            <a:r>
              <a:rPr lang="en-US" smtClean="0">
                <a:latin typeface="Courier New" panose="02070309020205020404" pitchFamily="49" charset="0"/>
              </a:rPr>
              <a:t>location_id</a:t>
            </a:r>
            <a:r>
              <a:rPr lang="en-US" smtClean="0"/>
              <a:t> column in the </a:t>
            </a:r>
            <a:r>
              <a:rPr lang="en-US" smtClean="0">
                <a:latin typeface="Courier New" panose="02070309020205020404" pitchFamily="49" charset="0"/>
              </a:rPr>
              <a:t>WHERE</a:t>
            </a:r>
            <a:r>
              <a:rPr lang="en-US" smtClean="0"/>
              <a:t> clause because the column is used in the </a:t>
            </a:r>
            <a:r>
              <a:rPr lang="en-US" smtClean="0">
                <a:latin typeface="Courier New" panose="02070309020205020404" pitchFamily="49" charset="0"/>
              </a:rPr>
              <a:t>USING</a:t>
            </a:r>
            <a:r>
              <a:rPr lang="en-US" smtClean="0"/>
              <a:t> clause.</a:t>
            </a:r>
          </a:p>
          <a:p>
            <a:pPr lvl="1" eaLnBrk="1" hangingPunct="1"/>
            <a:r>
              <a:rPr lang="en-US" smtClean="0"/>
              <a:t>The columns that are referenced in the </a:t>
            </a:r>
            <a:r>
              <a:rPr lang="en-US" smtClean="0">
                <a:latin typeface="Courier New" panose="02070309020205020404" pitchFamily="49" charset="0"/>
              </a:rPr>
              <a:t>USING</a:t>
            </a:r>
            <a:r>
              <a:rPr lang="en-US" smtClean="0"/>
              <a:t> clause should not have a qualifier (table name or alias) anywhere in the SQL statement. For example, the following statement is valid:</a:t>
            </a:r>
          </a:p>
          <a:p>
            <a:pPr lvl="2" eaLnBrk="1" hangingPunct="1">
              <a:buFont typeface="Times New Roman" panose="02020603050405020304" pitchFamily="18" charset="0"/>
              <a:buNone/>
            </a:pPr>
            <a:r>
              <a:rPr lang="en-US" smtClean="0">
                <a:latin typeface="Courier New" panose="02070309020205020404" pitchFamily="49" charset="0"/>
              </a:rPr>
              <a:t>SELECT l.city, d.department_name</a:t>
            </a:r>
          </a:p>
          <a:p>
            <a:pPr lvl="2" eaLnBrk="1" hangingPunct="1">
              <a:buFont typeface="Times New Roman" panose="02020603050405020304" pitchFamily="18" charset="0"/>
              <a:buNone/>
            </a:pPr>
            <a:r>
              <a:rPr lang="en-US" smtClean="0">
                <a:latin typeface="Courier New" panose="02070309020205020404" pitchFamily="49" charset="0"/>
              </a:rPr>
              <a:t>FROM   locations l JOIN departments d USING (location_id)</a:t>
            </a:r>
          </a:p>
          <a:p>
            <a:pPr lvl="2" eaLnBrk="1" hangingPunct="1">
              <a:buFont typeface="Times New Roman" panose="02020603050405020304" pitchFamily="18" charset="0"/>
              <a:buNone/>
            </a:pPr>
            <a:r>
              <a:rPr lang="en-US" smtClean="0">
                <a:latin typeface="Courier New" panose="02070309020205020404" pitchFamily="49" charset="0"/>
              </a:rPr>
              <a:t>WHERE  location_id = 1400;</a:t>
            </a:r>
          </a:p>
          <a:p>
            <a:pPr lvl="1" eaLnBrk="1" hangingPunct="1"/>
            <a:r>
              <a:rPr lang="en-US" smtClean="0"/>
              <a:t>The columns that are common in both the tables, but not used in the </a:t>
            </a:r>
            <a:r>
              <a:rPr lang="en-US" smtClean="0">
                <a:latin typeface="Courier New" panose="02070309020205020404" pitchFamily="49" charset="0"/>
              </a:rPr>
              <a:t>USING</a:t>
            </a:r>
            <a:r>
              <a:rPr lang="en-US" smtClean="0"/>
              <a:t> clause, must be prefixed with a table alias; otherwise, you get the “column ambiguously defined” error.</a:t>
            </a:r>
          </a:p>
          <a:p>
            <a:pPr lvl="1" eaLnBrk="1" hangingPunct="1"/>
            <a:r>
              <a:rPr lang="en-US" smtClean="0"/>
              <a:t>In the following statement</a:t>
            </a:r>
            <a:r>
              <a:rPr lang="en-US" sz="1100" smtClean="0"/>
              <a:t>,</a:t>
            </a:r>
            <a:r>
              <a:rPr lang="en-US" sz="1100" smtClean="0">
                <a:latin typeface="Courier New" panose="02070309020205020404" pitchFamily="49" charset="0"/>
              </a:rPr>
              <a:t> </a:t>
            </a:r>
            <a:r>
              <a:rPr lang="en-US" smtClean="0">
                <a:latin typeface="Courier New" panose="02070309020205020404" pitchFamily="49" charset="0"/>
              </a:rPr>
              <a:t>manager_id</a:t>
            </a:r>
            <a:r>
              <a:rPr lang="en-US" sz="1100" smtClean="0"/>
              <a:t> </a:t>
            </a:r>
            <a:r>
              <a:rPr lang="en-US" smtClean="0"/>
              <a:t>is present in both the</a:t>
            </a:r>
            <a:r>
              <a:rPr lang="en-US" sz="1100" smtClean="0"/>
              <a:t> </a:t>
            </a:r>
            <a:r>
              <a:rPr lang="en-US" smtClean="0">
                <a:latin typeface="Courier New" panose="02070309020205020404" pitchFamily="49" charset="0"/>
              </a:rPr>
              <a:t>employees</a:t>
            </a:r>
            <a:r>
              <a:rPr lang="en-US" sz="1100" smtClean="0"/>
              <a:t> and </a:t>
            </a:r>
            <a:r>
              <a:rPr lang="en-US" smtClean="0">
                <a:latin typeface="Courier New" panose="02070309020205020404" pitchFamily="49" charset="0"/>
              </a:rPr>
              <a:t>departments</a:t>
            </a:r>
            <a:r>
              <a:rPr lang="en-US" sz="1100" smtClean="0"/>
              <a:t> </a:t>
            </a:r>
            <a:r>
              <a:rPr lang="en-US" smtClean="0"/>
              <a:t>table; if</a:t>
            </a:r>
            <a:r>
              <a:rPr lang="en-US" sz="1100" smtClean="0"/>
              <a:t>  </a:t>
            </a:r>
            <a:r>
              <a:rPr lang="en-US" smtClean="0">
                <a:latin typeface="Courier New" panose="02070309020205020404" pitchFamily="49" charset="0"/>
              </a:rPr>
              <a:t>manager_id</a:t>
            </a:r>
            <a:r>
              <a:rPr lang="en-US" sz="1100" smtClean="0"/>
              <a:t> </a:t>
            </a:r>
            <a:r>
              <a:rPr lang="en-US" smtClean="0"/>
              <a:t>is not prefixed with a table alias, it gives a “column ambiguously defined” error.</a:t>
            </a:r>
          </a:p>
          <a:p>
            <a:pPr lvl="1" eaLnBrk="1" hangingPunct="1"/>
            <a:r>
              <a:rPr lang="en-US" smtClean="0"/>
              <a:t>The following statement is valid:</a:t>
            </a:r>
          </a:p>
          <a:p>
            <a:pPr lvl="2" eaLnBrk="1" hangingPunct="1">
              <a:buFont typeface="Times New Roman" panose="02020603050405020304" pitchFamily="18" charset="0"/>
              <a:buNone/>
            </a:pPr>
            <a:r>
              <a:rPr lang="en-US" smtClean="0">
                <a:latin typeface="Courier New" panose="02070309020205020404" pitchFamily="49" charset="0"/>
              </a:rPr>
              <a:t>SELECT first_name, d.department_name, d.manager_id</a:t>
            </a:r>
          </a:p>
          <a:p>
            <a:pPr lvl="2" eaLnBrk="1" hangingPunct="1">
              <a:buFont typeface="Times New Roman" panose="02020603050405020304" pitchFamily="18" charset="0"/>
              <a:buNone/>
            </a:pPr>
            <a:r>
              <a:rPr lang="en-US" smtClean="0">
                <a:latin typeface="Courier New" panose="02070309020205020404" pitchFamily="49" charset="0"/>
              </a:rPr>
              <a:t>FROM   employees e JOIN departments d USING (department_id)</a:t>
            </a:r>
          </a:p>
          <a:p>
            <a:pPr lvl="2" eaLnBrk="1" hangingPunct="1">
              <a:buFont typeface="Times New Roman" panose="02020603050405020304" pitchFamily="18" charset="0"/>
              <a:buNone/>
            </a:pPr>
            <a:r>
              <a:rPr lang="en-US" smtClean="0">
                <a:latin typeface="Courier New" panose="02070309020205020404" pitchFamily="49" charset="0"/>
              </a:rPr>
              <a:t>WHERE  department_id = 50;</a:t>
            </a:r>
          </a:p>
        </p:txBody>
      </p:sp>
    </p:spTree>
    <p:extLst>
      <p:ext uri="{BB962C8B-B14F-4D97-AF65-F5344CB8AC3E}">
        <p14:creationId xmlns:p14="http://schemas.microsoft.com/office/powerpoint/2010/main" val="149749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panose="020B0604020202020204" pitchFamily="34" charset="0"/>
              </a:defRPr>
            </a:lvl1pPr>
            <a:lvl2pPr marL="742950" indent="-285750" defTabSz="950913" eaLnBrk="0" hangingPunct="0">
              <a:defRPr b="1">
                <a:solidFill>
                  <a:schemeClr val="tx1"/>
                </a:solidFill>
                <a:latin typeface="Arial" panose="020B0604020202020204" pitchFamily="34" charset="0"/>
              </a:defRPr>
            </a:lvl2pPr>
            <a:lvl3pPr marL="1143000" indent="-228600" defTabSz="950913" eaLnBrk="0" hangingPunct="0">
              <a:defRPr b="1">
                <a:solidFill>
                  <a:schemeClr val="tx1"/>
                </a:solidFill>
                <a:latin typeface="Arial" panose="020B0604020202020204" pitchFamily="34" charset="0"/>
              </a:defRPr>
            </a:lvl3pPr>
            <a:lvl4pPr marL="1600200" indent="-228600" defTabSz="950913" eaLnBrk="0" hangingPunct="0">
              <a:defRPr b="1">
                <a:solidFill>
                  <a:schemeClr val="tx1"/>
                </a:solidFill>
                <a:latin typeface="Arial" panose="020B0604020202020204" pitchFamily="34" charset="0"/>
              </a:defRPr>
            </a:lvl4pPr>
            <a:lvl5pPr marL="2057400" indent="-228600" defTabSz="950913" eaLnBrk="0" hangingPunct="0">
              <a:defRPr b="1">
                <a:solidFill>
                  <a:schemeClr val="tx1"/>
                </a:solidFill>
                <a:latin typeface="Arial" panose="020B0604020202020204" pitchFamily="34" charset="0"/>
              </a:defRPr>
            </a:lvl5pPr>
            <a:lvl6pPr marL="25146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solidFill>
                  <a:srgbClr val="000000"/>
                </a:solidFill>
              </a:rPr>
              <a:t>Oracle Database 11</a:t>
            </a:r>
            <a:r>
              <a:rPr lang="en-US" i="1">
                <a:solidFill>
                  <a:srgbClr val="000000"/>
                </a:solidFill>
              </a:rPr>
              <a:t>g</a:t>
            </a:r>
            <a:r>
              <a:rPr lang="en-US">
                <a:solidFill>
                  <a:srgbClr val="000000"/>
                </a:solidFill>
              </a:rPr>
              <a:t>: SQL Fundamentals I</a:t>
            </a:r>
            <a:r>
              <a:rPr lang="en-US"/>
              <a:t>   6 - </a:t>
            </a:r>
            <a:fld id="{43F6EAD3-8BBD-457F-9574-ED033C29BD76}" type="slidenum">
              <a:rPr lang="en-US"/>
              <a:pPr eaLnBrk="1" hangingPunct="1"/>
              <a:t>13</a:t>
            </a:fld>
            <a:endParaRPr lang="en-US"/>
          </a:p>
        </p:txBody>
      </p:sp>
      <p:sp>
        <p:nvSpPr>
          <p:cNvPr id="57347" name="Rectangle 6"/>
          <p:cNvSpPr>
            <a:spLocks noChangeArrowheads="1" noTextEdit="1"/>
          </p:cNvSpPr>
          <p:nvPr>
            <p:ph type="sldImg"/>
          </p:nvPr>
        </p:nvSpPr>
        <p:spPr>
          <a:ln/>
        </p:spPr>
      </p:sp>
      <p:sp>
        <p:nvSpPr>
          <p:cNvPr id="57348" name="Rectangle 7"/>
          <p:cNvSpPr>
            <a:spLocks noGrp="1" noChangeArrowheads="1"/>
          </p:cNvSpPr>
          <p:nvPr>
            <p:ph type="body" idx="1"/>
          </p:nvPr>
        </p:nvSpPr>
        <p:spPr>
          <a:noFill/>
        </p:spPr>
        <p:txBody>
          <a:bodyPr/>
          <a:lstStyle/>
          <a:p>
            <a:pPr eaLnBrk="1" hangingPunct="1"/>
            <a:r>
              <a:rPr lang="en-US" smtClean="0">
                <a:latin typeface="Arial" panose="020B0604020202020204" pitchFamily="34" charset="0"/>
              </a:rPr>
              <a:t>Creating Joins with the </a:t>
            </a:r>
            <a:r>
              <a:rPr lang="en-US" smtClean="0">
                <a:latin typeface="Courier New" panose="02070309020205020404" pitchFamily="49" charset="0"/>
              </a:rPr>
              <a:t>ON</a:t>
            </a:r>
            <a:r>
              <a:rPr lang="en-US" smtClean="0">
                <a:latin typeface="Arial" panose="020B0604020202020204" pitchFamily="34" charset="0"/>
              </a:rPr>
              <a:t> Clause </a:t>
            </a:r>
          </a:p>
          <a:p>
            <a:pPr lvl="1" eaLnBrk="1" hangingPunct="1"/>
            <a:r>
              <a:rPr lang="en-US" smtClean="0"/>
              <a:t>Use the </a:t>
            </a:r>
            <a:r>
              <a:rPr lang="en-US" smtClean="0">
                <a:solidFill>
                  <a:schemeClr val="tx1"/>
                </a:solidFill>
                <a:latin typeface="Courier New" panose="02070309020205020404" pitchFamily="49" charset="0"/>
              </a:rPr>
              <a:t>ON</a:t>
            </a:r>
            <a:r>
              <a:rPr lang="en-US" smtClean="0">
                <a:solidFill>
                  <a:schemeClr val="tx1"/>
                </a:solidFill>
              </a:rPr>
              <a:t> clause</a:t>
            </a:r>
            <a:r>
              <a:rPr lang="en-US" smtClean="0"/>
              <a:t> to specify a join condition. With this, you can specify join conditions separate from any search or filter conditions in the </a:t>
            </a:r>
            <a:r>
              <a:rPr lang="en-US" smtClean="0">
                <a:latin typeface="Courier New" panose="02070309020205020404" pitchFamily="49" charset="0"/>
              </a:rPr>
              <a:t>WHERE</a:t>
            </a:r>
            <a:r>
              <a:rPr lang="en-US" smtClean="0"/>
              <a:t> clause.</a:t>
            </a:r>
          </a:p>
        </p:txBody>
      </p:sp>
    </p:spTree>
    <p:extLst>
      <p:ext uri="{BB962C8B-B14F-4D97-AF65-F5344CB8AC3E}">
        <p14:creationId xmlns:p14="http://schemas.microsoft.com/office/powerpoint/2010/main" val="2743189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panose="020B0604020202020204" pitchFamily="34" charset="0"/>
              </a:defRPr>
            </a:lvl1pPr>
            <a:lvl2pPr marL="742950" indent="-285750" defTabSz="950913" eaLnBrk="0" hangingPunct="0">
              <a:defRPr b="1">
                <a:solidFill>
                  <a:schemeClr val="tx1"/>
                </a:solidFill>
                <a:latin typeface="Arial" panose="020B0604020202020204" pitchFamily="34" charset="0"/>
              </a:defRPr>
            </a:lvl2pPr>
            <a:lvl3pPr marL="1143000" indent="-228600" defTabSz="950913" eaLnBrk="0" hangingPunct="0">
              <a:defRPr b="1">
                <a:solidFill>
                  <a:schemeClr val="tx1"/>
                </a:solidFill>
                <a:latin typeface="Arial" panose="020B0604020202020204" pitchFamily="34" charset="0"/>
              </a:defRPr>
            </a:lvl3pPr>
            <a:lvl4pPr marL="1600200" indent="-228600" defTabSz="950913" eaLnBrk="0" hangingPunct="0">
              <a:defRPr b="1">
                <a:solidFill>
                  <a:schemeClr val="tx1"/>
                </a:solidFill>
                <a:latin typeface="Arial" panose="020B0604020202020204" pitchFamily="34" charset="0"/>
              </a:defRPr>
            </a:lvl4pPr>
            <a:lvl5pPr marL="2057400" indent="-228600" defTabSz="950913" eaLnBrk="0" hangingPunct="0">
              <a:defRPr b="1">
                <a:solidFill>
                  <a:schemeClr val="tx1"/>
                </a:solidFill>
                <a:latin typeface="Arial" panose="020B0604020202020204" pitchFamily="34" charset="0"/>
              </a:defRPr>
            </a:lvl5pPr>
            <a:lvl6pPr marL="25146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solidFill>
                  <a:srgbClr val="000000"/>
                </a:solidFill>
              </a:rPr>
              <a:t>Oracle Database 11</a:t>
            </a:r>
            <a:r>
              <a:rPr lang="en-US" i="1">
                <a:solidFill>
                  <a:srgbClr val="000000"/>
                </a:solidFill>
              </a:rPr>
              <a:t>g</a:t>
            </a:r>
            <a:r>
              <a:rPr lang="en-US">
                <a:solidFill>
                  <a:srgbClr val="000000"/>
                </a:solidFill>
              </a:rPr>
              <a:t>: SQL Fundamentals I</a:t>
            </a:r>
            <a:r>
              <a:rPr lang="en-US"/>
              <a:t>   6 - </a:t>
            </a:r>
            <a:fld id="{CBF3D9D0-B969-4210-91BD-4D0D3F42F492}" type="slidenum">
              <a:rPr lang="en-US"/>
              <a:pPr eaLnBrk="1" hangingPunct="1"/>
              <a:t>14</a:t>
            </a:fld>
            <a:endParaRPr lang="en-US"/>
          </a:p>
        </p:txBody>
      </p:sp>
      <p:sp>
        <p:nvSpPr>
          <p:cNvPr id="58371" name="Rectangle 6"/>
          <p:cNvSpPr>
            <a:spLocks noChangeArrowheads="1" noTextEdit="1"/>
          </p:cNvSpPr>
          <p:nvPr>
            <p:ph type="sldImg"/>
          </p:nvPr>
        </p:nvSpPr>
        <p:spPr>
          <a:ln/>
        </p:spPr>
      </p:sp>
      <p:sp>
        <p:nvSpPr>
          <p:cNvPr id="58372" name="Rectangle 7"/>
          <p:cNvSpPr>
            <a:spLocks noGrp="1" noChangeArrowheads="1"/>
          </p:cNvSpPr>
          <p:nvPr>
            <p:ph type="body" idx="1"/>
          </p:nvPr>
        </p:nvSpPr>
        <p:spPr>
          <a:noFill/>
        </p:spPr>
        <p:txBody>
          <a:bodyPr/>
          <a:lstStyle/>
          <a:p>
            <a:pPr eaLnBrk="1" hangingPunct="1"/>
            <a:r>
              <a:rPr lang="en-US" smtClean="0">
                <a:latin typeface="Arial" panose="020B0604020202020204" pitchFamily="34" charset="0"/>
              </a:rPr>
              <a:t>Retrieving Records with the </a:t>
            </a:r>
            <a:r>
              <a:rPr lang="en-US" smtClean="0">
                <a:latin typeface="Courier New" panose="02070309020205020404" pitchFamily="49" charset="0"/>
              </a:rPr>
              <a:t>ON</a:t>
            </a:r>
            <a:r>
              <a:rPr lang="en-US" smtClean="0">
                <a:latin typeface="Arial" panose="020B0604020202020204" pitchFamily="34" charset="0"/>
              </a:rPr>
              <a:t> Clause</a:t>
            </a:r>
          </a:p>
          <a:p>
            <a:pPr lvl="1" eaLnBrk="1" hangingPunct="1"/>
            <a:r>
              <a:rPr lang="en-US" smtClean="0"/>
              <a:t>In this example, the </a:t>
            </a:r>
            <a:r>
              <a:rPr lang="en-US" smtClean="0">
                <a:latin typeface="Courier New" panose="02070309020205020404" pitchFamily="49" charset="0"/>
              </a:rPr>
              <a:t>DEPARTMENT_ID</a:t>
            </a:r>
            <a:r>
              <a:rPr lang="en-US" smtClean="0"/>
              <a:t> columns in the </a:t>
            </a:r>
            <a:r>
              <a:rPr lang="en-US" smtClean="0">
                <a:latin typeface="Courier New" panose="02070309020205020404" pitchFamily="49" charset="0"/>
              </a:rPr>
              <a:t>EMPLOYEES</a:t>
            </a:r>
            <a:r>
              <a:rPr lang="en-US" smtClean="0"/>
              <a:t> and </a:t>
            </a:r>
            <a:r>
              <a:rPr lang="en-US" smtClean="0">
                <a:latin typeface="Courier New" panose="02070309020205020404" pitchFamily="49" charset="0"/>
              </a:rPr>
              <a:t>DEPARTMENTS</a:t>
            </a:r>
            <a:r>
              <a:rPr lang="en-US" smtClean="0"/>
              <a:t> table are joined using the </a:t>
            </a:r>
            <a:r>
              <a:rPr lang="en-US" smtClean="0">
                <a:latin typeface="Courier New" panose="02070309020205020404" pitchFamily="49" charset="0"/>
              </a:rPr>
              <a:t>ON</a:t>
            </a:r>
            <a:r>
              <a:rPr lang="en-US" smtClean="0"/>
              <a:t> clause. Wherever a department ID in the </a:t>
            </a:r>
            <a:r>
              <a:rPr lang="en-US" smtClean="0">
                <a:latin typeface="Courier New" panose="02070309020205020404" pitchFamily="49" charset="0"/>
              </a:rPr>
              <a:t>EMPLOYEES</a:t>
            </a:r>
            <a:r>
              <a:rPr lang="en-US" smtClean="0"/>
              <a:t> table equals a department ID in the </a:t>
            </a:r>
            <a:r>
              <a:rPr lang="en-US" smtClean="0">
                <a:latin typeface="Courier New" panose="02070309020205020404" pitchFamily="49" charset="0"/>
              </a:rPr>
              <a:t>DEPARTMENTS</a:t>
            </a:r>
            <a:r>
              <a:rPr lang="en-US" smtClean="0"/>
              <a:t> table, the row is returned. The table alias is necessary to qualify the matching </a:t>
            </a:r>
            <a:r>
              <a:rPr lang="en-US" smtClean="0">
                <a:latin typeface="Courier New" panose="02070309020205020404" pitchFamily="49" charset="0"/>
              </a:rPr>
              <a:t>column_names</a:t>
            </a:r>
            <a:r>
              <a:rPr lang="en-US" smtClean="0"/>
              <a:t>.</a:t>
            </a:r>
          </a:p>
          <a:p>
            <a:pPr lvl="1" eaLnBrk="1" hangingPunct="1"/>
            <a:r>
              <a:rPr lang="en-US" smtClean="0"/>
              <a:t>You can also use the </a:t>
            </a:r>
            <a:r>
              <a:rPr lang="en-US" smtClean="0">
                <a:latin typeface="Courier New" panose="02070309020205020404" pitchFamily="49" charset="0"/>
              </a:rPr>
              <a:t>ON</a:t>
            </a:r>
            <a:r>
              <a:rPr lang="en-US" smtClean="0"/>
              <a:t> clause to join columns that have different names. The parenthesis around the joined columns, as in the example in the slide, </a:t>
            </a:r>
            <a:r>
              <a:rPr lang="en-US" smtClean="0">
                <a:latin typeface="Courier New" panose="02070309020205020404" pitchFamily="49" charset="0"/>
              </a:rPr>
              <a:t>(e.department_id = d.department_id)</a:t>
            </a:r>
            <a:r>
              <a:rPr lang="en-US" smtClean="0"/>
              <a:t> is optional. So, even </a:t>
            </a:r>
            <a:r>
              <a:rPr lang="en-US" smtClean="0">
                <a:latin typeface="Courier New" panose="02070309020205020404" pitchFamily="49" charset="0"/>
              </a:rPr>
              <a:t>ON</a:t>
            </a:r>
            <a:r>
              <a:rPr lang="en-US" smtClean="0"/>
              <a:t> </a:t>
            </a:r>
            <a:r>
              <a:rPr lang="en-US" smtClean="0">
                <a:latin typeface="Courier New" panose="02070309020205020404" pitchFamily="49" charset="0"/>
              </a:rPr>
              <a:t>e.department_id = d.department_id</a:t>
            </a:r>
            <a:r>
              <a:rPr lang="en-US" smtClean="0"/>
              <a:t> will work.</a:t>
            </a:r>
          </a:p>
          <a:p>
            <a:pPr lvl="1" eaLnBrk="1" hangingPunct="1"/>
            <a:r>
              <a:rPr lang="en-US" b="1" smtClean="0"/>
              <a:t>Note:</a:t>
            </a:r>
            <a:r>
              <a:rPr lang="en-US" smtClean="0"/>
              <a:t> When you use the Execute Statement icon to run the query, SQL Developer suffixes a ‘_1’ to differentiate between the two </a:t>
            </a:r>
            <a:r>
              <a:rPr lang="en-US" smtClean="0">
                <a:latin typeface="Courier New" panose="02070309020205020404" pitchFamily="49" charset="0"/>
              </a:rPr>
              <a:t>department_ids</a:t>
            </a:r>
            <a:r>
              <a:rPr lang="en-US" smtClean="0"/>
              <a:t>. </a:t>
            </a:r>
          </a:p>
        </p:txBody>
      </p:sp>
    </p:spTree>
    <p:extLst>
      <p:ext uri="{BB962C8B-B14F-4D97-AF65-F5344CB8AC3E}">
        <p14:creationId xmlns:p14="http://schemas.microsoft.com/office/powerpoint/2010/main" val="3556075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panose="020B0604020202020204" pitchFamily="34" charset="0"/>
              </a:defRPr>
            </a:lvl1pPr>
            <a:lvl2pPr marL="742950" indent="-285750" defTabSz="950913" eaLnBrk="0" hangingPunct="0">
              <a:defRPr b="1">
                <a:solidFill>
                  <a:schemeClr val="tx1"/>
                </a:solidFill>
                <a:latin typeface="Arial" panose="020B0604020202020204" pitchFamily="34" charset="0"/>
              </a:defRPr>
            </a:lvl2pPr>
            <a:lvl3pPr marL="1143000" indent="-228600" defTabSz="950913" eaLnBrk="0" hangingPunct="0">
              <a:defRPr b="1">
                <a:solidFill>
                  <a:schemeClr val="tx1"/>
                </a:solidFill>
                <a:latin typeface="Arial" panose="020B0604020202020204" pitchFamily="34" charset="0"/>
              </a:defRPr>
            </a:lvl3pPr>
            <a:lvl4pPr marL="1600200" indent="-228600" defTabSz="950913" eaLnBrk="0" hangingPunct="0">
              <a:defRPr b="1">
                <a:solidFill>
                  <a:schemeClr val="tx1"/>
                </a:solidFill>
                <a:latin typeface="Arial" panose="020B0604020202020204" pitchFamily="34" charset="0"/>
              </a:defRPr>
            </a:lvl4pPr>
            <a:lvl5pPr marL="2057400" indent="-228600" defTabSz="950913" eaLnBrk="0" hangingPunct="0">
              <a:defRPr b="1">
                <a:solidFill>
                  <a:schemeClr val="tx1"/>
                </a:solidFill>
                <a:latin typeface="Arial" panose="020B0604020202020204" pitchFamily="34" charset="0"/>
              </a:defRPr>
            </a:lvl5pPr>
            <a:lvl6pPr marL="25146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solidFill>
                  <a:srgbClr val="000000"/>
                </a:solidFill>
              </a:rPr>
              <a:t>Oracle Database 11</a:t>
            </a:r>
            <a:r>
              <a:rPr lang="en-US" i="1">
                <a:solidFill>
                  <a:srgbClr val="000000"/>
                </a:solidFill>
              </a:rPr>
              <a:t>g</a:t>
            </a:r>
            <a:r>
              <a:rPr lang="en-US">
                <a:solidFill>
                  <a:srgbClr val="000000"/>
                </a:solidFill>
              </a:rPr>
              <a:t>: SQL Fundamentals I</a:t>
            </a:r>
            <a:r>
              <a:rPr lang="en-US"/>
              <a:t>   6 - </a:t>
            </a:r>
            <a:fld id="{7A63C7C8-F851-44AE-984F-7A0165A07A56}" type="slidenum">
              <a:rPr lang="en-US"/>
              <a:pPr eaLnBrk="1" hangingPunct="1"/>
              <a:t>15</a:t>
            </a:fld>
            <a:endParaRPr lang="en-US"/>
          </a:p>
        </p:txBody>
      </p:sp>
      <p:sp>
        <p:nvSpPr>
          <p:cNvPr id="59395" name="Rectangle 6"/>
          <p:cNvSpPr>
            <a:spLocks noChangeArrowheads="1" noTextEdit="1"/>
          </p:cNvSpPr>
          <p:nvPr>
            <p:ph type="sldImg"/>
          </p:nvPr>
        </p:nvSpPr>
        <p:spPr>
          <a:ln/>
        </p:spPr>
      </p:sp>
      <p:sp>
        <p:nvSpPr>
          <p:cNvPr id="59396" name="Rectangle 7"/>
          <p:cNvSpPr>
            <a:spLocks noGrp="1" noChangeArrowheads="1"/>
          </p:cNvSpPr>
          <p:nvPr>
            <p:ph type="body" idx="1"/>
          </p:nvPr>
        </p:nvSpPr>
        <p:spPr>
          <a:noFill/>
        </p:spPr>
        <p:txBody>
          <a:bodyPr/>
          <a:lstStyle/>
          <a:p>
            <a:pPr eaLnBrk="1" hangingPunct="1">
              <a:lnSpc>
                <a:spcPct val="95000"/>
              </a:lnSpc>
            </a:pPr>
            <a:r>
              <a:rPr lang="en-US" smtClean="0">
                <a:latin typeface="Arial" panose="020B0604020202020204" pitchFamily="34" charset="0"/>
              </a:rPr>
              <a:t>Creating Three-Way Joins with the </a:t>
            </a:r>
            <a:r>
              <a:rPr lang="en-US" smtClean="0">
                <a:latin typeface="Courier New" panose="02070309020205020404" pitchFamily="49" charset="0"/>
              </a:rPr>
              <a:t>ON</a:t>
            </a:r>
            <a:r>
              <a:rPr lang="en-US" smtClean="0">
                <a:latin typeface="Arial" panose="020B0604020202020204" pitchFamily="34" charset="0"/>
              </a:rPr>
              <a:t> Clause</a:t>
            </a:r>
          </a:p>
          <a:p>
            <a:pPr lvl="1" eaLnBrk="1" hangingPunct="1"/>
            <a:r>
              <a:rPr lang="en-US" smtClean="0"/>
              <a:t>A </a:t>
            </a:r>
            <a:r>
              <a:rPr lang="en-US" smtClean="0">
                <a:solidFill>
                  <a:schemeClr val="tx1"/>
                </a:solidFill>
              </a:rPr>
              <a:t>three-way join</a:t>
            </a:r>
            <a:r>
              <a:rPr lang="en-US" smtClean="0"/>
              <a:t> is a join of three tables. In SQL:1999</a:t>
            </a:r>
            <a:r>
              <a:rPr lang="en-US" smtClean="0">
                <a:solidFill>
                  <a:schemeClr val="tx1"/>
                </a:solidFill>
                <a:cs typeface="Times New Roman" panose="02020603050405020304" pitchFamily="18" charset="0"/>
              </a:rPr>
              <a:t>–</a:t>
            </a:r>
            <a:r>
              <a:rPr lang="en-US" smtClean="0">
                <a:solidFill>
                  <a:schemeClr val="tx1"/>
                </a:solidFill>
              </a:rPr>
              <a:t>compliant syntax</a:t>
            </a:r>
            <a:r>
              <a:rPr lang="en-US" smtClean="0"/>
              <a:t>, joins are performed from left to right. So, the first join to be performed is </a:t>
            </a:r>
            <a:r>
              <a:rPr lang="en-US" smtClean="0">
                <a:latin typeface="Courier New" panose="02070309020205020404" pitchFamily="49" charset="0"/>
              </a:rPr>
              <a:t>EMPLOYEES</a:t>
            </a:r>
            <a:r>
              <a:rPr lang="en-US" smtClean="0"/>
              <a:t> </a:t>
            </a:r>
            <a:r>
              <a:rPr lang="en-US" smtClean="0">
                <a:latin typeface="Courier New" panose="02070309020205020404" pitchFamily="49" charset="0"/>
              </a:rPr>
              <a:t>JOIN</a:t>
            </a:r>
            <a:r>
              <a:rPr lang="en-US" smtClean="0"/>
              <a:t> </a:t>
            </a:r>
            <a:r>
              <a:rPr lang="en-US" smtClean="0">
                <a:latin typeface="Courier New" panose="02070309020205020404" pitchFamily="49" charset="0"/>
              </a:rPr>
              <a:t>DEPARTMENTS</a:t>
            </a:r>
            <a:r>
              <a:rPr lang="en-US" smtClean="0"/>
              <a:t>. The first join condition can reference columns in </a:t>
            </a:r>
            <a:r>
              <a:rPr lang="en-US" smtClean="0">
                <a:latin typeface="Courier New" panose="02070309020205020404" pitchFamily="49" charset="0"/>
              </a:rPr>
              <a:t>EMPLOYEES</a:t>
            </a:r>
            <a:r>
              <a:rPr lang="en-US" smtClean="0"/>
              <a:t> and </a:t>
            </a:r>
            <a:r>
              <a:rPr lang="en-US" smtClean="0">
                <a:latin typeface="Courier New" panose="02070309020205020404" pitchFamily="49" charset="0"/>
              </a:rPr>
              <a:t>DEPARTMENTS</a:t>
            </a:r>
            <a:r>
              <a:rPr lang="en-US" smtClean="0"/>
              <a:t> but cannot reference columns in </a:t>
            </a:r>
            <a:r>
              <a:rPr lang="en-US" smtClean="0">
                <a:latin typeface="Courier New" panose="02070309020205020404" pitchFamily="49" charset="0"/>
              </a:rPr>
              <a:t>LOCATIONS</a:t>
            </a:r>
            <a:r>
              <a:rPr lang="en-US" smtClean="0"/>
              <a:t>. The second join condition can reference columns from all three tables.</a:t>
            </a:r>
          </a:p>
          <a:p>
            <a:pPr lvl="1" eaLnBrk="1" hangingPunct="1"/>
            <a:r>
              <a:rPr lang="en-US" b="1" smtClean="0"/>
              <a:t>Note:</a:t>
            </a:r>
            <a:r>
              <a:rPr lang="en-US" smtClean="0"/>
              <a:t> The code example in the slide can also be accomplished with the </a:t>
            </a:r>
            <a:r>
              <a:rPr lang="en-US" smtClean="0">
                <a:latin typeface="Courier New" panose="02070309020205020404" pitchFamily="49" charset="0"/>
              </a:rPr>
              <a:t>USING</a:t>
            </a:r>
            <a:r>
              <a:rPr lang="en-US" smtClean="0"/>
              <a:t> clause:</a:t>
            </a:r>
          </a:p>
          <a:p>
            <a:pPr lvl="4" eaLnBrk="1" hangingPunct="1">
              <a:spcBef>
                <a:spcPct val="25000"/>
              </a:spcBef>
            </a:pPr>
            <a:r>
              <a:rPr lang="en-US" smtClean="0"/>
              <a:t>SELECT e.employee_id, l.city, d.department_name</a:t>
            </a:r>
          </a:p>
          <a:p>
            <a:pPr lvl="4" eaLnBrk="1" hangingPunct="1"/>
            <a:r>
              <a:rPr lang="en-US" smtClean="0"/>
              <a:t>FROM employees e</a:t>
            </a:r>
          </a:p>
          <a:p>
            <a:pPr lvl="4" eaLnBrk="1" hangingPunct="1"/>
            <a:r>
              <a:rPr lang="en-US" smtClean="0"/>
              <a:t>JOIN departments d</a:t>
            </a:r>
          </a:p>
          <a:p>
            <a:pPr lvl="4" eaLnBrk="1" hangingPunct="1"/>
            <a:r>
              <a:rPr lang="en-US" smtClean="0"/>
              <a:t>USING (department_id)</a:t>
            </a:r>
          </a:p>
          <a:p>
            <a:pPr lvl="4" eaLnBrk="1" hangingPunct="1"/>
            <a:r>
              <a:rPr lang="en-US" smtClean="0"/>
              <a:t>JOIN locations l</a:t>
            </a:r>
          </a:p>
          <a:p>
            <a:pPr lvl="4" eaLnBrk="1" hangingPunct="1"/>
            <a:r>
              <a:rPr lang="en-US" smtClean="0"/>
              <a:t>USING (location_id)</a:t>
            </a:r>
          </a:p>
        </p:txBody>
      </p:sp>
    </p:spTree>
    <p:extLst>
      <p:ext uri="{BB962C8B-B14F-4D97-AF65-F5344CB8AC3E}">
        <p14:creationId xmlns:p14="http://schemas.microsoft.com/office/powerpoint/2010/main" val="3981037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panose="020B0604020202020204" pitchFamily="34" charset="0"/>
              </a:defRPr>
            </a:lvl1pPr>
            <a:lvl2pPr marL="742950" indent="-285750" defTabSz="950913" eaLnBrk="0" hangingPunct="0">
              <a:defRPr b="1">
                <a:solidFill>
                  <a:schemeClr val="tx1"/>
                </a:solidFill>
                <a:latin typeface="Arial" panose="020B0604020202020204" pitchFamily="34" charset="0"/>
              </a:defRPr>
            </a:lvl2pPr>
            <a:lvl3pPr marL="1143000" indent="-228600" defTabSz="950913" eaLnBrk="0" hangingPunct="0">
              <a:defRPr b="1">
                <a:solidFill>
                  <a:schemeClr val="tx1"/>
                </a:solidFill>
                <a:latin typeface="Arial" panose="020B0604020202020204" pitchFamily="34" charset="0"/>
              </a:defRPr>
            </a:lvl3pPr>
            <a:lvl4pPr marL="1600200" indent="-228600" defTabSz="950913" eaLnBrk="0" hangingPunct="0">
              <a:defRPr b="1">
                <a:solidFill>
                  <a:schemeClr val="tx1"/>
                </a:solidFill>
                <a:latin typeface="Arial" panose="020B0604020202020204" pitchFamily="34" charset="0"/>
              </a:defRPr>
            </a:lvl4pPr>
            <a:lvl5pPr marL="2057400" indent="-228600" defTabSz="950913" eaLnBrk="0" hangingPunct="0">
              <a:defRPr b="1">
                <a:solidFill>
                  <a:schemeClr val="tx1"/>
                </a:solidFill>
                <a:latin typeface="Arial" panose="020B0604020202020204" pitchFamily="34" charset="0"/>
              </a:defRPr>
            </a:lvl5pPr>
            <a:lvl6pPr marL="25146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solidFill>
                  <a:srgbClr val="000000"/>
                </a:solidFill>
              </a:rPr>
              <a:t>Oracle Database 11</a:t>
            </a:r>
            <a:r>
              <a:rPr lang="en-US" i="1">
                <a:solidFill>
                  <a:srgbClr val="000000"/>
                </a:solidFill>
              </a:rPr>
              <a:t>g</a:t>
            </a:r>
            <a:r>
              <a:rPr lang="en-US">
                <a:solidFill>
                  <a:srgbClr val="000000"/>
                </a:solidFill>
              </a:rPr>
              <a:t>: SQL Fundamentals I</a:t>
            </a:r>
            <a:r>
              <a:rPr lang="en-US"/>
              <a:t>   6 - </a:t>
            </a:r>
            <a:fld id="{76B3FBBD-FEC7-4EB0-9B12-4D769D8CDAE3}" type="slidenum">
              <a:rPr lang="en-US"/>
              <a:pPr eaLnBrk="1" hangingPunct="1"/>
              <a:t>16</a:t>
            </a:fld>
            <a:endParaRPr lang="en-US"/>
          </a:p>
        </p:txBody>
      </p:sp>
      <p:sp>
        <p:nvSpPr>
          <p:cNvPr id="60419" name="Rectangle 10"/>
          <p:cNvSpPr>
            <a:spLocks noChangeArrowheads="1" noTextEdit="1"/>
          </p:cNvSpPr>
          <p:nvPr>
            <p:ph type="sldImg"/>
          </p:nvPr>
        </p:nvSpPr>
        <p:spPr>
          <a:ln/>
        </p:spPr>
      </p:sp>
      <p:sp>
        <p:nvSpPr>
          <p:cNvPr id="60420" name="Rectangle 11"/>
          <p:cNvSpPr>
            <a:spLocks noGrp="1" noChangeArrowheads="1"/>
          </p:cNvSpPr>
          <p:nvPr>
            <p:ph type="body" idx="1"/>
          </p:nvPr>
        </p:nvSpPr>
        <p:spPr>
          <a:noFill/>
        </p:spPr>
        <p:txBody>
          <a:bodyPr/>
          <a:lstStyle/>
          <a:p>
            <a:pPr eaLnBrk="1" hangingPunct="1"/>
            <a:r>
              <a:rPr lang="en-US" smtClean="0">
                <a:latin typeface="Arial" panose="020B0604020202020204" pitchFamily="34" charset="0"/>
              </a:rPr>
              <a:t>Applying Additional Conditions to a Join</a:t>
            </a:r>
          </a:p>
          <a:p>
            <a:pPr lvl="1" eaLnBrk="1" hangingPunct="1"/>
            <a:r>
              <a:rPr lang="en-US" smtClean="0"/>
              <a:t>You can apply additional conditions to the join. </a:t>
            </a:r>
          </a:p>
          <a:p>
            <a:pPr lvl="1" eaLnBrk="1" hangingPunct="1"/>
            <a:r>
              <a:rPr lang="en-US" smtClean="0"/>
              <a:t>The example shown performs a join on the </a:t>
            </a:r>
            <a:r>
              <a:rPr lang="en-US" smtClean="0">
                <a:latin typeface="Courier New" panose="02070309020205020404" pitchFamily="49" charset="0"/>
              </a:rPr>
              <a:t>EMPLOYEES</a:t>
            </a:r>
            <a:r>
              <a:rPr lang="en-US" smtClean="0"/>
              <a:t> and </a:t>
            </a:r>
            <a:r>
              <a:rPr lang="en-US" smtClean="0">
                <a:latin typeface="Courier New" panose="02070309020205020404" pitchFamily="49" charset="0"/>
              </a:rPr>
              <a:t>DEPARTMENTS</a:t>
            </a:r>
            <a:r>
              <a:rPr lang="en-US" smtClean="0"/>
              <a:t> tables and, in addition, displays only employees who have a manager ID of 149. To add additional conditions to the </a:t>
            </a:r>
            <a:r>
              <a:rPr lang="en-US" smtClean="0">
                <a:latin typeface="Courier New" panose="02070309020205020404" pitchFamily="49" charset="0"/>
              </a:rPr>
              <a:t>ON</a:t>
            </a:r>
            <a:r>
              <a:rPr lang="en-US" smtClean="0"/>
              <a:t> clause, you can add </a:t>
            </a:r>
            <a:r>
              <a:rPr lang="en-US" smtClean="0">
                <a:latin typeface="Courier New" panose="02070309020205020404" pitchFamily="49" charset="0"/>
              </a:rPr>
              <a:t>AND</a:t>
            </a:r>
            <a:r>
              <a:rPr lang="en-US" smtClean="0"/>
              <a:t> clauses. Alternatively, you can use a </a:t>
            </a:r>
            <a:r>
              <a:rPr lang="en-US" smtClean="0">
                <a:latin typeface="Courier New" panose="02070309020205020404" pitchFamily="49" charset="0"/>
              </a:rPr>
              <a:t>WHERE</a:t>
            </a:r>
            <a:r>
              <a:rPr lang="en-US" smtClean="0"/>
              <a:t> clause to apply additional conditions.</a:t>
            </a:r>
          </a:p>
          <a:p>
            <a:pPr lvl="2" eaLnBrk="1" hangingPunct="1">
              <a:buFont typeface="Times New Roman" panose="02020603050405020304" pitchFamily="18" charset="0"/>
              <a:buNone/>
            </a:pPr>
            <a:endParaRPr lang="en-US" smtClean="0"/>
          </a:p>
        </p:txBody>
      </p:sp>
      <p:pic>
        <p:nvPicPr>
          <p:cNvPr id="60421" name="Picture 9" descr="C:\salome_official\projects\11gR2\screenshots\les6_18s_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 y="6710363"/>
            <a:ext cx="5508625" cy="663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294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panose="020B0604020202020204" pitchFamily="34" charset="0"/>
              </a:defRPr>
            </a:lvl1pPr>
            <a:lvl2pPr marL="742950" indent="-285750" defTabSz="950913" eaLnBrk="0" hangingPunct="0">
              <a:defRPr b="1">
                <a:solidFill>
                  <a:schemeClr val="tx1"/>
                </a:solidFill>
                <a:latin typeface="Arial" panose="020B0604020202020204" pitchFamily="34" charset="0"/>
              </a:defRPr>
            </a:lvl2pPr>
            <a:lvl3pPr marL="1143000" indent="-228600" defTabSz="950913" eaLnBrk="0" hangingPunct="0">
              <a:defRPr b="1">
                <a:solidFill>
                  <a:schemeClr val="tx1"/>
                </a:solidFill>
                <a:latin typeface="Arial" panose="020B0604020202020204" pitchFamily="34" charset="0"/>
              </a:defRPr>
            </a:lvl3pPr>
            <a:lvl4pPr marL="1600200" indent="-228600" defTabSz="950913" eaLnBrk="0" hangingPunct="0">
              <a:defRPr b="1">
                <a:solidFill>
                  <a:schemeClr val="tx1"/>
                </a:solidFill>
                <a:latin typeface="Arial" panose="020B0604020202020204" pitchFamily="34" charset="0"/>
              </a:defRPr>
            </a:lvl4pPr>
            <a:lvl5pPr marL="2057400" indent="-228600" defTabSz="950913" eaLnBrk="0" hangingPunct="0">
              <a:defRPr b="1">
                <a:solidFill>
                  <a:schemeClr val="tx1"/>
                </a:solidFill>
                <a:latin typeface="Arial" panose="020B0604020202020204" pitchFamily="34" charset="0"/>
              </a:defRPr>
            </a:lvl5pPr>
            <a:lvl6pPr marL="25146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solidFill>
                  <a:srgbClr val="000000"/>
                </a:solidFill>
              </a:rPr>
              <a:t>Oracle Database 11</a:t>
            </a:r>
            <a:r>
              <a:rPr lang="en-US" i="1">
                <a:solidFill>
                  <a:srgbClr val="000000"/>
                </a:solidFill>
              </a:rPr>
              <a:t>g</a:t>
            </a:r>
            <a:r>
              <a:rPr lang="en-US">
                <a:solidFill>
                  <a:srgbClr val="000000"/>
                </a:solidFill>
              </a:rPr>
              <a:t>: SQL Fundamentals I</a:t>
            </a:r>
            <a:r>
              <a:rPr lang="en-US"/>
              <a:t>   6 - </a:t>
            </a:r>
            <a:fld id="{51455416-76C8-4784-BBFA-1A039F176C9F}" type="slidenum">
              <a:rPr lang="en-US"/>
              <a:pPr eaLnBrk="1" hangingPunct="1"/>
              <a:t>17</a:t>
            </a:fld>
            <a:endParaRPr lang="en-US"/>
          </a:p>
        </p:txBody>
      </p:sp>
      <p:sp>
        <p:nvSpPr>
          <p:cNvPr id="62467" name="Rectangle 6"/>
          <p:cNvSpPr>
            <a:spLocks noChangeArrowheads="1" noTextEdit="1"/>
          </p:cNvSpPr>
          <p:nvPr>
            <p:ph type="sldImg"/>
          </p:nvPr>
        </p:nvSpPr>
        <p:spPr>
          <a:ln/>
        </p:spPr>
      </p:sp>
      <p:sp>
        <p:nvSpPr>
          <p:cNvPr id="62468" name="Rectangle 7"/>
          <p:cNvSpPr>
            <a:spLocks noGrp="1" noChangeArrowheads="1"/>
          </p:cNvSpPr>
          <p:nvPr>
            <p:ph type="body" idx="1"/>
          </p:nvPr>
        </p:nvSpPr>
        <p:spPr>
          <a:noFill/>
        </p:spPr>
        <p:txBody>
          <a:bodyPr/>
          <a:lstStyle/>
          <a:p>
            <a:pPr eaLnBrk="1" hangingPunct="1"/>
            <a:r>
              <a:rPr lang="en-US" smtClean="0">
                <a:latin typeface="Arial" panose="020B0604020202020204" pitchFamily="34" charset="0"/>
              </a:rPr>
              <a:t>Joining a Table to Itself</a:t>
            </a:r>
          </a:p>
          <a:p>
            <a:pPr lvl="1" eaLnBrk="1" hangingPunct="1"/>
            <a:r>
              <a:rPr lang="en-US" smtClean="0"/>
              <a:t>Sometimes you need to join a table to itself. To find the name of each employee’s manager, you need to join the </a:t>
            </a:r>
            <a:r>
              <a:rPr lang="en-US" smtClean="0">
                <a:latin typeface="Courier New" panose="02070309020205020404" pitchFamily="49" charset="0"/>
              </a:rPr>
              <a:t>EMPLOYEES</a:t>
            </a:r>
            <a:r>
              <a:rPr lang="en-US" smtClean="0"/>
              <a:t> table to itself, or perform a self-join. For example, to find the name of Lorentz’s manager, you need to: </a:t>
            </a:r>
          </a:p>
          <a:p>
            <a:pPr lvl="2" eaLnBrk="1" hangingPunct="1"/>
            <a:r>
              <a:rPr lang="en-US" smtClean="0"/>
              <a:t>Find Lorentz in the </a:t>
            </a:r>
            <a:r>
              <a:rPr lang="en-US" smtClean="0">
                <a:latin typeface="Courier New" panose="02070309020205020404" pitchFamily="49" charset="0"/>
              </a:rPr>
              <a:t>EMPLOYEES</a:t>
            </a:r>
            <a:r>
              <a:rPr lang="en-US" smtClean="0"/>
              <a:t> table by looking at the </a:t>
            </a:r>
            <a:r>
              <a:rPr lang="en-US" smtClean="0">
                <a:latin typeface="Courier New" panose="02070309020205020404" pitchFamily="49" charset="0"/>
              </a:rPr>
              <a:t>LAST_NAME</a:t>
            </a:r>
            <a:r>
              <a:rPr lang="en-US" smtClean="0"/>
              <a:t> column </a:t>
            </a:r>
          </a:p>
          <a:p>
            <a:pPr lvl="2" eaLnBrk="1" hangingPunct="1"/>
            <a:r>
              <a:rPr lang="en-US" smtClean="0"/>
              <a:t>Find the manager number for Lorentz by looking at the </a:t>
            </a:r>
            <a:r>
              <a:rPr lang="en-US" smtClean="0">
                <a:latin typeface="Courier New" panose="02070309020205020404" pitchFamily="49" charset="0"/>
              </a:rPr>
              <a:t>MANAGER_ID</a:t>
            </a:r>
            <a:r>
              <a:rPr lang="en-US" smtClean="0"/>
              <a:t> column. Lorentz’s manager number is 103. </a:t>
            </a:r>
          </a:p>
          <a:p>
            <a:pPr lvl="2" eaLnBrk="1" hangingPunct="1"/>
            <a:r>
              <a:rPr lang="en-US" smtClean="0"/>
              <a:t>Find the name of the manager with </a:t>
            </a:r>
            <a:r>
              <a:rPr lang="en-US" smtClean="0">
                <a:latin typeface="Courier New" panose="02070309020205020404" pitchFamily="49" charset="0"/>
              </a:rPr>
              <a:t>EMPLOYEE_ID</a:t>
            </a:r>
            <a:r>
              <a:rPr lang="en-US" smtClean="0"/>
              <a:t> 103 by looking at the </a:t>
            </a:r>
            <a:r>
              <a:rPr lang="en-US" smtClean="0">
                <a:latin typeface="Courier New" panose="02070309020205020404" pitchFamily="49" charset="0"/>
              </a:rPr>
              <a:t>LAST_NAME</a:t>
            </a:r>
            <a:r>
              <a:rPr lang="en-US" smtClean="0"/>
              <a:t> column. Hunold’s employee number is 103, so Hunold is Lorentz’s manager. </a:t>
            </a:r>
          </a:p>
          <a:p>
            <a:pPr lvl="1" eaLnBrk="1" hangingPunct="1"/>
            <a:r>
              <a:rPr lang="en-US" smtClean="0"/>
              <a:t>In this process, you look in the table twice. The first time you look in the table to find Lorentz in the </a:t>
            </a:r>
            <a:r>
              <a:rPr lang="en-US" smtClean="0">
                <a:latin typeface="Courier New" panose="02070309020205020404" pitchFamily="49" charset="0"/>
              </a:rPr>
              <a:t>LAST_NAME</a:t>
            </a:r>
            <a:r>
              <a:rPr lang="en-US" smtClean="0"/>
              <a:t> column and the </a:t>
            </a:r>
            <a:r>
              <a:rPr lang="en-US" smtClean="0">
                <a:latin typeface="Courier New" panose="02070309020205020404" pitchFamily="49" charset="0"/>
              </a:rPr>
              <a:t>MANAGER_ID</a:t>
            </a:r>
            <a:r>
              <a:rPr lang="en-US" smtClean="0"/>
              <a:t> value of 103. The second time you look in the </a:t>
            </a:r>
            <a:r>
              <a:rPr lang="en-US" smtClean="0">
                <a:latin typeface="Courier New" panose="02070309020205020404" pitchFamily="49" charset="0"/>
              </a:rPr>
              <a:t>EMPLOYEE_ID</a:t>
            </a:r>
            <a:r>
              <a:rPr lang="en-US" smtClean="0"/>
              <a:t> column to find 103 and the </a:t>
            </a:r>
            <a:r>
              <a:rPr lang="en-US" smtClean="0">
                <a:latin typeface="Courier New" panose="02070309020205020404" pitchFamily="49" charset="0"/>
              </a:rPr>
              <a:t>LAST_NAME</a:t>
            </a:r>
            <a:r>
              <a:rPr lang="en-US" smtClean="0"/>
              <a:t> column to find Hunold.</a:t>
            </a:r>
          </a:p>
        </p:txBody>
      </p:sp>
    </p:spTree>
    <p:extLst>
      <p:ext uri="{BB962C8B-B14F-4D97-AF65-F5344CB8AC3E}">
        <p14:creationId xmlns:p14="http://schemas.microsoft.com/office/powerpoint/2010/main" val="3955235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panose="020B0604020202020204" pitchFamily="34" charset="0"/>
              </a:defRPr>
            </a:lvl1pPr>
            <a:lvl2pPr marL="742950" indent="-285750" defTabSz="950913" eaLnBrk="0" hangingPunct="0">
              <a:defRPr b="1">
                <a:solidFill>
                  <a:schemeClr val="tx1"/>
                </a:solidFill>
                <a:latin typeface="Arial" panose="020B0604020202020204" pitchFamily="34" charset="0"/>
              </a:defRPr>
            </a:lvl2pPr>
            <a:lvl3pPr marL="1143000" indent="-228600" defTabSz="950913" eaLnBrk="0" hangingPunct="0">
              <a:defRPr b="1">
                <a:solidFill>
                  <a:schemeClr val="tx1"/>
                </a:solidFill>
                <a:latin typeface="Arial" panose="020B0604020202020204" pitchFamily="34" charset="0"/>
              </a:defRPr>
            </a:lvl3pPr>
            <a:lvl4pPr marL="1600200" indent="-228600" defTabSz="950913" eaLnBrk="0" hangingPunct="0">
              <a:defRPr b="1">
                <a:solidFill>
                  <a:schemeClr val="tx1"/>
                </a:solidFill>
                <a:latin typeface="Arial" panose="020B0604020202020204" pitchFamily="34" charset="0"/>
              </a:defRPr>
            </a:lvl4pPr>
            <a:lvl5pPr marL="2057400" indent="-228600" defTabSz="950913" eaLnBrk="0" hangingPunct="0">
              <a:defRPr b="1">
                <a:solidFill>
                  <a:schemeClr val="tx1"/>
                </a:solidFill>
                <a:latin typeface="Arial" panose="020B0604020202020204" pitchFamily="34" charset="0"/>
              </a:defRPr>
            </a:lvl5pPr>
            <a:lvl6pPr marL="25146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solidFill>
                  <a:srgbClr val="000000"/>
                </a:solidFill>
              </a:rPr>
              <a:t>Oracle Database 11</a:t>
            </a:r>
            <a:r>
              <a:rPr lang="en-US" i="1">
                <a:solidFill>
                  <a:srgbClr val="000000"/>
                </a:solidFill>
              </a:rPr>
              <a:t>g</a:t>
            </a:r>
            <a:r>
              <a:rPr lang="en-US">
                <a:solidFill>
                  <a:srgbClr val="000000"/>
                </a:solidFill>
              </a:rPr>
              <a:t>: SQL Fundamentals I</a:t>
            </a:r>
            <a:r>
              <a:rPr lang="en-US"/>
              <a:t>   6 - </a:t>
            </a:r>
            <a:fld id="{61A0363B-971D-41AC-AE94-B7A6C9CCF686}" type="slidenum">
              <a:rPr lang="en-US"/>
              <a:pPr eaLnBrk="1" hangingPunct="1"/>
              <a:t>18</a:t>
            </a:fld>
            <a:endParaRPr lang="en-US"/>
          </a:p>
        </p:txBody>
      </p:sp>
      <p:sp>
        <p:nvSpPr>
          <p:cNvPr id="63491" name="Rectangle 6"/>
          <p:cNvSpPr>
            <a:spLocks noChangeArrowheads="1" noTextEdit="1"/>
          </p:cNvSpPr>
          <p:nvPr>
            <p:ph type="sldImg"/>
          </p:nvPr>
        </p:nvSpPr>
        <p:spPr>
          <a:ln/>
        </p:spPr>
      </p:sp>
      <p:sp>
        <p:nvSpPr>
          <p:cNvPr id="63492" name="Rectangle 7"/>
          <p:cNvSpPr>
            <a:spLocks noGrp="1" noChangeArrowheads="1"/>
          </p:cNvSpPr>
          <p:nvPr>
            <p:ph type="body" idx="1"/>
          </p:nvPr>
        </p:nvSpPr>
        <p:spPr>
          <a:noFill/>
        </p:spPr>
        <p:txBody>
          <a:bodyPr/>
          <a:lstStyle/>
          <a:p>
            <a:pPr eaLnBrk="1" hangingPunct="1"/>
            <a:r>
              <a:rPr lang="en-US" smtClean="0">
                <a:latin typeface="Arial" panose="020B0604020202020204" pitchFamily="34" charset="0"/>
              </a:rPr>
              <a:t>Self-Joins Using the </a:t>
            </a:r>
            <a:r>
              <a:rPr lang="en-US" smtClean="0">
                <a:latin typeface="Courier New" panose="02070309020205020404" pitchFamily="49" charset="0"/>
              </a:rPr>
              <a:t>ON</a:t>
            </a:r>
            <a:r>
              <a:rPr lang="en-US" smtClean="0">
                <a:latin typeface="Arial" panose="020B0604020202020204" pitchFamily="34" charset="0"/>
              </a:rPr>
              <a:t> Clause</a:t>
            </a:r>
          </a:p>
          <a:p>
            <a:pPr lvl="1" eaLnBrk="1" hangingPunct="1"/>
            <a:r>
              <a:rPr lang="en-US" smtClean="0"/>
              <a:t>The </a:t>
            </a:r>
            <a:r>
              <a:rPr lang="en-US" smtClean="0">
                <a:solidFill>
                  <a:schemeClr val="tx1"/>
                </a:solidFill>
                <a:latin typeface="Courier New" panose="02070309020205020404" pitchFamily="49" charset="0"/>
              </a:rPr>
              <a:t>ON</a:t>
            </a:r>
            <a:r>
              <a:rPr lang="en-US" smtClean="0">
                <a:solidFill>
                  <a:schemeClr val="tx1"/>
                </a:solidFill>
              </a:rPr>
              <a:t> clause</a:t>
            </a:r>
            <a:r>
              <a:rPr lang="en-US" smtClean="0"/>
              <a:t> can also be used to join columns that have different names, within the same table or in a different table. </a:t>
            </a:r>
          </a:p>
          <a:p>
            <a:pPr lvl="1" eaLnBrk="1" hangingPunct="1"/>
            <a:r>
              <a:rPr lang="en-US" smtClean="0"/>
              <a:t>The example shown is a self-join of the </a:t>
            </a:r>
            <a:r>
              <a:rPr lang="en-US" smtClean="0">
                <a:latin typeface="Courier New" panose="02070309020205020404" pitchFamily="49" charset="0"/>
              </a:rPr>
              <a:t>EMPLOYEES</a:t>
            </a:r>
            <a:r>
              <a:rPr lang="en-US" smtClean="0"/>
              <a:t> table, based on the </a:t>
            </a:r>
            <a:r>
              <a:rPr lang="en-US" smtClean="0">
                <a:latin typeface="Courier New" panose="02070309020205020404" pitchFamily="49" charset="0"/>
              </a:rPr>
              <a:t>EMPLOYEE_ID</a:t>
            </a:r>
            <a:r>
              <a:rPr lang="en-US" smtClean="0"/>
              <a:t> and </a:t>
            </a:r>
            <a:r>
              <a:rPr lang="en-US" smtClean="0">
                <a:latin typeface="Courier New" panose="02070309020205020404" pitchFamily="49" charset="0"/>
              </a:rPr>
              <a:t>MANAGER_ID</a:t>
            </a:r>
            <a:r>
              <a:rPr lang="en-US" smtClean="0"/>
              <a:t> columns.</a:t>
            </a:r>
          </a:p>
          <a:p>
            <a:pPr lvl="1" eaLnBrk="1" hangingPunct="1"/>
            <a:r>
              <a:rPr lang="en-US" b="1" smtClean="0"/>
              <a:t>Note: </a:t>
            </a:r>
            <a:r>
              <a:rPr lang="en-US" smtClean="0"/>
              <a:t>The parenthesis around the joined columns as in the example in the slide, </a:t>
            </a:r>
            <a:r>
              <a:rPr lang="en-US" smtClean="0">
                <a:latin typeface="Courier New" panose="02070309020205020404" pitchFamily="49" charset="0"/>
              </a:rPr>
              <a:t>(e.manager_id = m.employee_id)</a:t>
            </a:r>
            <a:r>
              <a:rPr lang="en-US" smtClean="0"/>
              <a:t> is </a:t>
            </a:r>
            <a:r>
              <a:rPr lang="en-US" b="1" smtClean="0"/>
              <a:t>optional</a:t>
            </a:r>
            <a:r>
              <a:rPr lang="en-US" smtClean="0"/>
              <a:t>. So, even </a:t>
            </a:r>
            <a:r>
              <a:rPr lang="en-US" smtClean="0">
                <a:latin typeface="Courier New" panose="02070309020205020404" pitchFamily="49" charset="0"/>
              </a:rPr>
              <a:t>ON e.manager_id = m.employee_id</a:t>
            </a:r>
            <a:r>
              <a:rPr lang="en-US" smtClean="0"/>
              <a:t> will work.</a:t>
            </a:r>
          </a:p>
        </p:txBody>
      </p:sp>
    </p:spTree>
    <p:extLst>
      <p:ext uri="{BB962C8B-B14F-4D97-AF65-F5344CB8AC3E}">
        <p14:creationId xmlns:p14="http://schemas.microsoft.com/office/powerpoint/2010/main" val="2029117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panose="020B0604020202020204" pitchFamily="34" charset="0"/>
              </a:defRPr>
            </a:lvl1pPr>
            <a:lvl2pPr marL="742950" indent="-285750" defTabSz="950913" eaLnBrk="0" hangingPunct="0">
              <a:defRPr b="1">
                <a:solidFill>
                  <a:schemeClr val="tx1"/>
                </a:solidFill>
                <a:latin typeface="Arial" panose="020B0604020202020204" pitchFamily="34" charset="0"/>
              </a:defRPr>
            </a:lvl2pPr>
            <a:lvl3pPr marL="1143000" indent="-228600" defTabSz="950913" eaLnBrk="0" hangingPunct="0">
              <a:defRPr b="1">
                <a:solidFill>
                  <a:schemeClr val="tx1"/>
                </a:solidFill>
                <a:latin typeface="Arial" panose="020B0604020202020204" pitchFamily="34" charset="0"/>
              </a:defRPr>
            </a:lvl3pPr>
            <a:lvl4pPr marL="1600200" indent="-228600" defTabSz="950913" eaLnBrk="0" hangingPunct="0">
              <a:defRPr b="1">
                <a:solidFill>
                  <a:schemeClr val="tx1"/>
                </a:solidFill>
                <a:latin typeface="Arial" panose="020B0604020202020204" pitchFamily="34" charset="0"/>
              </a:defRPr>
            </a:lvl4pPr>
            <a:lvl5pPr marL="2057400" indent="-228600" defTabSz="950913" eaLnBrk="0" hangingPunct="0">
              <a:defRPr b="1">
                <a:solidFill>
                  <a:schemeClr val="tx1"/>
                </a:solidFill>
                <a:latin typeface="Arial" panose="020B0604020202020204" pitchFamily="34" charset="0"/>
              </a:defRPr>
            </a:lvl5pPr>
            <a:lvl6pPr marL="25146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solidFill>
                  <a:srgbClr val="000000"/>
                </a:solidFill>
              </a:rPr>
              <a:t>Oracle Database 11</a:t>
            </a:r>
            <a:r>
              <a:rPr lang="en-US" i="1">
                <a:solidFill>
                  <a:srgbClr val="000000"/>
                </a:solidFill>
              </a:rPr>
              <a:t>g</a:t>
            </a:r>
            <a:r>
              <a:rPr lang="en-US">
                <a:solidFill>
                  <a:srgbClr val="000000"/>
                </a:solidFill>
              </a:rPr>
              <a:t>: SQL Fundamentals I</a:t>
            </a:r>
            <a:r>
              <a:rPr lang="en-US"/>
              <a:t>   6 - </a:t>
            </a:r>
            <a:fld id="{4D2B083D-E8B1-41D0-B86D-AA3AAA986821}" type="slidenum">
              <a:rPr lang="en-US"/>
              <a:pPr eaLnBrk="1" hangingPunct="1"/>
              <a:t>19</a:t>
            </a:fld>
            <a:endParaRPr lang="en-US"/>
          </a:p>
        </p:txBody>
      </p:sp>
      <p:sp>
        <p:nvSpPr>
          <p:cNvPr id="65539" name="Rectangle 8"/>
          <p:cNvSpPr>
            <a:spLocks noChangeArrowheads="1" noTextEdit="1"/>
          </p:cNvSpPr>
          <p:nvPr>
            <p:ph type="sldImg"/>
          </p:nvPr>
        </p:nvSpPr>
        <p:spPr>
          <a:ln/>
        </p:spPr>
      </p:sp>
      <p:sp>
        <p:nvSpPr>
          <p:cNvPr id="65540" name="Rectangle 9"/>
          <p:cNvSpPr>
            <a:spLocks noGrp="1" noChangeArrowheads="1"/>
          </p:cNvSpPr>
          <p:nvPr>
            <p:ph type="body" idx="1"/>
          </p:nvPr>
        </p:nvSpPr>
        <p:spPr>
          <a:noFill/>
        </p:spPr>
        <p:txBody>
          <a:bodyPr/>
          <a:lstStyle/>
          <a:p>
            <a:pPr eaLnBrk="1" hangingPunct="1"/>
            <a:r>
              <a:rPr lang="en-US" smtClean="0">
                <a:latin typeface="Arial" panose="020B0604020202020204" pitchFamily="34" charset="0"/>
              </a:rPr>
              <a:t>Nonequijoins</a:t>
            </a:r>
          </a:p>
          <a:p>
            <a:pPr lvl="1" eaLnBrk="1" hangingPunct="1"/>
            <a:r>
              <a:rPr lang="en-US" smtClean="0"/>
              <a:t>A </a:t>
            </a:r>
            <a:r>
              <a:rPr lang="en-US" smtClean="0">
                <a:solidFill>
                  <a:schemeClr val="tx1"/>
                </a:solidFill>
              </a:rPr>
              <a:t>nonequijoin</a:t>
            </a:r>
            <a:r>
              <a:rPr lang="en-US" smtClean="0"/>
              <a:t> is a join condition containing something other than an equality operator.</a:t>
            </a:r>
          </a:p>
          <a:p>
            <a:pPr lvl="1" eaLnBrk="1" hangingPunct="1"/>
            <a:r>
              <a:rPr lang="en-US" smtClean="0"/>
              <a:t>The relationship between the </a:t>
            </a:r>
            <a:r>
              <a:rPr lang="en-US" smtClean="0">
                <a:latin typeface="Courier New" panose="02070309020205020404" pitchFamily="49" charset="0"/>
              </a:rPr>
              <a:t>EMPLOYEES</a:t>
            </a:r>
            <a:r>
              <a:rPr lang="en-US" smtClean="0"/>
              <a:t> table and the </a:t>
            </a:r>
            <a:r>
              <a:rPr lang="en-US" smtClean="0">
                <a:latin typeface="Courier New" panose="02070309020205020404" pitchFamily="49" charset="0"/>
              </a:rPr>
              <a:t>JOB_GRADES</a:t>
            </a:r>
            <a:r>
              <a:rPr lang="en-US" smtClean="0"/>
              <a:t> table is an example of a nonequijoin. The </a:t>
            </a:r>
            <a:r>
              <a:rPr lang="en-US" smtClean="0">
                <a:latin typeface="Courier New" panose="02070309020205020404" pitchFamily="49" charset="0"/>
              </a:rPr>
              <a:t>SALARY</a:t>
            </a:r>
            <a:r>
              <a:rPr lang="en-US" smtClean="0"/>
              <a:t> column in the </a:t>
            </a:r>
            <a:r>
              <a:rPr lang="en-US" smtClean="0">
                <a:latin typeface="Courier New" panose="02070309020205020404" pitchFamily="49" charset="0"/>
              </a:rPr>
              <a:t>EMPLOYEES</a:t>
            </a:r>
            <a:r>
              <a:rPr lang="en-US" smtClean="0"/>
              <a:t> table ranges between the values in the </a:t>
            </a:r>
            <a:r>
              <a:rPr lang="en-US" smtClean="0">
                <a:latin typeface="Courier New" panose="02070309020205020404" pitchFamily="49" charset="0"/>
              </a:rPr>
              <a:t>LOWEST_SAL</a:t>
            </a:r>
            <a:r>
              <a:rPr lang="en-US" smtClean="0"/>
              <a:t> and </a:t>
            </a:r>
            <a:r>
              <a:rPr lang="en-US" smtClean="0">
                <a:latin typeface="Courier New" panose="02070309020205020404" pitchFamily="49" charset="0"/>
              </a:rPr>
              <a:t>HIGHEST_SAL</a:t>
            </a:r>
            <a:r>
              <a:rPr lang="en-US" smtClean="0"/>
              <a:t> columns of the </a:t>
            </a:r>
            <a:r>
              <a:rPr lang="en-US" smtClean="0">
                <a:latin typeface="Courier New" panose="02070309020205020404" pitchFamily="49" charset="0"/>
              </a:rPr>
              <a:t>JOB_GRADES</a:t>
            </a:r>
            <a:r>
              <a:rPr lang="en-US" smtClean="0"/>
              <a:t> table. Therefore, each employee can be graded based on their salary. The relationship is obtained using an operator other than the equality (</a:t>
            </a:r>
            <a:r>
              <a:rPr lang="en-US" smtClean="0">
                <a:latin typeface="Courier New" panose="02070309020205020404" pitchFamily="49" charset="0"/>
              </a:rPr>
              <a:t>=</a:t>
            </a:r>
            <a:r>
              <a:rPr lang="en-US" smtClean="0"/>
              <a:t>) operator.</a:t>
            </a:r>
          </a:p>
        </p:txBody>
      </p:sp>
    </p:spTree>
    <p:extLst>
      <p:ext uri="{BB962C8B-B14F-4D97-AF65-F5344CB8AC3E}">
        <p14:creationId xmlns:p14="http://schemas.microsoft.com/office/powerpoint/2010/main" val="2219782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panose="020B0604020202020204" pitchFamily="34" charset="0"/>
              </a:defRPr>
            </a:lvl1pPr>
            <a:lvl2pPr marL="742950" indent="-285750" defTabSz="950913" eaLnBrk="0" hangingPunct="0">
              <a:defRPr b="1">
                <a:solidFill>
                  <a:schemeClr val="tx1"/>
                </a:solidFill>
                <a:latin typeface="Arial" panose="020B0604020202020204" pitchFamily="34" charset="0"/>
              </a:defRPr>
            </a:lvl2pPr>
            <a:lvl3pPr marL="1143000" indent="-228600" defTabSz="950913" eaLnBrk="0" hangingPunct="0">
              <a:defRPr b="1">
                <a:solidFill>
                  <a:schemeClr val="tx1"/>
                </a:solidFill>
                <a:latin typeface="Arial" panose="020B0604020202020204" pitchFamily="34" charset="0"/>
              </a:defRPr>
            </a:lvl3pPr>
            <a:lvl4pPr marL="1600200" indent="-228600" defTabSz="950913" eaLnBrk="0" hangingPunct="0">
              <a:defRPr b="1">
                <a:solidFill>
                  <a:schemeClr val="tx1"/>
                </a:solidFill>
                <a:latin typeface="Arial" panose="020B0604020202020204" pitchFamily="34" charset="0"/>
              </a:defRPr>
            </a:lvl4pPr>
            <a:lvl5pPr marL="2057400" indent="-228600" defTabSz="950913" eaLnBrk="0" hangingPunct="0">
              <a:defRPr b="1">
                <a:solidFill>
                  <a:schemeClr val="tx1"/>
                </a:solidFill>
                <a:latin typeface="Arial" panose="020B0604020202020204" pitchFamily="34" charset="0"/>
              </a:defRPr>
            </a:lvl5pPr>
            <a:lvl6pPr marL="25146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solidFill>
                  <a:srgbClr val="000000"/>
                </a:solidFill>
              </a:rPr>
              <a:t>Oracle Database 11</a:t>
            </a:r>
            <a:r>
              <a:rPr lang="en-US" i="1">
                <a:solidFill>
                  <a:srgbClr val="000000"/>
                </a:solidFill>
              </a:rPr>
              <a:t>g</a:t>
            </a:r>
            <a:r>
              <a:rPr lang="en-US">
                <a:solidFill>
                  <a:srgbClr val="000000"/>
                </a:solidFill>
              </a:rPr>
              <a:t>: SQL Fundamentals I</a:t>
            </a:r>
            <a:r>
              <a:rPr lang="en-US"/>
              <a:t>   6 - </a:t>
            </a:r>
            <a:fld id="{D1623504-EAB5-4ED2-B387-BB1711A73487}" type="slidenum">
              <a:rPr lang="en-US"/>
              <a:pPr eaLnBrk="1" hangingPunct="1"/>
              <a:t>2</a:t>
            </a:fld>
            <a:endParaRPr lang="en-US"/>
          </a:p>
        </p:txBody>
      </p:sp>
      <p:sp>
        <p:nvSpPr>
          <p:cNvPr id="44035" name="Rectangle 8"/>
          <p:cNvSpPr>
            <a:spLocks noChangeArrowheads="1" noTextEdit="1"/>
          </p:cNvSpPr>
          <p:nvPr>
            <p:ph type="sldImg"/>
          </p:nvPr>
        </p:nvSpPr>
        <p:spPr>
          <a:ln/>
        </p:spPr>
      </p:sp>
      <p:sp>
        <p:nvSpPr>
          <p:cNvPr id="44036" name="Rectangle 9"/>
          <p:cNvSpPr>
            <a:spLocks noGrp="1" noChangeArrowheads="1"/>
          </p:cNvSpPr>
          <p:nvPr>
            <p:ph type="body" idx="1"/>
          </p:nvPr>
        </p:nvSpPr>
        <p:spPr>
          <a:noFill/>
        </p:spPr>
        <p:txBody>
          <a:bodyPr/>
          <a:lstStyle/>
          <a:p>
            <a:pPr eaLnBrk="1" hangingPunct="1"/>
            <a:r>
              <a:rPr lang="en-US" smtClean="0">
                <a:latin typeface="Arial" panose="020B0604020202020204" pitchFamily="34" charset="0"/>
              </a:rPr>
              <a:t>Objectives</a:t>
            </a:r>
          </a:p>
          <a:p>
            <a:pPr lvl="1" eaLnBrk="1" hangingPunct="1"/>
            <a:r>
              <a:rPr lang="en-US" smtClean="0"/>
              <a:t>This lesson explains how to obtain data from more than one table. A </a:t>
            </a:r>
            <a:r>
              <a:rPr lang="en-US" i="1" smtClean="0"/>
              <a:t>join</a:t>
            </a:r>
            <a:r>
              <a:rPr lang="en-US" smtClean="0"/>
              <a:t> is used to view information from multiple tables. Therefore, you can </a:t>
            </a:r>
            <a:r>
              <a:rPr lang="en-US" i="1" smtClean="0"/>
              <a:t>join</a:t>
            </a:r>
            <a:r>
              <a:rPr lang="en-US" smtClean="0"/>
              <a:t> tables together to view information from more than one table.</a:t>
            </a:r>
          </a:p>
          <a:p>
            <a:pPr lvl="1" eaLnBrk="1" hangingPunct="1"/>
            <a:r>
              <a:rPr lang="en-US" b="1" smtClean="0"/>
              <a:t>Note:</a:t>
            </a:r>
            <a:r>
              <a:rPr lang="en-US" smtClean="0"/>
              <a:t> Information about joins is found in the section on “SQL Queries and Subqueries: Joins” in</a:t>
            </a:r>
            <a:br>
              <a:rPr lang="en-US" smtClean="0"/>
            </a:br>
            <a:r>
              <a:rPr lang="en-US" i="1" smtClean="0"/>
              <a:t>Oracle Database SQL Language Reference 11g, Release 1 (11.1)</a:t>
            </a:r>
            <a:r>
              <a:rPr lang="en-US" smtClean="0"/>
              <a:t>.</a:t>
            </a:r>
          </a:p>
        </p:txBody>
      </p:sp>
    </p:spTree>
    <p:extLst>
      <p:ext uri="{BB962C8B-B14F-4D97-AF65-F5344CB8AC3E}">
        <p14:creationId xmlns:p14="http://schemas.microsoft.com/office/powerpoint/2010/main" val="692208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panose="020B0604020202020204" pitchFamily="34" charset="0"/>
              </a:defRPr>
            </a:lvl1pPr>
            <a:lvl2pPr marL="742950" indent="-285750" defTabSz="950913" eaLnBrk="0" hangingPunct="0">
              <a:defRPr b="1">
                <a:solidFill>
                  <a:schemeClr val="tx1"/>
                </a:solidFill>
                <a:latin typeface="Arial" panose="020B0604020202020204" pitchFamily="34" charset="0"/>
              </a:defRPr>
            </a:lvl2pPr>
            <a:lvl3pPr marL="1143000" indent="-228600" defTabSz="950913" eaLnBrk="0" hangingPunct="0">
              <a:defRPr b="1">
                <a:solidFill>
                  <a:schemeClr val="tx1"/>
                </a:solidFill>
                <a:latin typeface="Arial" panose="020B0604020202020204" pitchFamily="34" charset="0"/>
              </a:defRPr>
            </a:lvl3pPr>
            <a:lvl4pPr marL="1600200" indent="-228600" defTabSz="950913" eaLnBrk="0" hangingPunct="0">
              <a:defRPr b="1">
                <a:solidFill>
                  <a:schemeClr val="tx1"/>
                </a:solidFill>
                <a:latin typeface="Arial" panose="020B0604020202020204" pitchFamily="34" charset="0"/>
              </a:defRPr>
            </a:lvl4pPr>
            <a:lvl5pPr marL="2057400" indent="-228600" defTabSz="950913" eaLnBrk="0" hangingPunct="0">
              <a:defRPr b="1">
                <a:solidFill>
                  <a:schemeClr val="tx1"/>
                </a:solidFill>
                <a:latin typeface="Arial" panose="020B0604020202020204" pitchFamily="34" charset="0"/>
              </a:defRPr>
            </a:lvl5pPr>
            <a:lvl6pPr marL="25146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solidFill>
                  <a:srgbClr val="000000"/>
                </a:solidFill>
              </a:rPr>
              <a:t>Oracle Database 11</a:t>
            </a:r>
            <a:r>
              <a:rPr lang="en-US" i="1">
                <a:solidFill>
                  <a:srgbClr val="000000"/>
                </a:solidFill>
              </a:rPr>
              <a:t>g</a:t>
            </a:r>
            <a:r>
              <a:rPr lang="en-US">
                <a:solidFill>
                  <a:srgbClr val="000000"/>
                </a:solidFill>
              </a:rPr>
              <a:t>: SQL Fundamentals I</a:t>
            </a:r>
            <a:r>
              <a:rPr lang="en-US"/>
              <a:t>   6 - </a:t>
            </a:r>
            <a:fld id="{9105AEB2-B607-48E3-A9C2-B4DAE61B008F}" type="slidenum">
              <a:rPr lang="en-US"/>
              <a:pPr eaLnBrk="1" hangingPunct="1"/>
              <a:t>20</a:t>
            </a:fld>
            <a:endParaRPr lang="en-US"/>
          </a:p>
        </p:txBody>
      </p:sp>
      <p:sp>
        <p:nvSpPr>
          <p:cNvPr id="66563" name="Rectangle 6"/>
          <p:cNvSpPr>
            <a:spLocks noChangeArrowheads="1" noTextEdit="1"/>
          </p:cNvSpPr>
          <p:nvPr>
            <p:ph type="sldImg"/>
          </p:nvPr>
        </p:nvSpPr>
        <p:spPr>
          <a:ln/>
        </p:spPr>
      </p:sp>
      <p:sp>
        <p:nvSpPr>
          <p:cNvPr id="66564" name="Rectangle 7"/>
          <p:cNvSpPr>
            <a:spLocks noGrp="1" noChangeArrowheads="1"/>
          </p:cNvSpPr>
          <p:nvPr>
            <p:ph type="body" idx="1"/>
          </p:nvPr>
        </p:nvSpPr>
        <p:spPr>
          <a:noFill/>
        </p:spPr>
        <p:txBody>
          <a:bodyPr/>
          <a:lstStyle/>
          <a:p>
            <a:pPr eaLnBrk="1" hangingPunct="1"/>
            <a:r>
              <a:rPr lang="en-US" smtClean="0">
                <a:latin typeface="Arial" panose="020B0604020202020204" pitchFamily="34" charset="0"/>
              </a:rPr>
              <a:t>Retrieving Records with Nonequijoins </a:t>
            </a:r>
          </a:p>
          <a:p>
            <a:pPr lvl="1" eaLnBrk="1" hangingPunct="1"/>
            <a:r>
              <a:rPr lang="en-US" smtClean="0"/>
              <a:t>The example in the slide creates a nonequijoin to evaluate an employee’s salary grade. The salary must be </a:t>
            </a:r>
            <a:r>
              <a:rPr lang="en-US" i="1" smtClean="0"/>
              <a:t>between</a:t>
            </a:r>
            <a:r>
              <a:rPr lang="en-US" smtClean="0"/>
              <a:t> any pair of the low and high salary ranges.</a:t>
            </a:r>
          </a:p>
          <a:p>
            <a:pPr lvl="1" eaLnBrk="1" hangingPunct="1">
              <a:spcBef>
                <a:spcPct val="15000"/>
              </a:spcBef>
            </a:pPr>
            <a:r>
              <a:rPr lang="en-US" smtClean="0"/>
              <a:t>It is important to note that all employees appear exactly once when this query is executed. No employee is repeated in the list. There are two reasons for this:</a:t>
            </a:r>
          </a:p>
          <a:p>
            <a:pPr lvl="2" eaLnBrk="1" hangingPunct="1"/>
            <a:r>
              <a:rPr lang="en-US" smtClean="0"/>
              <a:t>None of the rows in the </a:t>
            </a:r>
            <a:r>
              <a:rPr lang="en-US" smtClean="0">
                <a:latin typeface="Courier New" panose="02070309020205020404" pitchFamily="49" charset="0"/>
              </a:rPr>
              <a:t>JOB_GRADES</a:t>
            </a:r>
            <a:r>
              <a:rPr lang="en-US" smtClean="0"/>
              <a:t> table contain grades that overlap. That is, the salary value for an employee can lie only between the low salary and high salary values of one of the rows in the salary grade table.</a:t>
            </a:r>
          </a:p>
          <a:p>
            <a:pPr lvl="2" eaLnBrk="1" hangingPunct="1"/>
            <a:r>
              <a:rPr lang="en-US" smtClean="0"/>
              <a:t>All of the employees’ salaries lie within the limits provided by the job grade table. That is, no employee earns less than the lowest value contained in the </a:t>
            </a:r>
            <a:r>
              <a:rPr lang="en-US" smtClean="0">
                <a:latin typeface="Courier New" panose="02070309020205020404" pitchFamily="49" charset="0"/>
              </a:rPr>
              <a:t>LOWEST_SAL</a:t>
            </a:r>
            <a:r>
              <a:rPr lang="en-US" smtClean="0"/>
              <a:t> column or more than the highest value contained in the </a:t>
            </a:r>
            <a:r>
              <a:rPr lang="en-US" smtClean="0">
                <a:latin typeface="Courier New" panose="02070309020205020404" pitchFamily="49" charset="0"/>
              </a:rPr>
              <a:t>HIGHEST_SAL</a:t>
            </a:r>
            <a:r>
              <a:rPr lang="en-US" smtClean="0"/>
              <a:t> column.</a:t>
            </a:r>
            <a:endParaRPr lang="en-US" b="1" smtClean="0"/>
          </a:p>
          <a:p>
            <a:pPr lvl="1" eaLnBrk="1" hangingPunct="1"/>
            <a:r>
              <a:rPr lang="en-US" b="1" smtClean="0"/>
              <a:t>Note:</a:t>
            </a:r>
            <a:r>
              <a:rPr lang="en-US" smtClean="0"/>
              <a:t> Other conditions (such as </a:t>
            </a:r>
            <a:r>
              <a:rPr lang="en-US" smtClean="0">
                <a:latin typeface="Courier New" panose="02070309020205020404" pitchFamily="49" charset="0"/>
              </a:rPr>
              <a:t>&lt;=</a:t>
            </a:r>
            <a:r>
              <a:rPr lang="en-US" smtClean="0"/>
              <a:t> and </a:t>
            </a:r>
            <a:r>
              <a:rPr lang="en-US" smtClean="0">
                <a:latin typeface="Courier New" panose="02070309020205020404" pitchFamily="49" charset="0"/>
              </a:rPr>
              <a:t>&gt;=)</a:t>
            </a:r>
            <a:r>
              <a:rPr lang="en-US" smtClean="0"/>
              <a:t> can be used, but </a:t>
            </a:r>
            <a:r>
              <a:rPr lang="en-US" smtClean="0">
                <a:latin typeface="Courier New" panose="02070309020205020404" pitchFamily="49" charset="0"/>
              </a:rPr>
              <a:t>BETWEEN</a:t>
            </a:r>
            <a:r>
              <a:rPr lang="en-US" smtClean="0"/>
              <a:t> is the simplest. Remember to specify the low value first and the high value last when using the </a:t>
            </a:r>
            <a:r>
              <a:rPr lang="en-US" smtClean="0">
                <a:latin typeface="Courier New" panose="02070309020205020404" pitchFamily="49" charset="0"/>
              </a:rPr>
              <a:t>BETWEEN</a:t>
            </a:r>
            <a:r>
              <a:rPr lang="en-US" smtClean="0"/>
              <a:t> condition. The Oracle server translates the </a:t>
            </a:r>
            <a:r>
              <a:rPr lang="en-US" smtClean="0">
                <a:latin typeface="Courier New" panose="02070309020205020404" pitchFamily="49" charset="0"/>
              </a:rPr>
              <a:t>BETWEEN</a:t>
            </a:r>
            <a:r>
              <a:rPr lang="en-US" smtClean="0"/>
              <a:t> condition to a pair of </a:t>
            </a:r>
            <a:r>
              <a:rPr lang="en-US" smtClean="0">
                <a:latin typeface="Courier New" panose="02070309020205020404" pitchFamily="49" charset="0"/>
              </a:rPr>
              <a:t>AND</a:t>
            </a:r>
            <a:r>
              <a:rPr lang="en-US" smtClean="0"/>
              <a:t> conditions. Therefore, using </a:t>
            </a:r>
            <a:r>
              <a:rPr lang="en-US" smtClean="0">
                <a:latin typeface="Courier New" panose="02070309020205020404" pitchFamily="49" charset="0"/>
              </a:rPr>
              <a:t>BETWEEN</a:t>
            </a:r>
            <a:r>
              <a:rPr lang="en-US" smtClean="0"/>
              <a:t> has no performance benefits, but should be used only for logical simplicity.</a:t>
            </a:r>
          </a:p>
          <a:p>
            <a:pPr lvl="1" eaLnBrk="1" hangingPunct="1">
              <a:spcBef>
                <a:spcPct val="15000"/>
              </a:spcBef>
            </a:pPr>
            <a:r>
              <a:rPr lang="en-US" smtClean="0"/>
              <a:t>Table aliases have been specified in the slide example for performance reasons, not because of possible ambiguity.</a:t>
            </a:r>
          </a:p>
        </p:txBody>
      </p:sp>
    </p:spTree>
    <p:extLst>
      <p:ext uri="{BB962C8B-B14F-4D97-AF65-F5344CB8AC3E}">
        <p14:creationId xmlns:p14="http://schemas.microsoft.com/office/powerpoint/2010/main" val="3297629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panose="020B0604020202020204" pitchFamily="34" charset="0"/>
              </a:defRPr>
            </a:lvl1pPr>
            <a:lvl2pPr marL="742950" indent="-285750" defTabSz="950913" eaLnBrk="0" hangingPunct="0">
              <a:defRPr b="1">
                <a:solidFill>
                  <a:schemeClr val="tx1"/>
                </a:solidFill>
                <a:latin typeface="Arial" panose="020B0604020202020204" pitchFamily="34" charset="0"/>
              </a:defRPr>
            </a:lvl2pPr>
            <a:lvl3pPr marL="1143000" indent="-228600" defTabSz="950913" eaLnBrk="0" hangingPunct="0">
              <a:defRPr b="1">
                <a:solidFill>
                  <a:schemeClr val="tx1"/>
                </a:solidFill>
                <a:latin typeface="Arial" panose="020B0604020202020204" pitchFamily="34" charset="0"/>
              </a:defRPr>
            </a:lvl3pPr>
            <a:lvl4pPr marL="1600200" indent="-228600" defTabSz="950913" eaLnBrk="0" hangingPunct="0">
              <a:defRPr b="1">
                <a:solidFill>
                  <a:schemeClr val="tx1"/>
                </a:solidFill>
                <a:latin typeface="Arial" panose="020B0604020202020204" pitchFamily="34" charset="0"/>
              </a:defRPr>
            </a:lvl4pPr>
            <a:lvl5pPr marL="2057400" indent="-228600" defTabSz="950913" eaLnBrk="0" hangingPunct="0">
              <a:defRPr b="1">
                <a:solidFill>
                  <a:schemeClr val="tx1"/>
                </a:solidFill>
                <a:latin typeface="Arial" panose="020B0604020202020204" pitchFamily="34" charset="0"/>
              </a:defRPr>
            </a:lvl5pPr>
            <a:lvl6pPr marL="25146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solidFill>
                  <a:srgbClr val="000000"/>
                </a:solidFill>
              </a:rPr>
              <a:t>Oracle Database 11</a:t>
            </a:r>
            <a:r>
              <a:rPr lang="en-US" i="1">
                <a:solidFill>
                  <a:srgbClr val="000000"/>
                </a:solidFill>
              </a:rPr>
              <a:t>g</a:t>
            </a:r>
            <a:r>
              <a:rPr lang="en-US">
                <a:solidFill>
                  <a:srgbClr val="000000"/>
                </a:solidFill>
              </a:rPr>
              <a:t>: SQL Fundamentals I</a:t>
            </a:r>
            <a:r>
              <a:rPr lang="en-US"/>
              <a:t>   6 - </a:t>
            </a:r>
            <a:fld id="{9AF302DA-56A2-4291-984C-C70F259F969D}" type="slidenum">
              <a:rPr lang="en-US"/>
              <a:pPr eaLnBrk="1" hangingPunct="1"/>
              <a:t>21</a:t>
            </a:fld>
            <a:endParaRPr lang="en-US"/>
          </a:p>
        </p:txBody>
      </p:sp>
      <p:sp>
        <p:nvSpPr>
          <p:cNvPr id="68611" name="Rectangle 7"/>
          <p:cNvSpPr>
            <a:spLocks noChangeArrowheads="1" noTextEdit="1"/>
          </p:cNvSpPr>
          <p:nvPr>
            <p:ph type="sldImg"/>
          </p:nvPr>
        </p:nvSpPr>
        <p:spPr>
          <a:ln/>
        </p:spPr>
      </p:sp>
      <p:sp>
        <p:nvSpPr>
          <p:cNvPr id="68612" name="Rectangle 8"/>
          <p:cNvSpPr>
            <a:spLocks noGrp="1" noChangeArrowheads="1"/>
          </p:cNvSpPr>
          <p:nvPr>
            <p:ph type="body" idx="1"/>
          </p:nvPr>
        </p:nvSpPr>
        <p:spPr>
          <a:noFill/>
        </p:spPr>
        <p:txBody>
          <a:bodyPr/>
          <a:lstStyle/>
          <a:p>
            <a:pPr eaLnBrk="1" hangingPunct="1"/>
            <a:r>
              <a:rPr lang="en-US" smtClean="0">
                <a:latin typeface="Arial" panose="020B0604020202020204" pitchFamily="34" charset="0"/>
              </a:rPr>
              <a:t>Returning Records with No Direct Match Using </a:t>
            </a:r>
            <a:r>
              <a:rPr lang="en-US" smtClean="0">
                <a:latin typeface="Courier New" panose="02070309020205020404" pitchFamily="49" charset="0"/>
              </a:rPr>
              <a:t>OUTER</a:t>
            </a:r>
            <a:r>
              <a:rPr lang="en-US" smtClean="0">
                <a:latin typeface="Arial" panose="020B0604020202020204" pitchFamily="34" charset="0"/>
              </a:rPr>
              <a:t> Joins</a:t>
            </a:r>
            <a:endParaRPr lang="en-US" smtClean="0">
              <a:latin typeface="Times New Roman" panose="02020603050405020304" pitchFamily="18" charset="0"/>
            </a:endParaRPr>
          </a:p>
          <a:p>
            <a:pPr lvl="1" eaLnBrk="1" hangingPunct="1"/>
            <a:r>
              <a:rPr lang="en-US" smtClean="0"/>
              <a:t>If a row does not satisfy a join condition, the row does not appear in the query result.</a:t>
            </a:r>
          </a:p>
          <a:p>
            <a:pPr lvl="1" eaLnBrk="1" hangingPunct="1"/>
            <a:r>
              <a:rPr lang="en-US" smtClean="0"/>
              <a:t>In the slide example, a simple equijoin condition is used on the </a:t>
            </a:r>
            <a:r>
              <a:rPr lang="en-US" smtClean="0">
                <a:latin typeface="Courier New" panose="02070309020205020404" pitchFamily="49" charset="0"/>
              </a:rPr>
              <a:t>EMPLOYEES</a:t>
            </a:r>
            <a:r>
              <a:rPr lang="en-US" smtClean="0"/>
              <a:t> and </a:t>
            </a:r>
            <a:r>
              <a:rPr lang="en-US" smtClean="0">
                <a:latin typeface="Courier New" panose="02070309020205020404" pitchFamily="49" charset="0"/>
              </a:rPr>
              <a:t>DEPARTMENTS</a:t>
            </a:r>
            <a:r>
              <a:rPr lang="en-US" smtClean="0"/>
              <a:t> tables to return the result on the right. The result set does not contain the following:</a:t>
            </a:r>
          </a:p>
          <a:p>
            <a:pPr lvl="2" eaLnBrk="1" hangingPunct="1"/>
            <a:r>
              <a:rPr lang="en-US" smtClean="0"/>
              <a:t>Department ID 190, because there are no employees with that department ID recorded in the </a:t>
            </a:r>
            <a:r>
              <a:rPr lang="en-US" smtClean="0">
                <a:latin typeface="Courier New" panose="02070309020205020404" pitchFamily="49" charset="0"/>
              </a:rPr>
              <a:t>EMPLOYEES</a:t>
            </a:r>
            <a:r>
              <a:rPr lang="en-US" smtClean="0"/>
              <a:t> table</a:t>
            </a:r>
          </a:p>
          <a:p>
            <a:pPr lvl="2" eaLnBrk="1" hangingPunct="1"/>
            <a:r>
              <a:rPr lang="en-US" smtClean="0"/>
              <a:t>The employee with the last name of Grant, because this employee has not been assigned a department ID</a:t>
            </a:r>
          </a:p>
          <a:p>
            <a:pPr lvl="1" eaLnBrk="1" hangingPunct="1"/>
            <a:r>
              <a:rPr lang="en-US" smtClean="0"/>
              <a:t>To return the department record that does not have any employees, or employees that do not have an assigned department, you can use an </a:t>
            </a:r>
            <a:r>
              <a:rPr lang="en-US" smtClean="0">
                <a:latin typeface="Courier New" panose="02070309020205020404" pitchFamily="49" charset="0"/>
              </a:rPr>
              <a:t>OUTER</a:t>
            </a:r>
            <a:r>
              <a:rPr lang="en-US" smtClean="0"/>
              <a:t> join.</a:t>
            </a:r>
          </a:p>
        </p:txBody>
      </p:sp>
    </p:spTree>
    <p:extLst>
      <p:ext uri="{BB962C8B-B14F-4D97-AF65-F5344CB8AC3E}">
        <p14:creationId xmlns:p14="http://schemas.microsoft.com/office/powerpoint/2010/main" val="2660184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panose="020B0604020202020204" pitchFamily="34" charset="0"/>
              </a:defRPr>
            </a:lvl1pPr>
            <a:lvl2pPr marL="742950" indent="-285750" defTabSz="950913" eaLnBrk="0" hangingPunct="0">
              <a:defRPr b="1">
                <a:solidFill>
                  <a:schemeClr val="tx1"/>
                </a:solidFill>
                <a:latin typeface="Arial" panose="020B0604020202020204" pitchFamily="34" charset="0"/>
              </a:defRPr>
            </a:lvl2pPr>
            <a:lvl3pPr marL="1143000" indent="-228600" defTabSz="950913" eaLnBrk="0" hangingPunct="0">
              <a:defRPr b="1">
                <a:solidFill>
                  <a:schemeClr val="tx1"/>
                </a:solidFill>
                <a:latin typeface="Arial" panose="020B0604020202020204" pitchFamily="34" charset="0"/>
              </a:defRPr>
            </a:lvl3pPr>
            <a:lvl4pPr marL="1600200" indent="-228600" defTabSz="950913" eaLnBrk="0" hangingPunct="0">
              <a:defRPr b="1">
                <a:solidFill>
                  <a:schemeClr val="tx1"/>
                </a:solidFill>
                <a:latin typeface="Arial" panose="020B0604020202020204" pitchFamily="34" charset="0"/>
              </a:defRPr>
            </a:lvl4pPr>
            <a:lvl5pPr marL="2057400" indent="-228600" defTabSz="950913" eaLnBrk="0" hangingPunct="0">
              <a:defRPr b="1">
                <a:solidFill>
                  <a:schemeClr val="tx1"/>
                </a:solidFill>
                <a:latin typeface="Arial" panose="020B0604020202020204" pitchFamily="34" charset="0"/>
              </a:defRPr>
            </a:lvl5pPr>
            <a:lvl6pPr marL="25146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solidFill>
                  <a:srgbClr val="000000"/>
                </a:solidFill>
              </a:rPr>
              <a:t>Oracle Database 11</a:t>
            </a:r>
            <a:r>
              <a:rPr lang="en-US" i="1">
                <a:solidFill>
                  <a:srgbClr val="000000"/>
                </a:solidFill>
              </a:rPr>
              <a:t>g</a:t>
            </a:r>
            <a:r>
              <a:rPr lang="en-US">
                <a:solidFill>
                  <a:srgbClr val="000000"/>
                </a:solidFill>
              </a:rPr>
              <a:t>: SQL Fundamentals I</a:t>
            </a:r>
            <a:r>
              <a:rPr lang="en-US"/>
              <a:t>   6 - </a:t>
            </a:r>
            <a:fld id="{C5B07B1F-BA46-4BEE-AB6E-EB547213A88F}" type="slidenum">
              <a:rPr lang="en-US"/>
              <a:pPr eaLnBrk="1" hangingPunct="1"/>
              <a:t>22</a:t>
            </a:fld>
            <a:endParaRPr lang="en-US"/>
          </a:p>
        </p:txBody>
      </p:sp>
      <p:sp>
        <p:nvSpPr>
          <p:cNvPr id="69635" name="Rectangle 6"/>
          <p:cNvSpPr>
            <a:spLocks noChangeArrowheads="1" noTextEdit="1"/>
          </p:cNvSpPr>
          <p:nvPr>
            <p:ph type="sldImg"/>
          </p:nvPr>
        </p:nvSpPr>
        <p:spPr>
          <a:ln/>
        </p:spPr>
      </p:sp>
      <p:sp>
        <p:nvSpPr>
          <p:cNvPr id="69636" name="Rectangle 7"/>
          <p:cNvSpPr>
            <a:spLocks noGrp="1" noChangeArrowheads="1"/>
          </p:cNvSpPr>
          <p:nvPr>
            <p:ph type="body" idx="1"/>
          </p:nvPr>
        </p:nvSpPr>
        <p:spPr>
          <a:noFill/>
        </p:spPr>
        <p:txBody>
          <a:bodyPr/>
          <a:lstStyle/>
          <a:p>
            <a:pPr eaLnBrk="1" hangingPunct="1"/>
            <a:r>
              <a:rPr lang="en-US" smtClean="0">
                <a:latin typeface="Courier New" panose="02070309020205020404" pitchFamily="49" charset="0"/>
              </a:rPr>
              <a:t>INNER</a:t>
            </a:r>
            <a:r>
              <a:rPr lang="en-US" smtClean="0">
                <a:latin typeface="Arial" panose="020B0604020202020204" pitchFamily="34" charset="0"/>
              </a:rPr>
              <a:t> Versus </a:t>
            </a:r>
            <a:r>
              <a:rPr lang="en-US" smtClean="0">
                <a:latin typeface="Courier New" panose="02070309020205020404" pitchFamily="49" charset="0"/>
              </a:rPr>
              <a:t>OUTER</a:t>
            </a:r>
            <a:r>
              <a:rPr lang="en-US" smtClean="0">
                <a:latin typeface="Arial" panose="020B0604020202020204" pitchFamily="34" charset="0"/>
              </a:rPr>
              <a:t> Joins</a:t>
            </a:r>
          </a:p>
          <a:p>
            <a:pPr lvl="1" eaLnBrk="1" hangingPunct="1"/>
            <a:r>
              <a:rPr lang="en-US" smtClean="0"/>
              <a:t>Joining tables with the </a:t>
            </a:r>
            <a:r>
              <a:rPr lang="en-US" smtClean="0">
                <a:latin typeface="Courier New" panose="02070309020205020404" pitchFamily="49" charset="0"/>
              </a:rPr>
              <a:t>NATURAL</a:t>
            </a:r>
            <a:r>
              <a:rPr lang="en-US" smtClean="0"/>
              <a:t> </a:t>
            </a:r>
            <a:r>
              <a:rPr lang="en-US" smtClean="0">
                <a:latin typeface="Courier New" panose="02070309020205020404" pitchFamily="49" charset="0"/>
              </a:rPr>
              <a:t>JOIN</a:t>
            </a:r>
            <a:r>
              <a:rPr lang="en-US" smtClean="0"/>
              <a:t>, </a:t>
            </a:r>
            <a:r>
              <a:rPr lang="en-US" smtClean="0">
                <a:latin typeface="Courier New" panose="02070309020205020404" pitchFamily="49" charset="0"/>
              </a:rPr>
              <a:t>USING</a:t>
            </a:r>
            <a:r>
              <a:rPr lang="en-US" smtClean="0"/>
              <a:t>, or </a:t>
            </a:r>
            <a:r>
              <a:rPr lang="en-US" smtClean="0">
                <a:latin typeface="Courier New" panose="02070309020205020404" pitchFamily="49" charset="0"/>
              </a:rPr>
              <a:t>ON</a:t>
            </a:r>
            <a:r>
              <a:rPr lang="en-US" smtClean="0"/>
              <a:t> clauses results in an </a:t>
            </a:r>
            <a:r>
              <a:rPr lang="en-US" smtClean="0">
                <a:latin typeface="Courier New" panose="02070309020205020404" pitchFamily="49" charset="0"/>
              </a:rPr>
              <a:t>INNER</a:t>
            </a:r>
            <a:r>
              <a:rPr lang="en-US" smtClean="0"/>
              <a:t> join. Any unmatched rows are not displayed in the output. To return the unmatched rows, you can use an </a:t>
            </a:r>
            <a:r>
              <a:rPr lang="en-US" smtClean="0">
                <a:latin typeface="Courier New" panose="02070309020205020404" pitchFamily="49" charset="0"/>
              </a:rPr>
              <a:t>OUTER</a:t>
            </a:r>
            <a:r>
              <a:rPr lang="en-US" smtClean="0"/>
              <a:t> join. An </a:t>
            </a:r>
            <a:r>
              <a:rPr lang="en-US" smtClean="0">
                <a:latin typeface="Courier New" panose="02070309020205020404" pitchFamily="49" charset="0"/>
              </a:rPr>
              <a:t>OUTER</a:t>
            </a:r>
            <a:r>
              <a:rPr lang="en-US" smtClean="0"/>
              <a:t> join returns all rows that satisfy the join condition and also returns some or all of those rows from one table for which no rows from the other table satisfy the join condition. </a:t>
            </a:r>
          </a:p>
          <a:p>
            <a:pPr lvl="1" eaLnBrk="1" hangingPunct="1"/>
            <a:r>
              <a:rPr lang="en-US" smtClean="0"/>
              <a:t>There are three types of </a:t>
            </a:r>
            <a:r>
              <a:rPr lang="en-US" smtClean="0">
                <a:latin typeface="Courier New" panose="02070309020205020404" pitchFamily="49" charset="0"/>
              </a:rPr>
              <a:t>OUTER</a:t>
            </a:r>
            <a:r>
              <a:rPr lang="en-US" smtClean="0"/>
              <a:t> joins:</a:t>
            </a:r>
          </a:p>
          <a:p>
            <a:pPr lvl="2" eaLnBrk="1" hangingPunct="1">
              <a:buSzPct val="70000"/>
              <a:buFont typeface="Courier New" panose="02070309020205020404" pitchFamily="49" charset="0"/>
              <a:buChar char="•"/>
            </a:pPr>
            <a:r>
              <a:rPr lang="en-US" smtClean="0">
                <a:latin typeface="Courier New" panose="02070309020205020404" pitchFamily="49" charset="0"/>
              </a:rPr>
              <a:t>LEFT</a:t>
            </a:r>
            <a:r>
              <a:rPr lang="en-US" smtClean="0"/>
              <a:t> </a:t>
            </a:r>
            <a:r>
              <a:rPr lang="en-US" smtClean="0">
                <a:latin typeface="Courier New" panose="02070309020205020404" pitchFamily="49" charset="0"/>
              </a:rPr>
              <a:t>OUTER</a:t>
            </a:r>
          </a:p>
          <a:p>
            <a:pPr lvl="2" eaLnBrk="1" hangingPunct="1">
              <a:buSzPct val="70000"/>
              <a:buFont typeface="Courier New" panose="02070309020205020404" pitchFamily="49" charset="0"/>
              <a:buChar char="•"/>
            </a:pPr>
            <a:r>
              <a:rPr lang="en-US" smtClean="0">
                <a:latin typeface="Courier New" panose="02070309020205020404" pitchFamily="49" charset="0"/>
              </a:rPr>
              <a:t>RIGHT</a:t>
            </a:r>
            <a:r>
              <a:rPr lang="en-US" smtClean="0"/>
              <a:t> </a:t>
            </a:r>
            <a:r>
              <a:rPr lang="en-US" smtClean="0">
                <a:latin typeface="Courier New" panose="02070309020205020404" pitchFamily="49" charset="0"/>
              </a:rPr>
              <a:t>OUTER</a:t>
            </a:r>
          </a:p>
          <a:p>
            <a:pPr lvl="2" eaLnBrk="1" hangingPunct="1">
              <a:buSzPct val="70000"/>
              <a:buFont typeface="Courier New" panose="02070309020205020404" pitchFamily="49" charset="0"/>
              <a:buChar char="•"/>
            </a:pPr>
            <a:r>
              <a:rPr lang="en-US" smtClean="0">
                <a:latin typeface="Courier New" panose="02070309020205020404" pitchFamily="49" charset="0"/>
              </a:rPr>
              <a:t>FULL</a:t>
            </a:r>
            <a:r>
              <a:rPr lang="en-US" smtClean="0"/>
              <a:t> </a:t>
            </a:r>
            <a:r>
              <a:rPr lang="en-US" smtClean="0">
                <a:latin typeface="Courier New" panose="02070309020205020404" pitchFamily="49" charset="0"/>
              </a:rPr>
              <a:t>OUTER</a:t>
            </a:r>
          </a:p>
        </p:txBody>
      </p:sp>
    </p:spTree>
    <p:extLst>
      <p:ext uri="{BB962C8B-B14F-4D97-AF65-F5344CB8AC3E}">
        <p14:creationId xmlns:p14="http://schemas.microsoft.com/office/powerpoint/2010/main" val="1936374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panose="020B0604020202020204" pitchFamily="34" charset="0"/>
              </a:defRPr>
            </a:lvl1pPr>
            <a:lvl2pPr marL="742950" indent="-285750" defTabSz="950913" eaLnBrk="0" hangingPunct="0">
              <a:defRPr b="1">
                <a:solidFill>
                  <a:schemeClr val="tx1"/>
                </a:solidFill>
                <a:latin typeface="Arial" panose="020B0604020202020204" pitchFamily="34" charset="0"/>
              </a:defRPr>
            </a:lvl2pPr>
            <a:lvl3pPr marL="1143000" indent="-228600" defTabSz="950913" eaLnBrk="0" hangingPunct="0">
              <a:defRPr b="1">
                <a:solidFill>
                  <a:schemeClr val="tx1"/>
                </a:solidFill>
                <a:latin typeface="Arial" panose="020B0604020202020204" pitchFamily="34" charset="0"/>
              </a:defRPr>
            </a:lvl3pPr>
            <a:lvl4pPr marL="1600200" indent="-228600" defTabSz="950913" eaLnBrk="0" hangingPunct="0">
              <a:defRPr b="1">
                <a:solidFill>
                  <a:schemeClr val="tx1"/>
                </a:solidFill>
                <a:latin typeface="Arial" panose="020B0604020202020204" pitchFamily="34" charset="0"/>
              </a:defRPr>
            </a:lvl4pPr>
            <a:lvl5pPr marL="2057400" indent="-228600" defTabSz="950913" eaLnBrk="0" hangingPunct="0">
              <a:defRPr b="1">
                <a:solidFill>
                  <a:schemeClr val="tx1"/>
                </a:solidFill>
                <a:latin typeface="Arial" panose="020B0604020202020204" pitchFamily="34" charset="0"/>
              </a:defRPr>
            </a:lvl5pPr>
            <a:lvl6pPr marL="25146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solidFill>
                  <a:srgbClr val="000000"/>
                </a:solidFill>
              </a:rPr>
              <a:t>Oracle Database 11</a:t>
            </a:r>
            <a:r>
              <a:rPr lang="en-US" i="1">
                <a:solidFill>
                  <a:srgbClr val="000000"/>
                </a:solidFill>
              </a:rPr>
              <a:t>g</a:t>
            </a:r>
            <a:r>
              <a:rPr lang="en-US">
                <a:solidFill>
                  <a:srgbClr val="000000"/>
                </a:solidFill>
              </a:rPr>
              <a:t>: SQL Fundamentals I</a:t>
            </a:r>
            <a:r>
              <a:rPr lang="en-US"/>
              <a:t>   6 - </a:t>
            </a:r>
            <a:fld id="{A6000B0D-8E04-49C3-88B0-44754AA5837C}" type="slidenum">
              <a:rPr lang="en-US"/>
              <a:pPr eaLnBrk="1" hangingPunct="1"/>
              <a:t>23</a:t>
            </a:fld>
            <a:endParaRPr lang="en-US"/>
          </a:p>
        </p:txBody>
      </p:sp>
      <p:sp>
        <p:nvSpPr>
          <p:cNvPr id="70659" name="Rectangle 6"/>
          <p:cNvSpPr>
            <a:spLocks noChangeArrowheads="1" noTextEdit="1"/>
          </p:cNvSpPr>
          <p:nvPr>
            <p:ph type="sldImg"/>
          </p:nvPr>
        </p:nvSpPr>
        <p:spPr>
          <a:ln/>
        </p:spPr>
      </p:sp>
      <p:sp>
        <p:nvSpPr>
          <p:cNvPr id="70660" name="Rectangle 7"/>
          <p:cNvSpPr>
            <a:spLocks noGrp="1" noChangeArrowheads="1"/>
          </p:cNvSpPr>
          <p:nvPr>
            <p:ph type="body" idx="1"/>
          </p:nvPr>
        </p:nvSpPr>
        <p:spPr>
          <a:noFill/>
        </p:spPr>
        <p:txBody>
          <a:bodyPr/>
          <a:lstStyle/>
          <a:p>
            <a:pPr eaLnBrk="1" hangingPunct="1"/>
            <a:r>
              <a:rPr lang="en-US" smtClean="0">
                <a:latin typeface="Courier New" panose="02070309020205020404" pitchFamily="49" charset="0"/>
              </a:rPr>
              <a:t>LEFT</a:t>
            </a:r>
            <a:r>
              <a:rPr lang="en-US" smtClean="0">
                <a:latin typeface="Times New Roman" panose="02020603050405020304" pitchFamily="18" charset="0"/>
              </a:rPr>
              <a:t> </a:t>
            </a:r>
            <a:r>
              <a:rPr lang="en-US" smtClean="0">
                <a:latin typeface="Courier New" panose="02070309020205020404" pitchFamily="49" charset="0"/>
              </a:rPr>
              <a:t>OUTER</a:t>
            </a:r>
            <a:r>
              <a:rPr lang="en-US" smtClean="0">
                <a:latin typeface="Times New Roman" panose="02020603050405020304" pitchFamily="18" charset="0"/>
              </a:rPr>
              <a:t> </a:t>
            </a:r>
            <a:r>
              <a:rPr lang="en-US" smtClean="0">
                <a:latin typeface="Courier New" panose="02070309020205020404" pitchFamily="49" charset="0"/>
              </a:rPr>
              <a:t>JOIN</a:t>
            </a:r>
            <a:endParaRPr lang="en-US" smtClean="0">
              <a:latin typeface="Arial" panose="020B0604020202020204" pitchFamily="34" charset="0"/>
            </a:endParaRPr>
          </a:p>
          <a:p>
            <a:pPr lvl="1" eaLnBrk="1" hangingPunct="1"/>
            <a:r>
              <a:rPr lang="en-US" smtClean="0">
                <a:solidFill>
                  <a:schemeClr val="tx1"/>
                </a:solidFill>
              </a:rPr>
              <a:t>This query retrieves all the rows in the </a:t>
            </a:r>
            <a:r>
              <a:rPr lang="en-US" smtClean="0">
                <a:solidFill>
                  <a:schemeClr val="tx1"/>
                </a:solidFill>
                <a:latin typeface="Courier New" panose="02070309020205020404" pitchFamily="49" charset="0"/>
              </a:rPr>
              <a:t>EMPLOYEES</a:t>
            </a:r>
            <a:r>
              <a:rPr lang="en-US" smtClean="0">
                <a:solidFill>
                  <a:schemeClr val="tx1"/>
                </a:solidFill>
              </a:rPr>
              <a:t> table, which is the left table, even if there is no match in the </a:t>
            </a:r>
            <a:r>
              <a:rPr lang="en-US" smtClean="0">
                <a:solidFill>
                  <a:schemeClr val="tx1"/>
                </a:solidFill>
                <a:latin typeface="Courier New" panose="02070309020205020404" pitchFamily="49" charset="0"/>
              </a:rPr>
              <a:t>DEPARTMENTS</a:t>
            </a:r>
            <a:r>
              <a:rPr lang="en-US" smtClean="0">
                <a:solidFill>
                  <a:schemeClr val="tx1"/>
                </a:solidFill>
              </a:rPr>
              <a:t> table.</a:t>
            </a:r>
          </a:p>
        </p:txBody>
      </p:sp>
    </p:spTree>
    <p:extLst>
      <p:ext uri="{BB962C8B-B14F-4D97-AF65-F5344CB8AC3E}">
        <p14:creationId xmlns:p14="http://schemas.microsoft.com/office/powerpoint/2010/main" val="18016567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panose="020B0604020202020204" pitchFamily="34" charset="0"/>
              </a:defRPr>
            </a:lvl1pPr>
            <a:lvl2pPr marL="742950" indent="-285750" defTabSz="950913" eaLnBrk="0" hangingPunct="0">
              <a:defRPr b="1">
                <a:solidFill>
                  <a:schemeClr val="tx1"/>
                </a:solidFill>
                <a:latin typeface="Arial" panose="020B0604020202020204" pitchFamily="34" charset="0"/>
              </a:defRPr>
            </a:lvl2pPr>
            <a:lvl3pPr marL="1143000" indent="-228600" defTabSz="950913" eaLnBrk="0" hangingPunct="0">
              <a:defRPr b="1">
                <a:solidFill>
                  <a:schemeClr val="tx1"/>
                </a:solidFill>
                <a:latin typeface="Arial" panose="020B0604020202020204" pitchFamily="34" charset="0"/>
              </a:defRPr>
            </a:lvl3pPr>
            <a:lvl4pPr marL="1600200" indent="-228600" defTabSz="950913" eaLnBrk="0" hangingPunct="0">
              <a:defRPr b="1">
                <a:solidFill>
                  <a:schemeClr val="tx1"/>
                </a:solidFill>
                <a:latin typeface="Arial" panose="020B0604020202020204" pitchFamily="34" charset="0"/>
              </a:defRPr>
            </a:lvl4pPr>
            <a:lvl5pPr marL="2057400" indent="-228600" defTabSz="950913" eaLnBrk="0" hangingPunct="0">
              <a:defRPr b="1">
                <a:solidFill>
                  <a:schemeClr val="tx1"/>
                </a:solidFill>
                <a:latin typeface="Arial" panose="020B0604020202020204" pitchFamily="34" charset="0"/>
              </a:defRPr>
            </a:lvl5pPr>
            <a:lvl6pPr marL="25146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solidFill>
                  <a:srgbClr val="000000"/>
                </a:solidFill>
              </a:rPr>
              <a:t>Oracle Database 11</a:t>
            </a:r>
            <a:r>
              <a:rPr lang="en-US" i="1">
                <a:solidFill>
                  <a:srgbClr val="000000"/>
                </a:solidFill>
              </a:rPr>
              <a:t>g</a:t>
            </a:r>
            <a:r>
              <a:rPr lang="en-US">
                <a:solidFill>
                  <a:srgbClr val="000000"/>
                </a:solidFill>
              </a:rPr>
              <a:t>: SQL Fundamentals I</a:t>
            </a:r>
            <a:r>
              <a:rPr lang="en-US"/>
              <a:t>   6 - </a:t>
            </a:r>
            <a:fld id="{1463F9FD-F787-454E-9EE5-25E1AE84D73B}" type="slidenum">
              <a:rPr lang="en-US"/>
              <a:pPr eaLnBrk="1" hangingPunct="1"/>
              <a:t>24</a:t>
            </a:fld>
            <a:endParaRPr lang="en-US"/>
          </a:p>
        </p:txBody>
      </p:sp>
      <p:sp>
        <p:nvSpPr>
          <p:cNvPr id="71683" name="Rectangle 6"/>
          <p:cNvSpPr>
            <a:spLocks noChangeArrowheads="1" noTextEdit="1"/>
          </p:cNvSpPr>
          <p:nvPr>
            <p:ph type="sldImg"/>
          </p:nvPr>
        </p:nvSpPr>
        <p:spPr>
          <a:ln/>
        </p:spPr>
      </p:sp>
      <p:sp>
        <p:nvSpPr>
          <p:cNvPr id="71684" name="Rectangle 7"/>
          <p:cNvSpPr>
            <a:spLocks noGrp="1" noChangeArrowheads="1"/>
          </p:cNvSpPr>
          <p:nvPr>
            <p:ph type="body" idx="1"/>
          </p:nvPr>
        </p:nvSpPr>
        <p:spPr>
          <a:noFill/>
        </p:spPr>
        <p:txBody>
          <a:bodyPr/>
          <a:lstStyle/>
          <a:p>
            <a:pPr eaLnBrk="1" hangingPunct="1"/>
            <a:r>
              <a:rPr lang="en-US" smtClean="0">
                <a:latin typeface="Courier New" panose="02070309020205020404" pitchFamily="49" charset="0"/>
              </a:rPr>
              <a:t>RIGHT</a:t>
            </a:r>
            <a:r>
              <a:rPr lang="en-US" smtClean="0">
                <a:latin typeface="Times New Roman" panose="02020603050405020304" pitchFamily="18" charset="0"/>
              </a:rPr>
              <a:t> </a:t>
            </a:r>
            <a:r>
              <a:rPr lang="en-US" smtClean="0">
                <a:latin typeface="Courier New" panose="02070309020205020404" pitchFamily="49" charset="0"/>
              </a:rPr>
              <a:t>OUTER</a:t>
            </a:r>
            <a:r>
              <a:rPr lang="en-US" smtClean="0">
                <a:latin typeface="Times New Roman" panose="02020603050405020304" pitchFamily="18" charset="0"/>
              </a:rPr>
              <a:t> </a:t>
            </a:r>
            <a:r>
              <a:rPr lang="en-US" smtClean="0">
                <a:latin typeface="Courier New" panose="02070309020205020404" pitchFamily="49" charset="0"/>
              </a:rPr>
              <a:t>JOIN</a:t>
            </a:r>
            <a:endParaRPr lang="en-US" smtClean="0">
              <a:latin typeface="Arial" panose="020B0604020202020204" pitchFamily="34" charset="0"/>
            </a:endParaRPr>
          </a:p>
          <a:p>
            <a:pPr lvl="1" eaLnBrk="1" hangingPunct="1"/>
            <a:r>
              <a:rPr lang="en-US" smtClean="0">
                <a:solidFill>
                  <a:schemeClr val="tx1"/>
                </a:solidFill>
              </a:rPr>
              <a:t>This query retrieves all the rows in the </a:t>
            </a:r>
            <a:r>
              <a:rPr lang="en-US" smtClean="0">
                <a:solidFill>
                  <a:schemeClr val="tx1"/>
                </a:solidFill>
                <a:latin typeface="Courier New" panose="02070309020205020404" pitchFamily="49" charset="0"/>
              </a:rPr>
              <a:t>DEPARTMENTS</a:t>
            </a:r>
            <a:r>
              <a:rPr lang="en-US" smtClean="0">
                <a:solidFill>
                  <a:schemeClr val="tx1"/>
                </a:solidFill>
              </a:rPr>
              <a:t> table, which is the table at the right, even if there is no match in the </a:t>
            </a:r>
            <a:r>
              <a:rPr lang="en-US" smtClean="0">
                <a:solidFill>
                  <a:schemeClr val="tx1"/>
                </a:solidFill>
                <a:latin typeface="Courier New" panose="02070309020205020404" pitchFamily="49" charset="0"/>
              </a:rPr>
              <a:t>EMPLOYEES</a:t>
            </a:r>
            <a:r>
              <a:rPr lang="en-US" smtClean="0">
                <a:solidFill>
                  <a:schemeClr val="tx1"/>
                </a:solidFill>
              </a:rPr>
              <a:t> table.</a:t>
            </a:r>
          </a:p>
        </p:txBody>
      </p:sp>
    </p:spTree>
    <p:extLst>
      <p:ext uri="{BB962C8B-B14F-4D97-AF65-F5344CB8AC3E}">
        <p14:creationId xmlns:p14="http://schemas.microsoft.com/office/powerpoint/2010/main" val="25722082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panose="020B0604020202020204" pitchFamily="34" charset="0"/>
              </a:defRPr>
            </a:lvl1pPr>
            <a:lvl2pPr marL="742950" indent="-285750" defTabSz="950913" eaLnBrk="0" hangingPunct="0">
              <a:defRPr b="1">
                <a:solidFill>
                  <a:schemeClr val="tx1"/>
                </a:solidFill>
                <a:latin typeface="Arial" panose="020B0604020202020204" pitchFamily="34" charset="0"/>
              </a:defRPr>
            </a:lvl2pPr>
            <a:lvl3pPr marL="1143000" indent="-228600" defTabSz="950913" eaLnBrk="0" hangingPunct="0">
              <a:defRPr b="1">
                <a:solidFill>
                  <a:schemeClr val="tx1"/>
                </a:solidFill>
                <a:latin typeface="Arial" panose="020B0604020202020204" pitchFamily="34" charset="0"/>
              </a:defRPr>
            </a:lvl3pPr>
            <a:lvl4pPr marL="1600200" indent="-228600" defTabSz="950913" eaLnBrk="0" hangingPunct="0">
              <a:defRPr b="1">
                <a:solidFill>
                  <a:schemeClr val="tx1"/>
                </a:solidFill>
                <a:latin typeface="Arial" panose="020B0604020202020204" pitchFamily="34" charset="0"/>
              </a:defRPr>
            </a:lvl4pPr>
            <a:lvl5pPr marL="2057400" indent="-228600" defTabSz="950913" eaLnBrk="0" hangingPunct="0">
              <a:defRPr b="1">
                <a:solidFill>
                  <a:schemeClr val="tx1"/>
                </a:solidFill>
                <a:latin typeface="Arial" panose="020B0604020202020204" pitchFamily="34" charset="0"/>
              </a:defRPr>
            </a:lvl5pPr>
            <a:lvl6pPr marL="25146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solidFill>
                  <a:srgbClr val="000000"/>
                </a:solidFill>
              </a:rPr>
              <a:t>Oracle Database 11</a:t>
            </a:r>
            <a:r>
              <a:rPr lang="en-US" i="1">
                <a:solidFill>
                  <a:srgbClr val="000000"/>
                </a:solidFill>
              </a:rPr>
              <a:t>g</a:t>
            </a:r>
            <a:r>
              <a:rPr lang="en-US">
                <a:solidFill>
                  <a:srgbClr val="000000"/>
                </a:solidFill>
              </a:rPr>
              <a:t>: SQL Fundamentals I</a:t>
            </a:r>
            <a:r>
              <a:rPr lang="en-US"/>
              <a:t>   6 - </a:t>
            </a:r>
            <a:fld id="{41F5C148-3391-41CC-AD68-7D3D87F9D1DE}" type="slidenum">
              <a:rPr lang="en-US"/>
              <a:pPr eaLnBrk="1" hangingPunct="1"/>
              <a:t>25</a:t>
            </a:fld>
            <a:endParaRPr lang="en-US"/>
          </a:p>
        </p:txBody>
      </p:sp>
      <p:sp>
        <p:nvSpPr>
          <p:cNvPr id="72707" name="Rectangle 6"/>
          <p:cNvSpPr>
            <a:spLocks noChangeArrowheads="1" noTextEdit="1"/>
          </p:cNvSpPr>
          <p:nvPr>
            <p:ph type="sldImg"/>
          </p:nvPr>
        </p:nvSpPr>
        <p:spPr>
          <a:ln/>
        </p:spPr>
      </p:sp>
      <p:sp>
        <p:nvSpPr>
          <p:cNvPr id="72708" name="Rectangle 7"/>
          <p:cNvSpPr>
            <a:spLocks noGrp="1" noChangeArrowheads="1"/>
          </p:cNvSpPr>
          <p:nvPr>
            <p:ph type="body" idx="1"/>
          </p:nvPr>
        </p:nvSpPr>
        <p:spPr>
          <a:noFill/>
        </p:spPr>
        <p:txBody>
          <a:bodyPr/>
          <a:lstStyle/>
          <a:p>
            <a:pPr eaLnBrk="1" hangingPunct="1"/>
            <a:r>
              <a:rPr lang="en-US" smtClean="0">
                <a:latin typeface="Courier New" panose="02070309020205020404" pitchFamily="49" charset="0"/>
              </a:rPr>
              <a:t>FULL</a:t>
            </a:r>
            <a:r>
              <a:rPr lang="en-US" smtClean="0">
                <a:latin typeface="Times New Roman" panose="02020603050405020304" pitchFamily="18" charset="0"/>
              </a:rPr>
              <a:t> </a:t>
            </a:r>
            <a:r>
              <a:rPr lang="en-US" smtClean="0">
                <a:latin typeface="Courier New" panose="02070309020205020404" pitchFamily="49" charset="0"/>
              </a:rPr>
              <a:t>OUTER</a:t>
            </a:r>
            <a:r>
              <a:rPr lang="en-US" smtClean="0">
                <a:latin typeface="Times New Roman" panose="02020603050405020304" pitchFamily="18" charset="0"/>
              </a:rPr>
              <a:t> </a:t>
            </a:r>
            <a:r>
              <a:rPr lang="en-US" smtClean="0">
                <a:latin typeface="Courier New" panose="02070309020205020404" pitchFamily="49" charset="0"/>
              </a:rPr>
              <a:t>JOIN</a:t>
            </a:r>
            <a:endParaRPr lang="en-US" smtClean="0">
              <a:latin typeface="Arial" panose="020B0604020202020204" pitchFamily="34" charset="0"/>
            </a:endParaRPr>
          </a:p>
          <a:p>
            <a:pPr lvl="1" eaLnBrk="1" hangingPunct="1"/>
            <a:r>
              <a:rPr lang="en-US" smtClean="0">
                <a:solidFill>
                  <a:schemeClr val="tx1"/>
                </a:solidFill>
              </a:rPr>
              <a:t>This query retrieves all rows in the </a:t>
            </a:r>
            <a:r>
              <a:rPr lang="en-US" smtClean="0">
                <a:solidFill>
                  <a:schemeClr val="tx1"/>
                </a:solidFill>
                <a:latin typeface="Courier New" panose="02070309020205020404" pitchFamily="49" charset="0"/>
              </a:rPr>
              <a:t>EMPLOYEES</a:t>
            </a:r>
            <a:r>
              <a:rPr lang="en-US" smtClean="0">
                <a:solidFill>
                  <a:schemeClr val="tx1"/>
                </a:solidFill>
              </a:rPr>
              <a:t> table, even if there is no match in the </a:t>
            </a:r>
            <a:r>
              <a:rPr lang="en-US" smtClean="0">
                <a:solidFill>
                  <a:schemeClr val="tx1"/>
                </a:solidFill>
                <a:latin typeface="Courier New" panose="02070309020205020404" pitchFamily="49" charset="0"/>
              </a:rPr>
              <a:t>DEPARTMENTS</a:t>
            </a:r>
            <a:r>
              <a:rPr lang="en-US" smtClean="0">
                <a:solidFill>
                  <a:schemeClr val="tx1"/>
                </a:solidFill>
              </a:rPr>
              <a:t> table. It also retrieves all rows in the </a:t>
            </a:r>
            <a:r>
              <a:rPr lang="en-US" smtClean="0">
                <a:solidFill>
                  <a:schemeClr val="tx1"/>
                </a:solidFill>
                <a:latin typeface="Courier New" panose="02070309020205020404" pitchFamily="49" charset="0"/>
              </a:rPr>
              <a:t>DEPARTMENTS</a:t>
            </a:r>
            <a:r>
              <a:rPr lang="en-US" smtClean="0">
                <a:solidFill>
                  <a:schemeClr val="tx1"/>
                </a:solidFill>
              </a:rPr>
              <a:t> table, even if there is no match in the </a:t>
            </a:r>
            <a:r>
              <a:rPr lang="en-US" smtClean="0">
                <a:solidFill>
                  <a:schemeClr val="tx1"/>
                </a:solidFill>
                <a:latin typeface="Courier New" panose="02070309020205020404" pitchFamily="49" charset="0"/>
              </a:rPr>
              <a:t>EMPLOYEES</a:t>
            </a:r>
            <a:r>
              <a:rPr lang="en-US" smtClean="0">
                <a:solidFill>
                  <a:schemeClr val="tx1"/>
                </a:solidFill>
              </a:rPr>
              <a:t> table.</a:t>
            </a:r>
          </a:p>
        </p:txBody>
      </p:sp>
    </p:spTree>
    <p:extLst>
      <p:ext uri="{BB962C8B-B14F-4D97-AF65-F5344CB8AC3E}">
        <p14:creationId xmlns:p14="http://schemas.microsoft.com/office/powerpoint/2010/main" val="30160632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panose="020B0604020202020204" pitchFamily="34" charset="0"/>
              </a:defRPr>
            </a:lvl1pPr>
            <a:lvl2pPr marL="742950" indent="-285750" defTabSz="950913" eaLnBrk="0" hangingPunct="0">
              <a:defRPr b="1">
                <a:solidFill>
                  <a:schemeClr val="tx1"/>
                </a:solidFill>
                <a:latin typeface="Arial" panose="020B0604020202020204" pitchFamily="34" charset="0"/>
              </a:defRPr>
            </a:lvl2pPr>
            <a:lvl3pPr marL="1143000" indent="-228600" defTabSz="950913" eaLnBrk="0" hangingPunct="0">
              <a:defRPr b="1">
                <a:solidFill>
                  <a:schemeClr val="tx1"/>
                </a:solidFill>
                <a:latin typeface="Arial" panose="020B0604020202020204" pitchFamily="34" charset="0"/>
              </a:defRPr>
            </a:lvl3pPr>
            <a:lvl4pPr marL="1600200" indent="-228600" defTabSz="950913" eaLnBrk="0" hangingPunct="0">
              <a:defRPr b="1">
                <a:solidFill>
                  <a:schemeClr val="tx1"/>
                </a:solidFill>
                <a:latin typeface="Arial" panose="020B0604020202020204" pitchFamily="34" charset="0"/>
              </a:defRPr>
            </a:lvl4pPr>
            <a:lvl5pPr marL="2057400" indent="-228600" defTabSz="950913" eaLnBrk="0" hangingPunct="0">
              <a:defRPr b="1">
                <a:solidFill>
                  <a:schemeClr val="tx1"/>
                </a:solidFill>
                <a:latin typeface="Arial" panose="020B0604020202020204" pitchFamily="34" charset="0"/>
              </a:defRPr>
            </a:lvl5pPr>
            <a:lvl6pPr marL="25146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solidFill>
                  <a:srgbClr val="000000"/>
                </a:solidFill>
              </a:rPr>
              <a:t>Oracle Database 11</a:t>
            </a:r>
            <a:r>
              <a:rPr lang="en-US" i="1">
                <a:solidFill>
                  <a:srgbClr val="000000"/>
                </a:solidFill>
              </a:rPr>
              <a:t>g</a:t>
            </a:r>
            <a:r>
              <a:rPr lang="en-US">
                <a:solidFill>
                  <a:srgbClr val="000000"/>
                </a:solidFill>
              </a:rPr>
              <a:t>: SQL Fundamentals I</a:t>
            </a:r>
            <a:r>
              <a:rPr lang="en-US"/>
              <a:t>   6 - </a:t>
            </a:r>
            <a:fld id="{D551C40B-60D5-404F-B380-0B558A82CC4C}" type="slidenum">
              <a:rPr lang="en-US"/>
              <a:pPr eaLnBrk="1" hangingPunct="1"/>
              <a:t>26</a:t>
            </a:fld>
            <a:endParaRPr lang="en-US"/>
          </a:p>
        </p:txBody>
      </p:sp>
      <p:sp>
        <p:nvSpPr>
          <p:cNvPr id="76803" name="Rectangle 10"/>
          <p:cNvSpPr>
            <a:spLocks noChangeArrowheads="1" noTextEdit="1"/>
          </p:cNvSpPr>
          <p:nvPr>
            <p:ph type="sldImg"/>
          </p:nvPr>
        </p:nvSpPr>
        <p:spPr>
          <a:ln/>
        </p:spPr>
      </p:sp>
      <p:sp>
        <p:nvSpPr>
          <p:cNvPr id="76804" name="Rectangle 11"/>
          <p:cNvSpPr>
            <a:spLocks noGrp="1" noChangeArrowheads="1"/>
          </p:cNvSpPr>
          <p:nvPr>
            <p:ph type="body" idx="1"/>
          </p:nvPr>
        </p:nvSpPr>
        <p:spPr>
          <a:noFill/>
        </p:spPr>
        <p:txBody>
          <a:bodyPr/>
          <a:lstStyle/>
          <a:p>
            <a:pPr eaLnBrk="1" hangingPunct="1"/>
            <a:r>
              <a:rPr lang="en-US" smtClean="0">
                <a:latin typeface="Arial" panose="020B0604020202020204" pitchFamily="34" charset="0"/>
              </a:rPr>
              <a:t>Creating Cross Joins</a:t>
            </a:r>
          </a:p>
          <a:p>
            <a:pPr lvl="1" eaLnBrk="1" hangingPunct="1"/>
            <a:r>
              <a:rPr lang="en-US" smtClean="0"/>
              <a:t>The example in the slide produces a Cartesian product of the </a:t>
            </a:r>
            <a:r>
              <a:rPr lang="en-US" smtClean="0">
                <a:latin typeface="Courier New" panose="02070309020205020404" pitchFamily="49" charset="0"/>
              </a:rPr>
              <a:t>EMPLOYEES</a:t>
            </a:r>
            <a:r>
              <a:rPr lang="en-US" smtClean="0"/>
              <a:t> and </a:t>
            </a:r>
            <a:r>
              <a:rPr lang="en-US" smtClean="0">
                <a:latin typeface="Courier New" panose="02070309020205020404" pitchFamily="49" charset="0"/>
              </a:rPr>
              <a:t>DEPARTMENTS</a:t>
            </a:r>
            <a:r>
              <a:rPr lang="en-US" smtClean="0"/>
              <a:t> tables.</a:t>
            </a:r>
          </a:p>
          <a:p>
            <a:pPr lvl="1" eaLnBrk="1" fontAlgn="t" hangingPunct="1"/>
            <a:r>
              <a:rPr lang="en-US" smtClean="0">
                <a:cs typeface="Tahoma" panose="020B0604030504040204" pitchFamily="34" charset="0"/>
              </a:rPr>
              <a:t>The </a:t>
            </a:r>
            <a:r>
              <a:rPr lang="en-US" smtClean="0">
                <a:latin typeface="Courier New" panose="02070309020205020404" pitchFamily="49" charset="0"/>
                <a:cs typeface="Tahoma" panose="020B0604030504040204" pitchFamily="34" charset="0"/>
              </a:rPr>
              <a:t>CROSS JOIN</a:t>
            </a:r>
            <a:r>
              <a:rPr lang="en-US" smtClean="0">
                <a:cs typeface="Tahoma" panose="020B0604030504040204" pitchFamily="34" charset="0"/>
              </a:rPr>
              <a:t> technique can be applied to many situations usefully. For example, to return total labor cost by office by month, even if month X has no labor cost, you can do a cross join of Offices with a table of all Months.</a:t>
            </a:r>
          </a:p>
          <a:p>
            <a:pPr lvl="1" eaLnBrk="1" fontAlgn="t" hangingPunct="1"/>
            <a:r>
              <a:rPr lang="en-US" smtClean="0">
                <a:cs typeface="Tahoma" panose="020B0604030504040204" pitchFamily="34" charset="0"/>
              </a:rPr>
              <a:t>It is a good practice to explicitly state </a:t>
            </a:r>
            <a:r>
              <a:rPr lang="en-US" smtClean="0">
                <a:latin typeface="Courier New" panose="02070309020205020404" pitchFamily="49" charset="0"/>
                <a:cs typeface="Tahoma" panose="020B0604030504040204" pitchFamily="34" charset="0"/>
              </a:rPr>
              <a:t>CROSS</a:t>
            </a:r>
            <a:r>
              <a:rPr lang="en-US" smtClean="0">
                <a:cs typeface="Tahoma" panose="020B0604030504040204" pitchFamily="34" charset="0"/>
              </a:rPr>
              <a:t> </a:t>
            </a:r>
            <a:r>
              <a:rPr lang="en-US" smtClean="0">
                <a:latin typeface="Courier New" panose="02070309020205020404" pitchFamily="49" charset="0"/>
                <a:cs typeface="Tahoma" panose="020B0604030504040204" pitchFamily="34" charset="0"/>
              </a:rPr>
              <a:t>JOIN</a:t>
            </a:r>
            <a:r>
              <a:rPr lang="en-US" smtClean="0">
                <a:cs typeface="Tahoma" panose="020B0604030504040204" pitchFamily="34" charset="0"/>
              </a:rPr>
              <a:t> in your </a:t>
            </a:r>
            <a:r>
              <a:rPr lang="en-US" smtClean="0">
                <a:latin typeface="Courier New" panose="02070309020205020404" pitchFamily="49" charset="0"/>
                <a:cs typeface="Tahoma" panose="020B0604030504040204" pitchFamily="34" charset="0"/>
              </a:rPr>
              <a:t>SELECT</a:t>
            </a:r>
            <a:r>
              <a:rPr lang="en-US" smtClean="0">
                <a:cs typeface="Tahoma" panose="020B0604030504040204" pitchFamily="34" charset="0"/>
              </a:rPr>
              <a:t> when you intend to create a Cartesian product. Therefore, it is very clear that you intend for this to happen and it is not the result of missing joins. </a:t>
            </a:r>
          </a:p>
          <a:p>
            <a:pPr lvl="1" eaLnBrk="1" fontAlgn="t" hangingPunct="1"/>
            <a:endParaRPr lang="en-US" smtClean="0">
              <a:cs typeface="Tahoma" panose="020B0604030504040204" pitchFamily="34" charset="0"/>
            </a:endParaRPr>
          </a:p>
          <a:p>
            <a:pPr lvl="1" eaLnBrk="1" hangingPunct="1"/>
            <a:endParaRPr lang="en-US" smtClean="0"/>
          </a:p>
        </p:txBody>
      </p:sp>
    </p:spTree>
    <p:extLst>
      <p:ext uri="{BB962C8B-B14F-4D97-AF65-F5344CB8AC3E}">
        <p14:creationId xmlns:p14="http://schemas.microsoft.com/office/powerpoint/2010/main" val="980033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panose="020B0604020202020204" pitchFamily="34" charset="0"/>
              </a:defRPr>
            </a:lvl1pPr>
            <a:lvl2pPr marL="742950" indent="-285750" defTabSz="950913" eaLnBrk="0" hangingPunct="0">
              <a:defRPr b="1">
                <a:solidFill>
                  <a:schemeClr val="tx1"/>
                </a:solidFill>
                <a:latin typeface="Arial" panose="020B0604020202020204" pitchFamily="34" charset="0"/>
              </a:defRPr>
            </a:lvl2pPr>
            <a:lvl3pPr marL="1143000" indent="-228600" defTabSz="950913" eaLnBrk="0" hangingPunct="0">
              <a:defRPr b="1">
                <a:solidFill>
                  <a:schemeClr val="tx1"/>
                </a:solidFill>
                <a:latin typeface="Arial" panose="020B0604020202020204" pitchFamily="34" charset="0"/>
              </a:defRPr>
            </a:lvl3pPr>
            <a:lvl4pPr marL="1600200" indent="-228600" defTabSz="950913" eaLnBrk="0" hangingPunct="0">
              <a:defRPr b="1">
                <a:solidFill>
                  <a:schemeClr val="tx1"/>
                </a:solidFill>
                <a:latin typeface="Arial" panose="020B0604020202020204" pitchFamily="34" charset="0"/>
              </a:defRPr>
            </a:lvl4pPr>
            <a:lvl5pPr marL="2057400" indent="-228600" defTabSz="950913" eaLnBrk="0" hangingPunct="0">
              <a:defRPr b="1">
                <a:solidFill>
                  <a:schemeClr val="tx1"/>
                </a:solidFill>
                <a:latin typeface="Arial" panose="020B0604020202020204" pitchFamily="34" charset="0"/>
              </a:defRPr>
            </a:lvl5pPr>
            <a:lvl6pPr marL="25146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solidFill>
                  <a:srgbClr val="000000"/>
                </a:solidFill>
              </a:rPr>
              <a:t>Oracle Database 11</a:t>
            </a:r>
            <a:r>
              <a:rPr lang="en-US" i="1">
                <a:solidFill>
                  <a:srgbClr val="000000"/>
                </a:solidFill>
              </a:rPr>
              <a:t>g</a:t>
            </a:r>
            <a:r>
              <a:rPr lang="en-US">
                <a:solidFill>
                  <a:srgbClr val="000000"/>
                </a:solidFill>
              </a:rPr>
              <a:t>: SQL Fundamentals I</a:t>
            </a:r>
            <a:r>
              <a:rPr lang="en-US"/>
              <a:t>   6 - </a:t>
            </a:r>
            <a:fld id="{E868C67C-506B-4D89-8085-C12007855463}" type="slidenum">
              <a:rPr lang="en-US"/>
              <a:pPr eaLnBrk="1" hangingPunct="1"/>
              <a:t>27</a:t>
            </a:fld>
            <a:endParaRPr lang="en-US"/>
          </a:p>
        </p:txBody>
      </p:sp>
      <p:sp>
        <p:nvSpPr>
          <p:cNvPr id="78851" name="Rectangle 6"/>
          <p:cNvSpPr>
            <a:spLocks noChangeArrowheads="1" noTextEdit="1"/>
          </p:cNvSpPr>
          <p:nvPr>
            <p:ph type="sldImg"/>
          </p:nvPr>
        </p:nvSpPr>
        <p:spPr>
          <a:ln/>
        </p:spPr>
      </p:sp>
      <p:sp>
        <p:nvSpPr>
          <p:cNvPr id="78852" name="Rectangle 7"/>
          <p:cNvSpPr>
            <a:spLocks noGrp="1" noChangeArrowheads="1"/>
          </p:cNvSpPr>
          <p:nvPr>
            <p:ph type="body" idx="1"/>
          </p:nvPr>
        </p:nvSpPr>
        <p:spPr>
          <a:noFill/>
        </p:spPr>
        <p:txBody>
          <a:bodyPr/>
          <a:lstStyle/>
          <a:p>
            <a:pPr eaLnBrk="1" hangingPunct="1"/>
            <a:r>
              <a:rPr lang="en-US" smtClean="0">
                <a:latin typeface="Arial" panose="020B0604020202020204" pitchFamily="34" charset="0"/>
              </a:rPr>
              <a:t>Summary</a:t>
            </a:r>
          </a:p>
          <a:p>
            <a:pPr lvl="1" eaLnBrk="1" hangingPunct="1"/>
            <a:r>
              <a:rPr lang="en-US" smtClean="0"/>
              <a:t>There are multiple ways to join tables. </a:t>
            </a:r>
          </a:p>
          <a:p>
            <a:pPr lvl="1" eaLnBrk="1" hangingPunct="1"/>
            <a:r>
              <a:rPr lang="en-US" b="1" smtClean="0"/>
              <a:t>Types of Joins</a:t>
            </a:r>
            <a:endParaRPr lang="en-US" smtClean="0"/>
          </a:p>
          <a:p>
            <a:pPr lvl="2" eaLnBrk="1" hangingPunct="1"/>
            <a:r>
              <a:rPr lang="en-US" smtClean="0"/>
              <a:t>Equijoins</a:t>
            </a:r>
          </a:p>
          <a:p>
            <a:pPr lvl="2" eaLnBrk="1" hangingPunct="1"/>
            <a:r>
              <a:rPr lang="en-US" smtClean="0"/>
              <a:t>Nonequijoins</a:t>
            </a:r>
          </a:p>
          <a:p>
            <a:pPr lvl="2" eaLnBrk="1" hangingPunct="1"/>
            <a:r>
              <a:rPr lang="en-US" smtClean="0">
                <a:latin typeface="Courier New" panose="02070309020205020404" pitchFamily="49" charset="0"/>
              </a:rPr>
              <a:t>OUTER</a:t>
            </a:r>
            <a:r>
              <a:rPr lang="en-US" smtClean="0"/>
              <a:t> joins</a:t>
            </a:r>
          </a:p>
          <a:p>
            <a:pPr lvl="2" eaLnBrk="1" hangingPunct="1"/>
            <a:r>
              <a:rPr lang="en-US" smtClean="0"/>
              <a:t>Self-joins</a:t>
            </a:r>
          </a:p>
          <a:p>
            <a:pPr lvl="2" eaLnBrk="1" hangingPunct="1"/>
            <a:r>
              <a:rPr lang="en-US" smtClean="0"/>
              <a:t>Cross joins</a:t>
            </a:r>
          </a:p>
          <a:p>
            <a:pPr lvl="2" eaLnBrk="1" hangingPunct="1"/>
            <a:r>
              <a:rPr lang="en-US" smtClean="0"/>
              <a:t>Natural joins</a:t>
            </a:r>
          </a:p>
          <a:p>
            <a:pPr lvl="2" eaLnBrk="1" hangingPunct="1"/>
            <a:r>
              <a:rPr lang="en-US" smtClean="0"/>
              <a:t>Full (or two-sided) </a:t>
            </a:r>
            <a:r>
              <a:rPr lang="en-US" smtClean="0">
                <a:latin typeface="Courier New" panose="02070309020205020404" pitchFamily="49" charset="0"/>
              </a:rPr>
              <a:t>OUTER</a:t>
            </a:r>
            <a:r>
              <a:rPr lang="en-US" smtClean="0"/>
              <a:t> joins</a:t>
            </a:r>
          </a:p>
          <a:p>
            <a:pPr lvl="1" eaLnBrk="1" hangingPunct="1"/>
            <a:r>
              <a:rPr lang="en-US" b="1" smtClean="0"/>
              <a:t>Cartesian Products</a:t>
            </a:r>
            <a:endParaRPr lang="en-US" smtClean="0"/>
          </a:p>
          <a:p>
            <a:pPr lvl="1" eaLnBrk="1" hangingPunct="1"/>
            <a:r>
              <a:rPr lang="en-US" smtClean="0"/>
              <a:t>A Cartesian product results in the display of all combinations of rows. This is done by either omitting the </a:t>
            </a:r>
            <a:r>
              <a:rPr lang="en-US" smtClean="0">
                <a:latin typeface="Courier New" panose="02070309020205020404" pitchFamily="49" charset="0"/>
              </a:rPr>
              <a:t>WHERE</a:t>
            </a:r>
            <a:r>
              <a:rPr lang="en-US" smtClean="0"/>
              <a:t> clause or by specifying the </a:t>
            </a:r>
            <a:r>
              <a:rPr lang="en-US" smtClean="0">
                <a:latin typeface="Courier New" panose="02070309020205020404" pitchFamily="49" charset="0"/>
              </a:rPr>
              <a:t>CROSS</a:t>
            </a:r>
            <a:r>
              <a:rPr lang="en-US" smtClean="0"/>
              <a:t> </a:t>
            </a:r>
            <a:r>
              <a:rPr lang="en-US" smtClean="0">
                <a:latin typeface="Courier New" panose="02070309020205020404" pitchFamily="49" charset="0"/>
              </a:rPr>
              <a:t>JOIN</a:t>
            </a:r>
            <a:r>
              <a:rPr lang="en-US" smtClean="0"/>
              <a:t> clause.</a:t>
            </a:r>
          </a:p>
          <a:p>
            <a:pPr lvl="1" eaLnBrk="1" hangingPunct="1"/>
            <a:r>
              <a:rPr lang="en-US" b="1" smtClean="0"/>
              <a:t>Table Aliases</a:t>
            </a:r>
            <a:endParaRPr lang="en-US" smtClean="0"/>
          </a:p>
          <a:p>
            <a:pPr lvl="2" eaLnBrk="1" hangingPunct="1"/>
            <a:r>
              <a:rPr lang="en-US" smtClean="0"/>
              <a:t>Table aliases speed up database access.</a:t>
            </a:r>
          </a:p>
          <a:p>
            <a:pPr lvl="2" eaLnBrk="1" hangingPunct="1"/>
            <a:r>
              <a:rPr lang="en-US" smtClean="0"/>
              <a:t>Table aliases can help to keep SQL code smaller by conserving memory.</a:t>
            </a:r>
          </a:p>
          <a:p>
            <a:pPr lvl="2" eaLnBrk="1" hangingPunct="1"/>
            <a:r>
              <a:rPr lang="en-US" smtClean="0"/>
              <a:t>Table aliases are sometimes mandatory to avoid column ambiguity.</a:t>
            </a:r>
          </a:p>
        </p:txBody>
      </p:sp>
    </p:spTree>
    <p:extLst>
      <p:ext uri="{BB962C8B-B14F-4D97-AF65-F5344CB8AC3E}">
        <p14:creationId xmlns:p14="http://schemas.microsoft.com/office/powerpoint/2010/main" val="2828631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panose="020B0604020202020204" pitchFamily="34" charset="0"/>
              </a:defRPr>
            </a:lvl1pPr>
            <a:lvl2pPr marL="742950" indent="-285750" defTabSz="950913" eaLnBrk="0" hangingPunct="0">
              <a:defRPr b="1">
                <a:solidFill>
                  <a:schemeClr val="tx1"/>
                </a:solidFill>
                <a:latin typeface="Arial" panose="020B0604020202020204" pitchFamily="34" charset="0"/>
              </a:defRPr>
            </a:lvl2pPr>
            <a:lvl3pPr marL="1143000" indent="-228600" defTabSz="950913" eaLnBrk="0" hangingPunct="0">
              <a:defRPr b="1">
                <a:solidFill>
                  <a:schemeClr val="tx1"/>
                </a:solidFill>
                <a:latin typeface="Arial" panose="020B0604020202020204" pitchFamily="34" charset="0"/>
              </a:defRPr>
            </a:lvl3pPr>
            <a:lvl4pPr marL="1600200" indent="-228600" defTabSz="950913" eaLnBrk="0" hangingPunct="0">
              <a:defRPr b="1">
                <a:solidFill>
                  <a:schemeClr val="tx1"/>
                </a:solidFill>
                <a:latin typeface="Arial" panose="020B0604020202020204" pitchFamily="34" charset="0"/>
              </a:defRPr>
            </a:lvl4pPr>
            <a:lvl5pPr marL="2057400" indent="-228600" defTabSz="950913" eaLnBrk="0" hangingPunct="0">
              <a:defRPr b="1">
                <a:solidFill>
                  <a:schemeClr val="tx1"/>
                </a:solidFill>
                <a:latin typeface="Arial" panose="020B0604020202020204" pitchFamily="34" charset="0"/>
              </a:defRPr>
            </a:lvl5pPr>
            <a:lvl6pPr marL="25146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solidFill>
                  <a:srgbClr val="000000"/>
                </a:solidFill>
              </a:rPr>
              <a:t>Oracle Database 11</a:t>
            </a:r>
            <a:r>
              <a:rPr lang="en-US" i="1">
                <a:solidFill>
                  <a:srgbClr val="000000"/>
                </a:solidFill>
              </a:rPr>
              <a:t>g</a:t>
            </a:r>
            <a:r>
              <a:rPr lang="en-US">
                <a:solidFill>
                  <a:srgbClr val="000000"/>
                </a:solidFill>
              </a:rPr>
              <a:t>: SQL Fundamentals I</a:t>
            </a:r>
            <a:r>
              <a:rPr lang="en-US"/>
              <a:t>   6 - </a:t>
            </a:r>
            <a:fld id="{1E874D77-77C9-4E7C-A556-0C3CE02A4308}" type="slidenum">
              <a:rPr lang="en-US"/>
              <a:pPr eaLnBrk="1" hangingPunct="1"/>
              <a:t>3</a:t>
            </a:fld>
            <a:endParaRPr lang="en-US"/>
          </a:p>
        </p:txBody>
      </p:sp>
      <p:sp>
        <p:nvSpPr>
          <p:cNvPr id="46083" name="Rectangle 8"/>
          <p:cNvSpPr>
            <a:spLocks noChangeArrowheads="1" noTextEdit="1"/>
          </p:cNvSpPr>
          <p:nvPr>
            <p:ph type="sldImg"/>
          </p:nvPr>
        </p:nvSpPr>
        <p:spPr>
          <a:ln/>
        </p:spPr>
      </p:sp>
      <p:sp>
        <p:nvSpPr>
          <p:cNvPr id="46084" name="Rectangle 9"/>
          <p:cNvSpPr>
            <a:spLocks noGrp="1" noChangeArrowheads="1"/>
          </p:cNvSpPr>
          <p:nvPr>
            <p:ph type="body" idx="1"/>
          </p:nvPr>
        </p:nvSpPr>
        <p:spPr>
          <a:noFill/>
        </p:spPr>
        <p:txBody>
          <a:bodyPr/>
          <a:lstStyle/>
          <a:p>
            <a:pPr eaLnBrk="1" hangingPunct="1"/>
            <a:r>
              <a:rPr lang="en-US" smtClean="0">
                <a:latin typeface="Arial" panose="020B0604020202020204" pitchFamily="34" charset="0"/>
              </a:rPr>
              <a:t>Obtaining Data from Multiple Tables</a:t>
            </a:r>
          </a:p>
          <a:p>
            <a:pPr lvl="1" eaLnBrk="1" hangingPunct="1"/>
            <a:r>
              <a:rPr lang="en-US" smtClean="0"/>
              <a:t>Sometimes you need to use </a:t>
            </a:r>
            <a:r>
              <a:rPr lang="en-US" smtClean="0">
                <a:solidFill>
                  <a:schemeClr val="tx1"/>
                </a:solidFill>
              </a:rPr>
              <a:t>data from more than one table</a:t>
            </a:r>
            <a:r>
              <a:rPr lang="en-US" smtClean="0"/>
              <a:t>. In the example in the slide, the report displays data from two separate tables:</a:t>
            </a:r>
          </a:p>
          <a:p>
            <a:pPr lvl="2" eaLnBrk="1" hangingPunct="1"/>
            <a:r>
              <a:rPr lang="en-US" smtClean="0"/>
              <a:t>Employee IDs exist in the </a:t>
            </a:r>
            <a:r>
              <a:rPr lang="en-US" smtClean="0">
                <a:latin typeface="Courier New" panose="02070309020205020404" pitchFamily="49" charset="0"/>
              </a:rPr>
              <a:t>EMPLOYEES</a:t>
            </a:r>
            <a:r>
              <a:rPr lang="en-US" smtClean="0"/>
              <a:t> table.</a:t>
            </a:r>
          </a:p>
          <a:p>
            <a:pPr lvl="2" eaLnBrk="1" hangingPunct="1"/>
            <a:r>
              <a:rPr lang="en-US" smtClean="0"/>
              <a:t>Department IDs exist in both the </a:t>
            </a:r>
            <a:r>
              <a:rPr lang="en-US" smtClean="0">
                <a:latin typeface="Courier New" panose="02070309020205020404" pitchFamily="49" charset="0"/>
              </a:rPr>
              <a:t>EMPLOYEES</a:t>
            </a:r>
            <a:r>
              <a:rPr lang="en-US" smtClean="0"/>
              <a:t> and </a:t>
            </a:r>
            <a:r>
              <a:rPr lang="en-US" smtClean="0">
                <a:latin typeface="Courier New" panose="02070309020205020404" pitchFamily="49" charset="0"/>
              </a:rPr>
              <a:t>DEPARTMENTS</a:t>
            </a:r>
            <a:r>
              <a:rPr lang="en-US" smtClean="0"/>
              <a:t> tables.</a:t>
            </a:r>
          </a:p>
          <a:p>
            <a:pPr lvl="2" eaLnBrk="1" hangingPunct="1"/>
            <a:r>
              <a:rPr lang="en-US" smtClean="0"/>
              <a:t>Department names exist in the </a:t>
            </a:r>
            <a:r>
              <a:rPr lang="en-US" smtClean="0">
                <a:latin typeface="Courier New" panose="02070309020205020404" pitchFamily="49" charset="0"/>
              </a:rPr>
              <a:t>DEPARTMENTS</a:t>
            </a:r>
            <a:r>
              <a:rPr lang="en-US" smtClean="0"/>
              <a:t> table.</a:t>
            </a:r>
          </a:p>
          <a:p>
            <a:pPr lvl="1" eaLnBrk="1" hangingPunct="1"/>
            <a:r>
              <a:rPr lang="en-US" smtClean="0"/>
              <a:t>To produce the report, you need to link the </a:t>
            </a:r>
            <a:r>
              <a:rPr lang="en-US" smtClean="0">
                <a:latin typeface="Courier New" panose="02070309020205020404" pitchFamily="49" charset="0"/>
              </a:rPr>
              <a:t>EMPLOYEES</a:t>
            </a:r>
            <a:r>
              <a:rPr lang="en-US" smtClean="0"/>
              <a:t> and </a:t>
            </a:r>
            <a:r>
              <a:rPr lang="en-US" smtClean="0">
                <a:latin typeface="Courier New" panose="02070309020205020404" pitchFamily="49" charset="0"/>
              </a:rPr>
              <a:t>DEPARTMENTS</a:t>
            </a:r>
            <a:r>
              <a:rPr lang="en-US" smtClean="0"/>
              <a:t> tables, and access data from both of them.</a:t>
            </a:r>
          </a:p>
        </p:txBody>
      </p:sp>
    </p:spTree>
    <p:extLst>
      <p:ext uri="{BB962C8B-B14F-4D97-AF65-F5344CB8AC3E}">
        <p14:creationId xmlns:p14="http://schemas.microsoft.com/office/powerpoint/2010/main" val="2113543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panose="020B0604020202020204" pitchFamily="34" charset="0"/>
              </a:defRPr>
            </a:lvl1pPr>
            <a:lvl2pPr marL="742950" indent="-285750" defTabSz="950913" eaLnBrk="0" hangingPunct="0">
              <a:defRPr b="1">
                <a:solidFill>
                  <a:schemeClr val="tx1"/>
                </a:solidFill>
                <a:latin typeface="Arial" panose="020B0604020202020204" pitchFamily="34" charset="0"/>
              </a:defRPr>
            </a:lvl2pPr>
            <a:lvl3pPr marL="1143000" indent="-228600" defTabSz="950913" eaLnBrk="0" hangingPunct="0">
              <a:defRPr b="1">
                <a:solidFill>
                  <a:schemeClr val="tx1"/>
                </a:solidFill>
                <a:latin typeface="Arial" panose="020B0604020202020204" pitchFamily="34" charset="0"/>
              </a:defRPr>
            </a:lvl3pPr>
            <a:lvl4pPr marL="1600200" indent="-228600" defTabSz="950913" eaLnBrk="0" hangingPunct="0">
              <a:defRPr b="1">
                <a:solidFill>
                  <a:schemeClr val="tx1"/>
                </a:solidFill>
                <a:latin typeface="Arial" panose="020B0604020202020204" pitchFamily="34" charset="0"/>
              </a:defRPr>
            </a:lvl4pPr>
            <a:lvl5pPr marL="2057400" indent="-228600" defTabSz="950913" eaLnBrk="0" hangingPunct="0">
              <a:defRPr b="1">
                <a:solidFill>
                  <a:schemeClr val="tx1"/>
                </a:solidFill>
                <a:latin typeface="Arial" panose="020B0604020202020204" pitchFamily="34" charset="0"/>
              </a:defRPr>
            </a:lvl5pPr>
            <a:lvl6pPr marL="25146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solidFill>
                  <a:srgbClr val="000000"/>
                </a:solidFill>
              </a:rPr>
              <a:t>Oracle Database 11</a:t>
            </a:r>
            <a:r>
              <a:rPr lang="en-US" i="1">
                <a:solidFill>
                  <a:srgbClr val="000000"/>
                </a:solidFill>
              </a:rPr>
              <a:t>g</a:t>
            </a:r>
            <a:r>
              <a:rPr lang="en-US">
                <a:solidFill>
                  <a:srgbClr val="000000"/>
                </a:solidFill>
              </a:rPr>
              <a:t>: SQL Fundamentals I</a:t>
            </a:r>
            <a:r>
              <a:rPr lang="en-US"/>
              <a:t>   6 - </a:t>
            </a:r>
            <a:fld id="{F6B872D9-7981-498E-98BF-81D6D3974CC6}" type="slidenum">
              <a:rPr lang="en-US"/>
              <a:pPr eaLnBrk="1" hangingPunct="1"/>
              <a:t>4</a:t>
            </a:fld>
            <a:endParaRPr lang="en-US"/>
          </a:p>
        </p:txBody>
      </p:sp>
      <p:sp>
        <p:nvSpPr>
          <p:cNvPr id="47107" name="Rectangle 8"/>
          <p:cNvSpPr>
            <a:spLocks noChangeArrowheads="1" noTextEdit="1"/>
          </p:cNvSpPr>
          <p:nvPr>
            <p:ph type="sldImg"/>
          </p:nvPr>
        </p:nvSpPr>
        <p:spPr>
          <a:ln/>
        </p:spPr>
      </p:sp>
      <p:sp>
        <p:nvSpPr>
          <p:cNvPr id="47108" name="Rectangle 9"/>
          <p:cNvSpPr>
            <a:spLocks noGrp="1" noChangeArrowheads="1"/>
          </p:cNvSpPr>
          <p:nvPr>
            <p:ph type="body" idx="1"/>
          </p:nvPr>
        </p:nvSpPr>
        <p:spPr>
          <a:noFill/>
        </p:spPr>
        <p:txBody>
          <a:bodyPr/>
          <a:lstStyle/>
          <a:p>
            <a:pPr eaLnBrk="1" hangingPunct="1"/>
            <a:r>
              <a:rPr lang="en-US" smtClean="0">
                <a:latin typeface="Arial" panose="020B0604020202020204" pitchFamily="34" charset="0"/>
              </a:rPr>
              <a:t>Types of Joins</a:t>
            </a:r>
          </a:p>
          <a:p>
            <a:pPr lvl="1" eaLnBrk="1" hangingPunct="1"/>
            <a:r>
              <a:rPr lang="en-US" smtClean="0"/>
              <a:t>To join tables, you can use a join syntax that is compliant with the </a:t>
            </a:r>
            <a:r>
              <a:rPr lang="en-US" smtClean="0">
                <a:solidFill>
                  <a:schemeClr val="tx1"/>
                </a:solidFill>
              </a:rPr>
              <a:t>SQL:1999 standard.</a:t>
            </a:r>
            <a:r>
              <a:rPr lang="en-US" smtClean="0"/>
              <a:t>  </a:t>
            </a:r>
          </a:p>
          <a:p>
            <a:pPr lvl="1" eaLnBrk="1" hangingPunct="1"/>
            <a:r>
              <a:rPr lang="en-US" b="1" smtClean="0"/>
              <a:t>Note</a:t>
            </a:r>
          </a:p>
          <a:p>
            <a:pPr lvl="2" eaLnBrk="1" hangingPunct="1"/>
            <a:r>
              <a:rPr lang="en-US" smtClean="0"/>
              <a:t>Before the Oracle9</a:t>
            </a:r>
            <a:r>
              <a:rPr lang="en-US" i="1" smtClean="0"/>
              <a:t>i </a:t>
            </a:r>
            <a:r>
              <a:rPr lang="en-US" smtClean="0"/>
              <a:t>release, the join syntax was different from the American National Standards Institute (ANSI) standards. The SQL:1999</a:t>
            </a:r>
            <a:r>
              <a:rPr lang="en-US" smtClean="0">
                <a:cs typeface="Times New Roman" panose="02020603050405020304" pitchFamily="18" charset="0"/>
              </a:rPr>
              <a:t>–</a:t>
            </a:r>
            <a:r>
              <a:rPr lang="en-US" smtClean="0"/>
              <a:t>compliant join syntax does not offer any performance benefits over the Oracle-proprietary join syntax that existed in the prior releases. For detailed information about the proprietary join syntax, see Appendix F: Oracle Join Syntax.</a:t>
            </a:r>
          </a:p>
          <a:p>
            <a:pPr lvl="2" eaLnBrk="1" hangingPunct="1"/>
            <a:r>
              <a:rPr lang="en-US" smtClean="0"/>
              <a:t>The following slide discusses the SQL:1999 join syntax.</a:t>
            </a:r>
          </a:p>
        </p:txBody>
      </p:sp>
    </p:spTree>
    <p:extLst>
      <p:ext uri="{BB962C8B-B14F-4D97-AF65-F5344CB8AC3E}">
        <p14:creationId xmlns:p14="http://schemas.microsoft.com/office/powerpoint/2010/main" val="544860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panose="020B0604020202020204" pitchFamily="34" charset="0"/>
              </a:defRPr>
            </a:lvl1pPr>
            <a:lvl2pPr marL="742950" indent="-285750" defTabSz="950913" eaLnBrk="0" hangingPunct="0">
              <a:defRPr b="1">
                <a:solidFill>
                  <a:schemeClr val="tx1"/>
                </a:solidFill>
                <a:latin typeface="Arial" panose="020B0604020202020204" pitchFamily="34" charset="0"/>
              </a:defRPr>
            </a:lvl2pPr>
            <a:lvl3pPr marL="1143000" indent="-228600" defTabSz="950913" eaLnBrk="0" hangingPunct="0">
              <a:defRPr b="1">
                <a:solidFill>
                  <a:schemeClr val="tx1"/>
                </a:solidFill>
                <a:latin typeface="Arial" panose="020B0604020202020204" pitchFamily="34" charset="0"/>
              </a:defRPr>
            </a:lvl3pPr>
            <a:lvl4pPr marL="1600200" indent="-228600" defTabSz="950913" eaLnBrk="0" hangingPunct="0">
              <a:defRPr b="1">
                <a:solidFill>
                  <a:schemeClr val="tx1"/>
                </a:solidFill>
                <a:latin typeface="Arial" panose="020B0604020202020204" pitchFamily="34" charset="0"/>
              </a:defRPr>
            </a:lvl4pPr>
            <a:lvl5pPr marL="2057400" indent="-228600" defTabSz="950913" eaLnBrk="0" hangingPunct="0">
              <a:defRPr b="1">
                <a:solidFill>
                  <a:schemeClr val="tx1"/>
                </a:solidFill>
                <a:latin typeface="Arial" panose="020B0604020202020204" pitchFamily="34" charset="0"/>
              </a:defRPr>
            </a:lvl5pPr>
            <a:lvl6pPr marL="25146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solidFill>
                  <a:srgbClr val="000000"/>
                </a:solidFill>
              </a:rPr>
              <a:t>Oracle Database 11</a:t>
            </a:r>
            <a:r>
              <a:rPr lang="en-US" i="1">
                <a:solidFill>
                  <a:srgbClr val="000000"/>
                </a:solidFill>
              </a:rPr>
              <a:t>g</a:t>
            </a:r>
            <a:r>
              <a:rPr lang="en-US">
                <a:solidFill>
                  <a:srgbClr val="000000"/>
                </a:solidFill>
              </a:rPr>
              <a:t>: SQL Fundamentals I</a:t>
            </a:r>
            <a:r>
              <a:rPr lang="en-US"/>
              <a:t>   6 - </a:t>
            </a:r>
            <a:fld id="{A0CDDC11-B573-4795-9EF1-EEA4B610F0DB}" type="slidenum">
              <a:rPr lang="en-US"/>
              <a:pPr eaLnBrk="1" hangingPunct="1"/>
              <a:t>5</a:t>
            </a:fld>
            <a:endParaRPr lang="en-US"/>
          </a:p>
        </p:txBody>
      </p:sp>
      <p:sp>
        <p:nvSpPr>
          <p:cNvPr id="48131" name="Rectangle 10"/>
          <p:cNvSpPr>
            <a:spLocks noChangeArrowheads="1" noTextEdit="1"/>
          </p:cNvSpPr>
          <p:nvPr>
            <p:ph type="sldImg"/>
          </p:nvPr>
        </p:nvSpPr>
        <p:spPr>
          <a:ln/>
        </p:spPr>
      </p:sp>
      <p:sp>
        <p:nvSpPr>
          <p:cNvPr id="48132" name="Rectangle 11"/>
          <p:cNvSpPr>
            <a:spLocks noGrp="1" noChangeArrowheads="1"/>
          </p:cNvSpPr>
          <p:nvPr>
            <p:ph type="body" idx="1"/>
          </p:nvPr>
        </p:nvSpPr>
        <p:spPr>
          <a:noFill/>
        </p:spPr>
        <p:txBody>
          <a:bodyPr/>
          <a:lstStyle/>
          <a:p>
            <a:pPr eaLnBrk="1" hangingPunct="1"/>
            <a:r>
              <a:rPr lang="en-US" smtClean="0">
                <a:latin typeface="Arial" panose="020B0604020202020204" pitchFamily="34" charset="0"/>
              </a:rPr>
              <a:t>Joining Tables Using SQL:1999 Syntax</a:t>
            </a:r>
          </a:p>
          <a:p>
            <a:pPr lvl="1" eaLnBrk="1" hangingPunct="1"/>
            <a:r>
              <a:rPr lang="en-US" smtClean="0"/>
              <a:t>In the syntax:</a:t>
            </a:r>
          </a:p>
          <a:p>
            <a:pPr lvl="3" eaLnBrk="1" hangingPunct="1">
              <a:buFont typeface="Times New Roman" panose="02020603050405020304" pitchFamily="18" charset="0"/>
              <a:buChar char="•"/>
            </a:pPr>
            <a:r>
              <a:rPr lang="en-US" smtClean="0">
                <a:latin typeface="Courier New" panose="02070309020205020404" pitchFamily="49" charset="0"/>
              </a:rPr>
              <a:t>table1.column</a:t>
            </a:r>
            <a:r>
              <a:rPr lang="en-US" smtClean="0"/>
              <a:t> denotes the table and the column from which data is retrieved</a:t>
            </a:r>
          </a:p>
          <a:p>
            <a:pPr lvl="3" eaLnBrk="1" hangingPunct="1">
              <a:buFont typeface="Times New Roman" panose="02020603050405020304" pitchFamily="18" charset="0"/>
              <a:buChar char="•"/>
            </a:pPr>
            <a:r>
              <a:rPr lang="en-US" smtClean="0">
                <a:latin typeface="Courier New" panose="02070309020205020404" pitchFamily="49" charset="0"/>
              </a:rPr>
              <a:t>NATURAL JOIN</a:t>
            </a:r>
            <a:r>
              <a:rPr lang="en-US" smtClean="0"/>
              <a:t> joins two tables based on the same column name</a:t>
            </a:r>
          </a:p>
          <a:p>
            <a:pPr lvl="3" eaLnBrk="1" hangingPunct="1">
              <a:buFont typeface="Times New Roman" panose="02020603050405020304" pitchFamily="18" charset="0"/>
              <a:buChar char="•"/>
            </a:pPr>
            <a:r>
              <a:rPr lang="en-US" smtClean="0">
                <a:latin typeface="Courier New" panose="02070309020205020404" pitchFamily="49" charset="0"/>
              </a:rPr>
              <a:t>JOIN table2 USING column_name</a:t>
            </a:r>
            <a:r>
              <a:rPr lang="en-US" smtClean="0"/>
              <a:t> performs an equijoin based on the column name</a:t>
            </a:r>
          </a:p>
          <a:p>
            <a:pPr lvl="3" eaLnBrk="1" hangingPunct="1">
              <a:buFont typeface="Times New Roman" panose="02020603050405020304" pitchFamily="18" charset="0"/>
              <a:buChar char="•"/>
            </a:pPr>
            <a:r>
              <a:rPr lang="en-US" smtClean="0">
                <a:latin typeface="Courier New" panose="02070309020205020404" pitchFamily="49" charset="0"/>
              </a:rPr>
              <a:t>JOIN table2 ON table1.column_name = table2.column_name performs</a:t>
            </a:r>
            <a:r>
              <a:rPr lang="en-US" smtClean="0"/>
              <a:t> an equijoin based on the condition in the </a:t>
            </a:r>
            <a:r>
              <a:rPr lang="en-US" smtClean="0">
                <a:latin typeface="Courier New" panose="02070309020205020404" pitchFamily="49" charset="0"/>
              </a:rPr>
              <a:t>ON</a:t>
            </a:r>
            <a:r>
              <a:rPr lang="en-US" smtClean="0"/>
              <a:t> clause</a:t>
            </a:r>
          </a:p>
          <a:p>
            <a:pPr lvl="3" eaLnBrk="1" hangingPunct="1">
              <a:buFont typeface="Times New Roman" panose="02020603050405020304" pitchFamily="18" charset="0"/>
              <a:buChar char="•"/>
            </a:pPr>
            <a:r>
              <a:rPr lang="en-US" smtClean="0">
                <a:latin typeface="Courier New" panose="02070309020205020404" pitchFamily="49" charset="0"/>
              </a:rPr>
              <a:t>LEFT/RIGHT/FULL OUTER</a:t>
            </a:r>
            <a:r>
              <a:rPr lang="en-US" smtClean="0"/>
              <a:t> is used to perform </a:t>
            </a:r>
            <a:r>
              <a:rPr lang="en-US" smtClean="0">
                <a:latin typeface="Courier New" panose="02070309020205020404" pitchFamily="49" charset="0"/>
              </a:rPr>
              <a:t>OUTER</a:t>
            </a:r>
            <a:r>
              <a:rPr lang="en-US" smtClean="0"/>
              <a:t> joins</a:t>
            </a:r>
          </a:p>
          <a:p>
            <a:pPr lvl="3" eaLnBrk="1" hangingPunct="1">
              <a:buFont typeface="Times New Roman" panose="02020603050405020304" pitchFamily="18" charset="0"/>
              <a:buChar char="•"/>
            </a:pPr>
            <a:r>
              <a:rPr lang="en-US" smtClean="0">
                <a:latin typeface="Courier New" panose="02070309020205020404" pitchFamily="49" charset="0"/>
              </a:rPr>
              <a:t>CROSS JOIN</a:t>
            </a:r>
            <a:r>
              <a:rPr lang="en-US" smtClean="0"/>
              <a:t> returns a Cartesian product from the two tables</a:t>
            </a:r>
          </a:p>
          <a:p>
            <a:pPr lvl="1" eaLnBrk="1" hangingPunct="1"/>
            <a:r>
              <a:rPr lang="en-US" smtClean="0"/>
              <a:t>For more information, see the section titled “</a:t>
            </a:r>
            <a:r>
              <a:rPr lang="en-US" smtClean="0">
                <a:latin typeface="Courier New" panose="02070309020205020404" pitchFamily="49" charset="0"/>
              </a:rPr>
              <a:t>SELECT</a:t>
            </a:r>
            <a:r>
              <a:rPr lang="en-US" smtClean="0"/>
              <a:t>” in </a:t>
            </a:r>
            <a:r>
              <a:rPr lang="en-US" i="1" smtClean="0"/>
              <a:t>Oracle Database SQL Language Reference 11g, Release 1 (11.1)</a:t>
            </a:r>
            <a:r>
              <a:rPr lang="en-US" smtClean="0"/>
              <a:t>.</a:t>
            </a:r>
          </a:p>
        </p:txBody>
      </p:sp>
    </p:spTree>
    <p:extLst>
      <p:ext uri="{BB962C8B-B14F-4D97-AF65-F5344CB8AC3E}">
        <p14:creationId xmlns:p14="http://schemas.microsoft.com/office/powerpoint/2010/main" val="135184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panose="020B0604020202020204" pitchFamily="34" charset="0"/>
              </a:defRPr>
            </a:lvl1pPr>
            <a:lvl2pPr marL="742950" indent="-285750" defTabSz="950913" eaLnBrk="0" hangingPunct="0">
              <a:defRPr b="1">
                <a:solidFill>
                  <a:schemeClr val="tx1"/>
                </a:solidFill>
                <a:latin typeface="Arial" panose="020B0604020202020204" pitchFamily="34" charset="0"/>
              </a:defRPr>
            </a:lvl2pPr>
            <a:lvl3pPr marL="1143000" indent="-228600" defTabSz="950913" eaLnBrk="0" hangingPunct="0">
              <a:defRPr b="1">
                <a:solidFill>
                  <a:schemeClr val="tx1"/>
                </a:solidFill>
                <a:latin typeface="Arial" panose="020B0604020202020204" pitchFamily="34" charset="0"/>
              </a:defRPr>
            </a:lvl3pPr>
            <a:lvl4pPr marL="1600200" indent="-228600" defTabSz="950913" eaLnBrk="0" hangingPunct="0">
              <a:defRPr b="1">
                <a:solidFill>
                  <a:schemeClr val="tx1"/>
                </a:solidFill>
                <a:latin typeface="Arial" panose="020B0604020202020204" pitchFamily="34" charset="0"/>
              </a:defRPr>
            </a:lvl4pPr>
            <a:lvl5pPr marL="2057400" indent="-228600" defTabSz="950913" eaLnBrk="0" hangingPunct="0">
              <a:defRPr b="1">
                <a:solidFill>
                  <a:schemeClr val="tx1"/>
                </a:solidFill>
                <a:latin typeface="Arial" panose="020B0604020202020204" pitchFamily="34" charset="0"/>
              </a:defRPr>
            </a:lvl5pPr>
            <a:lvl6pPr marL="25146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solidFill>
                  <a:srgbClr val="000000"/>
                </a:solidFill>
              </a:rPr>
              <a:t>Oracle Database 11</a:t>
            </a:r>
            <a:r>
              <a:rPr lang="en-US" i="1">
                <a:solidFill>
                  <a:srgbClr val="000000"/>
                </a:solidFill>
              </a:rPr>
              <a:t>g</a:t>
            </a:r>
            <a:r>
              <a:rPr lang="en-US">
                <a:solidFill>
                  <a:srgbClr val="000000"/>
                </a:solidFill>
              </a:rPr>
              <a:t>: SQL Fundamentals I</a:t>
            </a:r>
            <a:r>
              <a:rPr lang="en-US"/>
              <a:t>   6 - </a:t>
            </a:r>
            <a:fld id="{6EDBAE99-36D0-4466-8E72-08DA1ABA0A52}" type="slidenum">
              <a:rPr lang="en-US"/>
              <a:pPr eaLnBrk="1" hangingPunct="1"/>
              <a:t>6</a:t>
            </a:fld>
            <a:endParaRPr lang="en-US"/>
          </a:p>
        </p:txBody>
      </p:sp>
      <p:sp>
        <p:nvSpPr>
          <p:cNvPr id="49155" name="Rectangle 1032"/>
          <p:cNvSpPr>
            <a:spLocks noChangeArrowheads="1" noTextEdit="1"/>
          </p:cNvSpPr>
          <p:nvPr>
            <p:ph type="sldImg"/>
          </p:nvPr>
        </p:nvSpPr>
        <p:spPr>
          <a:ln/>
        </p:spPr>
      </p:sp>
      <p:sp>
        <p:nvSpPr>
          <p:cNvPr id="49156" name="Rectangle 1033"/>
          <p:cNvSpPr>
            <a:spLocks noGrp="1" noChangeArrowheads="1"/>
          </p:cNvSpPr>
          <p:nvPr>
            <p:ph type="body" idx="1"/>
          </p:nvPr>
        </p:nvSpPr>
        <p:spPr>
          <a:noFill/>
        </p:spPr>
        <p:txBody>
          <a:bodyPr/>
          <a:lstStyle/>
          <a:p>
            <a:pPr algn="just" eaLnBrk="1" hangingPunct="1"/>
            <a:r>
              <a:rPr lang="en-US" smtClean="0">
                <a:latin typeface="Arial" panose="020B0604020202020204" pitchFamily="34" charset="0"/>
              </a:rPr>
              <a:t>Qualifying Ambiguous Column Names</a:t>
            </a:r>
            <a:endParaRPr lang="en-US" smtClean="0">
              <a:latin typeface="Times New Roman" panose="02020603050405020304" pitchFamily="18" charset="0"/>
            </a:endParaRPr>
          </a:p>
          <a:p>
            <a:pPr lvl="1" eaLnBrk="1" hangingPunct="1"/>
            <a:r>
              <a:rPr lang="en-US" smtClean="0"/>
              <a:t>When joining two or more tables, you need to qualify the names of the columns with the table name to avoid ambiguity. Without the </a:t>
            </a:r>
            <a:r>
              <a:rPr lang="en-US" smtClean="0">
                <a:solidFill>
                  <a:schemeClr val="tx1"/>
                </a:solidFill>
              </a:rPr>
              <a:t>table prefixes</a:t>
            </a:r>
            <a:r>
              <a:rPr lang="en-US" smtClean="0"/>
              <a:t>, the </a:t>
            </a:r>
            <a:r>
              <a:rPr lang="en-US" smtClean="0">
                <a:latin typeface="Courier New" panose="02070309020205020404" pitchFamily="49" charset="0"/>
              </a:rPr>
              <a:t>DEPARTMENT_ID</a:t>
            </a:r>
            <a:r>
              <a:rPr lang="en-US" smtClean="0"/>
              <a:t> column in the </a:t>
            </a:r>
            <a:r>
              <a:rPr lang="en-US" smtClean="0">
                <a:latin typeface="Courier New" panose="02070309020205020404" pitchFamily="49" charset="0"/>
              </a:rPr>
              <a:t>SELECT</a:t>
            </a:r>
            <a:r>
              <a:rPr lang="en-US" smtClean="0"/>
              <a:t> list could be from either the </a:t>
            </a:r>
            <a:r>
              <a:rPr lang="en-US" smtClean="0">
                <a:latin typeface="Courier New" panose="02070309020205020404" pitchFamily="49" charset="0"/>
              </a:rPr>
              <a:t>DEPARTMENTS</a:t>
            </a:r>
            <a:r>
              <a:rPr lang="en-US" smtClean="0"/>
              <a:t> table or the </a:t>
            </a:r>
            <a:r>
              <a:rPr lang="en-US" smtClean="0">
                <a:latin typeface="Courier New" panose="02070309020205020404" pitchFamily="49" charset="0"/>
              </a:rPr>
              <a:t>EMPLOYEES</a:t>
            </a:r>
            <a:r>
              <a:rPr lang="en-US" smtClean="0"/>
              <a:t> table. It is necessary to add the table prefix to execute your query. If there are no common column names between the two tables, there is no need to qualify the columns. However, using the table prefix improves performance, because you tell the Oracle server exactly where to find the columns. </a:t>
            </a:r>
          </a:p>
          <a:p>
            <a:pPr lvl="1" eaLnBrk="1" hangingPunct="1"/>
            <a:r>
              <a:rPr lang="en-US" smtClean="0"/>
              <a:t>However, qualifying column names with table names can be time consuming, particularly if the table names are lengthy. Instead, you can use </a:t>
            </a:r>
            <a:r>
              <a:rPr lang="en-US" i="1" smtClean="0"/>
              <a:t>table aliases</a:t>
            </a:r>
            <a:r>
              <a:rPr lang="en-US" smtClean="0"/>
              <a:t>. Just as a column alias gives a column another name, a table alias gives a table another name. Table aliases help to keep SQL code smaller, therefore, using less memory.</a:t>
            </a:r>
          </a:p>
          <a:p>
            <a:pPr lvl="1" eaLnBrk="1" hangingPunct="1"/>
            <a:r>
              <a:rPr lang="en-US" smtClean="0"/>
              <a:t>The table name is specified in full, followed by a space, and then the table alias. For example, the </a:t>
            </a:r>
            <a:r>
              <a:rPr lang="en-US" smtClean="0">
                <a:latin typeface="Courier New" panose="02070309020205020404" pitchFamily="49" charset="0"/>
              </a:rPr>
              <a:t>EMPLOYEES</a:t>
            </a:r>
            <a:r>
              <a:rPr lang="en-US" smtClean="0"/>
              <a:t> table can be given an alias of </a:t>
            </a:r>
            <a:r>
              <a:rPr lang="en-US" smtClean="0">
                <a:latin typeface="Courier New" panose="02070309020205020404" pitchFamily="49" charset="0"/>
              </a:rPr>
              <a:t>e</a:t>
            </a:r>
            <a:r>
              <a:rPr lang="en-US" smtClean="0"/>
              <a:t>, and the </a:t>
            </a:r>
            <a:r>
              <a:rPr lang="en-US" smtClean="0">
                <a:latin typeface="Courier New" panose="02070309020205020404" pitchFamily="49" charset="0"/>
              </a:rPr>
              <a:t>DEPARTMENTS</a:t>
            </a:r>
            <a:r>
              <a:rPr lang="en-US" smtClean="0"/>
              <a:t> table an alias of </a:t>
            </a:r>
            <a:r>
              <a:rPr lang="en-US" smtClean="0">
                <a:latin typeface="Courier New" panose="02070309020205020404" pitchFamily="49" charset="0"/>
              </a:rPr>
              <a:t>d</a:t>
            </a:r>
            <a:r>
              <a:rPr lang="en-US" smtClean="0"/>
              <a:t>.</a:t>
            </a:r>
          </a:p>
          <a:p>
            <a:pPr lvl="1" eaLnBrk="1" hangingPunct="1"/>
            <a:r>
              <a:rPr lang="en-US" b="1" smtClean="0"/>
              <a:t>Guidelines</a:t>
            </a:r>
          </a:p>
          <a:p>
            <a:pPr lvl="2" eaLnBrk="1" hangingPunct="1"/>
            <a:r>
              <a:rPr lang="en-US" smtClean="0"/>
              <a:t>Table aliases can be up to 30 characters in length, but shorter aliases are better than longer ones.</a:t>
            </a:r>
          </a:p>
          <a:p>
            <a:pPr lvl="2" eaLnBrk="1" hangingPunct="1"/>
            <a:r>
              <a:rPr lang="en-US" smtClean="0"/>
              <a:t>If a table alias is used for a particular table name in the </a:t>
            </a:r>
            <a:r>
              <a:rPr lang="en-US" smtClean="0">
                <a:latin typeface="Courier New" panose="02070309020205020404" pitchFamily="49" charset="0"/>
              </a:rPr>
              <a:t>FROM</a:t>
            </a:r>
            <a:r>
              <a:rPr lang="en-US" smtClean="0"/>
              <a:t> clause, that table alias must be substituted for the table name throughout the </a:t>
            </a:r>
            <a:r>
              <a:rPr lang="en-US" smtClean="0">
                <a:latin typeface="Courier New" panose="02070309020205020404" pitchFamily="49" charset="0"/>
              </a:rPr>
              <a:t>SELECT</a:t>
            </a:r>
            <a:r>
              <a:rPr lang="en-US" smtClean="0"/>
              <a:t> statement.</a:t>
            </a:r>
          </a:p>
          <a:p>
            <a:pPr lvl="2" eaLnBrk="1" hangingPunct="1"/>
            <a:r>
              <a:rPr lang="en-US" smtClean="0"/>
              <a:t>Table aliases should be meaningful.</a:t>
            </a:r>
          </a:p>
          <a:p>
            <a:pPr lvl="2" eaLnBrk="1" hangingPunct="1"/>
            <a:r>
              <a:rPr lang="en-US" smtClean="0"/>
              <a:t>The table alias is valid for only the current </a:t>
            </a:r>
            <a:r>
              <a:rPr lang="en-US" smtClean="0">
                <a:latin typeface="Courier New" panose="02070309020205020404" pitchFamily="49" charset="0"/>
              </a:rPr>
              <a:t>SELECT</a:t>
            </a:r>
            <a:r>
              <a:rPr lang="en-US" smtClean="0"/>
              <a:t> statement.</a:t>
            </a:r>
          </a:p>
        </p:txBody>
      </p:sp>
    </p:spTree>
    <p:extLst>
      <p:ext uri="{BB962C8B-B14F-4D97-AF65-F5344CB8AC3E}">
        <p14:creationId xmlns:p14="http://schemas.microsoft.com/office/powerpoint/2010/main" val="791146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panose="020B0604020202020204" pitchFamily="34" charset="0"/>
              </a:defRPr>
            </a:lvl1pPr>
            <a:lvl2pPr marL="742950" indent="-285750" defTabSz="950913" eaLnBrk="0" hangingPunct="0">
              <a:defRPr b="1">
                <a:solidFill>
                  <a:schemeClr val="tx1"/>
                </a:solidFill>
                <a:latin typeface="Arial" panose="020B0604020202020204" pitchFamily="34" charset="0"/>
              </a:defRPr>
            </a:lvl2pPr>
            <a:lvl3pPr marL="1143000" indent="-228600" defTabSz="950913" eaLnBrk="0" hangingPunct="0">
              <a:defRPr b="1">
                <a:solidFill>
                  <a:schemeClr val="tx1"/>
                </a:solidFill>
                <a:latin typeface="Arial" panose="020B0604020202020204" pitchFamily="34" charset="0"/>
              </a:defRPr>
            </a:lvl3pPr>
            <a:lvl4pPr marL="1600200" indent="-228600" defTabSz="950913" eaLnBrk="0" hangingPunct="0">
              <a:defRPr b="1">
                <a:solidFill>
                  <a:schemeClr val="tx1"/>
                </a:solidFill>
                <a:latin typeface="Arial" panose="020B0604020202020204" pitchFamily="34" charset="0"/>
              </a:defRPr>
            </a:lvl4pPr>
            <a:lvl5pPr marL="2057400" indent="-228600" defTabSz="950913" eaLnBrk="0" hangingPunct="0">
              <a:defRPr b="1">
                <a:solidFill>
                  <a:schemeClr val="tx1"/>
                </a:solidFill>
                <a:latin typeface="Arial" panose="020B0604020202020204" pitchFamily="34" charset="0"/>
              </a:defRPr>
            </a:lvl5pPr>
            <a:lvl6pPr marL="25146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solidFill>
                  <a:srgbClr val="000000"/>
                </a:solidFill>
              </a:rPr>
              <a:t>Oracle Database 11</a:t>
            </a:r>
            <a:r>
              <a:rPr lang="en-US" i="1">
                <a:solidFill>
                  <a:srgbClr val="000000"/>
                </a:solidFill>
              </a:rPr>
              <a:t>g</a:t>
            </a:r>
            <a:r>
              <a:rPr lang="en-US">
                <a:solidFill>
                  <a:srgbClr val="000000"/>
                </a:solidFill>
              </a:rPr>
              <a:t>: SQL Fundamentals I</a:t>
            </a:r>
            <a:r>
              <a:rPr lang="en-US"/>
              <a:t>   6 - </a:t>
            </a:r>
            <a:fld id="{F106694D-8DB5-4D60-BD34-D8AA2B4616DC}" type="slidenum">
              <a:rPr lang="en-US"/>
              <a:pPr eaLnBrk="1" hangingPunct="1"/>
              <a:t>7</a:t>
            </a:fld>
            <a:endParaRPr lang="en-US"/>
          </a:p>
        </p:txBody>
      </p:sp>
      <p:sp>
        <p:nvSpPr>
          <p:cNvPr id="51203" name="Rectangle 6"/>
          <p:cNvSpPr>
            <a:spLocks noChangeArrowheads="1" noTextEdit="1"/>
          </p:cNvSpPr>
          <p:nvPr>
            <p:ph type="sldImg"/>
          </p:nvPr>
        </p:nvSpPr>
        <p:spPr>
          <a:ln/>
        </p:spPr>
      </p:sp>
      <p:sp>
        <p:nvSpPr>
          <p:cNvPr id="51204" name="Rectangle 7"/>
          <p:cNvSpPr>
            <a:spLocks noGrp="1" noChangeArrowheads="1"/>
          </p:cNvSpPr>
          <p:nvPr>
            <p:ph type="body" idx="1"/>
          </p:nvPr>
        </p:nvSpPr>
        <p:spPr>
          <a:noFill/>
        </p:spPr>
        <p:txBody>
          <a:bodyPr/>
          <a:lstStyle/>
          <a:p>
            <a:pPr eaLnBrk="1" hangingPunct="1"/>
            <a:r>
              <a:rPr lang="en-US" smtClean="0">
                <a:latin typeface="Arial" panose="020B0604020202020204" pitchFamily="34" charset="0"/>
              </a:rPr>
              <a:t>Creating Natural Joins</a:t>
            </a:r>
          </a:p>
          <a:p>
            <a:pPr lvl="1" eaLnBrk="1" hangingPunct="1"/>
            <a:r>
              <a:rPr lang="en-US" smtClean="0"/>
              <a:t>You can join tables automatically based on the columns in the two tables that have matching data types and names. You do this by using the </a:t>
            </a:r>
            <a:r>
              <a:rPr lang="en-US" smtClean="0">
                <a:solidFill>
                  <a:schemeClr val="tx1"/>
                </a:solidFill>
                <a:latin typeface="Courier New" panose="02070309020205020404" pitchFamily="49" charset="0"/>
              </a:rPr>
              <a:t>NATURAL</a:t>
            </a:r>
            <a:r>
              <a:rPr lang="en-US" smtClean="0"/>
              <a:t> </a:t>
            </a:r>
            <a:r>
              <a:rPr lang="en-US" smtClean="0">
                <a:solidFill>
                  <a:schemeClr val="tx1"/>
                </a:solidFill>
                <a:latin typeface="Courier New" panose="02070309020205020404" pitchFamily="49" charset="0"/>
              </a:rPr>
              <a:t>JOIN</a:t>
            </a:r>
            <a:r>
              <a:rPr lang="en-US" smtClean="0">
                <a:solidFill>
                  <a:schemeClr val="tx1"/>
                </a:solidFill>
              </a:rPr>
              <a:t> keywords.</a:t>
            </a:r>
          </a:p>
          <a:p>
            <a:pPr lvl="1" eaLnBrk="1" hangingPunct="1"/>
            <a:r>
              <a:rPr lang="en-US" b="1" smtClean="0"/>
              <a:t>Note:</a:t>
            </a:r>
            <a:r>
              <a:rPr lang="en-US" smtClean="0"/>
              <a:t> The join can happen on only those columns that have the same names and data types in both tables. If the columns have the same name but different data types, the </a:t>
            </a:r>
            <a:r>
              <a:rPr lang="en-US" smtClean="0">
                <a:latin typeface="Courier New" panose="02070309020205020404" pitchFamily="49" charset="0"/>
              </a:rPr>
              <a:t>NATURAL</a:t>
            </a:r>
            <a:r>
              <a:rPr lang="en-US" smtClean="0"/>
              <a:t> </a:t>
            </a:r>
            <a:r>
              <a:rPr lang="en-US" smtClean="0">
                <a:latin typeface="Courier New" panose="02070309020205020404" pitchFamily="49" charset="0"/>
              </a:rPr>
              <a:t>JOIN</a:t>
            </a:r>
            <a:r>
              <a:rPr lang="en-US" smtClean="0"/>
              <a:t> syntax causes an error.</a:t>
            </a:r>
          </a:p>
        </p:txBody>
      </p:sp>
    </p:spTree>
    <p:extLst>
      <p:ext uri="{BB962C8B-B14F-4D97-AF65-F5344CB8AC3E}">
        <p14:creationId xmlns:p14="http://schemas.microsoft.com/office/powerpoint/2010/main" val="2903832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panose="020B0604020202020204" pitchFamily="34" charset="0"/>
              </a:defRPr>
            </a:lvl1pPr>
            <a:lvl2pPr marL="742950" indent="-285750" defTabSz="950913" eaLnBrk="0" hangingPunct="0">
              <a:defRPr b="1">
                <a:solidFill>
                  <a:schemeClr val="tx1"/>
                </a:solidFill>
                <a:latin typeface="Arial" panose="020B0604020202020204" pitchFamily="34" charset="0"/>
              </a:defRPr>
            </a:lvl2pPr>
            <a:lvl3pPr marL="1143000" indent="-228600" defTabSz="950913" eaLnBrk="0" hangingPunct="0">
              <a:defRPr b="1">
                <a:solidFill>
                  <a:schemeClr val="tx1"/>
                </a:solidFill>
                <a:latin typeface="Arial" panose="020B0604020202020204" pitchFamily="34" charset="0"/>
              </a:defRPr>
            </a:lvl3pPr>
            <a:lvl4pPr marL="1600200" indent="-228600" defTabSz="950913" eaLnBrk="0" hangingPunct="0">
              <a:defRPr b="1">
                <a:solidFill>
                  <a:schemeClr val="tx1"/>
                </a:solidFill>
                <a:latin typeface="Arial" panose="020B0604020202020204" pitchFamily="34" charset="0"/>
              </a:defRPr>
            </a:lvl4pPr>
            <a:lvl5pPr marL="2057400" indent="-228600" defTabSz="950913" eaLnBrk="0" hangingPunct="0">
              <a:defRPr b="1">
                <a:solidFill>
                  <a:schemeClr val="tx1"/>
                </a:solidFill>
                <a:latin typeface="Arial" panose="020B0604020202020204" pitchFamily="34" charset="0"/>
              </a:defRPr>
            </a:lvl5pPr>
            <a:lvl6pPr marL="25146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solidFill>
                  <a:srgbClr val="000000"/>
                </a:solidFill>
              </a:rPr>
              <a:t>Oracle Database 11</a:t>
            </a:r>
            <a:r>
              <a:rPr lang="en-US" i="1">
                <a:solidFill>
                  <a:srgbClr val="000000"/>
                </a:solidFill>
              </a:rPr>
              <a:t>g</a:t>
            </a:r>
            <a:r>
              <a:rPr lang="en-US">
                <a:solidFill>
                  <a:srgbClr val="000000"/>
                </a:solidFill>
              </a:rPr>
              <a:t>: SQL Fundamentals I</a:t>
            </a:r>
            <a:r>
              <a:rPr lang="en-US"/>
              <a:t>   6 - </a:t>
            </a:r>
            <a:fld id="{F466EFB0-2710-46B8-94D4-E0E8BFC31AD4}" type="slidenum">
              <a:rPr lang="en-US"/>
              <a:pPr eaLnBrk="1" hangingPunct="1"/>
              <a:t>8</a:t>
            </a:fld>
            <a:endParaRPr lang="en-US"/>
          </a:p>
        </p:txBody>
      </p:sp>
      <p:sp>
        <p:nvSpPr>
          <p:cNvPr id="52227" name="Rectangle 6"/>
          <p:cNvSpPr>
            <a:spLocks noChangeArrowheads="1" noTextEdit="1"/>
          </p:cNvSpPr>
          <p:nvPr>
            <p:ph type="sldImg"/>
          </p:nvPr>
        </p:nvSpPr>
        <p:spPr>
          <a:ln/>
        </p:spPr>
      </p:sp>
      <p:sp>
        <p:nvSpPr>
          <p:cNvPr id="52228" name="Rectangle 7"/>
          <p:cNvSpPr>
            <a:spLocks noGrp="1" noChangeArrowheads="1"/>
          </p:cNvSpPr>
          <p:nvPr>
            <p:ph type="body" idx="1"/>
          </p:nvPr>
        </p:nvSpPr>
        <p:spPr>
          <a:noFill/>
        </p:spPr>
        <p:txBody>
          <a:bodyPr/>
          <a:lstStyle/>
          <a:p>
            <a:pPr eaLnBrk="1" hangingPunct="1"/>
            <a:r>
              <a:rPr lang="en-US" smtClean="0">
                <a:latin typeface="Arial" panose="020B0604020202020204" pitchFamily="34" charset="0"/>
              </a:rPr>
              <a:t>Retrieving Records with Natural Joins</a:t>
            </a:r>
          </a:p>
          <a:p>
            <a:pPr lvl="1" eaLnBrk="1" hangingPunct="1"/>
            <a:r>
              <a:rPr lang="en-US" smtClean="0"/>
              <a:t>In the example in the slide, the </a:t>
            </a:r>
            <a:r>
              <a:rPr lang="en-US" smtClean="0">
                <a:latin typeface="Courier New" panose="02070309020205020404" pitchFamily="49" charset="0"/>
              </a:rPr>
              <a:t>LOCATIONS</a:t>
            </a:r>
            <a:r>
              <a:rPr lang="en-US" smtClean="0"/>
              <a:t> table is joined to the </a:t>
            </a:r>
            <a:r>
              <a:rPr lang="en-US" smtClean="0">
                <a:latin typeface="Courier New" panose="02070309020205020404" pitchFamily="49" charset="0"/>
              </a:rPr>
              <a:t>DEPARTMENT</a:t>
            </a:r>
            <a:r>
              <a:rPr lang="en-US" smtClean="0"/>
              <a:t> table by the </a:t>
            </a:r>
            <a:r>
              <a:rPr lang="en-US" smtClean="0">
                <a:latin typeface="Courier New" panose="02070309020205020404" pitchFamily="49" charset="0"/>
              </a:rPr>
              <a:t>LOCATION_ID</a:t>
            </a:r>
            <a:r>
              <a:rPr lang="en-US" smtClean="0"/>
              <a:t> column, which is the only column of the same name in both tables. If other common columns were present, the join would have used them all.</a:t>
            </a:r>
          </a:p>
          <a:p>
            <a:pPr lvl="1" eaLnBrk="1" hangingPunct="1"/>
            <a:r>
              <a:rPr lang="en-US" b="1" smtClean="0"/>
              <a:t>Natural Joins with a </a:t>
            </a:r>
            <a:r>
              <a:rPr lang="en-US" b="1" smtClean="0">
                <a:latin typeface="Courier New" panose="02070309020205020404" pitchFamily="49" charset="0"/>
              </a:rPr>
              <a:t>WHERE</a:t>
            </a:r>
            <a:r>
              <a:rPr lang="en-US" b="1" smtClean="0"/>
              <a:t> Clause</a:t>
            </a:r>
          </a:p>
          <a:p>
            <a:pPr lvl="1" eaLnBrk="1" hangingPunct="1">
              <a:spcBef>
                <a:spcPct val="0"/>
              </a:spcBef>
              <a:spcAft>
                <a:spcPct val="30000"/>
              </a:spcAft>
            </a:pPr>
            <a:r>
              <a:rPr lang="en-US" smtClean="0"/>
              <a:t>Additional restrictions on a natural join are implemented by using a </a:t>
            </a:r>
            <a:r>
              <a:rPr lang="en-US" smtClean="0">
                <a:latin typeface="Courier New" panose="02070309020205020404" pitchFamily="49" charset="0"/>
              </a:rPr>
              <a:t>WHERE</a:t>
            </a:r>
            <a:r>
              <a:rPr lang="en-US" smtClean="0"/>
              <a:t> clause. The following example limits the rows of output to those with a department ID equal to 20 or 50:</a:t>
            </a:r>
          </a:p>
          <a:p>
            <a:pPr lvl="4" eaLnBrk="1" hangingPunct="1"/>
            <a:r>
              <a:rPr lang="en-US" smtClean="0"/>
              <a:t>   SELECT  department_id, department_name,</a:t>
            </a:r>
          </a:p>
          <a:p>
            <a:pPr lvl="4" eaLnBrk="1" hangingPunct="1"/>
            <a:r>
              <a:rPr lang="en-US" smtClean="0"/>
              <a:t>           location_id, city</a:t>
            </a:r>
          </a:p>
          <a:p>
            <a:pPr lvl="4" eaLnBrk="1" hangingPunct="1"/>
            <a:r>
              <a:rPr lang="en-US" smtClean="0"/>
              <a:t>   FROM    departments</a:t>
            </a:r>
          </a:p>
          <a:p>
            <a:pPr lvl="4" eaLnBrk="1" hangingPunct="1"/>
            <a:r>
              <a:rPr lang="en-US" smtClean="0"/>
              <a:t>   NATURAL JOIN locations</a:t>
            </a:r>
          </a:p>
          <a:p>
            <a:pPr lvl="4" eaLnBrk="1" hangingPunct="1"/>
            <a:r>
              <a:rPr lang="en-US" smtClean="0"/>
              <a:t>   WHERE   department_id IN (20, 50);</a:t>
            </a:r>
          </a:p>
        </p:txBody>
      </p:sp>
    </p:spTree>
    <p:extLst>
      <p:ext uri="{BB962C8B-B14F-4D97-AF65-F5344CB8AC3E}">
        <p14:creationId xmlns:p14="http://schemas.microsoft.com/office/powerpoint/2010/main" val="2019238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panose="020B0604020202020204" pitchFamily="34" charset="0"/>
              </a:defRPr>
            </a:lvl1pPr>
            <a:lvl2pPr marL="742950" indent="-285750" defTabSz="950913" eaLnBrk="0" hangingPunct="0">
              <a:defRPr b="1">
                <a:solidFill>
                  <a:schemeClr val="tx1"/>
                </a:solidFill>
                <a:latin typeface="Arial" panose="020B0604020202020204" pitchFamily="34" charset="0"/>
              </a:defRPr>
            </a:lvl2pPr>
            <a:lvl3pPr marL="1143000" indent="-228600" defTabSz="950913" eaLnBrk="0" hangingPunct="0">
              <a:defRPr b="1">
                <a:solidFill>
                  <a:schemeClr val="tx1"/>
                </a:solidFill>
                <a:latin typeface="Arial" panose="020B0604020202020204" pitchFamily="34" charset="0"/>
              </a:defRPr>
            </a:lvl3pPr>
            <a:lvl4pPr marL="1600200" indent="-228600" defTabSz="950913" eaLnBrk="0" hangingPunct="0">
              <a:defRPr b="1">
                <a:solidFill>
                  <a:schemeClr val="tx1"/>
                </a:solidFill>
                <a:latin typeface="Arial" panose="020B0604020202020204" pitchFamily="34" charset="0"/>
              </a:defRPr>
            </a:lvl4pPr>
            <a:lvl5pPr marL="2057400" indent="-228600" defTabSz="950913" eaLnBrk="0" hangingPunct="0">
              <a:defRPr b="1">
                <a:solidFill>
                  <a:schemeClr val="tx1"/>
                </a:solidFill>
                <a:latin typeface="Arial" panose="020B0604020202020204" pitchFamily="34" charset="0"/>
              </a:defRPr>
            </a:lvl5pPr>
            <a:lvl6pPr marL="25146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r>
              <a:rPr lang="en-US">
                <a:solidFill>
                  <a:srgbClr val="000000"/>
                </a:solidFill>
              </a:rPr>
              <a:t>Oracle Database 11</a:t>
            </a:r>
            <a:r>
              <a:rPr lang="en-US" i="1">
                <a:solidFill>
                  <a:srgbClr val="000000"/>
                </a:solidFill>
              </a:rPr>
              <a:t>g</a:t>
            </a:r>
            <a:r>
              <a:rPr lang="en-US">
                <a:solidFill>
                  <a:srgbClr val="000000"/>
                </a:solidFill>
              </a:rPr>
              <a:t>: SQL Fundamentals I</a:t>
            </a:r>
            <a:r>
              <a:rPr lang="en-US"/>
              <a:t>   6 - </a:t>
            </a:r>
            <a:fld id="{E67375B1-DD5E-401C-A809-665AC642C7D5}" type="slidenum">
              <a:rPr lang="en-US"/>
              <a:pPr eaLnBrk="1" hangingPunct="1"/>
              <a:t>9</a:t>
            </a:fld>
            <a:endParaRPr lang="en-US"/>
          </a:p>
        </p:txBody>
      </p:sp>
      <p:sp>
        <p:nvSpPr>
          <p:cNvPr id="53251" name="Rectangle 6"/>
          <p:cNvSpPr>
            <a:spLocks noChangeArrowheads="1" noTextEdit="1"/>
          </p:cNvSpPr>
          <p:nvPr>
            <p:ph type="sldImg"/>
          </p:nvPr>
        </p:nvSpPr>
        <p:spPr>
          <a:ln/>
        </p:spPr>
      </p:sp>
      <p:sp>
        <p:nvSpPr>
          <p:cNvPr id="53252" name="Rectangle 7"/>
          <p:cNvSpPr>
            <a:spLocks noGrp="1" noChangeArrowheads="1"/>
          </p:cNvSpPr>
          <p:nvPr>
            <p:ph type="body" idx="1"/>
          </p:nvPr>
        </p:nvSpPr>
        <p:spPr>
          <a:noFill/>
        </p:spPr>
        <p:txBody>
          <a:bodyPr/>
          <a:lstStyle/>
          <a:p>
            <a:pPr eaLnBrk="1" hangingPunct="1"/>
            <a:r>
              <a:rPr lang="en-US" smtClean="0">
                <a:latin typeface="Arial" panose="020B0604020202020204" pitchFamily="34" charset="0"/>
              </a:rPr>
              <a:t>Creating Joins with the </a:t>
            </a:r>
            <a:r>
              <a:rPr lang="en-US" smtClean="0">
                <a:latin typeface="Courier New" panose="02070309020205020404" pitchFamily="49" charset="0"/>
              </a:rPr>
              <a:t>USING</a:t>
            </a:r>
            <a:r>
              <a:rPr lang="en-US" smtClean="0">
                <a:latin typeface="Arial" panose="020B0604020202020204" pitchFamily="34" charset="0"/>
              </a:rPr>
              <a:t> Clause</a:t>
            </a:r>
          </a:p>
          <a:p>
            <a:pPr lvl="1" eaLnBrk="1" hangingPunct="1"/>
            <a:r>
              <a:rPr lang="en-US" smtClean="0">
                <a:solidFill>
                  <a:schemeClr val="tx1"/>
                </a:solidFill>
              </a:rPr>
              <a:t>Natural joins</a:t>
            </a:r>
            <a:r>
              <a:rPr lang="en-US" smtClean="0"/>
              <a:t> use all columns with matching names and data types to join the tables. The </a:t>
            </a:r>
            <a:r>
              <a:rPr lang="en-US" smtClean="0">
                <a:solidFill>
                  <a:schemeClr val="tx1"/>
                </a:solidFill>
                <a:latin typeface="Courier New" panose="02070309020205020404" pitchFamily="49" charset="0"/>
              </a:rPr>
              <a:t>USING</a:t>
            </a:r>
            <a:r>
              <a:rPr lang="en-US" smtClean="0">
                <a:solidFill>
                  <a:schemeClr val="tx1"/>
                </a:solidFill>
              </a:rPr>
              <a:t> clause</a:t>
            </a:r>
            <a:r>
              <a:rPr lang="en-US" smtClean="0"/>
              <a:t> can be used to specify only those columns that should be used for an equijoin. </a:t>
            </a:r>
          </a:p>
        </p:txBody>
      </p:sp>
    </p:spTree>
    <p:extLst>
      <p:ext uri="{BB962C8B-B14F-4D97-AF65-F5344CB8AC3E}">
        <p14:creationId xmlns:p14="http://schemas.microsoft.com/office/powerpoint/2010/main" val="4226416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66071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60907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40654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303381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80671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13647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75052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673476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0035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53020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38228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31296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40978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1/19/2019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69529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1/19/2019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81765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1/19/2019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1532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74723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1/19/2019</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992732426"/>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ctrTitle"/>
          </p:nvPr>
        </p:nvSpPr>
        <p:spPr>
          <a:xfrm>
            <a:off x="1568571" y="745673"/>
            <a:ext cx="6620968" cy="3329581"/>
          </a:xfrm>
        </p:spPr>
        <p:txBody>
          <a:bodyPr/>
          <a:lstStyle/>
          <a:p>
            <a:pPr eaLnBrk="1" hangingPunct="1"/>
            <a:r>
              <a:rPr lang="en-US" sz="3600" dirty="0" smtClean="0"/>
              <a:t>Displaying Data </a:t>
            </a:r>
            <a:br>
              <a:rPr lang="en-US" sz="3600" dirty="0" smtClean="0"/>
            </a:br>
            <a:r>
              <a:rPr lang="en-US" sz="3600" dirty="0" smtClean="0"/>
              <a:t>from Multiple Tables Using Joins</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36" descr="C:\salome_official\projects\11gR2\screenshots\les6_12s_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 y="1703388"/>
            <a:ext cx="2971800" cy="2514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4339" name="Picture 37" descr="C:\salome_official\projects\11gR2\screenshots\les6_12s_b.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1213" y="1693863"/>
            <a:ext cx="3394075" cy="2057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4340" name="Rectangle 2"/>
          <p:cNvSpPr>
            <a:spLocks noGrp="1" noChangeArrowheads="1"/>
          </p:cNvSpPr>
          <p:nvPr>
            <p:ph type="title"/>
          </p:nvPr>
        </p:nvSpPr>
        <p:spPr/>
        <p:txBody>
          <a:bodyPr/>
          <a:lstStyle/>
          <a:p>
            <a:pPr eaLnBrk="1" hangingPunct="1"/>
            <a:r>
              <a:rPr lang="en-US" smtClean="0"/>
              <a:t>Joining Column Names</a:t>
            </a:r>
          </a:p>
        </p:txBody>
      </p:sp>
      <p:sp>
        <p:nvSpPr>
          <p:cNvPr id="14341" name="Rectangle 3"/>
          <p:cNvSpPr>
            <a:spLocks noChangeArrowheads="1"/>
          </p:cNvSpPr>
          <p:nvPr/>
        </p:nvSpPr>
        <p:spPr bwMode="auto">
          <a:xfrm>
            <a:off x="762000" y="1219200"/>
            <a:ext cx="162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sz="2000">
                <a:latin typeface="Courier New" panose="02070309020205020404" pitchFamily="49" charset="0"/>
              </a:rPr>
              <a:t>EMPLOYEES</a:t>
            </a:r>
            <a:r>
              <a:rPr lang="en-US" sz="2000"/>
              <a:t> </a:t>
            </a:r>
          </a:p>
        </p:txBody>
      </p:sp>
      <p:sp>
        <p:nvSpPr>
          <p:cNvPr id="14342" name="Rectangle 4"/>
          <p:cNvSpPr>
            <a:spLocks noChangeArrowheads="1"/>
          </p:cNvSpPr>
          <p:nvPr/>
        </p:nvSpPr>
        <p:spPr bwMode="auto">
          <a:xfrm>
            <a:off x="4343400" y="1219200"/>
            <a:ext cx="2012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sz="2000">
                <a:latin typeface="Courier New" panose="02070309020205020404" pitchFamily="49" charset="0"/>
              </a:rPr>
              <a:t>DEPARTMENTS </a:t>
            </a:r>
          </a:p>
        </p:txBody>
      </p:sp>
      <p:sp>
        <p:nvSpPr>
          <p:cNvPr id="14343" name="Rectangle 5"/>
          <p:cNvSpPr>
            <a:spLocks noChangeArrowheads="1"/>
          </p:cNvSpPr>
          <p:nvPr/>
        </p:nvSpPr>
        <p:spPr bwMode="auto">
          <a:xfrm>
            <a:off x="3111500" y="4926013"/>
            <a:ext cx="160972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nSpc>
                <a:spcPct val="110000"/>
              </a:lnSpc>
              <a:spcBef>
                <a:spcPct val="0"/>
              </a:spcBef>
              <a:buClrTx/>
              <a:buFontTx/>
              <a:buNone/>
            </a:pPr>
            <a:r>
              <a:rPr lang="en-US" sz="2000"/>
              <a:t>Foreign key</a:t>
            </a:r>
          </a:p>
        </p:txBody>
      </p:sp>
      <p:sp>
        <p:nvSpPr>
          <p:cNvPr id="14344" name="Rectangle 6"/>
          <p:cNvSpPr>
            <a:spLocks noChangeArrowheads="1"/>
          </p:cNvSpPr>
          <p:nvPr/>
        </p:nvSpPr>
        <p:spPr bwMode="auto">
          <a:xfrm>
            <a:off x="5516563" y="4495800"/>
            <a:ext cx="1624012"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nSpc>
                <a:spcPct val="110000"/>
              </a:lnSpc>
              <a:spcBef>
                <a:spcPct val="0"/>
              </a:spcBef>
              <a:buClrTx/>
              <a:buFontTx/>
              <a:buNone/>
            </a:pPr>
            <a:r>
              <a:rPr lang="en-US" sz="2000"/>
              <a:t>Primary key</a:t>
            </a:r>
          </a:p>
        </p:txBody>
      </p:sp>
      <p:sp>
        <p:nvSpPr>
          <p:cNvPr id="14345" name="Rectangle 9"/>
          <p:cNvSpPr>
            <a:spLocks noChangeArrowheads="1"/>
          </p:cNvSpPr>
          <p:nvPr/>
        </p:nvSpPr>
        <p:spPr bwMode="gray">
          <a:xfrm>
            <a:off x="2670175" y="1687513"/>
            <a:ext cx="1335088" cy="251777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14346" name="Text Box 11"/>
          <p:cNvSpPr txBox="1">
            <a:spLocks noChangeArrowheads="1"/>
          </p:cNvSpPr>
          <p:nvPr/>
        </p:nvSpPr>
        <p:spPr bwMode="auto">
          <a:xfrm>
            <a:off x="969963" y="4094163"/>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
                <a:srgbClr val="000000"/>
              </a:buClr>
            </a:pPr>
            <a:r>
              <a:rPr lang="en-US" sz="2400"/>
              <a:t>…</a:t>
            </a:r>
          </a:p>
        </p:txBody>
      </p:sp>
      <p:sp>
        <p:nvSpPr>
          <p:cNvPr id="14347" name="Line 12"/>
          <p:cNvSpPr>
            <a:spLocks noChangeShapeType="1"/>
          </p:cNvSpPr>
          <p:nvPr/>
        </p:nvSpPr>
        <p:spPr bwMode="auto">
          <a:xfrm flipH="1" flipV="1">
            <a:off x="3275013" y="4225925"/>
            <a:ext cx="1587" cy="657225"/>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8" name="Line 13"/>
          <p:cNvSpPr>
            <a:spLocks noChangeShapeType="1"/>
          </p:cNvSpPr>
          <p:nvPr/>
        </p:nvSpPr>
        <p:spPr bwMode="auto">
          <a:xfrm flipH="1" flipV="1">
            <a:off x="5897563" y="3810000"/>
            <a:ext cx="0" cy="60960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9" name="Line 18"/>
          <p:cNvSpPr>
            <a:spLocks noChangeShapeType="1"/>
          </p:cNvSpPr>
          <p:nvPr/>
        </p:nvSpPr>
        <p:spPr bwMode="gray">
          <a:xfrm>
            <a:off x="3986213" y="2265363"/>
            <a:ext cx="804862" cy="0"/>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0" name="Freeform 21"/>
          <p:cNvSpPr>
            <a:spLocks/>
          </p:cNvSpPr>
          <p:nvPr/>
        </p:nvSpPr>
        <p:spPr bwMode="gray">
          <a:xfrm>
            <a:off x="4000500" y="2439988"/>
            <a:ext cx="260350" cy="1587"/>
          </a:xfrm>
          <a:custGeom>
            <a:avLst/>
            <a:gdLst>
              <a:gd name="T0" fmla="*/ 0 w 164"/>
              <a:gd name="T1" fmla="*/ 1587 h 1"/>
              <a:gd name="T2" fmla="*/ 260350 w 164"/>
              <a:gd name="T3" fmla="*/ 0 h 1"/>
              <a:gd name="T4" fmla="*/ 0 60000 65536"/>
              <a:gd name="T5" fmla="*/ 0 60000 65536"/>
            </a:gdLst>
            <a:ahLst/>
            <a:cxnLst>
              <a:cxn ang="T4">
                <a:pos x="T0" y="T1"/>
              </a:cxn>
              <a:cxn ang="T5">
                <a:pos x="T2" y="T3"/>
              </a:cxn>
            </a:cxnLst>
            <a:rect l="0" t="0" r="r" b="b"/>
            <a:pathLst>
              <a:path w="164" h="1">
                <a:moveTo>
                  <a:pt x="0" y="1"/>
                </a:moveTo>
                <a:lnTo>
                  <a:pt x="164" y="0"/>
                </a:lnTo>
              </a:path>
            </a:pathLst>
          </a:custGeom>
          <a:noFill/>
          <a:ln w="28575">
            <a:solidFill>
              <a:schemeClr val="accent2"/>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1" name="Freeform 25"/>
          <p:cNvSpPr>
            <a:spLocks/>
          </p:cNvSpPr>
          <p:nvPr/>
        </p:nvSpPr>
        <p:spPr bwMode="gray">
          <a:xfrm>
            <a:off x="4257675" y="2265363"/>
            <a:ext cx="1588" cy="198437"/>
          </a:xfrm>
          <a:custGeom>
            <a:avLst/>
            <a:gdLst>
              <a:gd name="T0" fmla="*/ 0 w 1"/>
              <a:gd name="T1" fmla="*/ 0 h 125"/>
              <a:gd name="T2" fmla="*/ 1588 w 1"/>
              <a:gd name="T3" fmla="*/ 198437 h 125"/>
              <a:gd name="T4" fmla="*/ 0 60000 65536"/>
              <a:gd name="T5" fmla="*/ 0 60000 65536"/>
            </a:gdLst>
            <a:ahLst/>
            <a:cxnLst>
              <a:cxn ang="T4">
                <a:pos x="T0" y="T1"/>
              </a:cxn>
              <a:cxn ang="T5">
                <a:pos x="T2" y="T3"/>
              </a:cxn>
            </a:cxnLst>
            <a:rect l="0" t="0" r="r" b="b"/>
            <a:pathLst>
              <a:path w="1" h="125">
                <a:moveTo>
                  <a:pt x="0" y="0"/>
                </a:moveTo>
                <a:lnTo>
                  <a:pt x="1" y="125"/>
                </a:lnTo>
              </a:path>
            </a:pathLst>
          </a:custGeom>
          <a:noFill/>
          <a:ln w="28575">
            <a:solidFill>
              <a:schemeClr val="accent2"/>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2" name="Line 26"/>
          <p:cNvSpPr>
            <a:spLocks noChangeShapeType="1"/>
          </p:cNvSpPr>
          <p:nvPr/>
        </p:nvSpPr>
        <p:spPr bwMode="gray">
          <a:xfrm>
            <a:off x="4335463" y="2265363"/>
            <a:ext cx="1878012" cy="0"/>
          </a:xfrm>
          <a:prstGeom prst="line">
            <a:avLst/>
          </a:prstGeom>
          <a:noFill/>
          <a:ln w="28575">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3" name="Line 29"/>
          <p:cNvSpPr>
            <a:spLocks noChangeShapeType="1"/>
          </p:cNvSpPr>
          <p:nvPr/>
        </p:nvSpPr>
        <p:spPr bwMode="gray">
          <a:xfrm>
            <a:off x="4019550" y="3860800"/>
            <a:ext cx="415925" cy="0"/>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4" name="Line 30"/>
          <p:cNvSpPr>
            <a:spLocks noChangeShapeType="1"/>
          </p:cNvSpPr>
          <p:nvPr/>
        </p:nvSpPr>
        <p:spPr bwMode="gray">
          <a:xfrm>
            <a:off x="4021138" y="4033838"/>
            <a:ext cx="414337" cy="0"/>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5" name="Freeform 32"/>
          <p:cNvSpPr>
            <a:spLocks/>
          </p:cNvSpPr>
          <p:nvPr/>
        </p:nvSpPr>
        <p:spPr bwMode="gray">
          <a:xfrm>
            <a:off x="4435475" y="3876675"/>
            <a:ext cx="1588" cy="166688"/>
          </a:xfrm>
          <a:custGeom>
            <a:avLst/>
            <a:gdLst>
              <a:gd name="T0" fmla="*/ 0 w 1"/>
              <a:gd name="T1" fmla="*/ 0 h 105"/>
              <a:gd name="T2" fmla="*/ 0 w 1"/>
              <a:gd name="T3" fmla="*/ 166688 h 105"/>
              <a:gd name="T4" fmla="*/ 0 60000 65536"/>
              <a:gd name="T5" fmla="*/ 0 60000 65536"/>
            </a:gdLst>
            <a:ahLst/>
            <a:cxnLst>
              <a:cxn ang="T4">
                <a:pos x="T0" y="T1"/>
              </a:cxn>
              <a:cxn ang="T5">
                <a:pos x="T2" y="T3"/>
              </a:cxn>
            </a:cxnLst>
            <a:rect l="0" t="0" r="r" b="b"/>
            <a:pathLst>
              <a:path w="1" h="105">
                <a:moveTo>
                  <a:pt x="0" y="0"/>
                </a:moveTo>
                <a:lnTo>
                  <a:pt x="0" y="105"/>
                </a:lnTo>
              </a:path>
            </a:pathLst>
          </a:custGeom>
          <a:noFill/>
          <a:ln w="28575">
            <a:solidFill>
              <a:schemeClr val="accent2"/>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6" name="Freeform 34"/>
          <p:cNvSpPr>
            <a:spLocks/>
          </p:cNvSpPr>
          <p:nvPr/>
        </p:nvSpPr>
        <p:spPr bwMode="gray">
          <a:xfrm>
            <a:off x="4437063" y="2670175"/>
            <a:ext cx="1587" cy="1230313"/>
          </a:xfrm>
          <a:custGeom>
            <a:avLst/>
            <a:gdLst>
              <a:gd name="T0" fmla="*/ 0 w 1"/>
              <a:gd name="T1" fmla="*/ 1230313 h 775"/>
              <a:gd name="T2" fmla="*/ 0 w 1"/>
              <a:gd name="T3" fmla="*/ 0 h 775"/>
              <a:gd name="T4" fmla="*/ 0 60000 65536"/>
              <a:gd name="T5" fmla="*/ 0 60000 65536"/>
            </a:gdLst>
            <a:ahLst/>
            <a:cxnLst>
              <a:cxn ang="T4">
                <a:pos x="T0" y="T1"/>
              </a:cxn>
              <a:cxn ang="T5">
                <a:pos x="T2" y="T3"/>
              </a:cxn>
            </a:cxnLst>
            <a:rect l="0" t="0" r="r" b="b"/>
            <a:pathLst>
              <a:path w="1" h="775">
                <a:moveTo>
                  <a:pt x="0" y="775"/>
                </a:moveTo>
                <a:lnTo>
                  <a:pt x="0" y="0"/>
                </a:lnTo>
              </a:path>
            </a:pathLst>
          </a:custGeom>
          <a:noFill/>
          <a:ln w="28575">
            <a:solidFill>
              <a:schemeClr val="accent2"/>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7" name="Freeform 35"/>
          <p:cNvSpPr>
            <a:spLocks/>
          </p:cNvSpPr>
          <p:nvPr/>
        </p:nvSpPr>
        <p:spPr bwMode="gray">
          <a:xfrm>
            <a:off x="4437063" y="2670175"/>
            <a:ext cx="1744662" cy="1588"/>
          </a:xfrm>
          <a:custGeom>
            <a:avLst/>
            <a:gdLst>
              <a:gd name="T0" fmla="*/ 0 w 1099"/>
              <a:gd name="T1" fmla="*/ 1588 h 1"/>
              <a:gd name="T2" fmla="*/ 1744662 w 1099"/>
              <a:gd name="T3" fmla="*/ 0 h 1"/>
              <a:gd name="T4" fmla="*/ 0 60000 65536"/>
              <a:gd name="T5" fmla="*/ 0 60000 65536"/>
            </a:gdLst>
            <a:ahLst/>
            <a:cxnLst>
              <a:cxn ang="T4">
                <a:pos x="T0" y="T1"/>
              </a:cxn>
              <a:cxn ang="T5">
                <a:pos x="T2" y="T3"/>
              </a:cxn>
            </a:cxnLst>
            <a:rect l="0" t="0" r="r" b="b"/>
            <a:pathLst>
              <a:path w="1099" h="1">
                <a:moveTo>
                  <a:pt x="0" y="1"/>
                </a:moveTo>
                <a:lnTo>
                  <a:pt x="1099" y="0"/>
                </a:lnTo>
              </a:path>
            </a:pathLst>
          </a:custGeom>
          <a:noFill/>
          <a:ln w="28575">
            <a:solidFill>
              <a:schemeClr val="accent2"/>
            </a:solidFill>
            <a:round/>
            <a:headEnd type="none" w="sm" len="sm"/>
            <a:tailEnd type="triangl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blackGray">
          <a:xfrm>
            <a:off x="866775" y="1855788"/>
            <a:ext cx="7286625" cy="117475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solidFill>
                  <a:srgbClr val="000000"/>
                </a:solidFill>
                <a:latin typeface="Courier New" panose="02070309020205020404" pitchFamily="49" charset="0"/>
              </a:rPr>
              <a:t>SELECT employee_id, last_name, </a:t>
            </a:r>
          </a:p>
          <a:p>
            <a:pPr algn="l">
              <a:spcBef>
                <a:spcPct val="0"/>
              </a:spcBef>
              <a:buClrTx/>
              <a:buFontTx/>
              <a:buNone/>
            </a:pPr>
            <a:r>
              <a:rPr lang="en-US">
                <a:solidFill>
                  <a:srgbClr val="000000"/>
                </a:solidFill>
                <a:latin typeface="Courier New" panose="02070309020205020404" pitchFamily="49" charset="0"/>
              </a:rPr>
              <a:t>       location_id, department_id</a:t>
            </a:r>
          </a:p>
          <a:p>
            <a:pPr algn="l">
              <a:spcBef>
                <a:spcPct val="0"/>
              </a:spcBef>
              <a:buClrTx/>
              <a:buFontTx/>
              <a:buNone/>
            </a:pPr>
            <a:r>
              <a:rPr lang="en-US">
                <a:solidFill>
                  <a:srgbClr val="000000"/>
                </a:solidFill>
                <a:latin typeface="Courier New" panose="02070309020205020404" pitchFamily="49" charset="0"/>
              </a:rPr>
              <a:t>FROM   employees JOIN departments</a:t>
            </a:r>
          </a:p>
          <a:p>
            <a:pPr algn="l">
              <a:spcBef>
                <a:spcPct val="0"/>
              </a:spcBef>
              <a:buClrTx/>
              <a:buFontTx/>
              <a:buNone/>
            </a:pPr>
            <a:r>
              <a:rPr lang="en-US">
                <a:solidFill>
                  <a:srgbClr val="000000"/>
                </a:solidFill>
                <a:latin typeface="Courier New" panose="02070309020205020404" pitchFamily="49" charset="0"/>
              </a:rPr>
              <a:t>USING (department_id) ;</a:t>
            </a:r>
          </a:p>
        </p:txBody>
      </p:sp>
      <p:sp>
        <p:nvSpPr>
          <p:cNvPr id="15363" name="Rectangle 4"/>
          <p:cNvSpPr>
            <a:spLocks noGrp="1" noChangeArrowheads="1"/>
          </p:cNvSpPr>
          <p:nvPr>
            <p:ph type="title"/>
          </p:nvPr>
        </p:nvSpPr>
        <p:spPr/>
        <p:txBody>
          <a:bodyPr/>
          <a:lstStyle/>
          <a:p>
            <a:pPr eaLnBrk="1" hangingPunct="1"/>
            <a:r>
              <a:rPr lang="en-US" smtClean="0"/>
              <a:t>Retrieving Records with the </a:t>
            </a:r>
            <a:r>
              <a:rPr lang="en-US" smtClean="0">
                <a:latin typeface="Courier New" panose="02070309020205020404" pitchFamily="49" charset="0"/>
              </a:rPr>
              <a:t>USING</a:t>
            </a:r>
            <a:r>
              <a:rPr lang="en-US" smtClean="0"/>
              <a:t> Clause</a:t>
            </a:r>
          </a:p>
        </p:txBody>
      </p:sp>
      <p:sp>
        <p:nvSpPr>
          <p:cNvPr id="15364" name="Rectangle 7"/>
          <p:cNvSpPr>
            <a:spLocks noChangeArrowheads="1"/>
          </p:cNvSpPr>
          <p:nvPr/>
        </p:nvSpPr>
        <p:spPr bwMode="gray">
          <a:xfrm>
            <a:off x="885825" y="2705100"/>
            <a:ext cx="3038475" cy="29845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15365" name="Text Box 8"/>
          <p:cNvSpPr txBox="1">
            <a:spLocks noChangeArrowheads="1"/>
          </p:cNvSpPr>
          <p:nvPr/>
        </p:nvSpPr>
        <p:spPr bwMode="auto">
          <a:xfrm>
            <a:off x="900113" y="5151438"/>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
                <a:srgbClr val="000000"/>
              </a:buClr>
            </a:pPr>
            <a:r>
              <a:rPr lang="en-US" sz="2400"/>
              <a:t>…</a:t>
            </a:r>
          </a:p>
        </p:txBody>
      </p:sp>
      <p:pic>
        <p:nvPicPr>
          <p:cNvPr id="15366" name="Picture 16" descr="C:\salome_official\projects\11gR2\screenshots\les6_13s_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200" y="3251200"/>
            <a:ext cx="5178425" cy="2057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5367" name="Picture 17" descr="C:\salome_official\projects\11gR2\screenshots\les6_13s_b.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200" y="5580063"/>
            <a:ext cx="5178425"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5" descr="C:\salome_official\projects\11gR2\screenshots\les6_14s_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88" y="3998913"/>
            <a:ext cx="5600700" cy="229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2"/>
          <p:cNvSpPr>
            <a:spLocks noChangeArrowheads="1"/>
          </p:cNvSpPr>
          <p:nvPr/>
        </p:nvSpPr>
        <p:spPr bwMode="blackGray">
          <a:xfrm>
            <a:off x="914400" y="2590800"/>
            <a:ext cx="7286625" cy="125571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solidFill>
                  <a:srgbClr val="000000"/>
                </a:solidFill>
                <a:latin typeface="Courier New" panose="02070309020205020404" pitchFamily="49" charset="0"/>
              </a:rPr>
              <a:t>SELECT l.city, d.department_name </a:t>
            </a:r>
          </a:p>
          <a:p>
            <a:pPr algn="l">
              <a:spcBef>
                <a:spcPct val="0"/>
              </a:spcBef>
              <a:buClrTx/>
              <a:buFontTx/>
              <a:buNone/>
            </a:pPr>
            <a:r>
              <a:rPr lang="en-US">
                <a:solidFill>
                  <a:srgbClr val="000000"/>
                </a:solidFill>
                <a:latin typeface="Courier New" panose="02070309020205020404" pitchFamily="49" charset="0"/>
              </a:rPr>
              <a:t>FROM   locations l JOIN departments d</a:t>
            </a:r>
          </a:p>
          <a:p>
            <a:pPr algn="l">
              <a:spcBef>
                <a:spcPct val="0"/>
              </a:spcBef>
              <a:buClrTx/>
              <a:buFontTx/>
              <a:buNone/>
            </a:pPr>
            <a:r>
              <a:rPr lang="en-US">
                <a:solidFill>
                  <a:srgbClr val="000000"/>
                </a:solidFill>
                <a:latin typeface="Courier New" panose="02070309020205020404" pitchFamily="49" charset="0"/>
              </a:rPr>
              <a:t>USING (location_id)</a:t>
            </a:r>
          </a:p>
          <a:p>
            <a:pPr algn="l">
              <a:spcBef>
                <a:spcPct val="0"/>
              </a:spcBef>
              <a:buClrTx/>
              <a:buFontTx/>
              <a:buNone/>
            </a:pPr>
            <a:r>
              <a:rPr lang="en-US">
                <a:solidFill>
                  <a:srgbClr val="000000"/>
                </a:solidFill>
                <a:latin typeface="Courier New" panose="02070309020205020404" pitchFamily="49" charset="0"/>
              </a:rPr>
              <a:t>WHERE d.location_id = 1400;</a:t>
            </a:r>
          </a:p>
        </p:txBody>
      </p:sp>
      <p:sp>
        <p:nvSpPr>
          <p:cNvPr id="16388" name="Rectangle 10"/>
          <p:cNvSpPr>
            <a:spLocks noGrp="1" noChangeArrowheads="1"/>
          </p:cNvSpPr>
          <p:nvPr>
            <p:ph type="title"/>
          </p:nvPr>
        </p:nvSpPr>
        <p:spPr>
          <a:xfrm>
            <a:off x="609600" y="47270"/>
            <a:ext cx="7055380" cy="1400530"/>
          </a:xfrm>
        </p:spPr>
        <p:txBody>
          <a:bodyPr/>
          <a:lstStyle/>
          <a:p>
            <a:pPr eaLnBrk="1" hangingPunct="1"/>
            <a:r>
              <a:rPr lang="en-US" dirty="0" smtClean="0"/>
              <a:t>Using Table Aliases with the </a:t>
            </a:r>
            <a:r>
              <a:rPr lang="en-US" dirty="0" smtClean="0">
                <a:latin typeface="Courier New" panose="02070309020205020404" pitchFamily="49" charset="0"/>
              </a:rPr>
              <a:t>USING</a:t>
            </a:r>
            <a:r>
              <a:rPr lang="en-US" dirty="0" smtClean="0"/>
              <a:t> Clause</a:t>
            </a:r>
          </a:p>
        </p:txBody>
      </p:sp>
      <p:sp>
        <p:nvSpPr>
          <p:cNvPr id="16389" name="Rectangle 11"/>
          <p:cNvSpPr>
            <a:spLocks noGrp="1" noChangeArrowheads="1"/>
          </p:cNvSpPr>
          <p:nvPr>
            <p:ph idx="1"/>
          </p:nvPr>
        </p:nvSpPr>
        <p:spPr>
          <a:xfrm>
            <a:off x="609600" y="1447800"/>
            <a:ext cx="7918450" cy="1096963"/>
          </a:xfrm>
        </p:spPr>
        <p:txBody>
          <a:bodyPr/>
          <a:lstStyle/>
          <a:p>
            <a:pPr lvl="1" eaLnBrk="1" hangingPunct="1"/>
            <a:r>
              <a:rPr lang="en-US" smtClean="0"/>
              <a:t>Do not qualify a column that is used in the </a:t>
            </a:r>
            <a:r>
              <a:rPr lang="en-US" smtClean="0">
                <a:latin typeface="Courier New" panose="02070309020205020404" pitchFamily="49" charset="0"/>
              </a:rPr>
              <a:t>USING</a:t>
            </a:r>
            <a:r>
              <a:rPr lang="en-US" smtClean="0"/>
              <a:t> clause. </a:t>
            </a:r>
          </a:p>
          <a:p>
            <a:pPr lvl="1" eaLnBrk="1" hangingPunct="1"/>
            <a:r>
              <a:rPr lang="en-US" smtClean="0"/>
              <a:t>If the same column is used elsewhere in the SQL statement, do not alias it.</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8"/>
          <p:cNvSpPr>
            <a:spLocks noGrp="1" noChangeArrowheads="1"/>
          </p:cNvSpPr>
          <p:nvPr>
            <p:ph type="title"/>
          </p:nvPr>
        </p:nvSpPr>
        <p:spPr>
          <a:xfrm>
            <a:off x="609600" y="48858"/>
            <a:ext cx="7055380" cy="1400530"/>
          </a:xfrm>
        </p:spPr>
        <p:txBody>
          <a:bodyPr/>
          <a:lstStyle/>
          <a:p>
            <a:pPr eaLnBrk="1" hangingPunct="1"/>
            <a:r>
              <a:rPr lang="en-US" dirty="0" smtClean="0"/>
              <a:t>Creating Joins with the </a:t>
            </a:r>
            <a:r>
              <a:rPr lang="en-US" dirty="0" smtClean="0">
                <a:latin typeface="Courier New" panose="02070309020205020404" pitchFamily="49" charset="0"/>
              </a:rPr>
              <a:t>ON</a:t>
            </a:r>
            <a:r>
              <a:rPr lang="en-US" dirty="0" smtClean="0"/>
              <a:t> Clause</a:t>
            </a:r>
          </a:p>
        </p:txBody>
      </p:sp>
      <p:sp>
        <p:nvSpPr>
          <p:cNvPr id="17411" name="Rectangle 1029"/>
          <p:cNvSpPr>
            <a:spLocks noGrp="1" noChangeArrowheads="1"/>
          </p:cNvSpPr>
          <p:nvPr>
            <p:ph idx="1"/>
          </p:nvPr>
        </p:nvSpPr>
        <p:spPr>
          <a:xfrm>
            <a:off x="609600" y="1449388"/>
            <a:ext cx="7918450" cy="2570162"/>
          </a:xfrm>
        </p:spPr>
        <p:txBody>
          <a:bodyPr>
            <a:noAutofit/>
          </a:bodyPr>
          <a:lstStyle/>
          <a:p>
            <a:pPr lvl="1" eaLnBrk="1" hangingPunct="1"/>
            <a:r>
              <a:rPr lang="en-US" sz="2400" dirty="0" smtClean="0"/>
              <a:t>The join condition for the natural join is basically an equijoin of all columns with the same name.</a:t>
            </a:r>
          </a:p>
          <a:p>
            <a:pPr lvl="1" eaLnBrk="1" hangingPunct="1"/>
            <a:r>
              <a:rPr lang="en-US" sz="2400" dirty="0" smtClean="0"/>
              <a:t>Use the </a:t>
            </a:r>
            <a:r>
              <a:rPr lang="en-US" sz="2400" dirty="0" smtClean="0">
                <a:latin typeface="Courier New" panose="02070309020205020404" pitchFamily="49" charset="0"/>
              </a:rPr>
              <a:t>ON</a:t>
            </a:r>
            <a:r>
              <a:rPr lang="en-US" sz="2400" dirty="0" smtClean="0"/>
              <a:t> clause to specify arbitrary conditions or specify columns to join.</a:t>
            </a:r>
          </a:p>
          <a:p>
            <a:pPr lvl="1" eaLnBrk="1" hangingPunct="1"/>
            <a:r>
              <a:rPr lang="en-US" sz="2400" dirty="0" smtClean="0"/>
              <a:t>The join condition is separated from other search conditions.</a:t>
            </a:r>
          </a:p>
          <a:p>
            <a:pPr lvl="1" eaLnBrk="1" hangingPunct="1"/>
            <a:r>
              <a:rPr lang="en-US" sz="2400" dirty="0" smtClean="0"/>
              <a:t>The </a:t>
            </a:r>
            <a:r>
              <a:rPr lang="en-US" sz="2400" dirty="0" smtClean="0">
                <a:latin typeface="Courier New" panose="02070309020205020404" pitchFamily="49" charset="0"/>
              </a:rPr>
              <a:t>ON</a:t>
            </a:r>
            <a:r>
              <a:rPr lang="en-US" sz="2400" dirty="0" smtClean="0"/>
              <a:t> clause makes code easy to understand.</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2" descr="C:\salome_official\projects\11gR2\screenshots\les6_16s_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8" y="3192463"/>
            <a:ext cx="5314950" cy="272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8435" name="Rectangle 2"/>
          <p:cNvSpPr>
            <a:spLocks noChangeArrowheads="1"/>
          </p:cNvSpPr>
          <p:nvPr/>
        </p:nvSpPr>
        <p:spPr bwMode="blackGray">
          <a:xfrm>
            <a:off x="866775" y="1911350"/>
            <a:ext cx="7286625" cy="107156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solidFill>
                  <a:srgbClr val="000000"/>
                </a:solidFill>
                <a:latin typeface="Courier New" panose="02070309020205020404" pitchFamily="49" charset="0"/>
              </a:rPr>
              <a:t>SELECT e.employee_id, e.last_name, e.department_id, </a:t>
            </a:r>
          </a:p>
          <a:p>
            <a:pPr algn="l">
              <a:spcBef>
                <a:spcPct val="0"/>
              </a:spcBef>
              <a:buClrTx/>
              <a:buFontTx/>
              <a:buNone/>
            </a:pPr>
            <a:r>
              <a:rPr lang="en-US">
                <a:solidFill>
                  <a:srgbClr val="000000"/>
                </a:solidFill>
                <a:latin typeface="Courier New" panose="02070309020205020404" pitchFamily="49" charset="0"/>
              </a:rPr>
              <a:t>       d.department_id, d.location_id</a:t>
            </a:r>
          </a:p>
          <a:p>
            <a:pPr algn="l">
              <a:spcBef>
                <a:spcPct val="0"/>
              </a:spcBef>
              <a:buClrTx/>
              <a:buFontTx/>
              <a:buNone/>
            </a:pPr>
            <a:r>
              <a:rPr lang="en-US">
                <a:solidFill>
                  <a:srgbClr val="000000"/>
                </a:solidFill>
                <a:latin typeface="Courier New" panose="02070309020205020404" pitchFamily="49" charset="0"/>
              </a:rPr>
              <a:t>FROM   employees e JOIN departments d</a:t>
            </a:r>
          </a:p>
          <a:p>
            <a:pPr algn="l">
              <a:spcBef>
                <a:spcPct val="0"/>
              </a:spcBef>
              <a:buClrTx/>
              <a:buFontTx/>
              <a:buNone/>
            </a:pPr>
            <a:r>
              <a:rPr lang="en-US">
                <a:solidFill>
                  <a:srgbClr val="000000"/>
                </a:solidFill>
                <a:latin typeface="Courier New" panose="02070309020205020404" pitchFamily="49" charset="0"/>
              </a:rPr>
              <a:t>ON     (e.department_id = d.department_id);</a:t>
            </a:r>
          </a:p>
        </p:txBody>
      </p:sp>
      <p:sp>
        <p:nvSpPr>
          <p:cNvPr id="18436" name="Rectangle 3"/>
          <p:cNvSpPr>
            <a:spLocks noGrp="1" noChangeArrowheads="1"/>
          </p:cNvSpPr>
          <p:nvPr>
            <p:ph type="title"/>
          </p:nvPr>
        </p:nvSpPr>
        <p:spPr/>
        <p:txBody>
          <a:bodyPr/>
          <a:lstStyle/>
          <a:p>
            <a:pPr eaLnBrk="1" hangingPunct="1"/>
            <a:r>
              <a:rPr lang="en-US" smtClean="0"/>
              <a:t>Retrieving Records with the </a:t>
            </a:r>
            <a:r>
              <a:rPr lang="en-US" smtClean="0">
                <a:latin typeface="Courier New" panose="02070309020205020404" pitchFamily="49" charset="0"/>
              </a:rPr>
              <a:t>ON</a:t>
            </a:r>
            <a:r>
              <a:rPr lang="en-US" smtClean="0"/>
              <a:t> Clause</a:t>
            </a:r>
          </a:p>
        </p:txBody>
      </p:sp>
      <p:sp>
        <p:nvSpPr>
          <p:cNvPr id="18437" name="Rectangle 6"/>
          <p:cNvSpPr>
            <a:spLocks noChangeArrowheads="1"/>
          </p:cNvSpPr>
          <p:nvPr/>
        </p:nvSpPr>
        <p:spPr bwMode="gray">
          <a:xfrm>
            <a:off x="3005138" y="3189288"/>
            <a:ext cx="2346325" cy="2732087"/>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18438" name="Rectangle 7"/>
          <p:cNvSpPr>
            <a:spLocks noChangeArrowheads="1"/>
          </p:cNvSpPr>
          <p:nvPr/>
        </p:nvSpPr>
        <p:spPr bwMode="gray">
          <a:xfrm>
            <a:off x="906463" y="2681288"/>
            <a:ext cx="5786437" cy="26987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18439" name="Text Box 8"/>
          <p:cNvSpPr txBox="1">
            <a:spLocks noChangeArrowheads="1"/>
          </p:cNvSpPr>
          <p:nvPr/>
        </p:nvSpPr>
        <p:spPr bwMode="auto">
          <a:xfrm>
            <a:off x="923925" y="5749925"/>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
                <a:srgbClr val="000000"/>
              </a:buClr>
            </a:pPr>
            <a:r>
              <a:rPr lang="en-US" sz="2400"/>
              <a:t>…</a:t>
            </a:r>
          </a:p>
        </p:txBody>
      </p:sp>
      <p:sp>
        <p:nvSpPr>
          <p:cNvPr id="18440" name="Rectangle 11"/>
          <p:cNvSpPr>
            <a:spLocks noChangeArrowheads="1"/>
          </p:cNvSpPr>
          <p:nvPr/>
        </p:nvSpPr>
        <p:spPr bwMode="gray">
          <a:xfrm>
            <a:off x="4094163" y="3189288"/>
            <a:ext cx="1257300" cy="201612"/>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0" descr="C:\salome_official\projects\11gR2\screenshots\les6_17s_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88" y="3762375"/>
            <a:ext cx="4492625" cy="2286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9459" name="Rectangle 2"/>
          <p:cNvSpPr>
            <a:spLocks noChangeArrowheads="1"/>
          </p:cNvSpPr>
          <p:nvPr/>
        </p:nvSpPr>
        <p:spPr bwMode="blackGray">
          <a:xfrm>
            <a:off x="866775" y="1857375"/>
            <a:ext cx="7286625" cy="17176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solidFill>
                  <a:schemeClr val="bg2"/>
                </a:solidFill>
                <a:latin typeface="Courier New" panose="02070309020205020404" pitchFamily="49" charset="0"/>
              </a:rPr>
              <a:t>SELECT employee_id, city, department_name</a:t>
            </a:r>
          </a:p>
          <a:p>
            <a:pPr algn="l">
              <a:spcBef>
                <a:spcPct val="0"/>
              </a:spcBef>
              <a:buClrTx/>
              <a:buFontTx/>
              <a:buNone/>
            </a:pPr>
            <a:r>
              <a:rPr lang="en-US">
                <a:solidFill>
                  <a:schemeClr val="bg2"/>
                </a:solidFill>
                <a:latin typeface="Courier New" panose="02070309020205020404" pitchFamily="49" charset="0"/>
              </a:rPr>
              <a:t>FROM   employees e </a:t>
            </a:r>
          </a:p>
          <a:p>
            <a:pPr algn="l">
              <a:spcBef>
                <a:spcPct val="0"/>
              </a:spcBef>
              <a:buClrTx/>
              <a:buFontTx/>
              <a:buNone/>
            </a:pPr>
            <a:r>
              <a:rPr lang="en-US">
                <a:solidFill>
                  <a:schemeClr val="bg2"/>
                </a:solidFill>
                <a:latin typeface="Courier New" panose="02070309020205020404" pitchFamily="49" charset="0"/>
              </a:rPr>
              <a:t>JOIN   departments d</a:t>
            </a:r>
          </a:p>
          <a:p>
            <a:pPr algn="l">
              <a:spcBef>
                <a:spcPct val="0"/>
              </a:spcBef>
              <a:buClrTx/>
              <a:buFontTx/>
              <a:buNone/>
            </a:pPr>
            <a:r>
              <a:rPr lang="en-US">
                <a:solidFill>
                  <a:schemeClr val="bg2"/>
                </a:solidFill>
                <a:latin typeface="Courier New" panose="02070309020205020404" pitchFamily="49" charset="0"/>
              </a:rPr>
              <a:t>ON     d.department_id = e.department_id </a:t>
            </a:r>
          </a:p>
          <a:p>
            <a:pPr algn="l">
              <a:spcBef>
                <a:spcPct val="0"/>
              </a:spcBef>
              <a:buClrTx/>
              <a:buFontTx/>
              <a:buNone/>
            </a:pPr>
            <a:r>
              <a:rPr lang="en-US">
                <a:solidFill>
                  <a:schemeClr val="bg2"/>
                </a:solidFill>
                <a:latin typeface="Courier New" panose="02070309020205020404" pitchFamily="49" charset="0"/>
              </a:rPr>
              <a:t>JOIN   locations l</a:t>
            </a:r>
          </a:p>
          <a:p>
            <a:pPr algn="l">
              <a:spcBef>
                <a:spcPct val="0"/>
              </a:spcBef>
              <a:buClrTx/>
              <a:buFontTx/>
              <a:buNone/>
            </a:pPr>
            <a:r>
              <a:rPr lang="en-US">
                <a:solidFill>
                  <a:schemeClr val="bg2"/>
                </a:solidFill>
                <a:latin typeface="Courier New" panose="02070309020205020404" pitchFamily="49" charset="0"/>
              </a:rPr>
              <a:t>ON     d.location_id = l.location_id;</a:t>
            </a:r>
          </a:p>
        </p:txBody>
      </p:sp>
      <p:sp>
        <p:nvSpPr>
          <p:cNvPr id="19460" name="Rectangle 3"/>
          <p:cNvSpPr>
            <a:spLocks noGrp="1" noChangeArrowheads="1"/>
          </p:cNvSpPr>
          <p:nvPr>
            <p:ph type="title"/>
          </p:nvPr>
        </p:nvSpPr>
        <p:spPr/>
        <p:txBody>
          <a:bodyPr/>
          <a:lstStyle/>
          <a:p>
            <a:pPr eaLnBrk="1" hangingPunct="1"/>
            <a:r>
              <a:rPr lang="en-US" smtClean="0"/>
              <a:t>Creating Three-Way Joins with the </a:t>
            </a:r>
            <a:r>
              <a:rPr lang="en-US" smtClean="0">
                <a:latin typeface="Courier New" panose="02070309020205020404" pitchFamily="49" charset="0"/>
              </a:rPr>
              <a:t>ON</a:t>
            </a:r>
            <a:r>
              <a:rPr lang="en-US" smtClean="0"/>
              <a:t> Clause</a:t>
            </a:r>
          </a:p>
        </p:txBody>
      </p:sp>
      <p:sp>
        <p:nvSpPr>
          <p:cNvPr id="19461" name="Text Box 6"/>
          <p:cNvSpPr txBox="1">
            <a:spLocks noChangeArrowheads="1"/>
          </p:cNvSpPr>
          <p:nvPr/>
        </p:nvSpPr>
        <p:spPr bwMode="auto">
          <a:xfrm>
            <a:off x="950913" y="5881688"/>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
                <a:srgbClr val="000000"/>
              </a:buClr>
            </a:pPr>
            <a:r>
              <a:rPr lang="en-US" sz="2400"/>
              <a:t>…</a:t>
            </a:r>
          </a:p>
        </p:txBody>
      </p:sp>
      <p:sp>
        <p:nvSpPr>
          <p:cNvPr id="19462" name="Rectangle 7"/>
          <p:cNvSpPr>
            <a:spLocks noChangeArrowheads="1"/>
          </p:cNvSpPr>
          <p:nvPr/>
        </p:nvSpPr>
        <p:spPr bwMode="gray">
          <a:xfrm>
            <a:off x="922338" y="2455863"/>
            <a:ext cx="5583237" cy="1087437"/>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blackGray">
          <a:xfrm>
            <a:off x="990600" y="2362200"/>
            <a:ext cx="7286625" cy="140652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solidFill>
                  <a:srgbClr val="000000"/>
                </a:solidFill>
                <a:latin typeface="Courier New" panose="02070309020205020404" pitchFamily="49" charset="0"/>
              </a:rPr>
              <a:t>SELECT e.employee_id, e.last_name, e.department_id, </a:t>
            </a:r>
          </a:p>
          <a:p>
            <a:pPr algn="l">
              <a:spcBef>
                <a:spcPct val="0"/>
              </a:spcBef>
              <a:buClrTx/>
              <a:buFontTx/>
              <a:buNone/>
            </a:pPr>
            <a:r>
              <a:rPr lang="en-US">
                <a:solidFill>
                  <a:srgbClr val="000000"/>
                </a:solidFill>
                <a:latin typeface="Courier New" panose="02070309020205020404" pitchFamily="49" charset="0"/>
              </a:rPr>
              <a:t>       d.department_id, d.location_id</a:t>
            </a:r>
          </a:p>
          <a:p>
            <a:pPr algn="l">
              <a:spcBef>
                <a:spcPct val="0"/>
              </a:spcBef>
              <a:buClrTx/>
              <a:buFontTx/>
              <a:buNone/>
            </a:pPr>
            <a:r>
              <a:rPr lang="en-US">
                <a:solidFill>
                  <a:srgbClr val="000000"/>
                </a:solidFill>
                <a:latin typeface="Courier New" panose="02070309020205020404" pitchFamily="49" charset="0"/>
              </a:rPr>
              <a:t>FROM   employees e JOIN departments d</a:t>
            </a:r>
          </a:p>
          <a:p>
            <a:pPr algn="l">
              <a:spcBef>
                <a:spcPct val="0"/>
              </a:spcBef>
              <a:buClrTx/>
              <a:buFontTx/>
              <a:buNone/>
            </a:pPr>
            <a:r>
              <a:rPr lang="en-US">
                <a:solidFill>
                  <a:srgbClr val="000000"/>
                </a:solidFill>
                <a:latin typeface="Courier New" panose="02070309020205020404" pitchFamily="49" charset="0"/>
              </a:rPr>
              <a:t>ON     (e.department_id = d.department_id)</a:t>
            </a:r>
          </a:p>
          <a:p>
            <a:pPr algn="l">
              <a:spcBef>
                <a:spcPct val="0"/>
              </a:spcBef>
              <a:buClrTx/>
              <a:buFontTx/>
              <a:buNone/>
            </a:pPr>
            <a:r>
              <a:rPr lang="en-US">
                <a:solidFill>
                  <a:srgbClr val="000000"/>
                </a:solidFill>
                <a:latin typeface="Courier New" panose="02070309020205020404" pitchFamily="49" charset="0"/>
              </a:rPr>
              <a:t>AND    e.manager_id = 149 ;</a:t>
            </a:r>
          </a:p>
        </p:txBody>
      </p:sp>
      <p:sp>
        <p:nvSpPr>
          <p:cNvPr id="20483" name="Rectangle 3"/>
          <p:cNvSpPr>
            <a:spLocks noGrp="1" noChangeArrowheads="1"/>
          </p:cNvSpPr>
          <p:nvPr>
            <p:ph type="title"/>
          </p:nvPr>
        </p:nvSpPr>
        <p:spPr>
          <a:xfrm>
            <a:off x="609600" y="-106717"/>
            <a:ext cx="7055380" cy="1400530"/>
          </a:xfrm>
        </p:spPr>
        <p:txBody>
          <a:bodyPr/>
          <a:lstStyle/>
          <a:p>
            <a:pPr eaLnBrk="1" hangingPunct="1"/>
            <a:r>
              <a:rPr lang="en-US" dirty="0" smtClean="0"/>
              <a:t>Applying Additional Conditions to a Join</a:t>
            </a:r>
          </a:p>
        </p:txBody>
      </p:sp>
      <p:sp>
        <p:nvSpPr>
          <p:cNvPr id="20484" name="Rectangle 8"/>
          <p:cNvSpPr>
            <a:spLocks noGrp="1" noChangeArrowheads="1"/>
          </p:cNvSpPr>
          <p:nvPr>
            <p:ph idx="1"/>
          </p:nvPr>
        </p:nvSpPr>
        <p:spPr>
          <a:xfrm>
            <a:off x="609600" y="1446213"/>
            <a:ext cx="7848600" cy="695325"/>
          </a:xfrm>
        </p:spPr>
        <p:txBody>
          <a:bodyPr>
            <a:normAutofit lnSpcReduction="10000"/>
          </a:bodyPr>
          <a:lstStyle/>
          <a:p>
            <a:pPr marL="0" indent="0" eaLnBrk="1" hangingPunct="1"/>
            <a:r>
              <a:rPr lang="en-US" smtClean="0"/>
              <a:t>Use the </a:t>
            </a:r>
            <a:r>
              <a:rPr lang="en-US" smtClean="0">
                <a:latin typeface="Courier New" panose="02070309020205020404" pitchFamily="49" charset="0"/>
              </a:rPr>
              <a:t>AND</a:t>
            </a:r>
            <a:r>
              <a:rPr lang="en-US" smtClean="0"/>
              <a:t> clause or the </a:t>
            </a:r>
            <a:r>
              <a:rPr lang="en-US" smtClean="0">
                <a:latin typeface="Courier New" panose="02070309020205020404" pitchFamily="49" charset="0"/>
              </a:rPr>
              <a:t>WHERE</a:t>
            </a:r>
            <a:r>
              <a:rPr lang="en-US" smtClean="0"/>
              <a:t> clause to apply additional conditions:</a:t>
            </a:r>
          </a:p>
        </p:txBody>
      </p:sp>
      <p:sp>
        <p:nvSpPr>
          <p:cNvPr id="20485" name="Rectangle 5"/>
          <p:cNvSpPr>
            <a:spLocks noChangeArrowheads="1"/>
          </p:cNvSpPr>
          <p:nvPr/>
        </p:nvSpPr>
        <p:spPr bwMode="gray">
          <a:xfrm>
            <a:off x="990600" y="3505200"/>
            <a:ext cx="3632200" cy="2286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20486" name="Rectangle 9"/>
          <p:cNvSpPr>
            <a:spLocks noChangeArrowheads="1"/>
          </p:cNvSpPr>
          <p:nvPr/>
        </p:nvSpPr>
        <p:spPr bwMode="blackGray">
          <a:xfrm>
            <a:off x="990600" y="4495800"/>
            <a:ext cx="7286625" cy="140652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solidFill>
                  <a:srgbClr val="000000"/>
                </a:solidFill>
                <a:latin typeface="Courier New" panose="02070309020205020404" pitchFamily="49" charset="0"/>
              </a:rPr>
              <a:t>SELECT e.employee_id, e.last_name, e.department_id, </a:t>
            </a:r>
          </a:p>
          <a:p>
            <a:pPr algn="l">
              <a:spcBef>
                <a:spcPct val="0"/>
              </a:spcBef>
              <a:buClrTx/>
              <a:buFontTx/>
              <a:buNone/>
            </a:pPr>
            <a:r>
              <a:rPr lang="en-US">
                <a:solidFill>
                  <a:srgbClr val="000000"/>
                </a:solidFill>
                <a:latin typeface="Courier New" panose="02070309020205020404" pitchFamily="49" charset="0"/>
              </a:rPr>
              <a:t>       d.department_id, d.location_id</a:t>
            </a:r>
          </a:p>
          <a:p>
            <a:pPr algn="l">
              <a:spcBef>
                <a:spcPct val="0"/>
              </a:spcBef>
              <a:buClrTx/>
              <a:buFontTx/>
              <a:buNone/>
            </a:pPr>
            <a:r>
              <a:rPr lang="en-US">
                <a:solidFill>
                  <a:srgbClr val="000000"/>
                </a:solidFill>
                <a:latin typeface="Courier New" panose="02070309020205020404" pitchFamily="49" charset="0"/>
              </a:rPr>
              <a:t>FROM   employees e JOIN departments d</a:t>
            </a:r>
          </a:p>
          <a:p>
            <a:pPr algn="l">
              <a:spcBef>
                <a:spcPct val="0"/>
              </a:spcBef>
              <a:buClrTx/>
              <a:buFontTx/>
              <a:buNone/>
            </a:pPr>
            <a:r>
              <a:rPr lang="en-US">
                <a:solidFill>
                  <a:srgbClr val="000000"/>
                </a:solidFill>
                <a:latin typeface="Courier New" panose="02070309020205020404" pitchFamily="49" charset="0"/>
              </a:rPr>
              <a:t>ON     (e.department_id = d.department_id)</a:t>
            </a:r>
          </a:p>
          <a:p>
            <a:pPr algn="l">
              <a:spcBef>
                <a:spcPct val="0"/>
              </a:spcBef>
              <a:buClrTx/>
              <a:buFontTx/>
              <a:buNone/>
            </a:pPr>
            <a:r>
              <a:rPr lang="en-US">
                <a:solidFill>
                  <a:srgbClr val="000000"/>
                </a:solidFill>
                <a:latin typeface="Courier New" panose="02070309020205020404" pitchFamily="49" charset="0"/>
              </a:rPr>
              <a:t>WHERE   e.manager_id = 149 ;</a:t>
            </a:r>
          </a:p>
        </p:txBody>
      </p:sp>
      <p:sp>
        <p:nvSpPr>
          <p:cNvPr id="20487" name="Rectangle 10"/>
          <p:cNvSpPr>
            <a:spLocks noChangeArrowheads="1"/>
          </p:cNvSpPr>
          <p:nvPr/>
        </p:nvSpPr>
        <p:spPr bwMode="auto">
          <a:xfrm>
            <a:off x="3962400" y="388620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sz="2400"/>
              <a:t>Or</a:t>
            </a:r>
          </a:p>
        </p:txBody>
      </p:sp>
      <p:sp>
        <p:nvSpPr>
          <p:cNvPr id="20488" name="Rectangle 11"/>
          <p:cNvSpPr>
            <a:spLocks noChangeArrowheads="1"/>
          </p:cNvSpPr>
          <p:nvPr/>
        </p:nvSpPr>
        <p:spPr bwMode="gray">
          <a:xfrm>
            <a:off x="990600" y="5613400"/>
            <a:ext cx="3733800" cy="3048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Joining a Table to Itself</a:t>
            </a:r>
          </a:p>
        </p:txBody>
      </p:sp>
      <p:sp>
        <p:nvSpPr>
          <p:cNvPr id="22531" name="Rectangle 3"/>
          <p:cNvSpPr>
            <a:spLocks noChangeArrowheads="1"/>
          </p:cNvSpPr>
          <p:nvPr/>
        </p:nvSpPr>
        <p:spPr bwMode="auto">
          <a:xfrm>
            <a:off x="1195388" y="5576888"/>
            <a:ext cx="6686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50000"/>
              </a:spcBef>
              <a:buClrTx/>
              <a:buFontTx/>
              <a:buNone/>
            </a:pPr>
            <a:r>
              <a:rPr lang="en-US" sz="2000">
                <a:latin typeface="Courier New" panose="02070309020205020404" pitchFamily="49" charset="0"/>
              </a:rPr>
              <a:t>MANAGER_ID</a:t>
            </a:r>
            <a:r>
              <a:rPr lang="en-US" sz="2000"/>
              <a:t> in the </a:t>
            </a:r>
            <a:r>
              <a:rPr lang="en-US" sz="2000">
                <a:latin typeface="Courier New" panose="02070309020205020404" pitchFamily="49" charset="0"/>
              </a:rPr>
              <a:t>WORKER</a:t>
            </a:r>
            <a:r>
              <a:rPr lang="en-US" sz="2000"/>
              <a:t> table is equal to </a:t>
            </a:r>
            <a:r>
              <a:rPr lang="en-US" sz="2000">
                <a:latin typeface="Courier New" panose="02070309020205020404" pitchFamily="49" charset="0"/>
              </a:rPr>
              <a:t>EMPLOYEE_ID</a:t>
            </a:r>
            <a:r>
              <a:rPr lang="en-US" sz="2000"/>
              <a:t> in the </a:t>
            </a:r>
            <a:r>
              <a:rPr lang="en-US" sz="2000">
                <a:latin typeface="Courier New" panose="02070309020205020404" pitchFamily="49" charset="0"/>
              </a:rPr>
              <a:t>MANAGER</a:t>
            </a:r>
            <a:r>
              <a:rPr lang="en-US" sz="2000"/>
              <a:t> table.</a:t>
            </a:r>
          </a:p>
        </p:txBody>
      </p:sp>
      <p:sp>
        <p:nvSpPr>
          <p:cNvPr id="22532" name="Freeform 4"/>
          <p:cNvSpPr>
            <a:spLocks/>
          </p:cNvSpPr>
          <p:nvPr/>
        </p:nvSpPr>
        <p:spPr bwMode="auto">
          <a:xfrm>
            <a:off x="4133850" y="4756150"/>
            <a:ext cx="1560513" cy="377825"/>
          </a:xfrm>
          <a:custGeom>
            <a:avLst/>
            <a:gdLst>
              <a:gd name="T0" fmla="*/ 0 w 946"/>
              <a:gd name="T1" fmla="*/ 8996 h 378"/>
              <a:gd name="T2" fmla="*/ 0 w 946"/>
              <a:gd name="T3" fmla="*/ 376825 h 378"/>
              <a:gd name="T4" fmla="*/ 1558863 w 946"/>
              <a:gd name="T5" fmla="*/ 376825 h 378"/>
              <a:gd name="T6" fmla="*/ 1558863 w 946"/>
              <a:gd name="T7" fmla="*/ 0 h 3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6" h="378">
                <a:moveTo>
                  <a:pt x="0" y="9"/>
                </a:moveTo>
                <a:lnTo>
                  <a:pt x="0" y="377"/>
                </a:lnTo>
                <a:lnTo>
                  <a:pt x="945" y="377"/>
                </a:lnTo>
                <a:lnTo>
                  <a:pt x="945" y="0"/>
                </a:lnTo>
              </a:path>
            </a:pathLst>
          </a:custGeom>
          <a:noFill/>
          <a:ln w="28575" cap="rnd" cmpd="sng">
            <a:solidFill>
              <a:schemeClr val="tx1"/>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3" name="Line 5"/>
          <p:cNvSpPr>
            <a:spLocks noChangeShapeType="1"/>
          </p:cNvSpPr>
          <p:nvPr/>
        </p:nvSpPr>
        <p:spPr bwMode="auto">
          <a:xfrm>
            <a:off x="4865688" y="5126038"/>
            <a:ext cx="0" cy="40005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4" name="Rectangle 6"/>
          <p:cNvSpPr>
            <a:spLocks noChangeArrowheads="1"/>
          </p:cNvSpPr>
          <p:nvPr/>
        </p:nvSpPr>
        <p:spPr bwMode="auto">
          <a:xfrm>
            <a:off x="884238" y="1824038"/>
            <a:ext cx="2927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sz="2000">
                <a:latin typeface="Courier New" panose="02070309020205020404" pitchFamily="49" charset="0"/>
              </a:rPr>
              <a:t>EMPLOYEES (WORKER)</a:t>
            </a:r>
          </a:p>
        </p:txBody>
      </p:sp>
      <p:sp>
        <p:nvSpPr>
          <p:cNvPr id="22535" name="Rectangle 7"/>
          <p:cNvSpPr>
            <a:spLocks noChangeArrowheads="1"/>
          </p:cNvSpPr>
          <p:nvPr/>
        </p:nvSpPr>
        <p:spPr bwMode="auto">
          <a:xfrm>
            <a:off x="4994275" y="1824038"/>
            <a:ext cx="3079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sz="2000">
                <a:latin typeface="Courier New" panose="02070309020205020404" pitchFamily="49" charset="0"/>
              </a:rPr>
              <a:t>EMPLOYEES (MANAGER)</a:t>
            </a:r>
          </a:p>
        </p:txBody>
      </p:sp>
      <p:sp>
        <p:nvSpPr>
          <p:cNvPr id="22536" name="Text Box 10"/>
          <p:cNvSpPr txBox="1">
            <a:spLocks noChangeArrowheads="1"/>
          </p:cNvSpPr>
          <p:nvPr/>
        </p:nvSpPr>
        <p:spPr bwMode="auto">
          <a:xfrm>
            <a:off x="1052513" y="4648200"/>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
                <a:srgbClr val="000000"/>
              </a:buClr>
            </a:pPr>
            <a:r>
              <a:rPr lang="en-US" sz="2400"/>
              <a:t>…</a:t>
            </a:r>
          </a:p>
        </p:txBody>
      </p:sp>
      <p:sp>
        <p:nvSpPr>
          <p:cNvPr id="22537" name="Text Box 11"/>
          <p:cNvSpPr txBox="1">
            <a:spLocks noChangeArrowheads="1"/>
          </p:cNvSpPr>
          <p:nvPr/>
        </p:nvSpPr>
        <p:spPr bwMode="auto">
          <a:xfrm>
            <a:off x="5210175" y="4625975"/>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
                <a:srgbClr val="000000"/>
              </a:buClr>
            </a:pPr>
            <a:r>
              <a:rPr lang="en-US" sz="2400"/>
              <a:t>…</a:t>
            </a:r>
          </a:p>
        </p:txBody>
      </p:sp>
      <p:pic>
        <p:nvPicPr>
          <p:cNvPr id="22538" name="Picture 15" descr="C:\salome_official\projects\11gR2\screenshots\les6_20s_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138" y="2255838"/>
            <a:ext cx="3292475" cy="2514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2539" name="Picture 16" descr="C:\salome_official\projects\11gR2\screenshots\les6_20s_b.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5575" y="2244725"/>
            <a:ext cx="2182813" cy="2514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9"/>
          <p:cNvSpPr>
            <a:spLocks noGrp="1" noChangeArrowheads="1"/>
          </p:cNvSpPr>
          <p:nvPr>
            <p:ph type="title"/>
          </p:nvPr>
        </p:nvSpPr>
        <p:spPr/>
        <p:txBody>
          <a:bodyPr/>
          <a:lstStyle/>
          <a:p>
            <a:pPr eaLnBrk="1" hangingPunct="1"/>
            <a:r>
              <a:rPr lang="en-US" smtClean="0"/>
              <a:t>Self-Joins Using the </a:t>
            </a:r>
            <a:r>
              <a:rPr lang="en-US" smtClean="0">
                <a:latin typeface="Courier New" panose="02070309020205020404" pitchFamily="49" charset="0"/>
              </a:rPr>
              <a:t>ON</a:t>
            </a:r>
            <a:r>
              <a:rPr lang="en-US" smtClean="0"/>
              <a:t> Clause</a:t>
            </a:r>
          </a:p>
        </p:txBody>
      </p:sp>
      <p:sp>
        <p:nvSpPr>
          <p:cNvPr id="23555" name="Rectangle 3"/>
          <p:cNvSpPr>
            <a:spLocks noChangeArrowheads="1"/>
          </p:cNvSpPr>
          <p:nvPr/>
        </p:nvSpPr>
        <p:spPr bwMode="blackGray">
          <a:xfrm>
            <a:off x="866775" y="1790700"/>
            <a:ext cx="7286625" cy="10318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eaLnBrk="1" hangingPunct="1">
              <a:spcBef>
                <a:spcPct val="0"/>
              </a:spcBef>
              <a:buClrTx/>
              <a:buSzPct val="100000"/>
              <a:buFont typeface="Times New Roman" panose="02020603050405020304" pitchFamily="18" charset="0"/>
              <a:buNone/>
            </a:pPr>
            <a:r>
              <a:rPr lang="en-US">
                <a:solidFill>
                  <a:srgbClr val="000000"/>
                </a:solidFill>
                <a:latin typeface="Courier New" panose="02070309020205020404" pitchFamily="49" charset="0"/>
              </a:rPr>
              <a:t>SELECT worker.last_name emp, manager.last_name mgr</a:t>
            </a:r>
          </a:p>
          <a:p>
            <a:pPr algn="l" eaLnBrk="1" hangingPunct="1">
              <a:spcBef>
                <a:spcPct val="0"/>
              </a:spcBef>
              <a:buClrTx/>
              <a:buSzPct val="100000"/>
              <a:buFont typeface="Times New Roman" panose="02020603050405020304" pitchFamily="18" charset="0"/>
              <a:buNone/>
            </a:pPr>
            <a:r>
              <a:rPr lang="en-US">
                <a:solidFill>
                  <a:srgbClr val="000000"/>
                </a:solidFill>
                <a:latin typeface="Courier New" panose="02070309020205020404" pitchFamily="49" charset="0"/>
              </a:rPr>
              <a:t>FROM   employees worker JOIN employees manager</a:t>
            </a:r>
          </a:p>
          <a:p>
            <a:pPr algn="l" eaLnBrk="1" hangingPunct="1">
              <a:spcBef>
                <a:spcPct val="0"/>
              </a:spcBef>
              <a:buClrTx/>
              <a:buSzPct val="100000"/>
              <a:buFont typeface="Times New Roman" panose="02020603050405020304" pitchFamily="18" charset="0"/>
              <a:buNone/>
            </a:pPr>
            <a:r>
              <a:rPr lang="en-US">
                <a:solidFill>
                  <a:srgbClr val="000000"/>
                </a:solidFill>
                <a:latin typeface="Courier New" panose="02070309020205020404" pitchFamily="49" charset="0"/>
              </a:rPr>
              <a:t>ON    (worker.manager_id = manager.employee_id);</a:t>
            </a:r>
          </a:p>
        </p:txBody>
      </p:sp>
      <p:sp>
        <p:nvSpPr>
          <p:cNvPr id="23556" name="Text Box 5"/>
          <p:cNvSpPr txBox="1">
            <a:spLocks noChangeArrowheads="1"/>
          </p:cNvSpPr>
          <p:nvPr/>
        </p:nvSpPr>
        <p:spPr bwMode="auto">
          <a:xfrm>
            <a:off x="858838" y="4700588"/>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
                <a:srgbClr val="000000"/>
              </a:buClr>
            </a:pPr>
            <a:r>
              <a:rPr lang="en-US" sz="2400"/>
              <a:t>…</a:t>
            </a:r>
          </a:p>
        </p:txBody>
      </p:sp>
      <p:pic>
        <p:nvPicPr>
          <p:cNvPr id="23557" name="Picture 11" descr="C:\salome_official\projects\11gR2\screenshots\les6_21s_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25" y="3059113"/>
            <a:ext cx="1749425" cy="18176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0" descr="C:\salome_official\projects\11gR2\screenshots\les6_23s_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538" y="2563813"/>
            <a:ext cx="2343150" cy="2514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603" name="Picture 19" descr="C:\salome_official\projects\11gR2\screenshots\les6_23s_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0888" y="2571750"/>
            <a:ext cx="3578225" cy="15890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5604" name="Rectangle 3"/>
          <p:cNvSpPr>
            <a:spLocks noGrp="1" noChangeArrowheads="1"/>
          </p:cNvSpPr>
          <p:nvPr>
            <p:ph type="title"/>
          </p:nvPr>
        </p:nvSpPr>
        <p:spPr/>
        <p:txBody>
          <a:bodyPr/>
          <a:lstStyle/>
          <a:p>
            <a:pPr eaLnBrk="1" hangingPunct="1"/>
            <a:r>
              <a:rPr lang="en-US" smtClean="0"/>
              <a:t>Nonequijoins</a:t>
            </a:r>
          </a:p>
        </p:txBody>
      </p:sp>
      <p:sp>
        <p:nvSpPr>
          <p:cNvPr id="25605" name="Rectangle 4"/>
          <p:cNvSpPr>
            <a:spLocks noChangeArrowheads="1"/>
          </p:cNvSpPr>
          <p:nvPr/>
        </p:nvSpPr>
        <p:spPr bwMode="auto">
          <a:xfrm>
            <a:off x="795338" y="1830388"/>
            <a:ext cx="1555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sz="2000">
                <a:latin typeface="Courier New" panose="02070309020205020404" pitchFamily="49" charset="0"/>
              </a:rPr>
              <a:t>EMPLOYEES</a:t>
            </a:r>
          </a:p>
        </p:txBody>
      </p:sp>
      <p:sp>
        <p:nvSpPr>
          <p:cNvPr id="25606" name="Rectangle 5"/>
          <p:cNvSpPr>
            <a:spLocks noChangeArrowheads="1"/>
          </p:cNvSpPr>
          <p:nvPr/>
        </p:nvSpPr>
        <p:spPr bwMode="auto">
          <a:xfrm>
            <a:off x="5105400" y="1828800"/>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sz="2000">
                <a:latin typeface="Courier New" panose="02070309020205020404" pitchFamily="49" charset="0"/>
              </a:rPr>
              <a:t>JOB_GRADES</a:t>
            </a:r>
          </a:p>
        </p:txBody>
      </p:sp>
      <p:sp>
        <p:nvSpPr>
          <p:cNvPr id="25607" name="Rectangle 6"/>
          <p:cNvSpPr>
            <a:spLocks noChangeArrowheads="1"/>
          </p:cNvSpPr>
          <p:nvPr/>
        </p:nvSpPr>
        <p:spPr bwMode="gray">
          <a:xfrm>
            <a:off x="5907088" y="2566988"/>
            <a:ext cx="2224087" cy="1582737"/>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25608" name="Text Box 12"/>
          <p:cNvSpPr txBox="1">
            <a:spLocks noChangeArrowheads="1"/>
          </p:cNvSpPr>
          <p:nvPr/>
        </p:nvSpPr>
        <p:spPr bwMode="auto">
          <a:xfrm>
            <a:off x="935038" y="4913313"/>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
                <a:srgbClr val="000000"/>
              </a:buClr>
            </a:pPr>
            <a:r>
              <a:rPr lang="en-US" sz="2400"/>
              <a:t>…</a:t>
            </a:r>
          </a:p>
        </p:txBody>
      </p:sp>
      <p:sp>
        <p:nvSpPr>
          <p:cNvPr id="25609" name="Line 17"/>
          <p:cNvSpPr>
            <a:spLocks noChangeShapeType="1"/>
          </p:cNvSpPr>
          <p:nvPr/>
        </p:nvSpPr>
        <p:spPr bwMode="gray">
          <a:xfrm>
            <a:off x="3352800" y="3352800"/>
            <a:ext cx="1371600" cy="0"/>
          </a:xfrm>
          <a:prstGeom prst="line">
            <a:avLst/>
          </a:prstGeom>
          <a:noFill/>
          <a:ln w="28575">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0" name="Text Box 18"/>
          <p:cNvSpPr txBox="1">
            <a:spLocks noChangeArrowheads="1"/>
          </p:cNvSpPr>
          <p:nvPr/>
        </p:nvSpPr>
        <p:spPr bwMode="auto">
          <a:xfrm>
            <a:off x="3733800" y="4419600"/>
            <a:ext cx="44196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eaLnBrk="0" hangingPunct="0">
              <a:defRPr b="1">
                <a:solidFill>
                  <a:schemeClr val="tx1"/>
                </a:solidFill>
                <a:latin typeface="Arial" panose="020B0604020202020204" pitchFamily="34" charset="0"/>
              </a:defRPr>
            </a:lvl1pPr>
            <a:lvl2pPr marL="742950" indent="-285750" defTabSz="228600" eaLnBrk="0" hangingPunct="0">
              <a:defRPr b="1">
                <a:solidFill>
                  <a:schemeClr val="tx1"/>
                </a:solidFill>
                <a:latin typeface="Arial" panose="020B0604020202020204" pitchFamily="34" charset="0"/>
              </a:defRPr>
            </a:lvl2pPr>
            <a:lvl3pPr marL="1143000" indent="-228600" defTabSz="228600" eaLnBrk="0" hangingPunct="0">
              <a:defRPr b="1">
                <a:solidFill>
                  <a:schemeClr val="tx1"/>
                </a:solidFill>
                <a:latin typeface="Arial" panose="020B0604020202020204" pitchFamily="34" charset="0"/>
              </a:defRPr>
            </a:lvl3pPr>
            <a:lvl4pPr marL="1600200" indent="-228600" defTabSz="228600" eaLnBrk="0" hangingPunct="0">
              <a:defRPr b="1">
                <a:solidFill>
                  <a:schemeClr val="tx1"/>
                </a:solidFill>
                <a:latin typeface="Arial" panose="020B0604020202020204" pitchFamily="34" charset="0"/>
              </a:defRPr>
            </a:lvl4pPr>
            <a:lvl5pPr marL="2057400" indent="-228600" defTabSz="228600" eaLnBrk="0" hangingPunct="0">
              <a:defRPr b="1">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eaLnBrk="1" hangingPunct="1"/>
            <a:r>
              <a:rPr lang="en-US"/>
              <a:t>The </a:t>
            </a:r>
            <a:r>
              <a:rPr lang="en-US">
                <a:latin typeface="Courier New" panose="02070309020205020404" pitchFamily="49" charset="0"/>
              </a:rPr>
              <a:t>JOB_GRADES</a:t>
            </a:r>
            <a:r>
              <a:rPr lang="en-US"/>
              <a:t> table defines the </a:t>
            </a:r>
            <a:r>
              <a:rPr lang="en-US">
                <a:latin typeface="Courier New" panose="02070309020205020404" pitchFamily="49" charset="0"/>
              </a:rPr>
              <a:t>LOWEST_SAL</a:t>
            </a:r>
            <a:r>
              <a:rPr lang="en-US"/>
              <a:t> and </a:t>
            </a:r>
            <a:r>
              <a:rPr lang="en-US">
                <a:latin typeface="Courier New" panose="02070309020205020404" pitchFamily="49" charset="0"/>
              </a:rPr>
              <a:t>HIGHEST_SAL</a:t>
            </a:r>
            <a:r>
              <a:rPr lang="en-US"/>
              <a:t> range of values for each </a:t>
            </a:r>
            <a:r>
              <a:rPr lang="en-US">
                <a:latin typeface="Courier New" panose="02070309020205020404" pitchFamily="49" charset="0"/>
              </a:rPr>
              <a:t>GRADE_LEVEL</a:t>
            </a:r>
            <a:r>
              <a:rPr lang="en-US"/>
              <a:t>.</a:t>
            </a:r>
            <a:r>
              <a:rPr lang="en-US">
                <a:latin typeface="Courier New" panose="02070309020205020404" pitchFamily="49" charset="0"/>
              </a:rPr>
              <a:t> </a:t>
            </a:r>
            <a:r>
              <a:rPr lang="en-US"/>
              <a:t>Therefore, the </a:t>
            </a:r>
            <a:r>
              <a:rPr lang="en-US">
                <a:latin typeface="Courier New" panose="02070309020205020404" pitchFamily="49" charset="0"/>
              </a:rPr>
              <a:t>GRADE_LEVEL</a:t>
            </a:r>
            <a:r>
              <a:rPr lang="en-US"/>
              <a:t> column can be used to assign grades to each employee.</a:t>
            </a:r>
          </a:p>
        </p:txBody>
      </p:sp>
      <p:pic>
        <p:nvPicPr>
          <p:cNvPr id="25611" name="Picture 21" descr="C:\salome_official\projects\11gR2\screenshots\les6_23s_c.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538" y="5322888"/>
            <a:ext cx="2343150"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5612" name="Rectangle 11"/>
          <p:cNvSpPr>
            <a:spLocks noChangeArrowheads="1"/>
          </p:cNvSpPr>
          <p:nvPr/>
        </p:nvSpPr>
        <p:spPr bwMode="gray">
          <a:xfrm>
            <a:off x="2530475" y="2555875"/>
            <a:ext cx="811213" cy="3227388"/>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lstStyle/>
          <a:p>
            <a:pPr eaLnBrk="1" hangingPunct="1"/>
            <a:r>
              <a:rPr lang="en-US" smtClean="0"/>
              <a:t>Objectives</a:t>
            </a:r>
          </a:p>
        </p:txBody>
      </p:sp>
      <p:sp>
        <p:nvSpPr>
          <p:cNvPr id="4099" name="Rectangle 5"/>
          <p:cNvSpPr>
            <a:spLocks noGrp="1" noChangeArrowheads="1"/>
          </p:cNvSpPr>
          <p:nvPr>
            <p:ph idx="1"/>
          </p:nvPr>
        </p:nvSpPr>
        <p:spPr>
          <a:xfrm>
            <a:off x="609600" y="1449388"/>
            <a:ext cx="7918450" cy="3306762"/>
          </a:xfrm>
        </p:spPr>
        <p:txBody>
          <a:bodyPr/>
          <a:lstStyle/>
          <a:p>
            <a:pPr marL="0" indent="0" eaLnBrk="1" hangingPunct="1"/>
            <a:r>
              <a:rPr lang="en-US" smtClean="0"/>
              <a:t>After completing this lesson, you should be able to do the following:</a:t>
            </a:r>
          </a:p>
          <a:p>
            <a:pPr lvl="1" eaLnBrk="1" hangingPunct="1"/>
            <a:r>
              <a:rPr lang="en-US" smtClean="0"/>
              <a:t>Write </a:t>
            </a:r>
            <a:r>
              <a:rPr lang="en-US" smtClean="0">
                <a:latin typeface="Courier New" panose="02070309020205020404" pitchFamily="49" charset="0"/>
              </a:rPr>
              <a:t>SELECT</a:t>
            </a:r>
            <a:r>
              <a:rPr lang="en-US" smtClean="0"/>
              <a:t> statements to access data from more than one table using equijoins and nonequijoins</a:t>
            </a:r>
          </a:p>
          <a:p>
            <a:pPr lvl="1" eaLnBrk="1" hangingPunct="1"/>
            <a:r>
              <a:rPr lang="en-US" smtClean="0"/>
              <a:t>Join a table to itself by using a self-join</a:t>
            </a:r>
          </a:p>
          <a:p>
            <a:pPr lvl="1" eaLnBrk="1" hangingPunct="1"/>
            <a:r>
              <a:rPr lang="en-US" smtClean="0"/>
              <a:t>View data that generally does not meet a join condition by using </a:t>
            </a:r>
            <a:r>
              <a:rPr lang="en-US" smtClean="0">
                <a:latin typeface="Courier New" panose="02070309020205020404" pitchFamily="49" charset="0"/>
              </a:rPr>
              <a:t>OUTER</a:t>
            </a:r>
            <a:r>
              <a:rPr lang="en-US" smtClean="0"/>
              <a:t> joins</a:t>
            </a:r>
          </a:p>
          <a:p>
            <a:pPr lvl="1" eaLnBrk="1" hangingPunct="1"/>
            <a:r>
              <a:rPr lang="en-US" smtClean="0"/>
              <a:t>Generate a Cartesian product of all rows from two or more tables</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1" descr="C:\salome_official\projects\11gR2\screenshots\les6_24s_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250" y="3365500"/>
            <a:ext cx="3497263" cy="2514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6627" name="Rectangle 2"/>
          <p:cNvSpPr>
            <a:spLocks noChangeArrowheads="1"/>
          </p:cNvSpPr>
          <p:nvPr/>
        </p:nvSpPr>
        <p:spPr bwMode="blackGray">
          <a:xfrm>
            <a:off x="866775" y="1919288"/>
            <a:ext cx="7286625" cy="1246187"/>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latin typeface="Courier New" panose="02070309020205020404" pitchFamily="49" charset="0"/>
              </a:rPr>
              <a:t>SELECT e.last_name, e.salary, j.grade_level</a:t>
            </a:r>
          </a:p>
          <a:p>
            <a:pPr algn="l">
              <a:spcBef>
                <a:spcPct val="0"/>
              </a:spcBef>
              <a:buClrTx/>
              <a:buFontTx/>
              <a:buNone/>
            </a:pPr>
            <a:r>
              <a:rPr lang="en-US">
                <a:latin typeface="Courier New" panose="02070309020205020404" pitchFamily="49" charset="0"/>
              </a:rPr>
              <a:t>FROM   employees e JOIN job_grades j</a:t>
            </a:r>
          </a:p>
          <a:p>
            <a:pPr algn="l">
              <a:spcBef>
                <a:spcPct val="0"/>
              </a:spcBef>
              <a:buClrTx/>
              <a:buFontTx/>
              <a:buNone/>
            </a:pPr>
            <a:r>
              <a:rPr lang="en-US">
                <a:latin typeface="Courier New" panose="02070309020205020404" pitchFamily="49" charset="0"/>
              </a:rPr>
              <a:t>ON     e.salary </a:t>
            </a:r>
          </a:p>
          <a:p>
            <a:pPr algn="l">
              <a:spcBef>
                <a:spcPct val="0"/>
              </a:spcBef>
              <a:buClrTx/>
              <a:buFontTx/>
              <a:buNone/>
            </a:pPr>
            <a:r>
              <a:rPr lang="en-US">
                <a:latin typeface="Courier New" panose="02070309020205020404" pitchFamily="49" charset="0"/>
              </a:rPr>
              <a:t>       BETWEEN j.lowest_sal AND j.highest_sal;</a:t>
            </a:r>
          </a:p>
        </p:txBody>
      </p:sp>
      <p:sp>
        <p:nvSpPr>
          <p:cNvPr id="26628" name="Rectangle 4"/>
          <p:cNvSpPr>
            <a:spLocks noGrp="1" noChangeArrowheads="1"/>
          </p:cNvSpPr>
          <p:nvPr>
            <p:ph type="title"/>
          </p:nvPr>
        </p:nvSpPr>
        <p:spPr/>
        <p:txBody>
          <a:bodyPr/>
          <a:lstStyle/>
          <a:p>
            <a:pPr eaLnBrk="1" hangingPunct="1"/>
            <a:r>
              <a:rPr lang="en-US" smtClean="0"/>
              <a:t>Retrieving Records with Nonequijoins</a:t>
            </a:r>
          </a:p>
        </p:txBody>
      </p:sp>
      <p:sp>
        <p:nvSpPr>
          <p:cNvPr id="26629" name="Rectangle 5"/>
          <p:cNvSpPr>
            <a:spLocks noChangeArrowheads="1"/>
          </p:cNvSpPr>
          <p:nvPr/>
        </p:nvSpPr>
        <p:spPr bwMode="gray">
          <a:xfrm>
            <a:off x="2505075" y="3365500"/>
            <a:ext cx="1981200" cy="25146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26630" name="Text Box 7"/>
          <p:cNvSpPr txBox="1">
            <a:spLocks noChangeArrowheads="1"/>
          </p:cNvSpPr>
          <p:nvPr/>
        </p:nvSpPr>
        <p:spPr bwMode="auto">
          <a:xfrm>
            <a:off x="936625" y="5724525"/>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
                <a:srgbClr val="000000"/>
              </a:buClr>
            </a:pPr>
            <a:r>
              <a:rPr lang="en-US" sz="2400"/>
              <a:t>…</a:t>
            </a:r>
          </a:p>
        </p:txBody>
      </p:sp>
      <p:sp>
        <p:nvSpPr>
          <p:cNvPr id="26631" name="Rectangle 8"/>
          <p:cNvSpPr>
            <a:spLocks noChangeArrowheads="1"/>
          </p:cNvSpPr>
          <p:nvPr/>
        </p:nvSpPr>
        <p:spPr bwMode="gray">
          <a:xfrm>
            <a:off x="1849438" y="2543175"/>
            <a:ext cx="5257800" cy="56038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6" descr="C:\salome_official\projects\11gR2\screenshots\les6_26s_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413" y="2000250"/>
            <a:ext cx="3086100" cy="20462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8675" name="Rectangle 2"/>
          <p:cNvSpPr>
            <a:spLocks noGrp="1" noChangeArrowheads="1"/>
          </p:cNvSpPr>
          <p:nvPr>
            <p:ph type="title"/>
          </p:nvPr>
        </p:nvSpPr>
        <p:spPr>
          <a:xfrm>
            <a:off x="445823" y="-70205"/>
            <a:ext cx="7055380" cy="1400530"/>
          </a:xfrm>
        </p:spPr>
        <p:txBody>
          <a:bodyPr/>
          <a:lstStyle/>
          <a:p>
            <a:pPr eaLnBrk="1" hangingPunct="1"/>
            <a:r>
              <a:rPr lang="en-US" sz="3200" dirty="0" smtClean="0"/>
              <a:t>Returning Records with No Direct Match </a:t>
            </a:r>
            <a:br>
              <a:rPr lang="en-US" sz="3200" dirty="0" smtClean="0"/>
            </a:br>
            <a:r>
              <a:rPr lang="en-US" sz="3200" dirty="0" smtClean="0"/>
              <a:t>Using </a:t>
            </a:r>
            <a:r>
              <a:rPr lang="en-US" sz="3200" dirty="0" smtClean="0">
                <a:latin typeface="Courier New" panose="02070309020205020404" pitchFamily="49" charset="0"/>
              </a:rPr>
              <a:t>OUTER</a:t>
            </a:r>
            <a:r>
              <a:rPr lang="en-US" sz="3200" dirty="0" smtClean="0"/>
              <a:t> Joins</a:t>
            </a:r>
          </a:p>
        </p:txBody>
      </p:sp>
      <p:sp>
        <p:nvSpPr>
          <p:cNvPr id="28676" name="Rectangle 3"/>
          <p:cNvSpPr>
            <a:spLocks noChangeArrowheads="1"/>
          </p:cNvSpPr>
          <p:nvPr/>
        </p:nvSpPr>
        <p:spPr bwMode="auto">
          <a:xfrm>
            <a:off x="4392613" y="1503363"/>
            <a:ext cx="3376612"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sz="2200"/>
              <a:t>Equijoin with </a:t>
            </a:r>
            <a:r>
              <a:rPr lang="en-US" sz="2000">
                <a:latin typeface="Courier New" panose="02070309020205020404" pitchFamily="49" charset="0"/>
              </a:rPr>
              <a:t>EMPLOYEES</a:t>
            </a:r>
          </a:p>
        </p:txBody>
      </p:sp>
      <p:sp>
        <p:nvSpPr>
          <p:cNvPr id="28677" name="Rectangle 4"/>
          <p:cNvSpPr>
            <a:spLocks noChangeArrowheads="1"/>
          </p:cNvSpPr>
          <p:nvPr/>
        </p:nvSpPr>
        <p:spPr bwMode="auto">
          <a:xfrm>
            <a:off x="1292225" y="1543050"/>
            <a:ext cx="1868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sz="2000">
                <a:latin typeface="Courier New" panose="02070309020205020404" pitchFamily="49" charset="0"/>
              </a:rPr>
              <a:t>DEPARTMENTS</a:t>
            </a:r>
          </a:p>
        </p:txBody>
      </p:sp>
      <p:sp>
        <p:nvSpPr>
          <p:cNvPr id="28678" name="Rectangle 5"/>
          <p:cNvSpPr>
            <a:spLocks noChangeArrowheads="1"/>
          </p:cNvSpPr>
          <p:nvPr/>
        </p:nvSpPr>
        <p:spPr bwMode="auto">
          <a:xfrm>
            <a:off x="925513" y="4471988"/>
            <a:ext cx="2801937"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a:t>There are no employees in department 190.</a:t>
            </a:r>
          </a:p>
          <a:p>
            <a:pPr algn="l">
              <a:spcBef>
                <a:spcPct val="0"/>
              </a:spcBef>
              <a:buClrTx/>
              <a:buFontTx/>
              <a:buNone/>
            </a:pPr>
            <a:endParaRPr lang="en-US"/>
          </a:p>
          <a:p>
            <a:pPr algn="l">
              <a:spcBef>
                <a:spcPct val="0"/>
              </a:spcBef>
              <a:buClrTx/>
              <a:buFontTx/>
              <a:buNone/>
            </a:pPr>
            <a:r>
              <a:rPr lang="en-US"/>
              <a:t>Employee “Grant” has     not been assigned a department ID.</a:t>
            </a:r>
          </a:p>
        </p:txBody>
      </p:sp>
      <p:sp>
        <p:nvSpPr>
          <p:cNvPr id="28679" name="Rectangle 8"/>
          <p:cNvSpPr>
            <a:spLocks noChangeArrowheads="1"/>
          </p:cNvSpPr>
          <p:nvPr/>
        </p:nvSpPr>
        <p:spPr bwMode="gray">
          <a:xfrm>
            <a:off x="2641600" y="3805238"/>
            <a:ext cx="1336675" cy="2286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28680" name="Text Box 11"/>
          <p:cNvSpPr txBox="1">
            <a:spLocks noChangeArrowheads="1"/>
          </p:cNvSpPr>
          <p:nvPr/>
        </p:nvSpPr>
        <p:spPr bwMode="auto">
          <a:xfrm>
            <a:off x="4470400" y="4360863"/>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
                <a:srgbClr val="000000"/>
              </a:buClr>
            </a:pPr>
            <a:r>
              <a:rPr lang="en-US" sz="2400"/>
              <a:t>…</a:t>
            </a:r>
          </a:p>
        </p:txBody>
      </p:sp>
      <p:sp>
        <p:nvSpPr>
          <p:cNvPr id="28681" name="Freeform 23"/>
          <p:cNvSpPr>
            <a:spLocks/>
          </p:cNvSpPr>
          <p:nvPr/>
        </p:nvSpPr>
        <p:spPr bwMode="auto">
          <a:xfrm>
            <a:off x="3268663" y="5287963"/>
            <a:ext cx="2955925" cy="488950"/>
          </a:xfrm>
          <a:custGeom>
            <a:avLst/>
            <a:gdLst>
              <a:gd name="T0" fmla="*/ 0 w 1811"/>
              <a:gd name="T1" fmla="*/ 488950 h 309"/>
              <a:gd name="T2" fmla="*/ 2955925 w 1811"/>
              <a:gd name="T3" fmla="*/ 488950 h 309"/>
              <a:gd name="T4" fmla="*/ 2955925 w 1811"/>
              <a:gd name="T5" fmla="*/ 0 h 309"/>
              <a:gd name="T6" fmla="*/ 0 60000 65536"/>
              <a:gd name="T7" fmla="*/ 0 60000 65536"/>
              <a:gd name="T8" fmla="*/ 0 60000 65536"/>
            </a:gdLst>
            <a:ahLst/>
            <a:cxnLst>
              <a:cxn ang="T6">
                <a:pos x="T0" y="T1"/>
              </a:cxn>
              <a:cxn ang="T7">
                <a:pos x="T2" y="T3"/>
              </a:cxn>
              <a:cxn ang="T8">
                <a:pos x="T4" y="T5"/>
              </a:cxn>
            </a:cxnLst>
            <a:rect l="0" t="0" r="r" b="b"/>
            <a:pathLst>
              <a:path w="1811" h="309">
                <a:moveTo>
                  <a:pt x="0" y="309"/>
                </a:moveTo>
                <a:lnTo>
                  <a:pt x="1811" y="309"/>
                </a:lnTo>
                <a:lnTo>
                  <a:pt x="1811" y="0"/>
                </a:lnTo>
              </a:path>
            </a:pathLst>
          </a:custGeom>
          <a:noFill/>
          <a:ln w="28575" cap="flat" cmpd="sng">
            <a:solidFill>
              <a:schemeClr val="accent2"/>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2" name="Line 25"/>
          <p:cNvSpPr>
            <a:spLocks noChangeShapeType="1"/>
          </p:cNvSpPr>
          <p:nvPr/>
        </p:nvSpPr>
        <p:spPr bwMode="auto">
          <a:xfrm flipV="1">
            <a:off x="3495675" y="4095750"/>
            <a:ext cx="0" cy="423863"/>
          </a:xfrm>
          <a:prstGeom prst="line">
            <a:avLst/>
          </a:prstGeom>
          <a:noFill/>
          <a:ln w="28575">
            <a:solidFill>
              <a:schemeClr val="hlink"/>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8683" name="Picture 27" descr="C:\salome_official\projects\11gR2\screenshots\les6_26s_b.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5963" y="2000250"/>
            <a:ext cx="2879725" cy="25257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8684" name="Picture 29" descr="C:\salome_official\projects\11gR2\screenshots\les6_26s_c.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3900" y="4773613"/>
            <a:ext cx="2879725" cy="4683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pPr eaLnBrk="1" hangingPunct="1"/>
            <a:r>
              <a:rPr lang="en-US" smtClean="0">
                <a:latin typeface="Courier New" panose="02070309020205020404" pitchFamily="49" charset="0"/>
              </a:rPr>
              <a:t>INNER</a:t>
            </a:r>
            <a:r>
              <a:rPr lang="en-US" smtClean="0"/>
              <a:t> Versus </a:t>
            </a:r>
            <a:r>
              <a:rPr lang="en-US" smtClean="0">
                <a:latin typeface="Courier New" panose="02070309020205020404" pitchFamily="49" charset="0"/>
              </a:rPr>
              <a:t>OUTER</a:t>
            </a:r>
            <a:r>
              <a:rPr lang="en-US" smtClean="0"/>
              <a:t> Joins</a:t>
            </a:r>
          </a:p>
        </p:txBody>
      </p:sp>
      <p:sp>
        <p:nvSpPr>
          <p:cNvPr id="29699" name="Rectangle 5"/>
          <p:cNvSpPr>
            <a:spLocks noGrp="1" noChangeArrowheads="1"/>
          </p:cNvSpPr>
          <p:nvPr>
            <p:ph idx="1"/>
          </p:nvPr>
        </p:nvSpPr>
        <p:spPr>
          <a:xfrm>
            <a:off x="609600" y="1449388"/>
            <a:ext cx="7918450" cy="2838450"/>
          </a:xfrm>
        </p:spPr>
        <p:txBody>
          <a:bodyPr/>
          <a:lstStyle/>
          <a:p>
            <a:pPr lvl="1" eaLnBrk="1" hangingPunct="1"/>
            <a:r>
              <a:rPr lang="en-US" smtClean="0"/>
              <a:t>In SQL:1999, the join of two tables returning only matched rows is called an </a:t>
            </a:r>
            <a:r>
              <a:rPr lang="en-US" smtClean="0">
                <a:latin typeface="Courier New" panose="02070309020205020404" pitchFamily="49" charset="0"/>
              </a:rPr>
              <a:t>INNER</a:t>
            </a:r>
            <a:r>
              <a:rPr lang="en-US" smtClean="0"/>
              <a:t> join.</a:t>
            </a:r>
          </a:p>
          <a:p>
            <a:pPr lvl="1" eaLnBrk="1" hangingPunct="1"/>
            <a:r>
              <a:rPr lang="en-US" smtClean="0"/>
              <a:t>A join between two tables that returns the results of the </a:t>
            </a:r>
            <a:r>
              <a:rPr lang="en-US" smtClean="0">
                <a:latin typeface="Courier New" panose="02070309020205020404" pitchFamily="49" charset="0"/>
              </a:rPr>
              <a:t>INNER</a:t>
            </a:r>
            <a:r>
              <a:rPr lang="en-US" smtClean="0"/>
              <a:t> join as well as the unmatched rows from the left (or right) table is called a left (or right) </a:t>
            </a:r>
            <a:r>
              <a:rPr lang="en-US" smtClean="0">
                <a:latin typeface="Courier New" panose="02070309020205020404" pitchFamily="49" charset="0"/>
              </a:rPr>
              <a:t>OUTER</a:t>
            </a:r>
            <a:r>
              <a:rPr lang="en-US" smtClean="0"/>
              <a:t> join.</a:t>
            </a:r>
          </a:p>
          <a:p>
            <a:pPr lvl="1" eaLnBrk="1" hangingPunct="1"/>
            <a:r>
              <a:rPr lang="en-US" smtClean="0"/>
              <a:t>A join between two tables that returns the results of an </a:t>
            </a:r>
            <a:r>
              <a:rPr lang="en-US" smtClean="0">
                <a:latin typeface="Courier New" panose="02070309020205020404" pitchFamily="49" charset="0"/>
              </a:rPr>
              <a:t>INNER</a:t>
            </a:r>
            <a:r>
              <a:rPr lang="en-US" smtClean="0"/>
              <a:t> join as well as the results of a left and right join is a full </a:t>
            </a:r>
            <a:r>
              <a:rPr lang="en-US" smtClean="0">
                <a:latin typeface="Courier New" panose="02070309020205020404" pitchFamily="49" charset="0"/>
              </a:rPr>
              <a:t>OUTER</a:t>
            </a:r>
            <a:r>
              <a:rPr lang="en-US" smtClean="0"/>
              <a:t> join.</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blackGray">
          <a:xfrm>
            <a:off x="866775" y="1841500"/>
            <a:ext cx="7286625" cy="884238"/>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sz="1600">
                <a:solidFill>
                  <a:srgbClr val="000000"/>
                </a:solidFill>
                <a:latin typeface="Courier New" panose="02070309020205020404" pitchFamily="49" charset="0"/>
              </a:rPr>
              <a:t>SELECT e.last_name, e.department_id, d.department_name</a:t>
            </a:r>
          </a:p>
          <a:p>
            <a:pPr algn="l">
              <a:spcBef>
                <a:spcPct val="0"/>
              </a:spcBef>
              <a:buClrTx/>
              <a:buFontTx/>
              <a:buNone/>
            </a:pPr>
            <a:r>
              <a:rPr lang="en-US" sz="1600">
                <a:solidFill>
                  <a:srgbClr val="000000"/>
                </a:solidFill>
                <a:latin typeface="Courier New" panose="02070309020205020404" pitchFamily="49" charset="0"/>
              </a:rPr>
              <a:t>FROM   employees e LEFT OUTER JOIN departments d</a:t>
            </a:r>
          </a:p>
          <a:p>
            <a:pPr algn="l">
              <a:spcBef>
                <a:spcPct val="0"/>
              </a:spcBef>
              <a:buClrTx/>
              <a:buFontTx/>
              <a:buNone/>
            </a:pPr>
            <a:r>
              <a:rPr lang="en-US" sz="1600">
                <a:solidFill>
                  <a:srgbClr val="000000"/>
                </a:solidFill>
                <a:latin typeface="Courier New" panose="02070309020205020404" pitchFamily="49" charset="0"/>
              </a:rPr>
              <a:t>ON   (e.department_id = d.department_id) ;</a:t>
            </a:r>
          </a:p>
        </p:txBody>
      </p:sp>
      <p:sp>
        <p:nvSpPr>
          <p:cNvPr id="30723" name="Rectangle 4"/>
          <p:cNvSpPr>
            <a:spLocks noGrp="1" noChangeArrowheads="1"/>
          </p:cNvSpPr>
          <p:nvPr>
            <p:ph type="title"/>
          </p:nvPr>
        </p:nvSpPr>
        <p:spPr/>
        <p:txBody>
          <a:bodyPr/>
          <a:lstStyle/>
          <a:p>
            <a:pPr eaLnBrk="1" hangingPunct="1"/>
            <a:r>
              <a:rPr lang="en-US" smtClean="0">
                <a:latin typeface="Courier New" panose="02070309020205020404" pitchFamily="49" charset="0"/>
              </a:rPr>
              <a:t>LEFT</a:t>
            </a:r>
            <a:r>
              <a:rPr lang="en-US" smtClean="0"/>
              <a:t> </a:t>
            </a:r>
            <a:r>
              <a:rPr lang="en-US" smtClean="0">
                <a:latin typeface="Courier New" panose="02070309020205020404" pitchFamily="49" charset="0"/>
              </a:rPr>
              <a:t>OUTER</a:t>
            </a:r>
            <a:r>
              <a:rPr lang="en-US" smtClean="0"/>
              <a:t> </a:t>
            </a:r>
            <a:r>
              <a:rPr lang="en-US" smtClean="0">
                <a:latin typeface="Courier New" panose="02070309020205020404" pitchFamily="49" charset="0"/>
              </a:rPr>
              <a:t>JOIN</a:t>
            </a:r>
          </a:p>
        </p:txBody>
      </p:sp>
      <p:sp>
        <p:nvSpPr>
          <p:cNvPr id="30724" name="Text Box 8"/>
          <p:cNvSpPr txBox="1">
            <a:spLocks noChangeArrowheads="1"/>
          </p:cNvSpPr>
          <p:nvPr/>
        </p:nvSpPr>
        <p:spPr bwMode="auto">
          <a:xfrm>
            <a:off x="906463" y="4121150"/>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
                <a:srgbClr val="000000"/>
              </a:buClr>
            </a:pPr>
            <a:r>
              <a:rPr lang="en-US" sz="2400"/>
              <a:t>…</a:t>
            </a:r>
          </a:p>
        </p:txBody>
      </p:sp>
      <p:sp>
        <p:nvSpPr>
          <p:cNvPr id="30725" name="Rectangle 9"/>
          <p:cNvSpPr>
            <a:spLocks noChangeArrowheads="1"/>
          </p:cNvSpPr>
          <p:nvPr/>
        </p:nvSpPr>
        <p:spPr bwMode="gray">
          <a:xfrm>
            <a:off x="3197225" y="2155825"/>
            <a:ext cx="1987550" cy="24447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pic>
        <p:nvPicPr>
          <p:cNvPr id="30726" name="Picture 13" descr="C:\salome_official\projects\11gR2\screenshots\les6_28s_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025" y="2919413"/>
            <a:ext cx="4435475" cy="1371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0727" name="Picture 14" descr="C:\salome_official\projects\11gR2\screenshots\les6_28s_b.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613" y="4518025"/>
            <a:ext cx="4435475" cy="1143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0728" name="Rectangle 5"/>
          <p:cNvSpPr>
            <a:spLocks noChangeArrowheads="1"/>
          </p:cNvSpPr>
          <p:nvPr/>
        </p:nvSpPr>
        <p:spPr bwMode="gray">
          <a:xfrm>
            <a:off x="954088" y="5432425"/>
            <a:ext cx="4433887" cy="2286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7" descr="C:\salome_official\projects\11gR2\screenshots\les6_29s_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863" y="2922588"/>
            <a:ext cx="4435475" cy="2057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1747" name="Rectangle 3"/>
          <p:cNvSpPr>
            <a:spLocks noChangeArrowheads="1"/>
          </p:cNvSpPr>
          <p:nvPr/>
        </p:nvSpPr>
        <p:spPr bwMode="blackGray">
          <a:xfrm>
            <a:off x="866775" y="1857375"/>
            <a:ext cx="7277100" cy="8540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sz="1600">
                <a:solidFill>
                  <a:srgbClr val="000000"/>
                </a:solidFill>
                <a:latin typeface="Courier New" panose="02070309020205020404" pitchFamily="49" charset="0"/>
              </a:rPr>
              <a:t>SELECT e.last_name, d.department_id, d.department_name</a:t>
            </a:r>
          </a:p>
          <a:p>
            <a:pPr algn="l">
              <a:spcBef>
                <a:spcPct val="0"/>
              </a:spcBef>
              <a:buClrTx/>
              <a:buFontTx/>
              <a:buNone/>
            </a:pPr>
            <a:r>
              <a:rPr lang="en-US" sz="1600">
                <a:solidFill>
                  <a:srgbClr val="000000"/>
                </a:solidFill>
                <a:latin typeface="Courier New" panose="02070309020205020404" pitchFamily="49" charset="0"/>
              </a:rPr>
              <a:t>FROM   employees e RIGHT OUTER JOIN departments d</a:t>
            </a:r>
          </a:p>
          <a:p>
            <a:pPr algn="l">
              <a:spcBef>
                <a:spcPct val="0"/>
              </a:spcBef>
              <a:buClrTx/>
              <a:buFontTx/>
              <a:buNone/>
            </a:pPr>
            <a:r>
              <a:rPr lang="en-US" sz="1600">
                <a:solidFill>
                  <a:srgbClr val="000000"/>
                </a:solidFill>
                <a:latin typeface="Courier New" panose="02070309020205020404" pitchFamily="49" charset="0"/>
              </a:rPr>
              <a:t>ON    (e.department_id = d.department_id) ;</a:t>
            </a:r>
          </a:p>
        </p:txBody>
      </p:sp>
      <p:sp>
        <p:nvSpPr>
          <p:cNvPr id="31748" name="Rectangle 4"/>
          <p:cNvSpPr>
            <a:spLocks noGrp="1" noChangeArrowheads="1"/>
          </p:cNvSpPr>
          <p:nvPr>
            <p:ph type="title"/>
          </p:nvPr>
        </p:nvSpPr>
        <p:spPr/>
        <p:txBody>
          <a:bodyPr/>
          <a:lstStyle/>
          <a:p>
            <a:pPr eaLnBrk="1" hangingPunct="1"/>
            <a:r>
              <a:rPr lang="en-US" smtClean="0">
                <a:latin typeface="Courier New" panose="02070309020205020404" pitchFamily="49" charset="0"/>
              </a:rPr>
              <a:t>RIGHT</a:t>
            </a:r>
            <a:r>
              <a:rPr lang="en-US" smtClean="0"/>
              <a:t> </a:t>
            </a:r>
            <a:r>
              <a:rPr lang="en-US" smtClean="0">
                <a:latin typeface="Courier New" panose="02070309020205020404" pitchFamily="49" charset="0"/>
              </a:rPr>
              <a:t>OUTER</a:t>
            </a:r>
            <a:r>
              <a:rPr lang="en-US" smtClean="0"/>
              <a:t> </a:t>
            </a:r>
            <a:r>
              <a:rPr lang="en-US" smtClean="0">
                <a:latin typeface="Courier New" panose="02070309020205020404" pitchFamily="49" charset="0"/>
              </a:rPr>
              <a:t>JOIN</a:t>
            </a:r>
          </a:p>
        </p:txBody>
      </p:sp>
      <p:sp>
        <p:nvSpPr>
          <p:cNvPr id="31749" name="Text Box 5"/>
          <p:cNvSpPr txBox="1">
            <a:spLocks noChangeArrowheads="1"/>
          </p:cNvSpPr>
          <p:nvPr/>
        </p:nvSpPr>
        <p:spPr bwMode="gray">
          <a:xfrm>
            <a:off x="871538" y="4830763"/>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
                <a:srgbClr val="000000"/>
              </a:buClr>
            </a:pPr>
            <a:r>
              <a:rPr lang="en-US" sz="2400"/>
              <a:t>…</a:t>
            </a:r>
          </a:p>
        </p:txBody>
      </p:sp>
      <p:sp>
        <p:nvSpPr>
          <p:cNvPr id="31750" name="Rectangle 6"/>
          <p:cNvSpPr>
            <a:spLocks noChangeArrowheads="1"/>
          </p:cNvSpPr>
          <p:nvPr/>
        </p:nvSpPr>
        <p:spPr bwMode="gray">
          <a:xfrm>
            <a:off x="3225800" y="2149475"/>
            <a:ext cx="2082800" cy="26352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pic>
        <p:nvPicPr>
          <p:cNvPr id="31751" name="Picture 18" descr="C:\salome_official\projects\11gR2\screenshots\les6_29s_b.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275" y="5248275"/>
            <a:ext cx="4435475" cy="685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1752" name="Rectangle 12"/>
          <p:cNvSpPr>
            <a:spLocks noChangeArrowheads="1"/>
          </p:cNvSpPr>
          <p:nvPr/>
        </p:nvSpPr>
        <p:spPr bwMode="gray">
          <a:xfrm>
            <a:off x="928688" y="5708650"/>
            <a:ext cx="4435475" cy="227013"/>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ChangeArrowheads="1"/>
          </p:cNvSpPr>
          <p:nvPr/>
        </p:nvSpPr>
        <p:spPr bwMode="blackGray">
          <a:xfrm>
            <a:off x="866775" y="1844675"/>
            <a:ext cx="7277100" cy="877888"/>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sz="1600">
                <a:solidFill>
                  <a:srgbClr val="000000"/>
                </a:solidFill>
                <a:latin typeface="Courier New" panose="02070309020205020404" pitchFamily="49" charset="0"/>
              </a:rPr>
              <a:t>SELECT e.last_name, d.department_id, d.department_name</a:t>
            </a:r>
          </a:p>
          <a:p>
            <a:pPr algn="l">
              <a:spcBef>
                <a:spcPct val="0"/>
              </a:spcBef>
              <a:buClrTx/>
              <a:buFontTx/>
              <a:buNone/>
            </a:pPr>
            <a:r>
              <a:rPr lang="en-US" sz="1600">
                <a:solidFill>
                  <a:srgbClr val="000000"/>
                </a:solidFill>
                <a:latin typeface="Courier New" panose="02070309020205020404" pitchFamily="49" charset="0"/>
              </a:rPr>
              <a:t>FROM   employees e FULL OUTER JOIN departments d</a:t>
            </a:r>
          </a:p>
          <a:p>
            <a:pPr algn="l">
              <a:spcBef>
                <a:spcPct val="0"/>
              </a:spcBef>
              <a:buClrTx/>
              <a:buFontTx/>
              <a:buNone/>
            </a:pPr>
            <a:r>
              <a:rPr lang="en-US" sz="1600">
                <a:solidFill>
                  <a:srgbClr val="000000"/>
                </a:solidFill>
                <a:latin typeface="Courier New" panose="02070309020205020404" pitchFamily="49" charset="0"/>
              </a:rPr>
              <a:t>ON   (e.department_id = d.department_id) ;</a:t>
            </a:r>
          </a:p>
        </p:txBody>
      </p:sp>
      <p:sp>
        <p:nvSpPr>
          <p:cNvPr id="32771" name="Rectangle 4"/>
          <p:cNvSpPr>
            <a:spLocks noGrp="1" noChangeArrowheads="1"/>
          </p:cNvSpPr>
          <p:nvPr>
            <p:ph type="title"/>
          </p:nvPr>
        </p:nvSpPr>
        <p:spPr/>
        <p:txBody>
          <a:bodyPr/>
          <a:lstStyle/>
          <a:p>
            <a:pPr eaLnBrk="1" hangingPunct="1"/>
            <a:r>
              <a:rPr lang="en-US" smtClean="0">
                <a:latin typeface="Courier New" panose="02070309020205020404" pitchFamily="49" charset="0"/>
              </a:rPr>
              <a:t>FULL</a:t>
            </a:r>
            <a:r>
              <a:rPr lang="en-US" smtClean="0"/>
              <a:t> </a:t>
            </a:r>
            <a:r>
              <a:rPr lang="en-US" smtClean="0">
                <a:latin typeface="Courier New" panose="02070309020205020404" pitchFamily="49" charset="0"/>
              </a:rPr>
              <a:t>OUTER</a:t>
            </a:r>
            <a:r>
              <a:rPr lang="en-US" smtClean="0"/>
              <a:t> </a:t>
            </a:r>
            <a:r>
              <a:rPr lang="en-US" smtClean="0">
                <a:latin typeface="Courier New" panose="02070309020205020404" pitchFamily="49" charset="0"/>
              </a:rPr>
              <a:t>JOIN</a:t>
            </a:r>
          </a:p>
        </p:txBody>
      </p:sp>
      <p:sp>
        <p:nvSpPr>
          <p:cNvPr id="32772" name="Text Box 7"/>
          <p:cNvSpPr txBox="1">
            <a:spLocks noChangeArrowheads="1"/>
          </p:cNvSpPr>
          <p:nvPr/>
        </p:nvSpPr>
        <p:spPr bwMode="gray">
          <a:xfrm>
            <a:off x="900113" y="3895725"/>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
                <a:srgbClr val="000000"/>
              </a:buClr>
            </a:pPr>
            <a:r>
              <a:rPr lang="en-US" sz="2400"/>
              <a:t>…</a:t>
            </a:r>
          </a:p>
        </p:txBody>
      </p:sp>
      <p:sp>
        <p:nvSpPr>
          <p:cNvPr id="32773" name="Rectangle 8"/>
          <p:cNvSpPr>
            <a:spLocks noChangeArrowheads="1"/>
          </p:cNvSpPr>
          <p:nvPr/>
        </p:nvSpPr>
        <p:spPr bwMode="gray">
          <a:xfrm>
            <a:off x="3227388" y="2141538"/>
            <a:ext cx="1958975" cy="25082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pic>
        <p:nvPicPr>
          <p:cNvPr id="32774" name="Picture 22" descr="C:\salome_official\projects\11gR2\screenshots\les6_30s_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913" y="2898775"/>
            <a:ext cx="4435475" cy="1143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2775" name="Picture 23" descr="C:\salome_official\projects\11gR2\screenshots\les6_30s_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329113"/>
            <a:ext cx="4435475" cy="1143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2776" name="Rectangle 15"/>
          <p:cNvSpPr>
            <a:spLocks noChangeArrowheads="1"/>
          </p:cNvSpPr>
          <p:nvPr/>
        </p:nvSpPr>
        <p:spPr bwMode="gray">
          <a:xfrm>
            <a:off x="963613" y="5008563"/>
            <a:ext cx="4449762" cy="465137"/>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blackGray">
          <a:xfrm>
            <a:off x="952500" y="3048000"/>
            <a:ext cx="7277100" cy="8540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solidFill>
                  <a:srgbClr val="000000"/>
                </a:solidFill>
                <a:latin typeface="Courier New" panose="02070309020205020404" pitchFamily="49" charset="0"/>
              </a:rPr>
              <a:t>SELECT last_name, department_name</a:t>
            </a:r>
          </a:p>
          <a:p>
            <a:pPr algn="l">
              <a:spcBef>
                <a:spcPct val="0"/>
              </a:spcBef>
              <a:buClrTx/>
              <a:buFontTx/>
              <a:buNone/>
            </a:pPr>
            <a:r>
              <a:rPr lang="en-US">
                <a:solidFill>
                  <a:srgbClr val="000000"/>
                </a:solidFill>
                <a:latin typeface="Courier New" panose="02070309020205020404" pitchFamily="49" charset="0"/>
              </a:rPr>
              <a:t>FROM   employees</a:t>
            </a:r>
          </a:p>
          <a:p>
            <a:pPr algn="l">
              <a:spcBef>
                <a:spcPct val="0"/>
              </a:spcBef>
              <a:buClrTx/>
              <a:buFontTx/>
              <a:buNone/>
            </a:pPr>
            <a:r>
              <a:rPr lang="en-US">
                <a:solidFill>
                  <a:srgbClr val="000000"/>
                </a:solidFill>
                <a:latin typeface="Courier New" panose="02070309020205020404" pitchFamily="49" charset="0"/>
              </a:rPr>
              <a:t>CROSS JOIN departments ;</a:t>
            </a:r>
          </a:p>
        </p:txBody>
      </p:sp>
      <p:sp>
        <p:nvSpPr>
          <p:cNvPr id="36867" name="Rectangle 9"/>
          <p:cNvSpPr>
            <a:spLocks noGrp="1" noChangeArrowheads="1"/>
          </p:cNvSpPr>
          <p:nvPr>
            <p:ph type="title"/>
          </p:nvPr>
        </p:nvSpPr>
        <p:spPr/>
        <p:txBody>
          <a:bodyPr/>
          <a:lstStyle/>
          <a:p>
            <a:pPr eaLnBrk="1" hangingPunct="1"/>
            <a:r>
              <a:rPr lang="en-US" smtClean="0"/>
              <a:t>Creating Cross Joins</a:t>
            </a:r>
          </a:p>
        </p:txBody>
      </p:sp>
      <p:sp>
        <p:nvSpPr>
          <p:cNvPr id="36868" name="Rectangle 10"/>
          <p:cNvSpPr>
            <a:spLocks noGrp="1" noChangeArrowheads="1"/>
          </p:cNvSpPr>
          <p:nvPr>
            <p:ph idx="1"/>
          </p:nvPr>
        </p:nvSpPr>
        <p:spPr>
          <a:xfrm>
            <a:off x="609600" y="1447800"/>
            <a:ext cx="7918450" cy="1431925"/>
          </a:xfrm>
        </p:spPr>
        <p:txBody>
          <a:bodyPr/>
          <a:lstStyle/>
          <a:p>
            <a:pPr lvl="1" eaLnBrk="1" hangingPunct="1"/>
            <a:r>
              <a:rPr lang="en-US" smtClean="0"/>
              <a:t>The </a:t>
            </a:r>
            <a:r>
              <a:rPr lang="en-US" smtClean="0">
                <a:latin typeface="Courier New" panose="02070309020205020404" pitchFamily="49" charset="0"/>
              </a:rPr>
              <a:t>CROSS</a:t>
            </a:r>
            <a:r>
              <a:rPr lang="en-US" smtClean="0"/>
              <a:t> </a:t>
            </a:r>
            <a:r>
              <a:rPr lang="en-US" smtClean="0">
                <a:latin typeface="Courier New" panose="02070309020205020404" pitchFamily="49" charset="0"/>
              </a:rPr>
              <a:t>JOIN</a:t>
            </a:r>
            <a:r>
              <a:rPr lang="en-US" smtClean="0"/>
              <a:t> clause produces the cross-product of two tables.</a:t>
            </a:r>
          </a:p>
          <a:p>
            <a:pPr lvl="1" eaLnBrk="1" hangingPunct="1"/>
            <a:r>
              <a:rPr lang="en-US" smtClean="0"/>
              <a:t>This is also called a Cartesian product between the two tables.</a:t>
            </a:r>
          </a:p>
        </p:txBody>
      </p:sp>
      <p:sp>
        <p:nvSpPr>
          <p:cNvPr id="36869" name="Text Box 7"/>
          <p:cNvSpPr txBox="1">
            <a:spLocks noChangeArrowheads="1"/>
          </p:cNvSpPr>
          <p:nvPr/>
        </p:nvSpPr>
        <p:spPr bwMode="auto">
          <a:xfrm>
            <a:off x="915988" y="5257800"/>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
                <a:srgbClr val="000000"/>
              </a:buClr>
            </a:pPr>
            <a:r>
              <a:rPr lang="en-US" sz="2400"/>
              <a:t>…</a:t>
            </a:r>
          </a:p>
        </p:txBody>
      </p:sp>
      <p:sp>
        <p:nvSpPr>
          <p:cNvPr id="36870" name="Rectangle 8"/>
          <p:cNvSpPr>
            <a:spLocks noChangeArrowheads="1"/>
          </p:cNvSpPr>
          <p:nvPr/>
        </p:nvSpPr>
        <p:spPr bwMode="gray">
          <a:xfrm>
            <a:off x="996950" y="3592513"/>
            <a:ext cx="3113088" cy="265112"/>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pic>
        <p:nvPicPr>
          <p:cNvPr id="36871" name="Picture 15" descr="C:\salome_official\projects\11gR2\screenshots\les6_34s_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188" y="4062413"/>
            <a:ext cx="3108325" cy="1371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6872" name="Picture 16" descr="C:\salome_official\projects\11gR2\screenshots\les6_34s_b.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425" y="5651500"/>
            <a:ext cx="3108325" cy="685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pPr eaLnBrk="1" hangingPunct="1"/>
            <a:r>
              <a:rPr lang="en-US" smtClean="0"/>
              <a:t>Summary</a:t>
            </a:r>
          </a:p>
        </p:txBody>
      </p:sp>
      <p:sp>
        <p:nvSpPr>
          <p:cNvPr id="38915" name="Rectangle 5"/>
          <p:cNvSpPr>
            <a:spLocks noGrp="1" noChangeArrowheads="1"/>
          </p:cNvSpPr>
          <p:nvPr>
            <p:ph idx="1"/>
          </p:nvPr>
        </p:nvSpPr>
        <p:spPr>
          <a:xfrm>
            <a:off x="609600" y="1449388"/>
            <a:ext cx="7918450" cy="3506787"/>
          </a:xfrm>
        </p:spPr>
        <p:txBody>
          <a:bodyPr>
            <a:normAutofit lnSpcReduction="10000"/>
          </a:bodyPr>
          <a:lstStyle/>
          <a:p>
            <a:pPr marL="0" indent="0" eaLnBrk="1" hangingPunct="1"/>
            <a:r>
              <a:rPr lang="en-US" smtClean="0"/>
              <a:t>In this lesson, you should have learned how to use joins to display data from multiple tables by using:</a:t>
            </a:r>
          </a:p>
          <a:p>
            <a:pPr lvl="1" eaLnBrk="1" hangingPunct="1"/>
            <a:r>
              <a:rPr lang="en-US" smtClean="0"/>
              <a:t>Equijoins</a:t>
            </a:r>
          </a:p>
          <a:p>
            <a:pPr lvl="1" eaLnBrk="1" hangingPunct="1"/>
            <a:r>
              <a:rPr lang="en-US" smtClean="0"/>
              <a:t>Nonequijoins</a:t>
            </a:r>
          </a:p>
          <a:p>
            <a:pPr lvl="1" eaLnBrk="1" hangingPunct="1"/>
            <a:r>
              <a:rPr lang="en-US" smtClean="0">
                <a:latin typeface="Courier New" panose="02070309020205020404" pitchFamily="49" charset="0"/>
              </a:rPr>
              <a:t>OUTER</a:t>
            </a:r>
            <a:r>
              <a:rPr lang="en-US" smtClean="0"/>
              <a:t> joins</a:t>
            </a:r>
          </a:p>
          <a:p>
            <a:pPr lvl="1" eaLnBrk="1" hangingPunct="1"/>
            <a:r>
              <a:rPr lang="en-US" smtClean="0"/>
              <a:t>Self-joins</a:t>
            </a:r>
          </a:p>
          <a:p>
            <a:pPr lvl="1" eaLnBrk="1" hangingPunct="1"/>
            <a:r>
              <a:rPr lang="en-US" smtClean="0"/>
              <a:t>Cross joins</a:t>
            </a:r>
          </a:p>
          <a:p>
            <a:pPr lvl="1" eaLnBrk="1" hangingPunct="1"/>
            <a:r>
              <a:rPr lang="en-US" smtClean="0"/>
              <a:t>Natural joins</a:t>
            </a:r>
          </a:p>
          <a:p>
            <a:pPr lvl="1" eaLnBrk="1" hangingPunct="1"/>
            <a:r>
              <a:rPr lang="en-US" smtClean="0"/>
              <a:t>Full (or two-sided) </a:t>
            </a:r>
            <a:r>
              <a:rPr lang="en-US" smtClean="0">
                <a:latin typeface="Courier New" panose="02070309020205020404" pitchFamily="49" charset="0"/>
              </a:rPr>
              <a:t>OUTER</a:t>
            </a:r>
            <a:r>
              <a:rPr lang="en-US" smtClean="0"/>
              <a:t> joins</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9" descr="C:\salome_official\projects\11gR2\screenshots\les6_4s_c.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8025" y="1946275"/>
            <a:ext cx="4341813" cy="1968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147" name="Picture 28" descr="C:\salome_official\projects\11gR2\screenshots\les6_4s_b.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3178175"/>
            <a:ext cx="3802063" cy="6508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148" name="Picture 27" descr="C:\salome_official\projects\11gR2\screenshots\les6_4s_a.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1943100"/>
            <a:ext cx="3811588" cy="8683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149" name="Rectangle 5"/>
          <p:cNvSpPr>
            <a:spLocks noGrp="1" noChangeArrowheads="1"/>
          </p:cNvSpPr>
          <p:nvPr>
            <p:ph type="title"/>
          </p:nvPr>
        </p:nvSpPr>
        <p:spPr/>
        <p:txBody>
          <a:bodyPr/>
          <a:lstStyle/>
          <a:p>
            <a:pPr eaLnBrk="1" hangingPunct="1"/>
            <a:r>
              <a:rPr lang="en-US" smtClean="0"/>
              <a:t>Obtaining Data from Multiple Tables</a:t>
            </a:r>
          </a:p>
        </p:txBody>
      </p:sp>
      <p:sp>
        <p:nvSpPr>
          <p:cNvPr id="6150" name="Rectangle 6"/>
          <p:cNvSpPr>
            <a:spLocks noChangeArrowheads="1"/>
          </p:cNvSpPr>
          <p:nvPr/>
        </p:nvSpPr>
        <p:spPr bwMode="auto">
          <a:xfrm>
            <a:off x="650875" y="1600200"/>
            <a:ext cx="162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sz="2000">
                <a:latin typeface="Courier New" panose="02070309020205020404" pitchFamily="49" charset="0"/>
              </a:rPr>
              <a:t>EMPLOYEES</a:t>
            </a:r>
            <a:r>
              <a:rPr lang="en-US" sz="2000"/>
              <a:t> </a:t>
            </a:r>
          </a:p>
        </p:txBody>
      </p:sp>
      <p:sp>
        <p:nvSpPr>
          <p:cNvPr id="6151" name="Rectangle 7"/>
          <p:cNvSpPr>
            <a:spLocks noChangeArrowheads="1"/>
          </p:cNvSpPr>
          <p:nvPr/>
        </p:nvSpPr>
        <p:spPr bwMode="auto">
          <a:xfrm>
            <a:off x="4940300" y="1614488"/>
            <a:ext cx="2012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FontTx/>
              <a:buNone/>
            </a:pPr>
            <a:r>
              <a:rPr lang="en-US" sz="2000">
                <a:latin typeface="Courier New" panose="02070309020205020404" pitchFamily="49" charset="0"/>
              </a:rPr>
              <a:t>DEPARTMENTS </a:t>
            </a:r>
          </a:p>
        </p:txBody>
      </p:sp>
      <p:grpSp>
        <p:nvGrpSpPr>
          <p:cNvPr id="6152" name="Group 8"/>
          <p:cNvGrpSpPr>
            <a:grpSpLocks/>
          </p:cNvGrpSpPr>
          <p:nvPr/>
        </p:nvGrpSpPr>
        <p:grpSpPr bwMode="auto">
          <a:xfrm>
            <a:off x="4195763" y="3976688"/>
            <a:ext cx="606425" cy="473075"/>
            <a:chOff x="2480" y="2024"/>
            <a:chExt cx="609" cy="298"/>
          </a:xfrm>
        </p:grpSpPr>
        <p:sp>
          <p:nvSpPr>
            <p:cNvPr id="6160" name="Line 9"/>
            <p:cNvSpPr>
              <a:spLocks noChangeShapeType="1"/>
            </p:cNvSpPr>
            <p:nvPr/>
          </p:nvSpPr>
          <p:spPr bwMode="gray">
            <a:xfrm flipV="1">
              <a:off x="2480" y="2024"/>
              <a:ext cx="0" cy="298"/>
            </a:xfrm>
            <a:prstGeom prst="line">
              <a:avLst/>
            </a:prstGeom>
            <a:noFill/>
            <a:ln w="28575">
              <a:solidFill>
                <a:schemeClr val="accent2"/>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1" name="Line 10"/>
            <p:cNvSpPr>
              <a:spLocks noChangeShapeType="1"/>
            </p:cNvSpPr>
            <p:nvPr/>
          </p:nvSpPr>
          <p:spPr bwMode="gray">
            <a:xfrm flipV="1">
              <a:off x="3089" y="2024"/>
              <a:ext cx="0" cy="298"/>
            </a:xfrm>
            <a:prstGeom prst="line">
              <a:avLst/>
            </a:prstGeom>
            <a:noFill/>
            <a:ln w="28575">
              <a:solidFill>
                <a:schemeClr val="accent2"/>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53" name="Text Box 14"/>
          <p:cNvSpPr txBox="1">
            <a:spLocks noChangeArrowheads="1"/>
          </p:cNvSpPr>
          <p:nvPr/>
        </p:nvSpPr>
        <p:spPr bwMode="gray">
          <a:xfrm>
            <a:off x="769938" y="2757488"/>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
                <a:srgbClr val="000000"/>
              </a:buClr>
            </a:pPr>
            <a:r>
              <a:rPr lang="en-US" sz="2400"/>
              <a:t>…</a:t>
            </a:r>
          </a:p>
        </p:txBody>
      </p:sp>
      <p:sp>
        <p:nvSpPr>
          <p:cNvPr id="6154" name="Text Box 17"/>
          <p:cNvSpPr txBox="1">
            <a:spLocks noChangeArrowheads="1"/>
          </p:cNvSpPr>
          <p:nvPr/>
        </p:nvSpPr>
        <p:spPr bwMode="auto">
          <a:xfrm>
            <a:off x="2338388" y="5473700"/>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
                <a:srgbClr val="000000"/>
              </a:buClr>
            </a:pPr>
            <a:r>
              <a:rPr lang="en-US" sz="2400"/>
              <a:t>…</a:t>
            </a:r>
          </a:p>
        </p:txBody>
      </p:sp>
      <p:sp>
        <p:nvSpPr>
          <p:cNvPr id="6155" name="Rectangle 22"/>
          <p:cNvSpPr>
            <a:spLocks noChangeArrowheads="1"/>
          </p:cNvSpPr>
          <p:nvPr/>
        </p:nvSpPr>
        <p:spPr bwMode="gray">
          <a:xfrm>
            <a:off x="3108325" y="1917700"/>
            <a:ext cx="1265238" cy="1909763"/>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6156" name="Rectangle 23"/>
          <p:cNvSpPr>
            <a:spLocks noChangeArrowheads="1"/>
          </p:cNvSpPr>
          <p:nvPr/>
        </p:nvSpPr>
        <p:spPr bwMode="gray">
          <a:xfrm>
            <a:off x="6230938" y="1917700"/>
            <a:ext cx="1524000" cy="1993900"/>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6157" name="Rectangle 26"/>
          <p:cNvSpPr>
            <a:spLocks noChangeArrowheads="1"/>
          </p:cNvSpPr>
          <p:nvPr/>
        </p:nvSpPr>
        <p:spPr bwMode="gray">
          <a:xfrm>
            <a:off x="1038225" y="1917700"/>
            <a:ext cx="1081088" cy="1908175"/>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pic>
        <p:nvPicPr>
          <p:cNvPr id="6158" name="Picture 31" descr="C:\salome_official\projects\11gR2\screenshots\les6_4s_d.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2363" y="4497388"/>
            <a:ext cx="4305300" cy="1087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159" name="Picture 32" descr="C:\salome_official\projects\11gR2\screenshots\les6_4s_e.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3950" y="5878513"/>
            <a:ext cx="4298950" cy="434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lstStyle/>
          <a:p>
            <a:pPr eaLnBrk="1" hangingPunct="1"/>
            <a:r>
              <a:rPr lang="en-US" smtClean="0"/>
              <a:t>Types of Joins</a:t>
            </a:r>
          </a:p>
        </p:txBody>
      </p:sp>
      <p:sp>
        <p:nvSpPr>
          <p:cNvPr id="7171" name="Rectangle 5"/>
          <p:cNvSpPr>
            <a:spLocks noGrp="1" noChangeArrowheads="1"/>
          </p:cNvSpPr>
          <p:nvPr>
            <p:ph idx="1"/>
          </p:nvPr>
        </p:nvSpPr>
        <p:spPr>
          <a:xfrm>
            <a:off x="609600" y="1449388"/>
            <a:ext cx="7918450" cy="4090987"/>
          </a:xfrm>
        </p:spPr>
        <p:txBody>
          <a:bodyPr>
            <a:noAutofit/>
          </a:bodyPr>
          <a:lstStyle/>
          <a:p>
            <a:pPr marL="0" indent="0" eaLnBrk="1" hangingPunct="1"/>
            <a:r>
              <a:rPr lang="en-US" dirty="0" smtClean="0"/>
              <a:t>Joins that are compliant with the SQL:1999 standard include the following:</a:t>
            </a:r>
          </a:p>
          <a:p>
            <a:pPr lvl="1" eaLnBrk="1" hangingPunct="1"/>
            <a:r>
              <a:rPr lang="en-US" sz="2000" dirty="0" smtClean="0"/>
              <a:t>Natural joins:</a:t>
            </a:r>
          </a:p>
          <a:p>
            <a:pPr lvl="2" eaLnBrk="1" hangingPunct="1"/>
            <a:r>
              <a:rPr lang="en-US" sz="2000" dirty="0" smtClean="0">
                <a:latin typeface="Courier New" panose="02070309020205020404" pitchFamily="49" charset="0"/>
              </a:rPr>
              <a:t>NATURAL</a:t>
            </a:r>
            <a:r>
              <a:rPr lang="en-US" sz="2000" dirty="0" smtClean="0"/>
              <a:t> </a:t>
            </a:r>
            <a:r>
              <a:rPr lang="en-US" sz="2000" dirty="0" smtClean="0">
                <a:latin typeface="Courier New" panose="02070309020205020404" pitchFamily="49" charset="0"/>
              </a:rPr>
              <a:t>JOIN</a:t>
            </a:r>
            <a:r>
              <a:rPr lang="en-US" sz="2000" dirty="0" smtClean="0"/>
              <a:t> clause</a:t>
            </a:r>
          </a:p>
          <a:p>
            <a:pPr lvl="2" eaLnBrk="1" hangingPunct="1"/>
            <a:r>
              <a:rPr lang="en-US" sz="2000" dirty="0" smtClean="0">
                <a:latin typeface="Courier New" panose="02070309020205020404" pitchFamily="49" charset="0"/>
              </a:rPr>
              <a:t>USING</a:t>
            </a:r>
            <a:r>
              <a:rPr lang="en-US" sz="2000" dirty="0" smtClean="0"/>
              <a:t> clause</a:t>
            </a:r>
          </a:p>
          <a:p>
            <a:pPr lvl="2" eaLnBrk="1" hangingPunct="1"/>
            <a:r>
              <a:rPr lang="en-US" sz="2000" dirty="0" smtClean="0">
                <a:latin typeface="Courier New" panose="02070309020205020404" pitchFamily="49" charset="0"/>
              </a:rPr>
              <a:t>ON</a:t>
            </a:r>
            <a:r>
              <a:rPr lang="en-US" sz="2000" dirty="0" smtClean="0"/>
              <a:t> clause</a:t>
            </a:r>
          </a:p>
          <a:p>
            <a:pPr lvl="1" eaLnBrk="1" hangingPunct="1"/>
            <a:r>
              <a:rPr lang="en-US" sz="2000" dirty="0" smtClean="0">
                <a:latin typeface="Courier New" panose="02070309020205020404" pitchFamily="49" charset="0"/>
              </a:rPr>
              <a:t>OUTER</a:t>
            </a:r>
            <a:r>
              <a:rPr lang="en-US" sz="2000" dirty="0" smtClean="0"/>
              <a:t> joins:</a:t>
            </a:r>
          </a:p>
          <a:p>
            <a:pPr lvl="2" eaLnBrk="1" hangingPunct="1"/>
            <a:r>
              <a:rPr lang="en-US" sz="2000" dirty="0" smtClean="0">
                <a:latin typeface="Courier New" panose="02070309020205020404" pitchFamily="49" charset="0"/>
              </a:rPr>
              <a:t>LEFT</a:t>
            </a:r>
            <a:r>
              <a:rPr lang="en-US" sz="2000" dirty="0" smtClean="0"/>
              <a:t> </a:t>
            </a:r>
            <a:r>
              <a:rPr lang="en-US" sz="2000" dirty="0" smtClean="0">
                <a:latin typeface="Courier New" panose="02070309020205020404" pitchFamily="49" charset="0"/>
              </a:rPr>
              <a:t>OUTER</a:t>
            </a:r>
            <a:r>
              <a:rPr lang="en-US" sz="2000" dirty="0" smtClean="0"/>
              <a:t> </a:t>
            </a:r>
            <a:r>
              <a:rPr lang="en-US" sz="2000" dirty="0" smtClean="0">
                <a:latin typeface="Courier New" panose="02070309020205020404" pitchFamily="49" charset="0"/>
              </a:rPr>
              <a:t>JOIN</a:t>
            </a:r>
          </a:p>
          <a:p>
            <a:pPr lvl="2" eaLnBrk="1" hangingPunct="1"/>
            <a:r>
              <a:rPr lang="en-US" sz="2000" dirty="0" smtClean="0">
                <a:latin typeface="Courier New" panose="02070309020205020404" pitchFamily="49" charset="0"/>
              </a:rPr>
              <a:t>RIGHT</a:t>
            </a:r>
            <a:r>
              <a:rPr lang="en-US" sz="2000" dirty="0" smtClean="0"/>
              <a:t> </a:t>
            </a:r>
            <a:r>
              <a:rPr lang="en-US" sz="2000" dirty="0" smtClean="0">
                <a:latin typeface="Courier New" panose="02070309020205020404" pitchFamily="49" charset="0"/>
              </a:rPr>
              <a:t>OUTER</a:t>
            </a:r>
            <a:r>
              <a:rPr lang="en-US" sz="2000" dirty="0" smtClean="0"/>
              <a:t> </a:t>
            </a:r>
            <a:r>
              <a:rPr lang="en-US" sz="2000" dirty="0" smtClean="0">
                <a:latin typeface="Courier New" panose="02070309020205020404" pitchFamily="49" charset="0"/>
              </a:rPr>
              <a:t>JOIN</a:t>
            </a:r>
          </a:p>
          <a:p>
            <a:pPr lvl="2" eaLnBrk="1" hangingPunct="1"/>
            <a:r>
              <a:rPr lang="en-US" sz="2000" dirty="0" smtClean="0">
                <a:latin typeface="Courier New" panose="02070309020205020404" pitchFamily="49" charset="0"/>
              </a:rPr>
              <a:t>FULL</a:t>
            </a:r>
            <a:r>
              <a:rPr lang="en-US" sz="2000" dirty="0" smtClean="0"/>
              <a:t> </a:t>
            </a:r>
            <a:r>
              <a:rPr lang="en-US" sz="2000" dirty="0" smtClean="0">
                <a:latin typeface="Courier New" panose="02070309020205020404" pitchFamily="49" charset="0"/>
              </a:rPr>
              <a:t>OUTER</a:t>
            </a:r>
            <a:r>
              <a:rPr lang="en-US" sz="2000" dirty="0" smtClean="0"/>
              <a:t> </a:t>
            </a:r>
            <a:r>
              <a:rPr lang="en-US" sz="2000" dirty="0" smtClean="0">
                <a:latin typeface="Courier New" panose="02070309020205020404" pitchFamily="49" charset="0"/>
              </a:rPr>
              <a:t>JOIN</a:t>
            </a:r>
          </a:p>
          <a:p>
            <a:pPr lvl="1" eaLnBrk="1" hangingPunct="1"/>
            <a:r>
              <a:rPr lang="en-US" sz="2000" dirty="0" smtClean="0"/>
              <a:t>Cross joins</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p:cNvSpPr>
            <a:spLocks noGrp="1" noChangeArrowheads="1"/>
          </p:cNvSpPr>
          <p:nvPr>
            <p:ph type="title"/>
          </p:nvPr>
        </p:nvSpPr>
        <p:spPr>
          <a:xfrm>
            <a:off x="468381" y="0"/>
            <a:ext cx="7055380" cy="1400530"/>
          </a:xfrm>
        </p:spPr>
        <p:txBody>
          <a:bodyPr/>
          <a:lstStyle/>
          <a:p>
            <a:pPr eaLnBrk="1" hangingPunct="1"/>
            <a:r>
              <a:rPr lang="en-US" dirty="0" smtClean="0"/>
              <a:t>Joining Tables Using SQL:1999 Syntax</a:t>
            </a:r>
          </a:p>
        </p:txBody>
      </p:sp>
      <p:sp>
        <p:nvSpPr>
          <p:cNvPr id="8195" name="Rectangle 6"/>
          <p:cNvSpPr>
            <a:spLocks noGrp="1" noChangeArrowheads="1"/>
          </p:cNvSpPr>
          <p:nvPr>
            <p:ph idx="1"/>
          </p:nvPr>
        </p:nvSpPr>
        <p:spPr>
          <a:xfrm>
            <a:off x="609600" y="1447800"/>
            <a:ext cx="7918450" cy="360363"/>
          </a:xfrm>
        </p:spPr>
        <p:txBody>
          <a:bodyPr>
            <a:normAutofit fontScale="92500" lnSpcReduction="10000"/>
          </a:bodyPr>
          <a:lstStyle/>
          <a:p>
            <a:pPr marL="0" indent="0" eaLnBrk="1" hangingPunct="1"/>
            <a:r>
              <a:rPr lang="en-US" smtClean="0"/>
              <a:t>Use a join to query data from more than one table:</a:t>
            </a:r>
          </a:p>
        </p:txBody>
      </p:sp>
      <p:sp>
        <p:nvSpPr>
          <p:cNvPr id="8196" name="Rectangle 4"/>
          <p:cNvSpPr>
            <a:spLocks noChangeArrowheads="1"/>
          </p:cNvSpPr>
          <p:nvPr/>
        </p:nvSpPr>
        <p:spPr bwMode="blackGray">
          <a:xfrm>
            <a:off x="866775" y="2133600"/>
            <a:ext cx="7286625" cy="251936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solidFill>
                  <a:srgbClr val="000000"/>
                </a:solidFill>
                <a:latin typeface="Courier New" panose="02070309020205020404" pitchFamily="49" charset="0"/>
              </a:rPr>
              <a:t>SELECT	</a:t>
            </a:r>
            <a:r>
              <a:rPr lang="en-US" i="1">
                <a:solidFill>
                  <a:srgbClr val="000000"/>
                </a:solidFill>
                <a:latin typeface="Courier New" panose="02070309020205020404" pitchFamily="49" charset="0"/>
              </a:rPr>
              <a:t>table1.column, table2.column</a:t>
            </a:r>
            <a:endParaRPr lang="en-US">
              <a:solidFill>
                <a:srgbClr val="000000"/>
              </a:solidFill>
              <a:latin typeface="Courier New" panose="02070309020205020404" pitchFamily="49" charset="0"/>
            </a:endParaRPr>
          </a:p>
          <a:p>
            <a:pPr algn="l">
              <a:spcBef>
                <a:spcPct val="0"/>
              </a:spcBef>
              <a:buClrTx/>
              <a:buFontTx/>
              <a:buNone/>
            </a:pPr>
            <a:r>
              <a:rPr lang="en-US">
                <a:solidFill>
                  <a:srgbClr val="000000"/>
                </a:solidFill>
                <a:latin typeface="Courier New" panose="02070309020205020404" pitchFamily="49" charset="0"/>
              </a:rPr>
              <a:t>FROM	</a:t>
            </a:r>
            <a:r>
              <a:rPr lang="en-US" i="1">
                <a:solidFill>
                  <a:srgbClr val="000000"/>
                </a:solidFill>
                <a:latin typeface="Courier New" panose="02070309020205020404" pitchFamily="49" charset="0"/>
              </a:rPr>
              <a:t>table1</a:t>
            </a:r>
            <a:endParaRPr lang="en-US">
              <a:solidFill>
                <a:srgbClr val="000000"/>
              </a:solidFill>
              <a:latin typeface="Courier New" panose="02070309020205020404" pitchFamily="49" charset="0"/>
            </a:endParaRPr>
          </a:p>
          <a:p>
            <a:pPr algn="l">
              <a:spcBef>
                <a:spcPct val="0"/>
              </a:spcBef>
              <a:buClrTx/>
              <a:buFontTx/>
              <a:buNone/>
            </a:pPr>
            <a:r>
              <a:rPr lang="en-US">
                <a:solidFill>
                  <a:srgbClr val="000000"/>
                </a:solidFill>
                <a:latin typeface="Courier New" panose="02070309020205020404" pitchFamily="49" charset="0"/>
              </a:rPr>
              <a:t>[NATURAL JOIN </a:t>
            </a:r>
            <a:r>
              <a:rPr lang="en-US" i="1">
                <a:solidFill>
                  <a:srgbClr val="000000"/>
                </a:solidFill>
                <a:latin typeface="Courier New" panose="02070309020205020404" pitchFamily="49" charset="0"/>
              </a:rPr>
              <a:t>table2</a:t>
            </a:r>
            <a:r>
              <a:rPr lang="en-US">
                <a:solidFill>
                  <a:srgbClr val="000000"/>
                </a:solidFill>
                <a:latin typeface="Courier New" panose="02070309020205020404" pitchFamily="49" charset="0"/>
              </a:rPr>
              <a:t>] |</a:t>
            </a:r>
          </a:p>
          <a:p>
            <a:pPr algn="l">
              <a:spcBef>
                <a:spcPct val="0"/>
              </a:spcBef>
              <a:buClrTx/>
              <a:buFontTx/>
              <a:buNone/>
            </a:pPr>
            <a:r>
              <a:rPr lang="en-US">
                <a:solidFill>
                  <a:srgbClr val="000000"/>
                </a:solidFill>
                <a:latin typeface="Courier New" panose="02070309020205020404" pitchFamily="49" charset="0"/>
              </a:rPr>
              <a:t>[JOIN </a:t>
            </a:r>
            <a:r>
              <a:rPr lang="en-US" i="1">
                <a:solidFill>
                  <a:srgbClr val="000000"/>
                </a:solidFill>
                <a:latin typeface="Courier New" panose="02070309020205020404" pitchFamily="49" charset="0"/>
              </a:rPr>
              <a:t>table2</a:t>
            </a:r>
            <a:r>
              <a:rPr lang="en-US">
                <a:solidFill>
                  <a:srgbClr val="000000"/>
                </a:solidFill>
                <a:latin typeface="Courier New" panose="02070309020205020404" pitchFamily="49" charset="0"/>
              </a:rPr>
              <a:t> USING (</a:t>
            </a:r>
            <a:r>
              <a:rPr lang="en-US" i="1">
                <a:solidFill>
                  <a:srgbClr val="000000"/>
                </a:solidFill>
                <a:latin typeface="Courier New" panose="02070309020205020404" pitchFamily="49" charset="0"/>
              </a:rPr>
              <a:t>column_name</a:t>
            </a:r>
            <a:r>
              <a:rPr lang="en-US">
                <a:solidFill>
                  <a:srgbClr val="000000"/>
                </a:solidFill>
                <a:latin typeface="Courier New" panose="02070309020205020404" pitchFamily="49" charset="0"/>
              </a:rPr>
              <a:t>)] |</a:t>
            </a:r>
          </a:p>
          <a:p>
            <a:pPr algn="l">
              <a:spcBef>
                <a:spcPct val="0"/>
              </a:spcBef>
              <a:buClrTx/>
              <a:buFontTx/>
              <a:buNone/>
            </a:pPr>
            <a:r>
              <a:rPr lang="en-US">
                <a:solidFill>
                  <a:srgbClr val="000000"/>
                </a:solidFill>
                <a:latin typeface="Courier New" panose="02070309020205020404" pitchFamily="49" charset="0"/>
              </a:rPr>
              <a:t>[JOIN </a:t>
            </a:r>
            <a:r>
              <a:rPr lang="en-US" i="1">
                <a:solidFill>
                  <a:srgbClr val="000000"/>
                </a:solidFill>
                <a:latin typeface="Courier New" panose="02070309020205020404" pitchFamily="49" charset="0"/>
              </a:rPr>
              <a:t>table2</a:t>
            </a:r>
            <a:r>
              <a:rPr lang="en-US">
                <a:solidFill>
                  <a:srgbClr val="000000"/>
                </a:solidFill>
                <a:latin typeface="Courier New" panose="02070309020205020404" pitchFamily="49" charset="0"/>
              </a:rPr>
              <a:t> </a:t>
            </a:r>
          </a:p>
          <a:p>
            <a:pPr algn="l">
              <a:spcBef>
                <a:spcPct val="0"/>
              </a:spcBef>
              <a:buClrTx/>
              <a:buFontTx/>
              <a:buNone/>
            </a:pPr>
            <a:r>
              <a:rPr lang="en-US">
                <a:solidFill>
                  <a:srgbClr val="000000"/>
                </a:solidFill>
                <a:latin typeface="Courier New" panose="02070309020205020404" pitchFamily="49" charset="0"/>
              </a:rPr>
              <a:t>  ON (</a:t>
            </a:r>
            <a:r>
              <a:rPr lang="en-US" i="1">
                <a:solidFill>
                  <a:srgbClr val="000000"/>
                </a:solidFill>
                <a:latin typeface="Courier New" panose="02070309020205020404" pitchFamily="49" charset="0"/>
              </a:rPr>
              <a:t>table1.column_name</a:t>
            </a:r>
            <a:r>
              <a:rPr lang="en-US">
                <a:solidFill>
                  <a:srgbClr val="000000"/>
                </a:solidFill>
                <a:latin typeface="Courier New" panose="02070309020205020404" pitchFamily="49" charset="0"/>
              </a:rPr>
              <a:t> = </a:t>
            </a:r>
            <a:r>
              <a:rPr lang="en-US" i="1">
                <a:solidFill>
                  <a:srgbClr val="000000"/>
                </a:solidFill>
                <a:latin typeface="Courier New" panose="02070309020205020404" pitchFamily="49" charset="0"/>
              </a:rPr>
              <a:t>table2.column_name</a:t>
            </a:r>
            <a:r>
              <a:rPr lang="en-US">
                <a:solidFill>
                  <a:srgbClr val="000000"/>
                </a:solidFill>
                <a:latin typeface="Courier New" panose="02070309020205020404" pitchFamily="49" charset="0"/>
              </a:rPr>
              <a:t>)]|</a:t>
            </a:r>
          </a:p>
          <a:p>
            <a:pPr algn="l">
              <a:spcBef>
                <a:spcPct val="0"/>
              </a:spcBef>
              <a:buClrTx/>
              <a:buFontTx/>
              <a:buNone/>
            </a:pPr>
            <a:r>
              <a:rPr lang="en-US">
                <a:solidFill>
                  <a:srgbClr val="000000"/>
                </a:solidFill>
                <a:latin typeface="Courier New" panose="02070309020205020404" pitchFamily="49" charset="0"/>
              </a:rPr>
              <a:t>[LEFT|RIGHT|FULL OUTER JOIN </a:t>
            </a:r>
            <a:r>
              <a:rPr lang="en-US" i="1">
                <a:solidFill>
                  <a:srgbClr val="000000"/>
                </a:solidFill>
                <a:latin typeface="Courier New" panose="02070309020205020404" pitchFamily="49" charset="0"/>
              </a:rPr>
              <a:t>table2</a:t>
            </a:r>
            <a:r>
              <a:rPr lang="en-US">
                <a:solidFill>
                  <a:srgbClr val="000000"/>
                </a:solidFill>
                <a:latin typeface="Courier New" panose="02070309020205020404" pitchFamily="49" charset="0"/>
              </a:rPr>
              <a:t> </a:t>
            </a:r>
          </a:p>
          <a:p>
            <a:pPr algn="l">
              <a:spcBef>
                <a:spcPct val="0"/>
              </a:spcBef>
              <a:buClrTx/>
              <a:buFontTx/>
              <a:buNone/>
            </a:pPr>
            <a:r>
              <a:rPr lang="en-US">
                <a:solidFill>
                  <a:srgbClr val="000000"/>
                </a:solidFill>
                <a:latin typeface="Courier New" panose="02070309020205020404" pitchFamily="49" charset="0"/>
              </a:rPr>
              <a:t>  ON (</a:t>
            </a:r>
            <a:r>
              <a:rPr lang="en-US" i="1">
                <a:solidFill>
                  <a:srgbClr val="000000"/>
                </a:solidFill>
                <a:latin typeface="Courier New" panose="02070309020205020404" pitchFamily="49" charset="0"/>
              </a:rPr>
              <a:t>table1.column_name</a:t>
            </a:r>
            <a:r>
              <a:rPr lang="en-US">
                <a:solidFill>
                  <a:srgbClr val="000000"/>
                </a:solidFill>
                <a:latin typeface="Courier New" panose="02070309020205020404" pitchFamily="49" charset="0"/>
              </a:rPr>
              <a:t> = </a:t>
            </a:r>
            <a:r>
              <a:rPr lang="en-US" i="1">
                <a:solidFill>
                  <a:srgbClr val="000000"/>
                </a:solidFill>
                <a:latin typeface="Courier New" panose="02070309020205020404" pitchFamily="49" charset="0"/>
              </a:rPr>
              <a:t>table2.column_name</a:t>
            </a:r>
            <a:r>
              <a:rPr lang="en-US">
                <a:solidFill>
                  <a:srgbClr val="000000"/>
                </a:solidFill>
                <a:latin typeface="Courier New" panose="02070309020205020404" pitchFamily="49" charset="0"/>
              </a:rPr>
              <a:t>)]|</a:t>
            </a:r>
          </a:p>
          <a:p>
            <a:pPr algn="l">
              <a:spcBef>
                <a:spcPct val="0"/>
              </a:spcBef>
              <a:buClrTx/>
              <a:buFontTx/>
              <a:buNone/>
            </a:pPr>
            <a:r>
              <a:rPr lang="en-US">
                <a:solidFill>
                  <a:srgbClr val="000000"/>
                </a:solidFill>
                <a:latin typeface="Courier New" panose="02070309020205020404" pitchFamily="49" charset="0"/>
              </a:rPr>
              <a:t>[CROSS JOIN </a:t>
            </a:r>
            <a:r>
              <a:rPr lang="en-US" i="1">
                <a:solidFill>
                  <a:srgbClr val="000000"/>
                </a:solidFill>
                <a:latin typeface="Courier New" panose="02070309020205020404" pitchFamily="49" charset="0"/>
              </a:rPr>
              <a:t>table2</a:t>
            </a:r>
            <a:r>
              <a:rPr lang="en-US">
                <a:solidFill>
                  <a:srgbClr val="000000"/>
                </a:solidFill>
                <a:latin typeface="Courier New" panose="02070309020205020404" pitchFamily="49" charset="0"/>
              </a:rPr>
              <a: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xfrm>
            <a:off x="876596" y="0"/>
            <a:ext cx="7055380" cy="1400530"/>
          </a:xfrm>
        </p:spPr>
        <p:txBody>
          <a:bodyPr/>
          <a:lstStyle/>
          <a:p>
            <a:pPr eaLnBrk="1" hangingPunct="1"/>
            <a:r>
              <a:rPr lang="en-US" dirty="0" smtClean="0"/>
              <a:t>Qualifying Ambiguous Column Names</a:t>
            </a:r>
          </a:p>
        </p:txBody>
      </p:sp>
      <p:sp>
        <p:nvSpPr>
          <p:cNvPr id="9219" name="Rectangle 5"/>
          <p:cNvSpPr>
            <a:spLocks noGrp="1" noChangeArrowheads="1"/>
          </p:cNvSpPr>
          <p:nvPr>
            <p:ph idx="1"/>
          </p:nvPr>
        </p:nvSpPr>
        <p:spPr>
          <a:xfrm>
            <a:off x="609600" y="1449388"/>
            <a:ext cx="7918450" cy="3001962"/>
          </a:xfrm>
        </p:spPr>
        <p:txBody>
          <a:bodyPr>
            <a:noAutofit/>
          </a:bodyPr>
          <a:lstStyle/>
          <a:p>
            <a:pPr lvl="1" eaLnBrk="1" hangingPunct="1"/>
            <a:r>
              <a:rPr lang="en-US" sz="2400" dirty="0" smtClean="0"/>
              <a:t>Use table prefixes to qualify column names that are in multiple tables.</a:t>
            </a:r>
          </a:p>
          <a:p>
            <a:pPr lvl="1" eaLnBrk="1" hangingPunct="1"/>
            <a:r>
              <a:rPr lang="en-US" sz="2400" dirty="0" smtClean="0"/>
              <a:t>Use table prefixes to improve performance.</a:t>
            </a:r>
          </a:p>
          <a:p>
            <a:pPr lvl="1" eaLnBrk="1" hangingPunct="1"/>
            <a:r>
              <a:rPr lang="en-US" sz="2400" dirty="0" smtClean="0"/>
              <a:t>Instead of full table name prefixes, use table aliases.</a:t>
            </a:r>
          </a:p>
          <a:p>
            <a:pPr lvl="1" eaLnBrk="1" hangingPunct="1"/>
            <a:r>
              <a:rPr lang="en-US" sz="2400" dirty="0" smtClean="0"/>
              <a:t>Table alias gives a table a shorter name:</a:t>
            </a:r>
          </a:p>
          <a:p>
            <a:pPr lvl="2" eaLnBrk="1" hangingPunct="1"/>
            <a:r>
              <a:rPr lang="en-US" sz="2400" dirty="0" smtClean="0"/>
              <a:t>Keeps SQL code smaller, uses less memory</a:t>
            </a:r>
          </a:p>
          <a:p>
            <a:pPr lvl="1" eaLnBrk="1" hangingPunct="1"/>
            <a:r>
              <a:rPr lang="en-US" sz="2400" dirty="0" smtClean="0"/>
              <a:t>Use column aliases to distinguish columns that have identical names, but reside in different tables.</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eaLnBrk="1" hangingPunct="1"/>
            <a:r>
              <a:rPr lang="en-US" smtClean="0"/>
              <a:t>Creating Natural Joins</a:t>
            </a:r>
          </a:p>
        </p:txBody>
      </p:sp>
      <p:sp>
        <p:nvSpPr>
          <p:cNvPr id="11267" name="Rectangle 5"/>
          <p:cNvSpPr>
            <a:spLocks noGrp="1" noChangeArrowheads="1"/>
          </p:cNvSpPr>
          <p:nvPr>
            <p:ph idx="1"/>
          </p:nvPr>
        </p:nvSpPr>
        <p:spPr>
          <a:xfrm>
            <a:off x="609600" y="1449388"/>
            <a:ext cx="7918450" cy="2168525"/>
          </a:xfrm>
        </p:spPr>
        <p:txBody>
          <a:bodyPr>
            <a:noAutofit/>
          </a:bodyPr>
          <a:lstStyle/>
          <a:p>
            <a:pPr lvl="1" eaLnBrk="1" hangingPunct="1"/>
            <a:r>
              <a:rPr lang="en-US" sz="2400" dirty="0" smtClean="0"/>
              <a:t>The </a:t>
            </a:r>
            <a:r>
              <a:rPr lang="en-US" sz="2400" dirty="0" smtClean="0">
                <a:latin typeface="Courier New" panose="02070309020205020404" pitchFamily="49" charset="0"/>
              </a:rPr>
              <a:t>NATURAL</a:t>
            </a:r>
            <a:r>
              <a:rPr lang="en-US" sz="2400" dirty="0" smtClean="0"/>
              <a:t> </a:t>
            </a:r>
            <a:r>
              <a:rPr lang="en-US" sz="2400" dirty="0" smtClean="0">
                <a:latin typeface="Courier New" panose="02070309020205020404" pitchFamily="49" charset="0"/>
              </a:rPr>
              <a:t>JOIN</a:t>
            </a:r>
            <a:r>
              <a:rPr lang="en-US" sz="2400" dirty="0" smtClean="0"/>
              <a:t> clause is based on all the columns in the two tables that have the same name.</a:t>
            </a:r>
          </a:p>
          <a:p>
            <a:pPr lvl="1" eaLnBrk="1" hangingPunct="1"/>
            <a:r>
              <a:rPr lang="en-US" sz="2400" dirty="0" smtClean="0"/>
              <a:t>It selects rows from the two tables that have equal values in all matched columns.</a:t>
            </a:r>
          </a:p>
          <a:p>
            <a:pPr lvl="1" eaLnBrk="1" hangingPunct="1"/>
            <a:r>
              <a:rPr lang="en-US" sz="2400" dirty="0" smtClean="0"/>
              <a:t>If the columns having the same names have different data types, an error is returned.</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9" descr="C:\project-SQLFund1\images\img-06-0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676400" y="3276600"/>
            <a:ext cx="55657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2"/>
          <p:cNvSpPr>
            <a:spLocks noChangeArrowheads="1"/>
          </p:cNvSpPr>
          <p:nvPr/>
        </p:nvSpPr>
        <p:spPr bwMode="blackGray">
          <a:xfrm>
            <a:off x="866775" y="1892300"/>
            <a:ext cx="7286625" cy="107156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solidFill>
                  <a:srgbClr val="000000"/>
                </a:solidFill>
                <a:latin typeface="Courier New" panose="02070309020205020404" pitchFamily="49" charset="0"/>
              </a:rPr>
              <a:t>SELECT department_id, department_name,</a:t>
            </a:r>
          </a:p>
          <a:p>
            <a:pPr algn="l">
              <a:spcBef>
                <a:spcPct val="0"/>
              </a:spcBef>
              <a:buClrTx/>
              <a:buFontTx/>
              <a:buNone/>
            </a:pPr>
            <a:r>
              <a:rPr lang="en-US">
                <a:solidFill>
                  <a:srgbClr val="000000"/>
                </a:solidFill>
                <a:latin typeface="Courier New" panose="02070309020205020404" pitchFamily="49" charset="0"/>
              </a:rPr>
              <a:t>       location_id, city</a:t>
            </a:r>
          </a:p>
          <a:p>
            <a:pPr algn="l">
              <a:spcBef>
                <a:spcPct val="0"/>
              </a:spcBef>
              <a:buClrTx/>
              <a:buFontTx/>
              <a:buNone/>
            </a:pPr>
            <a:r>
              <a:rPr lang="en-US">
                <a:solidFill>
                  <a:srgbClr val="000000"/>
                </a:solidFill>
                <a:latin typeface="Courier New" panose="02070309020205020404" pitchFamily="49" charset="0"/>
              </a:rPr>
              <a:t>FROM   departments</a:t>
            </a:r>
          </a:p>
          <a:p>
            <a:pPr algn="l">
              <a:spcBef>
                <a:spcPct val="0"/>
              </a:spcBef>
              <a:buClrTx/>
              <a:buFontTx/>
              <a:buNone/>
            </a:pPr>
            <a:r>
              <a:rPr lang="en-US">
                <a:solidFill>
                  <a:srgbClr val="000000"/>
                </a:solidFill>
                <a:latin typeface="Courier New" panose="02070309020205020404" pitchFamily="49" charset="0"/>
              </a:rPr>
              <a:t>NATURAL JOIN locations ;</a:t>
            </a:r>
          </a:p>
        </p:txBody>
      </p:sp>
      <p:sp>
        <p:nvSpPr>
          <p:cNvPr id="12292" name="Rectangle 4"/>
          <p:cNvSpPr>
            <a:spLocks noGrp="1" noChangeArrowheads="1"/>
          </p:cNvSpPr>
          <p:nvPr>
            <p:ph type="title"/>
          </p:nvPr>
        </p:nvSpPr>
        <p:spPr/>
        <p:txBody>
          <a:bodyPr/>
          <a:lstStyle/>
          <a:p>
            <a:pPr eaLnBrk="1" hangingPunct="1"/>
            <a:r>
              <a:rPr lang="en-US" smtClean="0"/>
              <a:t>Retrieving Records with Natural Joins</a:t>
            </a:r>
          </a:p>
        </p:txBody>
      </p:sp>
      <p:sp>
        <p:nvSpPr>
          <p:cNvPr id="12293" name="Rectangle 6"/>
          <p:cNvSpPr>
            <a:spLocks noChangeArrowheads="1"/>
          </p:cNvSpPr>
          <p:nvPr/>
        </p:nvSpPr>
        <p:spPr bwMode="gray">
          <a:xfrm>
            <a:off x="4953000" y="3276600"/>
            <a:ext cx="2286000" cy="21336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
        <p:nvSpPr>
          <p:cNvPr id="12294" name="Rectangle 7"/>
          <p:cNvSpPr>
            <a:spLocks noChangeArrowheads="1"/>
          </p:cNvSpPr>
          <p:nvPr/>
        </p:nvSpPr>
        <p:spPr bwMode="gray">
          <a:xfrm>
            <a:off x="911225" y="2671763"/>
            <a:ext cx="3127375" cy="2667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609600" y="48858"/>
            <a:ext cx="7055380" cy="1400530"/>
          </a:xfrm>
        </p:spPr>
        <p:txBody>
          <a:bodyPr/>
          <a:lstStyle/>
          <a:p>
            <a:pPr eaLnBrk="1" hangingPunct="1"/>
            <a:r>
              <a:rPr lang="en-US" dirty="0" smtClean="0"/>
              <a:t>Creating Joins with the </a:t>
            </a:r>
            <a:r>
              <a:rPr lang="en-US" dirty="0" smtClean="0">
                <a:latin typeface="Courier New" panose="02070309020205020404" pitchFamily="49" charset="0"/>
              </a:rPr>
              <a:t>USING</a:t>
            </a:r>
            <a:r>
              <a:rPr lang="en-US" dirty="0" smtClean="0"/>
              <a:t> Clause</a:t>
            </a:r>
          </a:p>
        </p:txBody>
      </p:sp>
      <p:sp>
        <p:nvSpPr>
          <p:cNvPr id="13315" name="Rectangle 5"/>
          <p:cNvSpPr>
            <a:spLocks noGrp="1" noChangeArrowheads="1"/>
          </p:cNvSpPr>
          <p:nvPr>
            <p:ph idx="1"/>
          </p:nvPr>
        </p:nvSpPr>
        <p:spPr>
          <a:xfrm>
            <a:off x="609600" y="1449388"/>
            <a:ext cx="7918450" cy="2503487"/>
          </a:xfrm>
        </p:spPr>
        <p:txBody>
          <a:bodyPr>
            <a:noAutofit/>
          </a:bodyPr>
          <a:lstStyle/>
          <a:p>
            <a:pPr lvl="1" eaLnBrk="1" hangingPunct="1"/>
            <a:r>
              <a:rPr lang="en-US" sz="2400" dirty="0" smtClean="0"/>
              <a:t>If several columns have the same names but the data types do not match, use the </a:t>
            </a:r>
            <a:r>
              <a:rPr lang="en-US" sz="2400" dirty="0" smtClean="0">
                <a:latin typeface="Courier New" panose="02070309020205020404" pitchFamily="49" charset="0"/>
              </a:rPr>
              <a:t>USING</a:t>
            </a:r>
            <a:r>
              <a:rPr lang="en-US" sz="2400" dirty="0" smtClean="0"/>
              <a:t> clause to specify the columns for the equijoin.</a:t>
            </a:r>
          </a:p>
          <a:p>
            <a:pPr lvl="1" eaLnBrk="1" hangingPunct="1"/>
            <a:r>
              <a:rPr lang="en-US" sz="2400" dirty="0" smtClean="0"/>
              <a:t>Use the </a:t>
            </a:r>
            <a:r>
              <a:rPr lang="en-US" sz="2400" dirty="0" smtClean="0">
                <a:latin typeface="Courier New" panose="02070309020205020404" pitchFamily="49" charset="0"/>
              </a:rPr>
              <a:t>USING</a:t>
            </a:r>
            <a:r>
              <a:rPr lang="en-US" sz="2400" dirty="0" smtClean="0"/>
              <a:t> clause to match only one column when more than one column matches.</a:t>
            </a:r>
          </a:p>
          <a:p>
            <a:pPr lvl="1" eaLnBrk="1" hangingPunct="1"/>
            <a:r>
              <a:rPr lang="en-US" sz="2400" dirty="0" smtClean="0"/>
              <a:t>The </a:t>
            </a:r>
            <a:r>
              <a:rPr lang="en-US" sz="2400" dirty="0" smtClean="0">
                <a:latin typeface="Courier New" panose="02070309020205020404" pitchFamily="49" charset="0"/>
              </a:rPr>
              <a:t>NATURAL</a:t>
            </a:r>
            <a:r>
              <a:rPr lang="en-US" sz="2400" dirty="0" smtClean="0"/>
              <a:t> </a:t>
            </a:r>
            <a:r>
              <a:rPr lang="en-US" sz="2400" dirty="0" smtClean="0">
                <a:latin typeface="Courier New" panose="02070309020205020404" pitchFamily="49" charset="0"/>
              </a:rPr>
              <a:t>JOIN</a:t>
            </a:r>
            <a:r>
              <a:rPr lang="en-US" sz="2400" dirty="0" smtClean="0"/>
              <a:t> and </a:t>
            </a:r>
            <a:r>
              <a:rPr lang="en-US" sz="2400" dirty="0" smtClean="0">
                <a:latin typeface="Courier New" panose="02070309020205020404" pitchFamily="49" charset="0"/>
              </a:rPr>
              <a:t>USING</a:t>
            </a:r>
            <a:r>
              <a:rPr lang="en-US" sz="2400" dirty="0" smtClean="0"/>
              <a:t> clauses are mutually exclusive.</a:t>
            </a: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4445</TotalTime>
  <Words>3909</Words>
  <Application>Microsoft Office PowerPoint</Application>
  <PresentationFormat>On-screen Show (4:3)</PresentationFormat>
  <Paragraphs>334</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Times New Roman</vt:lpstr>
      <vt:lpstr>Courier New</vt:lpstr>
      <vt:lpstr>Tahoma</vt:lpstr>
      <vt:lpstr>Ion</vt:lpstr>
      <vt:lpstr>Displaying Data  from Multiple Tables Using Joins</vt:lpstr>
      <vt:lpstr>Objectives</vt:lpstr>
      <vt:lpstr>Obtaining Data from Multiple Tables</vt:lpstr>
      <vt:lpstr>Types of Joins</vt:lpstr>
      <vt:lpstr>Joining Tables Using SQL:1999 Syntax</vt:lpstr>
      <vt:lpstr>Qualifying Ambiguous Column Names</vt:lpstr>
      <vt:lpstr>Creating Natural Joins</vt:lpstr>
      <vt:lpstr>Retrieving Records with Natural Joins</vt:lpstr>
      <vt:lpstr>Creating Joins with the USING Clause</vt:lpstr>
      <vt:lpstr>Joining Column Names</vt:lpstr>
      <vt:lpstr>Retrieving Records with the USING Clause</vt:lpstr>
      <vt:lpstr>Using Table Aliases with the USING Clause</vt:lpstr>
      <vt:lpstr>Creating Joins with the ON Clause</vt:lpstr>
      <vt:lpstr>Retrieving Records with the ON Clause</vt:lpstr>
      <vt:lpstr>Creating Three-Way Joins with the ON Clause</vt:lpstr>
      <vt:lpstr>Applying Additional Conditions to a Join</vt:lpstr>
      <vt:lpstr>Joining a Table to Itself</vt:lpstr>
      <vt:lpstr>Self-Joins Using the ON Clause</vt:lpstr>
      <vt:lpstr>Nonequijoins</vt:lpstr>
      <vt:lpstr>Retrieving Records with Nonequijoins</vt:lpstr>
      <vt:lpstr>Returning Records with No Direct Match  Using OUTER Joins</vt:lpstr>
      <vt:lpstr>INNER Versus OUTER Joins</vt:lpstr>
      <vt:lpstr>LEFT OUTER JOIN</vt:lpstr>
      <vt:lpstr>RIGHT OUTER JOIN</vt:lpstr>
      <vt:lpstr>FULL OUTER JOIN</vt:lpstr>
      <vt:lpstr>Creating Cross Joins</vt:lpstr>
      <vt:lpstr>Summary</vt:lpstr>
    </vt:vector>
  </TitlesOfParts>
  <Manager/>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&lt;Insert Lesson, Module, or Course Title&gt;</dc:title>
  <dc:subject>OU6</dc:subject>
  <dc:creator>Oracle</dc:creator>
  <dc:description>Oracle University Production Services: Graphics Team</dc:description>
  <cp:lastModifiedBy>dm</cp:lastModifiedBy>
  <cp:revision>339</cp:revision>
  <cp:lastPrinted>2002-03-28T23:57:22Z</cp:lastPrinted>
  <dcterms:created xsi:type="dcterms:W3CDTF">2007-04-19T11:35:17Z</dcterms:created>
  <dcterms:modified xsi:type="dcterms:W3CDTF">2019-01-19T05:32:43Z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