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2" r:id="rId7"/>
    <p:sldId id="273" r:id="rId8"/>
    <p:sldId id="269" r:id="rId9"/>
    <p:sldId id="274" r:id="rId10"/>
    <p:sldId id="270" r:id="rId11"/>
    <p:sldId id="259" r:id="rId12"/>
    <p:sldId id="262" r:id="rId13"/>
    <p:sldId id="275" r:id="rId14"/>
    <p:sldId id="263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5" d="100"/>
          <a:sy n="65" d="100"/>
        </p:scale>
        <p:origin x="858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59B66-BBF3-4962-988F-2B12D2CE3634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4B664C09-AB94-4621-BD8B-AB11018BA6F5}">
      <dgm:prSet phldrT="[Text]"/>
      <dgm:spPr/>
      <dgm:t>
        <a:bodyPr/>
        <a:lstStyle/>
        <a:p>
          <a:r>
            <a:rPr lang="en-US" dirty="0"/>
            <a:t>Speech-to-Text</a:t>
          </a:r>
          <a:endParaRPr lang="en-IN" dirty="0"/>
        </a:p>
      </dgm:t>
    </dgm:pt>
    <dgm:pt modelId="{19D92483-57C1-47B8-A20F-EDF0FE792DFD}" type="parTrans" cxnId="{88793702-DD64-4437-9B1A-B19AB5E322AD}">
      <dgm:prSet/>
      <dgm:spPr/>
      <dgm:t>
        <a:bodyPr/>
        <a:lstStyle/>
        <a:p>
          <a:endParaRPr lang="en-IN"/>
        </a:p>
      </dgm:t>
    </dgm:pt>
    <dgm:pt modelId="{3546D773-CD1E-4634-89E4-3B2734F5D9A0}" type="sibTrans" cxnId="{88793702-DD64-4437-9B1A-B19AB5E322AD}">
      <dgm:prSet/>
      <dgm:spPr/>
      <dgm:t>
        <a:bodyPr/>
        <a:lstStyle/>
        <a:p>
          <a:endParaRPr lang="en-IN"/>
        </a:p>
      </dgm:t>
    </dgm:pt>
    <dgm:pt modelId="{CF046EB4-0F14-4A41-BEF1-18E693438A9D}">
      <dgm:prSet phldrT="[Text]"/>
      <dgm:spPr/>
      <dgm:t>
        <a:bodyPr/>
        <a:lstStyle/>
        <a:p>
          <a:r>
            <a:rPr lang="en-US" dirty="0"/>
            <a:t>Text Translation</a:t>
          </a:r>
          <a:endParaRPr lang="en-IN" dirty="0"/>
        </a:p>
      </dgm:t>
    </dgm:pt>
    <dgm:pt modelId="{8DB26468-DFBE-493F-AC11-6E79F5ECE381}" type="parTrans" cxnId="{2320B509-3389-4E51-8927-5BE52220EF12}">
      <dgm:prSet/>
      <dgm:spPr/>
      <dgm:t>
        <a:bodyPr/>
        <a:lstStyle/>
        <a:p>
          <a:endParaRPr lang="en-IN"/>
        </a:p>
      </dgm:t>
    </dgm:pt>
    <dgm:pt modelId="{E062CEED-4978-4273-A193-C6FC776736C0}" type="sibTrans" cxnId="{2320B509-3389-4E51-8927-5BE52220EF12}">
      <dgm:prSet/>
      <dgm:spPr/>
      <dgm:t>
        <a:bodyPr/>
        <a:lstStyle/>
        <a:p>
          <a:endParaRPr lang="en-IN"/>
        </a:p>
      </dgm:t>
    </dgm:pt>
    <dgm:pt modelId="{32479EFB-AC95-4309-B29D-D3D06E6A1B11}" type="pres">
      <dgm:prSet presAssocID="{D0D59B66-BBF3-4962-988F-2B12D2CE3634}" presName="CompostProcess" presStyleCnt="0">
        <dgm:presLayoutVars>
          <dgm:dir/>
          <dgm:resizeHandles val="exact"/>
        </dgm:presLayoutVars>
      </dgm:prSet>
      <dgm:spPr/>
    </dgm:pt>
    <dgm:pt modelId="{B6EA86CF-A553-4927-A7CF-FC13BC513CA2}" type="pres">
      <dgm:prSet presAssocID="{D0D59B66-BBF3-4962-988F-2B12D2CE3634}" presName="arrow" presStyleLbl="bgShp" presStyleIdx="0" presStyleCnt="1"/>
      <dgm:spPr/>
    </dgm:pt>
    <dgm:pt modelId="{8F16A76A-317A-4FB8-9A80-F82B3A2A4049}" type="pres">
      <dgm:prSet presAssocID="{D0D59B66-BBF3-4962-988F-2B12D2CE3634}" presName="linearProcess" presStyleCnt="0"/>
      <dgm:spPr/>
    </dgm:pt>
    <dgm:pt modelId="{78BEEE4D-7217-45BE-B169-169975A77CA2}" type="pres">
      <dgm:prSet presAssocID="{4B664C09-AB94-4621-BD8B-AB11018BA6F5}" presName="textNode" presStyleLbl="node1" presStyleIdx="0" presStyleCnt="2" custLinFactNeighborX="-6666" custLinFactNeighborY="-2083">
        <dgm:presLayoutVars>
          <dgm:bulletEnabled val="1"/>
        </dgm:presLayoutVars>
      </dgm:prSet>
      <dgm:spPr/>
    </dgm:pt>
    <dgm:pt modelId="{3CFE46D7-E981-4E68-B262-C3756229A77D}" type="pres">
      <dgm:prSet presAssocID="{3546D773-CD1E-4634-89E4-3B2734F5D9A0}" presName="sibTrans" presStyleCnt="0"/>
      <dgm:spPr/>
    </dgm:pt>
    <dgm:pt modelId="{B29C4246-07B2-416B-85E0-DA81FA748BDC}" type="pres">
      <dgm:prSet presAssocID="{CF046EB4-0F14-4A41-BEF1-18E693438A9D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88793702-DD64-4437-9B1A-B19AB5E322AD}" srcId="{D0D59B66-BBF3-4962-988F-2B12D2CE3634}" destId="{4B664C09-AB94-4621-BD8B-AB11018BA6F5}" srcOrd="0" destOrd="0" parTransId="{19D92483-57C1-47B8-A20F-EDF0FE792DFD}" sibTransId="{3546D773-CD1E-4634-89E4-3B2734F5D9A0}"/>
    <dgm:cxn modelId="{2320B509-3389-4E51-8927-5BE52220EF12}" srcId="{D0D59B66-BBF3-4962-988F-2B12D2CE3634}" destId="{CF046EB4-0F14-4A41-BEF1-18E693438A9D}" srcOrd="1" destOrd="0" parTransId="{8DB26468-DFBE-493F-AC11-6E79F5ECE381}" sibTransId="{E062CEED-4978-4273-A193-C6FC776736C0}"/>
    <dgm:cxn modelId="{2CB3FF23-6893-478D-89B5-BD7C6906E76A}" type="presOf" srcId="{4B664C09-AB94-4621-BD8B-AB11018BA6F5}" destId="{78BEEE4D-7217-45BE-B169-169975A77CA2}" srcOrd="0" destOrd="0" presId="urn:microsoft.com/office/officeart/2005/8/layout/hProcess9"/>
    <dgm:cxn modelId="{0997BF58-180D-4FE1-9678-5063E775AF86}" type="presOf" srcId="{D0D59B66-BBF3-4962-988F-2B12D2CE3634}" destId="{32479EFB-AC95-4309-B29D-D3D06E6A1B11}" srcOrd="0" destOrd="0" presId="urn:microsoft.com/office/officeart/2005/8/layout/hProcess9"/>
    <dgm:cxn modelId="{436A6482-B8DE-4F47-92C5-C5C60CF45318}" type="presOf" srcId="{CF046EB4-0F14-4A41-BEF1-18E693438A9D}" destId="{B29C4246-07B2-416B-85E0-DA81FA748BDC}" srcOrd="0" destOrd="0" presId="urn:microsoft.com/office/officeart/2005/8/layout/hProcess9"/>
    <dgm:cxn modelId="{260F392B-54DF-4462-993F-15C0C0DF41A2}" type="presParOf" srcId="{32479EFB-AC95-4309-B29D-D3D06E6A1B11}" destId="{B6EA86CF-A553-4927-A7CF-FC13BC513CA2}" srcOrd="0" destOrd="0" presId="urn:microsoft.com/office/officeart/2005/8/layout/hProcess9"/>
    <dgm:cxn modelId="{84D6E419-A38F-43B2-AE26-955F25721D5A}" type="presParOf" srcId="{32479EFB-AC95-4309-B29D-D3D06E6A1B11}" destId="{8F16A76A-317A-4FB8-9A80-F82B3A2A4049}" srcOrd="1" destOrd="0" presId="urn:microsoft.com/office/officeart/2005/8/layout/hProcess9"/>
    <dgm:cxn modelId="{DC98CC40-8CA3-4E61-ADCD-4EE20BCDD6EF}" type="presParOf" srcId="{8F16A76A-317A-4FB8-9A80-F82B3A2A4049}" destId="{78BEEE4D-7217-45BE-B169-169975A77CA2}" srcOrd="0" destOrd="0" presId="urn:microsoft.com/office/officeart/2005/8/layout/hProcess9"/>
    <dgm:cxn modelId="{2782EDFE-297D-4EE3-91F0-C71A7A52DEEE}" type="presParOf" srcId="{8F16A76A-317A-4FB8-9A80-F82B3A2A4049}" destId="{3CFE46D7-E981-4E68-B262-C3756229A77D}" srcOrd="1" destOrd="0" presId="urn:microsoft.com/office/officeart/2005/8/layout/hProcess9"/>
    <dgm:cxn modelId="{8051BCE5-AAAB-4125-9492-FC9D840E391E}" type="presParOf" srcId="{8F16A76A-317A-4FB8-9A80-F82B3A2A4049}" destId="{B29C4246-07B2-416B-85E0-DA81FA748BD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A86CF-A553-4927-A7CF-FC13BC513CA2}">
      <dsp:nvSpPr>
        <dsp:cNvPr id="0" name=""/>
        <dsp:cNvSpPr/>
      </dsp:nvSpPr>
      <dsp:spPr>
        <a:xfrm>
          <a:off x="724607" y="0"/>
          <a:ext cx="8212220" cy="345638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8BEEE4D-7217-45BE-B169-169975A77CA2}">
      <dsp:nvSpPr>
        <dsp:cNvPr id="0" name=""/>
        <dsp:cNvSpPr/>
      </dsp:nvSpPr>
      <dsp:spPr>
        <a:xfrm>
          <a:off x="0" y="1008116"/>
          <a:ext cx="4631403" cy="13825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Speech-to-Text</a:t>
          </a:r>
          <a:endParaRPr lang="en-IN" sz="5000" kern="1200" dirty="0"/>
        </a:p>
      </dsp:txBody>
      <dsp:txXfrm>
        <a:off x="67491" y="1075607"/>
        <a:ext cx="4496421" cy="1247571"/>
      </dsp:txXfrm>
    </dsp:sp>
    <dsp:sp modelId="{B29C4246-07B2-416B-85E0-DA81FA748BDC}">
      <dsp:nvSpPr>
        <dsp:cNvPr id="0" name=""/>
        <dsp:cNvSpPr/>
      </dsp:nvSpPr>
      <dsp:spPr>
        <a:xfrm>
          <a:off x="5028852" y="1036915"/>
          <a:ext cx="4631403" cy="13825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Text Translation</a:t>
          </a:r>
          <a:endParaRPr lang="en-IN" sz="5000" kern="1200" dirty="0"/>
        </a:p>
      </dsp:txBody>
      <dsp:txXfrm>
        <a:off x="5096343" y="1104406"/>
        <a:ext cx="4496421" cy="1247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08/27/2024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08/27/2024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08/27/2024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08/27/2024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08/27/2024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08/27/2024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08/27/2024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08/27/2024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08/27/2024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08/27/2024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08/27/2024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08/27/2024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08/27/2024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slr.org/103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filt.iitb.ac.in/iitb_parallel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625" y="831851"/>
            <a:ext cx="9721080" cy="138769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Hindi Speech to English Text</a:t>
            </a:r>
            <a:br>
              <a:rPr lang="en-US" sz="36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</a:br>
            <a:r>
              <a:rPr lang="en-US" sz="36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Translation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13892" y="2780928"/>
            <a:ext cx="9653812" cy="1752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ptos Display" panose="020B0004020202020204" pitchFamily="34" charset="0"/>
              </a:rPr>
              <a:t>VOXLING</a:t>
            </a:r>
          </a:p>
          <a:p>
            <a:endParaRPr lang="en-US" dirty="0"/>
          </a:p>
          <a:p>
            <a:r>
              <a:rPr lang="en-US" sz="2400" dirty="0" err="1">
                <a:latin typeface="Bahnschrift Condensed" panose="020B0502040204020203" pitchFamily="34" charset="0"/>
              </a:rPr>
              <a:t>Debanjan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nanda</a:t>
            </a:r>
            <a:r>
              <a:rPr lang="en-US" sz="2400" dirty="0">
                <a:latin typeface="Bahnschrift Condensed" panose="020B0502040204020203" pitchFamily="34" charset="0"/>
              </a:rPr>
              <a:t>		</a:t>
            </a:r>
            <a:r>
              <a:rPr lang="en-US" sz="2400" dirty="0" err="1">
                <a:latin typeface="Bahnschrift Condensed" panose="020B0502040204020203" pitchFamily="34" charset="0"/>
              </a:rPr>
              <a:t>Debayan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datta</a:t>
            </a:r>
            <a:r>
              <a:rPr lang="en-US" sz="2400" dirty="0">
                <a:latin typeface="Bahnschrift Condensed" panose="020B0502040204020203" pitchFamily="34" charset="0"/>
              </a:rPr>
              <a:t>		Ayan </a:t>
            </a:r>
            <a:r>
              <a:rPr lang="en-US" sz="2400" dirty="0" err="1">
                <a:latin typeface="Bahnschrift Condensed" panose="020B0502040204020203" pitchFamily="34" charset="0"/>
              </a:rPr>
              <a:t>maity</a:t>
            </a:r>
            <a:endParaRPr lang="en-US" sz="2400" dirty="0">
              <a:latin typeface="Bahnschrift Condensed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6100" y="2564904"/>
            <a:ext cx="539983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75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aris Olympics 2024: Yusuf Dikec, the Turkish shooter who went viral at the  2024 Olympics | Expl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1772816"/>
            <a:ext cx="5328592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7988" y="62068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SO ANY QUESTIONS??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323159"/>
            <a:ext cx="10360501" cy="165601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  <a:br>
              <a:rPr lang="en-US" sz="4000" b="1" dirty="0"/>
            </a:br>
            <a:endParaRPr lang="en-US" b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BF67613-94E3-349F-5DD7-847374D4C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620461"/>
              </p:ext>
            </p:extLst>
          </p:nvPr>
        </p:nvGraphicFramePr>
        <p:xfrm>
          <a:off x="1557908" y="1700808"/>
          <a:ext cx="966143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62B1E0-B84C-F7A8-D56F-26C6E3B153C9}"/>
              </a:ext>
            </a:extLst>
          </p:cNvPr>
          <p:cNvSpPr txBox="1"/>
          <p:nvPr/>
        </p:nvSpPr>
        <p:spPr>
          <a:xfrm>
            <a:off x="2205980" y="197917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Fusion of two core components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BBA05-6795-B2E9-F5A3-4D3684A90C7D}"/>
              </a:ext>
            </a:extLst>
          </p:cNvPr>
          <p:cNvSpPr txBox="1"/>
          <p:nvPr/>
        </p:nvSpPr>
        <p:spPr>
          <a:xfrm>
            <a:off x="3070076" y="4395875"/>
            <a:ext cx="7560840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sz="2000" dirty="0">
                <a:latin typeface="Corbel" panose="020B0503020204020204" pitchFamily="34" charset="0"/>
              </a:rPr>
              <a:t>Hindi Audio  to </a:t>
            </a:r>
          </a:p>
          <a:p>
            <a:r>
              <a:rPr lang="en-IN" sz="2000" dirty="0">
                <a:latin typeface="Corbel" panose="020B0503020204020204" pitchFamily="34" charset="0"/>
              </a:rPr>
              <a:t>Hindi Text</a:t>
            </a:r>
          </a:p>
          <a:p>
            <a:endParaRPr lang="en-IN" sz="2000" dirty="0">
              <a:latin typeface="Corbel" panose="020B0503020204020204" pitchFamily="34" charset="0"/>
            </a:endParaRPr>
          </a:p>
          <a:p>
            <a:r>
              <a:rPr lang="en-IN" sz="2000" dirty="0">
                <a:latin typeface="Corbel" panose="020B0503020204020204" pitchFamily="34" charset="0"/>
              </a:rPr>
              <a:t>Hindi Text to   </a:t>
            </a:r>
          </a:p>
          <a:p>
            <a:r>
              <a:rPr lang="en-IN" sz="2000" dirty="0">
                <a:latin typeface="Corbel" panose="020B0503020204020204" pitchFamily="34" charset="0"/>
              </a:rPr>
              <a:t>English Text</a:t>
            </a:r>
          </a:p>
          <a:p>
            <a:pPr lvl="1"/>
            <a:endParaRPr lang="en-IN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976D83-1A64-4FAF-E8AA-B85E9A459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5900" y="2056686"/>
            <a:ext cx="93970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 Barrier Reduction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Bridging the gap for non-English speakers and enhancing in real time translation.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Provides an easy way for non-native Hindi speakers to access content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available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Hindi.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Ground for Communication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Native Hindi speakers often encounter challenges when interacting in non-Hindi-speaking regions.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Translated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Highly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useful in several industries like Tourism, Service Centre and Media.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00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Development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Given that Hindi is considered a low-resource language compared to English and Mandarin, our project will foster research and development in this area.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E16336C0-A1FB-2ABA-0103-96C5497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23159"/>
            <a:ext cx="10360501" cy="165601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br>
              <a:rPr lang="en-US" sz="40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05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247C3C9C-79BF-63AB-B320-4C796862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628800"/>
            <a:ext cx="10360501" cy="165601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endParaRPr lang="en-US" sz="4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4" t="4282" b="32904"/>
          <a:stretch/>
        </p:blipFill>
        <p:spPr>
          <a:xfrm>
            <a:off x="7753276" y="869398"/>
            <a:ext cx="4464496" cy="5988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" r="9840" b="15848"/>
          <a:stretch/>
        </p:blipFill>
        <p:spPr>
          <a:xfrm>
            <a:off x="0" y="3068961"/>
            <a:ext cx="5709324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548680"/>
            <a:ext cx="10360501" cy="94992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1: Hindi Speech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Hindi Text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988840"/>
            <a:ext cx="5078677" cy="2370192"/>
          </a:xfrm>
        </p:spPr>
        <p:txBody>
          <a:bodyPr>
            <a:normAutofit fontScale="92500"/>
          </a:bodyPr>
          <a:lstStyle/>
          <a:p>
            <a:r>
              <a:rPr lang="en-US" dirty="0"/>
              <a:t>Dataset 1 (actually contains first 3 columns)</a:t>
            </a:r>
          </a:p>
          <a:p>
            <a:r>
              <a:rPr lang="en-US" dirty="0"/>
              <a:t>Source: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OpenSLR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English Text is manually collected using Google Translate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4931828"/>
              </p:ext>
            </p:extLst>
          </p:nvPr>
        </p:nvGraphicFramePr>
        <p:xfrm>
          <a:off x="6670476" y="1988840"/>
          <a:ext cx="4574356" cy="195087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043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966">
                  <a:extLst>
                    <a:ext uri="{9D8B030D-6E8A-4147-A177-3AD203B41FA5}">
                      <a16:colId xmlns:a16="http://schemas.microsoft.com/office/drawing/2014/main" val="2962033413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Hindi</a:t>
                      </a:r>
                    </a:p>
                    <a:p>
                      <a:pPr algn="ctr"/>
                      <a:r>
                        <a:rPr lang="en-US" dirty="0"/>
                        <a:t>Speech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Hindi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English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548680"/>
            <a:ext cx="10360501" cy="94992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2: Hindi Text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English Text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3932" y="2132856"/>
            <a:ext cx="5472608" cy="1656184"/>
          </a:xfrm>
        </p:spPr>
        <p:txBody>
          <a:bodyPr>
            <a:normAutofit/>
          </a:bodyPr>
          <a:lstStyle/>
          <a:p>
            <a:r>
              <a:rPr lang="en-US" dirty="0"/>
              <a:t>Dataset 2</a:t>
            </a:r>
          </a:p>
          <a:p>
            <a:r>
              <a:rPr lang="en-US" dirty="0"/>
              <a:t>Source: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IITB English-Hindi Corpus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1975329"/>
              </p:ext>
            </p:extLst>
          </p:nvPr>
        </p:nvGraphicFramePr>
        <p:xfrm>
          <a:off x="7606580" y="1988840"/>
          <a:ext cx="2353932" cy="1950878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17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966">
                  <a:extLst>
                    <a:ext uri="{9D8B030D-6E8A-4147-A177-3AD203B41FA5}">
                      <a16:colId xmlns:a16="http://schemas.microsoft.com/office/drawing/2014/main" val="2962033413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Hindi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20390" y="849288"/>
            <a:ext cx="1277191" cy="4914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ID</a:t>
            </a:r>
            <a:endParaRPr lang="en-IN" sz="2800" dirty="0"/>
          </a:p>
        </p:txBody>
      </p:sp>
      <p:sp>
        <p:nvSpPr>
          <p:cNvPr id="11" name="Rectangle 10"/>
          <p:cNvSpPr/>
          <p:nvPr/>
        </p:nvSpPr>
        <p:spPr>
          <a:xfrm>
            <a:off x="4188609" y="849288"/>
            <a:ext cx="1915791" cy="4914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HindSpeech</a:t>
            </a:r>
            <a:endParaRPr lang="en-IN" sz="2800" dirty="0"/>
          </a:p>
        </p:txBody>
      </p:sp>
      <p:sp>
        <p:nvSpPr>
          <p:cNvPr id="12" name="Rectangle 11"/>
          <p:cNvSpPr/>
          <p:nvPr/>
        </p:nvSpPr>
        <p:spPr>
          <a:xfrm>
            <a:off x="6195428" y="849288"/>
            <a:ext cx="1483676" cy="4914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HindText</a:t>
            </a:r>
            <a:endParaRPr lang="en-IN" sz="2800" dirty="0"/>
          </a:p>
        </p:txBody>
      </p:sp>
      <p:sp>
        <p:nvSpPr>
          <p:cNvPr id="16" name="Rectangle 15"/>
          <p:cNvSpPr/>
          <p:nvPr/>
        </p:nvSpPr>
        <p:spPr>
          <a:xfrm>
            <a:off x="3870515" y="4604142"/>
            <a:ext cx="1483810" cy="4914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HindText</a:t>
            </a:r>
            <a:endParaRPr lang="en-IN" sz="2800" dirty="0"/>
          </a:p>
        </p:txBody>
      </p:sp>
      <p:sp>
        <p:nvSpPr>
          <p:cNvPr id="18" name="Rectangle 17"/>
          <p:cNvSpPr/>
          <p:nvPr/>
        </p:nvSpPr>
        <p:spPr>
          <a:xfrm>
            <a:off x="5454724" y="4604142"/>
            <a:ext cx="1483810" cy="4914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EngText</a:t>
            </a:r>
            <a:endParaRPr lang="en-IN" sz="2800" dirty="0"/>
          </a:p>
        </p:txBody>
      </p:sp>
      <p:sp>
        <p:nvSpPr>
          <p:cNvPr id="19" name="Rectangle 18"/>
          <p:cNvSpPr/>
          <p:nvPr/>
        </p:nvSpPr>
        <p:spPr>
          <a:xfrm>
            <a:off x="9262764" y="849288"/>
            <a:ext cx="1483810" cy="4914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EngText</a:t>
            </a:r>
            <a:endParaRPr lang="en-IN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3058272" y="1484784"/>
            <a:ext cx="4176464" cy="57606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1</a:t>
            </a:r>
            <a:endParaRPr lang="en-IN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3214092" y="3933056"/>
            <a:ext cx="4176464" cy="57606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2</a:t>
            </a:r>
            <a:endParaRPr lang="en-IN" sz="2800" dirty="0"/>
          </a:p>
        </p:txBody>
      </p:sp>
      <p:sp>
        <p:nvSpPr>
          <p:cNvPr id="23" name="Double Brace 22"/>
          <p:cNvSpPr/>
          <p:nvPr/>
        </p:nvSpPr>
        <p:spPr>
          <a:xfrm>
            <a:off x="2601766" y="692696"/>
            <a:ext cx="5292846" cy="834380"/>
          </a:xfrm>
          <a:prstGeom prst="brace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uble Brace 23"/>
          <p:cNvSpPr/>
          <p:nvPr/>
        </p:nvSpPr>
        <p:spPr>
          <a:xfrm>
            <a:off x="3458985" y="4604142"/>
            <a:ext cx="3732612" cy="720080"/>
          </a:xfrm>
          <a:prstGeom prst="brace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1093876" y="1469926"/>
            <a:ext cx="15317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29" name="Right Arrow 28"/>
          <p:cNvSpPr/>
          <p:nvPr/>
        </p:nvSpPr>
        <p:spPr>
          <a:xfrm rot="5400000">
            <a:off x="4543495" y="2699822"/>
            <a:ext cx="14093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30" name="Right Arrow 29"/>
          <p:cNvSpPr/>
          <p:nvPr/>
        </p:nvSpPr>
        <p:spPr>
          <a:xfrm>
            <a:off x="7649585" y="3836058"/>
            <a:ext cx="16057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31" name="TextBox 30"/>
          <p:cNvSpPr txBox="1"/>
          <p:nvPr/>
        </p:nvSpPr>
        <p:spPr>
          <a:xfrm>
            <a:off x="1093875" y="2033596"/>
            <a:ext cx="1322753" cy="1023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Hindi Audio</a:t>
            </a:r>
          </a:p>
          <a:p>
            <a:pPr algn="ctr"/>
            <a:r>
              <a:rPr lang="en-US" sz="2000" dirty="0"/>
              <a:t>Input</a:t>
            </a:r>
            <a:endParaRPr lang="en-IN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676563" y="2319164"/>
            <a:ext cx="1713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Intermediate</a:t>
            </a:r>
          </a:p>
          <a:p>
            <a:pPr algn="ctr"/>
            <a:r>
              <a:rPr lang="en-US" sz="2000" dirty="0"/>
              <a:t>Predicted</a:t>
            </a:r>
          </a:p>
          <a:p>
            <a:pPr algn="ctr"/>
            <a:r>
              <a:rPr lang="en-US" sz="2000" dirty="0"/>
              <a:t>HindText</a:t>
            </a:r>
            <a:endParaRPr lang="en-IN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9514350" y="3728552"/>
            <a:ext cx="15215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Predicted</a:t>
            </a:r>
          </a:p>
          <a:p>
            <a:pPr algn="ctr"/>
            <a:r>
              <a:rPr lang="en-US" sz="2000" dirty="0"/>
              <a:t>EngText</a:t>
            </a:r>
          </a:p>
          <a:p>
            <a:pPr algn="ctr"/>
            <a:r>
              <a:rPr lang="en-US" sz="2000" dirty="0"/>
              <a:t>Output</a:t>
            </a:r>
            <a:endParaRPr lang="en-IN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126860" y="1527076"/>
            <a:ext cx="0" cy="197393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400000">
            <a:off x="9168745" y="2749193"/>
            <a:ext cx="233413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800" b="1" dirty="0">
                <a:ln/>
                <a:solidFill>
                  <a:schemeClr val="accent4"/>
                </a:solidFill>
              </a:rPr>
              <a:t>comparison</a:t>
            </a:r>
            <a:endParaRPr lang="en-IN" sz="18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055" t="5641" r="9546" b="7415"/>
          <a:stretch/>
        </p:blipFill>
        <p:spPr>
          <a:xfrm>
            <a:off x="1546229" y="3068960"/>
            <a:ext cx="8833472" cy="366813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45373"/>
              </p:ext>
            </p:extLst>
          </p:nvPr>
        </p:nvGraphicFramePr>
        <p:xfrm>
          <a:off x="8758708" y="141274"/>
          <a:ext cx="3312369" cy="278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643">
                  <a:extLst>
                    <a:ext uri="{9D8B030D-6E8A-4147-A177-3AD203B41FA5}">
                      <a16:colId xmlns:a16="http://schemas.microsoft.com/office/drawing/2014/main" val="3222746602"/>
                    </a:ext>
                  </a:extLst>
                </a:gridCol>
                <a:gridCol w="713512">
                  <a:extLst>
                    <a:ext uri="{9D8B030D-6E8A-4147-A177-3AD203B41FA5}">
                      <a16:colId xmlns:a16="http://schemas.microsoft.com/office/drawing/2014/main" val="2900026335"/>
                    </a:ext>
                  </a:extLst>
                </a:gridCol>
                <a:gridCol w="856214">
                  <a:extLst>
                    <a:ext uri="{9D8B030D-6E8A-4147-A177-3AD203B41FA5}">
                      <a16:colId xmlns:a16="http://schemas.microsoft.com/office/drawing/2014/main" val="2949578650"/>
                    </a:ext>
                  </a:extLst>
                </a:gridCol>
              </a:tblGrid>
              <a:tr h="2709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finish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270269"/>
                  </a:ext>
                </a:extLst>
              </a:tr>
              <a:tr h="270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Data Collection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20-08-2024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26-08-2024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1080545"/>
                  </a:ext>
                </a:extLst>
              </a:tr>
              <a:tr h="270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Literature Survey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27-08-2024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06-09-2024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784732"/>
                  </a:ext>
                </a:extLst>
              </a:tr>
              <a:tr h="270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Data Preprocessing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01-09-2024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11-09-2024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2391963"/>
                  </a:ext>
                </a:extLst>
              </a:tr>
              <a:tr h="270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Model 1 Training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12-09-2024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20-10-2024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170269"/>
                  </a:ext>
                </a:extLst>
              </a:tr>
              <a:tr h="270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Model 2 Training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24-09-2024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20-10-2024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4514149"/>
                  </a:ext>
                </a:extLst>
              </a:tr>
              <a:tr h="270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Evaluation and Validation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20-10-2024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27-10-2024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762393"/>
                  </a:ext>
                </a:extLst>
              </a:tr>
              <a:tr h="289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Error Analysis and Optimization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27-10-2024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02-11-2024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498313"/>
                  </a:ext>
                </a:extLst>
              </a:tr>
              <a:tr h="270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System Integration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02-11-2024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10-11-2024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782523"/>
                  </a:ext>
                </a:extLst>
              </a:tr>
              <a:tr h="270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Final Testing and Validation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bg1"/>
                          </a:solidFill>
                          <a:effectLst/>
                        </a:rPr>
                        <a:t>10-11-2024</a:t>
                      </a:r>
                      <a:endParaRPr lang="en-IN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19-11-2024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284667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46229" y="871389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 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TIMELINE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4766" y="1124917"/>
            <a:ext cx="10360501" cy="1223963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Division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334766" y="2708920"/>
            <a:ext cx="10369152" cy="122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plan on working collaboratively and later we would divide the tasks based on each other's strength and weakness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4873beb7-5857-4685-be1f-d57550cc96cc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461</TotalTime>
  <Words>306</Words>
  <Application>Microsoft Office PowerPoint</Application>
  <PresentationFormat>Custom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 Display</vt:lpstr>
      <vt:lpstr>Arial</vt:lpstr>
      <vt:lpstr>Arial Rounded MT Bold</vt:lpstr>
      <vt:lpstr>Bahnschrift Condensed</vt:lpstr>
      <vt:lpstr>Calibri</vt:lpstr>
      <vt:lpstr>Cascadia Code ExtraLight</vt:lpstr>
      <vt:lpstr>Corbel</vt:lpstr>
      <vt:lpstr>Times New Roman</vt:lpstr>
      <vt:lpstr>Wingdings</vt:lpstr>
      <vt:lpstr>Tech 16x9</vt:lpstr>
      <vt:lpstr>Hindi Speech to English Text Translation System</vt:lpstr>
      <vt:lpstr>WHAT? </vt:lpstr>
      <vt:lpstr>WHY? </vt:lpstr>
      <vt:lpstr>HOW?</vt:lpstr>
      <vt:lpstr>Model 1: Hindi Speech  Hindi Text</vt:lpstr>
      <vt:lpstr>Model 2: Hindi Text  English Text</vt:lpstr>
      <vt:lpstr>PowerPoint Presentation</vt:lpstr>
      <vt:lpstr>PowerPoint Presentation</vt:lpstr>
      <vt:lpstr>Work Division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Speech-to-Text Translation System</dc:title>
  <dc:creator>DEBANJAN NANDA</dc:creator>
  <cp:lastModifiedBy>Ayan Maity</cp:lastModifiedBy>
  <cp:revision>15</cp:revision>
  <dcterms:created xsi:type="dcterms:W3CDTF">2024-08-19T16:23:31Z</dcterms:created>
  <dcterms:modified xsi:type="dcterms:W3CDTF">2024-08-27T17:55:34Z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