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2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6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1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1983754-86C6-4D99-94FA-2C9145D7EB5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2084206-D77F-48FA-BC44-9D46EF1C4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Utilizing Copulas for Simulating Stock Returns</a:t>
            </a:r>
            <a:br>
              <a:rPr lang="en-US" b="1" u="sng" dirty="0"/>
            </a:br>
            <a:r>
              <a:rPr lang="en-US" b="1" u="sng" dirty="0"/>
              <a:t>Analysis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5208766"/>
            <a:ext cx="9144000" cy="1766800"/>
          </a:xfrm>
        </p:spPr>
        <p:txBody>
          <a:bodyPr numCol="2">
            <a:normAutofit/>
          </a:bodyPr>
          <a:lstStyle/>
          <a:p>
            <a:r>
              <a:rPr lang="en-IN" sz="2800" i="1" dirty="0" smtClean="0"/>
              <a:t>Anurag </a:t>
            </a:r>
            <a:r>
              <a:rPr lang="en-IN" sz="2800" i="1" dirty="0" err="1"/>
              <a:t>Joardar</a:t>
            </a:r>
            <a:endParaRPr lang="en-IN" sz="2800" i="1" dirty="0"/>
          </a:p>
          <a:p>
            <a:r>
              <a:rPr lang="en-IN" sz="2800" i="1" dirty="0"/>
              <a:t>Debayan </a:t>
            </a:r>
            <a:r>
              <a:rPr lang="en-IN" sz="2800" i="1" dirty="0" smtClean="0"/>
              <a:t>Datta</a:t>
            </a:r>
          </a:p>
          <a:p>
            <a:endParaRPr lang="en-US" sz="2800" i="1" dirty="0" smtClean="0"/>
          </a:p>
          <a:p>
            <a:r>
              <a:rPr lang="en-IN" sz="2800" i="1" dirty="0" err="1" smtClean="0"/>
              <a:t>Diptesh</a:t>
            </a:r>
            <a:r>
              <a:rPr lang="en-IN" sz="2800" i="1" dirty="0" smtClean="0"/>
              <a:t> </a:t>
            </a:r>
            <a:r>
              <a:rPr lang="en-IN" sz="2800" i="1" dirty="0" err="1"/>
              <a:t>Saha</a:t>
            </a:r>
            <a:endParaRPr lang="en-IN" sz="2800" i="1" dirty="0"/>
          </a:p>
          <a:p>
            <a:r>
              <a:rPr lang="en-IN" sz="2800" i="1" dirty="0"/>
              <a:t>Samapan Kar</a:t>
            </a:r>
          </a:p>
        </p:txBody>
      </p:sp>
    </p:spTree>
    <p:extLst>
      <p:ext uri="{BB962C8B-B14F-4D97-AF65-F5344CB8AC3E}">
        <p14:creationId xmlns:p14="http://schemas.microsoft.com/office/powerpoint/2010/main" val="131989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Interface and User Interactivity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580017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app features a sidebar panel for inputs, including:</a:t>
            </a:r>
          </a:p>
          <a:p>
            <a:pPr lvl="1"/>
            <a:r>
              <a:rPr lang="en-US" sz="2200" dirty="0"/>
              <a:t>Stock 1 and Stock 2 selection (e.g., AAPL, MSFT).</a:t>
            </a:r>
          </a:p>
          <a:p>
            <a:pPr lvl="1"/>
            <a:r>
              <a:rPr lang="en-US" sz="2200" dirty="0"/>
              <a:t>Copula type (Gaussian, Clayton, Gumbel, etc.).</a:t>
            </a:r>
          </a:p>
          <a:p>
            <a:pPr lvl="1"/>
            <a:r>
              <a:rPr lang="en-US" sz="2200" dirty="0"/>
              <a:t>Start and end dates for historical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85" y="1860459"/>
            <a:ext cx="253400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3" y="1849111"/>
            <a:ext cx="5923172" cy="41432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Interface and User Interactivity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9" y="2343740"/>
            <a:ext cx="4349932" cy="23197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main panel displays the results: Correlation information.</a:t>
            </a:r>
          </a:p>
          <a:p>
            <a:r>
              <a:rPr lang="en-US" sz="2400" dirty="0"/>
              <a:t>Combined plots:</a:t>
            </a:r>
          </a:p>
          <a:p>
            <a:pPr lvl="1"/>
            <a:r>
              <a:rPr lang="en-US" dirty="0"/>
              <a:t>Joint scatter plot of real vs. simulated returns.</a:t>
            </a:r>
          </a:p>
          <a:p>
            <a:pPr lvl="1"/>
            <a:r>
              <a:rPr lang="en-US" dirty="0"/>
              <a:t>Marginal density plots for the two stocks.</a:t>
            </a:r>
          </a:p>
        </p:txBody>
      </p:sp>
    </p:spTree>
    <p:extLst>
      <p:ext uri="{BB962C8B-B14F-4D97-AF65-F5344CB8AC3E}">
        <p14:creationId xmlns:p14="http://schemas.microsoft.com/office/powerpoint/2010/main" val="104027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FA2E-F9C6-7A8F-802D-239F2377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 – Uniform Marginals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505E-33F0-F1A4-2CCB-18B4688E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937"/>
            <a:ext cx="10515600" cy="4351338"/>
          </a:xfrm>
        </p:spPr>
        <p:txBody>
          <a:bodyPr/>
          <a:lstStyle/>
          <a:p>
            <a:r>
              <a:rPr lang="en-IN" b="1" dirty="0"/>
              <a:t>Goal:</a:t>
            </a:r>
            <a:r>
              <a:rPr lang="en-IN" dirty="0"/>
              <a:t> Copulas require uniform marginal distributions as input.</a:t>
            </a:r>
          </a:p>
          <a:p>
            <a:r>
              <a:rPr lang="en-IN" dirty="0"/>
              <a:t>How it’s done: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Empirical Cumulative Distribution Function (ECDF)</a:t>
            </a:r>
            <a:r>
              <a:rPr lang="en-US" dirty="0"/>
              <a:t> to transform stock returns into uniform [0,1] space.</a:t>
            </a:r>
            <a:endParaRPr lang="en-IN" dirty="0"/>
          </a:p>
          <a:p>
            <a:pPr lvl="1"/>
            <a:r>
              <a:rPr lang="en-US" dirty="0"/>
              <a:t>Each value in the dataset maps to its corresponding percentile.</a:t>
            </a:r>
            <a:endParaRPr lang="en-IN" dirty="0"/>
          </a:p>
          <a:p>
            <a:r>
              <a:rPr lang="en-US" dirty="0"/>
              <a:t>This step standardizes the data for copula application while retaining dependency structure.</a:t>
            </a:r>
          </a:p>
        </p:txBody>
      </p:sp>
    </p:spTree>
    <p:extLst>
      <p:ext uri="{BB962C8B-B14F-4D97-AF65-F5344CB8AC3E}">
        <p14:creationId xmlns:p14="http://schemas.microsoft.com/office/powerpoint/2010/main" val="188797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67F-6853-2677-F5CD-825DF600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(Samples from Bivariate Normal)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00341-BB46-D1EF-7AD6-F5DF26CA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" y="980000"/>
            <a:ext cx="3420443" cy="3025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C3575-8922-C9F7-0AE8-72F3202BC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16" y="960544"/>
            <a:ext cx="3420443" cy="3025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8EA58-C7D4-F6B3-CA0C-C4F7CC54D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916" y="1018912"/>
            <a:ext cx="3376456" cy="2986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F4C95-5A1C-7328-4777-8D70F92B9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19" y="3827761"/>
            <a:ext cx="3420443" cy="30257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6C8B37-9B93-7244-3D63-350BC7D3D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" y="3853841"/>
            <a:ext cx="3420443" cy="3025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F3C125-3719-895C-4495-10297E63F5A6}"/>
              </a:ext>
            </a:extLst>
          </p:cNvPr>
          <p:cNvSpPr txBox="1"/>
          <p:nvPr/>
        </p:nvSpPr>
        <p:spPr>
          <a:xfrm>
            <a:off x="3398860" y="2058719"/>
            <a:ext cx="1118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Applying ECDF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CEB6A3-E51F-C746-2747-B9E2044191E9}"/>
              </a:ext>
            </a:extLst>
          </p:cNvPr>
          <p:cNvCxnSpPr/>
          <p:nvPr/>
        </p:nvCxnSpPr>
        <p:spPr>
          <a:xfrm>
            <a:off x="3448027" y="1867711"/>
            <a:ext cx="106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0883F2-7E91-DD02-A444-1A2DD03137AD}"/>
              </a:ext>
            </a:extLst>
          </p:cNvPr>
          <p:cNvSpPr txBox="1"/>
          <p:nvPr/>
        </p:nvSpPr>
        <p:spPr>
          <a:xfrm>
            <a:off x="4302067" y="4663980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 uniform margins to a </a:t>
            </a:r>
            <a:r>
              <a:rPr lang="en-IN" b="1" dirty="0"/>
              <a:t>t-distribution</a:t>
            </a:r>
          </a:p>
          <a:p>
            <a:r>
              <a:rPr lang="en-IN" dirty="0"/>
              <a:t>using quantile function with </a:t>
            </a:r>
            <a:r>
              <a:rPr lang="en-IN" dirty="0" err="1"/>
              <a:t>d.f</a:t>
            </a:r>
            <a:r>
              <a:rPr lang="en-IN" dirty="0"/>
              <a:t> = 3.5.</a:t>
            </a:r>
          </a:p>
          <a:p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C3BB1-C447-D722-3FF3-3846364EADF2}"/>
              </a:ext>
            </a:extLst>
          </p:cNvPr>
          <p:cNvCxnSpPr/>
          <p:nvPr/>
        </p:nvCxnSpPr>
        <p:spPr>
          <a:xfrm flipH="1">
            <a:off x="4698460" y="4455268"/>
            <a:ext cx="1498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FF30D4-C7D8-4FA8-83AC-F04042693C8E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6166638" y="3986320"/>
            <a:ext cx="10426" cy="4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7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42CB-731F-7F55-7345-4E4415B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Copulas and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38F8D9-2C31-C611-029E-1250E17DDF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19012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491301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07857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8188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388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Copula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 Cases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1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Gaussian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Correlation coefficient </a:t>
                      </a:r>
                      <a:r>
                        <a:rPr lang="el-GR" dirty="0"/>
                        <a:t>ρ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dependence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Strong tail dependence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  <a:r>
                        <a:rPr lang="el-GR" dirty="0"/>
                        <a:t>θ≥0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Extreme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4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Clayton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tail dependence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θ&gt;0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 extremes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43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Gumbel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Upper tail dependence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θ≥</a:t>
                      </a:r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extremes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21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Tail 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θ≥</a:t>
                      </a:r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 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θ∈[−1,1]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Symmetric dependence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4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31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ED74-E419-240E-B45D-D16F6F06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Simulating Data with Copulas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5E52-D364-D4AD-3703-B80B1950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rCopula</a:t>
            </a:r>
            <a:r>
              <a:rPr lang="en-IN" dirty="0"/>
              <a:t> Function:</a:t>
            </a:r>
          </a:p>
          <a:p>
            <a:pPr lvl="1"/>
            <a:r>
              <a:rPr lang="en-US" sz="1900" dirty="0"/>
              <a:t>The</a:t>
            </a:r>
            <a:r>
              <a:rPr lang="en-US" sz="1900" i="1" dirty="0"/>
              <a:t> </a:t>
            </a:r>
            <a:r>
              <a:rPr lang="en-US" sz="1900" i="1" dirty="0" err="1"/>
              <a:t>rCopula</a:t>
            </a:r>
            <a:r>
              <a:rPr lang="en-US" sz="1900" i="1" dirty="0"/>
              <a:t> </a:t>
            </a:r>
            <a:r>
              <a:rPr lang="en-US" sz="1900" dirty="0"/>
              <a:t>function generates random samples from the copula, ensuring that the samples follow the dependence structure defined by the chosen copula (e.g., Gaussian, Clayton, Gumbel).</a:t>
            </a:r>
          </a:p>
          <a:p>
            <a:r>
              <a:rPr lang="en-IN" dirty="0"/>
              <a:t>Back Transformation:</a:t>
            </a:r>
            <a:endParaRPr lang="en-US" sz="2000" dirty="0"/>
          </a:p>
          <a:p>
            <a:pPr lvl="1"/>
            <a:r>
              <a:rPr lang="en-US" sz="2000" dirty="0"/>
              <a:t>After generating the uniform samples (in the range of [0, 1]) using the copula, we need to map them back to the original scale of the returns data.</a:t>
            </a:r>
          </a:p>
          <a:p>
            <a:pPr lvl="1"/>
            <a:r>
              <a:rPr lang="en-US" sz="2000" dirty="0"/>
              <a:t>This is achieved using the </a:t>
            </a:r>
            <a:r>
              <a:rPr lang="en-US" sz="2000" b="1" dirty="0"/>
              <a:t>inverse CDF</a:t>
            </a:r>
            <a:r>
              <a:rPr lang="en-US" sz="2000" dirty="0"/>
              <a:t> (also known as the quantile function), which translates uniform samples into real-world values corresponding to stock returns.</a:t>
            </a:r>
            <a:endParaRPr lang="en-US" dirty="0"/>
          </a:p>
          <a:p>
            <a:r>
              <a:rPr lang="en-IN" dirty="0"/>
              <a:t>Outcome:</a:t>
            </a:r>
            <a:endParaRPr lang="en-US" dirty="0"/>
          </a:p>
          <a:p>
            <a:pPr lvl="1"/>
            <a:r>
              <a:rPr lang="en-US" sz="1900" dirty="0"/>
              <a:t>The back-transformed values provide us with </a:t>
            </a:r>
            <a:r>
              <a:rPr lang="en-US" sz="1900" b="1" dirty="0"/>
              <a:t>simulated returns</a:t>
            </a:r>
            <a:r>
              <a:rPr lang="en-US" sz="1900" dirty="0"/>
              <a:t> that have the same joint behavior (correlation/ dependence structure) as the original data but are generated synthetically.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65223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Results, Interpretation, and 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vs Simulated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Scatter plots compare real and simulated returns.</a:t>
            </a:r>
          </a:p>
          <a:p>
            <a:r>
              <a:t>- Real data: clusters along linear trends.</a:t>
            </a:r>
          </a:p>
          <a:p>
            <a:r>
              <a:t>- Simulated data varies based on chosen copula.</a:t>
            </a:r>
          </a:p>
          <a:p>
            <a:r>
              <a:t>- Example: Gaussian copula reflects overall correlation, while Clayton emphasizes joint downturns.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Marginal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Marginal distributions ensure individual stock behavior is preserved.</a:t>
            </a:r>
          </a:p>
          <a:p>
            <a:r>
              <a:t>- AAPL may show right-skewed distribution; MSFT might differ.</a:t>
            </a:r>
          </a:p>
          <a:p>
            <a:r>
              <a:t>- Simulated data respects these patterns irrespective of copula type.</a:t>
            </a:r>
          </a:p>
          <a:p>
            <a:r>
              <a:t>- Example: Clayton copula slightly exaggerates extreme negative returns.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Dependency structures captured by different copulas:</a:t>
            </a:r>
          </a:p>
          <a:p>
            <a:r>
              <a:rPr dirty="0"/>
              <a:t>  - Gaussian: Linear dependencies, struggles with extreme events.</a:t>
            </a:r>
          </a:p>
          <a:p>
            <a:r>
              <a:rPr dirty="0"/>
              <a:t>  - Clayton: Strong lower tail dependence (market crashes).</a:t>
            </a:r>
          </a:p>
          <a:p>
            <a:r>
              <a:rPr dirty="0"/>
              <a:t>  - Gumbel: Captures upper tail dependence (extreme rallies).</a:t>
            </a:r>
          </a:p>
          <a:p>
            <a:r>
              <a:rPr dirty="0"/>
              <a:t>- Applications: Portfolio risk management, options pricing.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IN" sz="3600" dirty="0"/>
              <a:t>What are </a:t>
            </a:r>
            <a:r>
              <a:rPr lang="en-IN" sz="3600" b="1" dirty="0"/>
              <a:t>Copulas</a:t>
            </a:r>
            <a:r>
              <a:rPr lang="en-IN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Copulas are functions that couple multivariate distributions to their marginal distributions.</a:t>
            </a:r>
          </a:p>
          <a:p>
            <a:endParaRPr lang="en-US" dirty="0"/>
          </a:p>
          <a:p>
            <a:r>
              <a:rPr lang="en-US" dirty="0"/>
              <a:t>They allow us to model and understand dependency structures between multiple random variables.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random variables are independent of their marginal distribution.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Copulas enable us to capture the relationship between variables beyond just the linear correlation.</a:t>
            </a:r>
          </a:p>
        </p:txBody>
      </p:sp>
    </p:spTree>
    <p:extLst>
      <p:ext uri="{BB962C8B-B14F-4D97-AF65-F5344CB8AC3E}">
        <p14:creationId xmlns:p14="http://schemas.microsoft.com/office/powerpoint/2010/main" val="123977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Copulas enhance understanding of dependencies beyond linear correlation.</a:t>
            </a:r>
          </a:p>
          <a:p>
            <a:r>
              <a:t>- Practical skills: Modeling dependencies, visualizing relationships.</a:t>
            </a:r>
          </a:p>
          <a:p>
            <a:r>
              <a:t>- Future Directions:</a:t>
            </a:r>
          </a:p>
          <a:p>
            <a:r>
              <a:t>  - High-dimensional copulas for larger portfolios.</a:t>
            </a:r>
          </a:p>
          <a:p>
            <a:r>
              <a:t>  - Time-varying copulas for dynamic market conditions.</a:t>
            </a:r>
          </a:p>
          <a:p>
            <a:r>
              <a:t>- Real-world relevance: Essential for risk management and asset allocation.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IN" sz="3600" dirty="0"/>
              <a:t>Why </a:t>
            </a:r>
            <a:r>
              <a:rPr lang="en-IN" sz="3600" b="1" dirty="0"/>
              <a:t>Copulas </a:t>
            </a:r>
            <a:r>
              <a:rPr lang="en-IN" sz="3600" dirty="0"/>
              <a:t>are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/>
              <a:t>Modelling Joint Behaviour</a:t>
            </a:r>
            <a:r>
              <a:rPr lang="en-IN" dirty="0"/>
              <a:t>: </a:t>
            </a:r>
            <a:r>
              <a:rPr lang="en-US" dirty="0"/>
              <a:t>In finance, copulas are used to model the joint behavior of stock returns, which often do not follow a normal distribution.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Limitations of Pearson Correlation</a:t>
            </a:r>
            <a:r>
              <a:rPr lang="en-IN" dirty="0"/>
              <a:t>: </a:t>
            </a:r>
            <a:r>
              <a:rPr lang="en-US" dirty="0"/>
              <a:t>Traditional correlation measures (like Pearson's) fail to capture </a:t>
            </a:r>
            <a:r>
              <a:rPr lang="en-US" b="1" dirty="0"/>
              <a:t>tail dependencies</a:t>
            </a:r>
            <a:r>
              <a:rPr lang="en-US" dirty="0"/>
              <a:t>, which are critical for modeling extreme events in finance (e.g., market crashes).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Advantage of Copulas</a:t>
            </a:r>
            <a:r>
              <a:rPr lang="en-IN" dirty="0"/>
              <a:t>: </a:t>
            </a:r>
            <a:r>
              <a:rPr lang="en-US" dirty="0"/>
              <a:t>Copulas can represent </a:t>
            </a:r>
            <a:r>
              <a:rPr lang="en-US" b="1" dirty="0"/>
              <a:t>non-linear</a:t>
            </a:r>
            <a:r>
              <a:rPr lang="en-US" dirty="0"/>
              <a:t> dependencies and are particularly powerful in capturing </a:t>
            </a:r>
            <a:r>
              <a:rPr lang="en-US" b="1" dirty="0"/>
              <a:t>tail dependence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0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IN" sz="3600" b="1" dirty="0" err="1"/>
              <a:t>Sklar’s</a:t>
            </a:r>
            <a:r>
              <a:rPr lang="en-IN" sz="3600" b="1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5"/>
            <a:ext cx="10515600" cy="5058501"/>
          </a:xfrm>
        </p:spPr>
        <p:txBody>
          <a:bodyPr>
            <a:normAutofit/>
          </a:bodyPr>
          <a:lstStyle/>
          <a:p>
            <a:r>
              <a:rPr lang="en-US" dirty="0"/>
              <a:t>This theorem states that any multivariate joint distribution can be expressed in terms of univariate marginal distributions and a copula function.</a:t>
            </a:r>
          </a:p>
          <a:p>
            <a:endParaRPr lang="en-US" dirty="0"/>
          </a:p>
          <a:p>
            <a:pPr algn="ctr"/>
            <a:r>
              <a:rPr lang="en-US" b="1" dirty="0"/>
              <a:t>F(x1, x2, . . . , </a:t>
            </a:r>
            <a:r>
              <a:rPr lang="en-US" b="1" dirty="0" err="1"/>
              <a:t>xd</a:t>
            </a:r>
            <a:r>
              <a:rPr lang="en-US" b="1" dirty="0"/>
              <a:t>) = C(F1(x1), F2(x2), . . . , </a:t>
            </a:r>
            <a:r>
              <a:rPr lang="en-US" b="1" dirty="0" err="1"/>
              <a:t>Fd</a:t>
            </a:r>
            <a:r>
              <a:rPr lang="en-US" b="1" dirty="0"/>
              <a:t>(</a:t>
            </a:r>
            <a:r>
              <a:rPr lang="en-US" b="1" dirty="0" err="1"/>
              <a:t>xd</a:t>
            </a:r>
            <a:r>
              <a:rPr lang="en-US" b="1" dirty="0"/>
              <a:t>)), </a:t>
            </a:r>
            <a:r>
              <a:rPr lang="en-US" dirty="0"/>
              <a:t>where:</a:t>
            </a:r>
          </a:p>
          <a:p>
            <a:pPr algn="ctr"/>
            <a:endParaRPr lang="en-US" dirty="0"/>
          </a:p>
          <a:p>
            <a:r>
              <a:rPr lang="en-US" dirty="0"/>
              <a:t>F(x1, x2, . . . , </a:t>
            </a:r>
            <a:r>
              <a:rPr lang="en-US" dirty="0" err="1"/>
              <a:t>xd</a:t>
            </a:r>
            <a:r>
              <a:rPr lang="en-US" dirty="0"/>
              <a:t>): The joint cumulative distribution function (CDF) of random variables X1, X2, . . . , </a:t>
            </a:r>
            <a:r>
              <a:rPr lang="en-US" dirty="0" err="1"/>
              <a:t>Xd</a:t>
            </a:r>
            <a:r>
              <a:rPr lang="en-US" dirty="0"/>
              <a:t>.</a:t>
            </a:r>
          </a:p>
          <a:p>
            <a:r>
              <a:rPr lang="en-US" dirty="0"/>
              <a:t>C: The copula function, which captures the dependence structure between the variables.</a:t>
            </a:r>
          </a:p>
          <a:p>
            <a:r>
              <a:rPr lang="en-US" dirty="0"/>
              <a:t>Fi(xi): The marginal cumulative distribution function (CDF) of the </a:t>
            </a:r>
            <a:r>
              <a:rPr lang="en-US" dirty="0" err="1"/>
              <a:t>i-th</a:t>
            </a:r>
            <a:r>
              <a:rPr lang="en-US" dirty="0"/>
              <a:t> random variable Xi, for </a:t>
            </a:r>
            <a:r>
              <a:rPr lang="en-US" dirty="0" err="1"/>
              <a:t>i</a:t>
            </a:r>
            <a:r>
              <a:rPr lang="en-US" dirty="0"/>
              <a:t> = 1, 2, . . . , d.</a:t>
            </a:r>
          </a:p>
        </p:txBody>
      </p:sp>
    </p:spTree>
    <p:extLst>
      <p:ext uri="{BB962C8B-B14F-4D97-AF65-F5344CB8AC3E}">
        <p14:creationId xmlns:p14="http://schemas.microsoft.com/office/powerpoint/2010/main" val="142830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IN" sz="3600" dirty="0"/>
              <a:t>Types of </a:t>
            </a:r>
            <a:r>
              <a:rPr lang="en-IN" sz="3600" b="1" dirty="0"/>
              <a:t>Copulas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509769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Gaussian Copula</a:t>
            </a:r>
            <a:r>
              <a:rPr lang="en-IN" dirty="0"/>
              <a:t>: </a:t>
            </a:r>
            <a:r>
              <a:rPr lang="en-US" sz="2400" dirty="0"/>
              <a:t>Often used for modeling symmetric dependencies (captures linear relationships).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b="1" dirty="0"/>
              <a:t>Frank Copula</a:t>
            </a:r>
            <a:r>
              <a:rPr lang="en-IN" dirty="0"/>
              <a:t>:</a:t>
            </a:r>
            <a:r>
              <a:rPr lang="en-US" dirty="0"/>
              <a:t> </a:t>
            </a:r>
            <a:r>
              <a:rPr lang="en-US" sz="2400" dirty="0"/>
              <a:t>Suitable for modeling symmetric dependencies with potential for extreme events, particularly for data with extreme upper or lower tail dependence.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b="1" dirty="0"/>
              <a:t>Clayton Copula</a:t>
            </a:r>
            <a:r>
              <a:rPr lang="en-IN" dirty="0"/>
              <a:t>: </a:t>
            </a:r>
            <a:r>
              <a:rPr lang="en-US" sz="2400" dirty="0"/>
              <a:t>Best for modeling lower tail dependence, i.e., when extreme negative returns tend to occur together.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b="1" dirty="0"/>
              <a:t>Gumbel Copula</a:t>
            </a:r>
            <a:r>
              <a:rPr lang="en-IN" dirty="0"/>
              <a:t>:</a:t>
            </a:r>
            <a:r>
              <a:rPr lang="en-US" sz="2400" dirty="0"/>
              <a:t> Ideal for modeling upper tail dependence, where extreme positive returns tend to occur together.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Joe and Ali-Mikhail-</a:t>
            </a:r>
            <a:r>
              <a:rPr lang="en-US" b="1" dirty="0" err="1"/>
              <a:t>Haq</a:t>
            </a:r>
            <a:r>
              <a:rPr lang="en-US" b="1" dirty="0"/>
              <a:t> Copulas:</a:t>
            </a:r>
            <a:r>
              <a:rPr lang="en-US" sz="2400" dirty="0"/>
              <a:t> Other flexible options for capturing specific dependency structures.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50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US" sz="3600" dirty="0"/>
              <a:t>How We Use </a:t>
            </a:r>
            <a:r>
              <a:rPr lang="en-US" sz="3600" b="1" dirty="0"/>
              <a:t>Copulas</a:t>
            </a:r>
            <a:r>
              <a:rPr lang="en-US" sz="3600" dirty="0"/>
              <a:t> in the Project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5097690"/>
          </a:xfrm>
        </p:spPr>
        <p:txBody>
          <a:bodyPr>
            <a:normAutofit/>
          </a:bodyPr>
          <a:lstStyle/>
          <a:p>
            <a:r>
              <a:rPr lang="en-IN" b="1" dirty="0"/>
              <a:t>Project Goal</a:t>
            </a:r>
            <a:r>
              <a:rPr lang="en-IN" dirty="0"/>
              <a:t>: </a:t>
            </a:r>
            <a:r>
              <a:rPr lang="en-US" sz="2400" dirty="0"/>
              <a:t>We use copulas to simulate and understand the joint return behavior of stock prices.</a:t>
            </a:r>
          </a:p>
          <a:p>
            <a:endParaRPr lang="en-US" sz="2400" dirty="0"/>
          </a:p>
          <a:p>
            <a:r>
              <a:rPr lang="en-IN" b="1" dirty="0"/>
              <a:t>Stock Selection</a:t>
            </a:r>
            <a:r>
              <a:rPr lang="en-IN" dirty="0"/>
              <a:t>: </a:t>
            </a:r>
            <a:r>
              <a:rPr lang="en-US" sz="2400" dirty="0"/>
              <a:t>Users can select two stocks and analyze their returns using different copulas (Gaussian, Frank, Clayton, etc.).</a:t>
            </a:r>
          </a:p>
          <a:p>
            <a:endParaRPr lang="en-US" sz="2400" dirty="0"/>
          </a:p>
          <a:p>
            <a:r>
              <a:rPr lang="en-IN" b="1" dirty="0"/>
              <a:t>Simulation</a:t>
            </a:r>
            <a:r>
              <a:rPr lang="en-IN" dirty="0"/>
              <a:t>: </a:t>
            </a:r>
            <a:r>
              <a:rPr lang="en-US" sz="2400" dirty="0"/>
              <a:t>By simulating returns with the chosen copula, we model the </a:t>
            </a:r>
            <a:r>
              <a:rPr lang="en-US" sz="2400" b="1" dirty="0"/>
              <a:t>dependencies</a:t>
            </a:r>
            <a:r>
              <a:rPr lang="en-US" sz="2400" dirty="0"/>
              <a:t> between the stocks.</a:t>
            </a:r>
          </a:p>
          <a:p>
            <a:endParaRPr lang="en-US" sz="2400" dirty="0"/>
          </a:p>
          <a:p>
            <a:r>
              <a:rPr lang="en-IN" b="1" dirty="0"/>
              <a:t>Outcome</a:t>
            </a:r>
            <a:r>
              <a:rPr lang="en-IN" dirty="0"/>
              <a:t>: </a:t>
            </a:r>
            <a:r>
              <a:rPr lang="en-US" sz="2400" dirty="0"/>
              <a:t>The project allows users to visualize how copulas can capture the joint behavior and tail dependencies of stock returns, improving insights into their relationship.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373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434149"/>
          </a:xfrm>
        </p:spPr>
        <p:txBody>
          <a:bodyPr>
            <a:normAutofit/>
          </a:bodyPr>
          <a:lstStyle/>
          <a:p>
            <a:r>
              <a:rPr lang="en-US" dirty="0" smtClean="0"/>
              <a:t>To achieve our goal we need </a:t>
            </a:r>
            <a:r>
              <a:rPr lang="en-US" dirty="0"/>
              <a:t>to explore and analyze the dependency structure between stock returns using copulas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2 stock returns are related? Capture dependencies</a:t>
            </a:r>
          </a:p>
          <a:p>
            <a:pPr lvl="1"/>
            <a:r>
              <a:rPr lang="en-US" dirty="0" smtClean="0"/>
              <a:t>Once dependency is understood, select the copula to use</a:t>
            </a:r>
            <a:endParaRPr lang="en-US" dirty="0"/>
          </a:p>
          <a:p>
            <a:r>
              <a:rPr lang="en-US" dirty="0"/>
              <a:t>why understanding dependencies in financial markets is important?</a:t>
            </a:r>
          </a:p>
          <a:p>
            <a:pPr lvl="1"/>
            <a:r>
              <a:rPr lang="en-US" dirty="0"/>
              <a:t>In the real world, stock returns often exhibit complex relationships, including tail dependencies (extreme gains or losses).</a:t>
            </a:r>
          </a:p>
          <a:p>
            <a:pPr lvl="1"/>
            <a:r>
              <a:rPr lang="en-US" dirty="0"/>
              <a:t>Traditional correlation measures like Pearson correlation fail to capture these relationships accurately, but copulas allow us to model them </a:t>
            </a:r>
            <a:r>
              <a:rPr lang="en-US" dirty="0" smtClean="0"/>
              <a:t>flexibly</a:t>
            </a:r>
          </a:p>
          <a:p>
            <a:r>
              <a:rPr lang="en-US" b="1" dirty="0"/>
              <a:t>exploration and analysis of the dependency structure</a:t>
            </a:r>
            <a:r>
              <a:rPr lang="en-US" dirty="0"/>
              <a:t> is the foundation for building a reliable simulation. Without understanding the dependency, the simulation might not accurately reflect real-world behaviors.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9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6" y="1690688"/>
            <a:ext cx="10515600" cy="1744844"/>
          </a:xfrm>
        </p:spPr>
        <p:txBody>
          <a:bodyPr>
            <a:normAutofit/>
          </a:bodyPr>
          <a:lstStyle/>
          <a:p>
            <a:r>
              <a:rPr lang="en-US" sz="2400" dirty="0"/>
              <a:t>Step 1: </a:t>
            </a:r>
            <a:r>
              <a:rPr lang="en-US" sz="2400" b="1" dirty="0"/>
              <a:t>Data Selection and Input</a:t>
            </a:r>
          </a:p>
          <a:p>
            <a:pPr lvl="1"/>
            <a:r>
              <a:rPr lang="en-US" sz="2000" dirty="0" smtClean="0"/>
              <a:t>ticker_data.csv </a:t>
            </a:r>
            <a:r>
              <a:rPr lang="en-US" sz="2000" dirty="0"/>
              <a:t>containing stock ticker symbols and their names.</a:t>
            </a:r>
          </a:p>
          <a:p>
            <a:pPr lvl="1"/>
            <a:r>
              <a:rPr lang="en-US" sz="2000" dirty="0"/>
              <a:t> fetch historical price data for the chosen stocks using the </a:t>
            </a:r>
            <a:r>
              <a:rPr lang="en-US" sz="2000" i="1" dirty="0" err="1"/>
              <a:t>quantmod</a:t>
            </a:r>
            <a:r>
              <a:rPr lang="en-US" sz="2000" dirty="0"/>
              <a:t> package and Yahoo Finance API. The user can also specify the time period (start and end dates)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42406" y="3840480"/>
                <a:ext cx="10515600" cy="26200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Step 2: </a:t>
                </a:r>
                <a:r>
                  <a:rPr lang="en-US" sz="2400" b="1" dirty="0"/>
                  <a:t>Daily Returns Calculation</a:t>
                </a:r>
                <a:endParaRPr lang="en-US" sz="2400" dirty="0"/>
              </a:p>
              <a:p>
                <a:pPr lvl="1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log return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 closing price at day 𝑡</a:t>
                </a:r>
              </a:p>
              <a:p>
                <a:pPr lvl="1"/>
                <a:r>
                  <a:rPr lang="en-US" sz="2000" dirty="0"/>
                  <a:t>Log returns are widely used in finance because they simplify analysis and are additive over time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6" y="3840480"/>
                <a:ext cx="10515600" cy="2620099"/>
              </a:xfrm>
              <a:prstGeom prst="rect">
                <a:avLst/>
              </a:prstGeom>
              <a:blipFill>
                <a:blip r:embed="rId2"/>
                <a:stretch>
                  <a:fillRect l="-812" t="-3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2405" y="432962"/>
            <a:ext cx="105156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Copula Selection</a:t>
            </a:r>
          </a:p>
          <a:p>
            <a:r>
              <a:rPr lang="en-US" dirty="0"/>
              <a:t>The user selects the </a:t>
            </a:r>
            <a:r>
              <a:rPr lang="en-US" b="1" dirty="0"/>
              <a:t>type of copula</a:t>
            </a:r>
            <a:r>
              <a:rPr lang="en-US" dirty="0"/>
              <a:t> to analyze the joint dependency structure. </a:t>
            </a:r>
          </a:p>
          <a:p>
            <a:r>
              <a:rPr lang="en-US" dirty="0"/>
              <a:t>The available copulas include: Gaussian, Frank, Clayton (lower tail dependence), Gumbel (higher tail dependence), </a:t>
            </a:r>
            <a:r>
              <a:rPr lang="en-IN" dirty="0"/>
              <a:t>Ali-Mikhail-</a:t>
            </a:r>
            <a:r>
              <a:rPr lang="en-IN" dirty="0" err="1"/>
              <a:t>Haq</a:t>
            </a:r>
            <a:r>
              <a:rPr lang="en-IN" dirty="0"/>
              <a:t> (AMH), </a:t>
            </a:r>
            <a:r>
              <a:rPr lang="en-US" dirty="0"/>
              <a:t>Rotated versions (additional flexibility for modeling inversions.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522" y="2273082"/>
            <a:ext cx="10612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4: Simulation of Returns</a:t>
            </a:r>
          </a:p>
          <a:p>
            <a:r>
              <a:rPr lang="en-US" dirty="0"/>
              <a:t>After selecting the copula, we simulate new data that reflects the dependency structure between the two stocks.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First, the real log returns are </a:t>
            </a:r>
            <a:r>
              <a:rPr lang="en-US" b="1" dirty="0"/>
              <a:t>transformed into uniform </a:t>
            </a:r>
            <a:r>
              <a:rPr lang="en-US" b="1" dirty="0" err="1"/>
              <a:t>marginals</a:t>
            </a:r>
            <a:r>
              <a:rPr lang="en-US" dirty="0"/>
              <a:t> using the Empirical Cumulative Distribution Function (ECDF).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Then, we apply the chosen copula to simulate correlated </a:t>
            </a:r>
            <a:r>
              <a:rPr lang="en-US" b="1" dirty="0"/>
              <a:t>uniform samples</a:t>
            </a:r>
            <a:r>
              <a:rPr lang="en-US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Finally, we map these uniform samples back to the log-return domain using </a:t>
            </a:r>
            <a:r>
              <a:rPr lang="en-US" b="1" dirty="0"/>
              <a:t>quantiles</a:t>
            </a:r>
            <a:r>
              <a:rPr lang="en-US" dirty="0"/>
              <a:t>.</a:t>
            </a:r>
          </a:p>
          <a:p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522" y="4857452"/>
            <a:ext cx="11019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5: Visualization of Results</a:t>
            </a:r>
          </a:p>
          <a:p>
            <a:r>
              <a:rPr lang="en-US" dirty="0"/>
              <a:t>The real and simulated returns are plotted together for comparison. The application generates: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scatter plot</a:t>
            </a:r>
            <a:r>
              <a:rPr lang="en-US" dirty="0"/>
              <a:t> to visualize the joint behavior of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Marginal distributions</a:t>
            </a:r>
            <a:r>
              <a:rPr lang="en-US" dirty="0"/>
              <a:t> (density plots) for each stock’s real and simulated returns to ensure consistency.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9835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179</TotalTime>
  <Words>1394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Rockwell</vt:lpstr>
      <vt:lpstr>Rockwell Condensed</vt:lpstr>
      <vt:lpstr>Wingdings</vt:lpstr>
      <vt:lpstr>Wood Type</vt:lpstr>
      <vt:lpstr>Utilizing Copulas for Simulating Stock Returns Analysis</vt:lpstr>
      <vt:lpstr>What are Copulas?</vt:lpstr>
      <vt:lpstr>Why Copulas are important?</vt:lpstr>
      <vt:lpstr>Sklar’s Theorem</vt:lpstr>
      <vt:lpstr>Types of Copulas</vt:lpstr>
      <vt:lpstr>How We Use Copulas in the Project</vt:lpstr>
      <vt:lpstr>PowerPoint Presentation</vt:lpstr>
      <vt:lpstr>Workflow Overview</vt:lpstr>
      <vt:lpstr>PowerPoint Presentation</vt:lpstr>
      <vt:lpstr>Shiny App Interface and User Interactivity</vt:lpstr>
      <vt:lpstr>Shiny App Interface and User Interactivity</vt:lpstr>
      <vt:lpstr>Data Transformation – Uniform Marginals</vt:lpstr>
      <vt:lpstr>Example (Samples from Bivariate Normal)</vt:lpstr>
      <vt:lpstr>Choosing Copulas and Parameters</vt:lpstr>
      <vt:lpstr>Simulating Data with Copulas</vt:lpstr>
      <vt:lpstr>Results, Interpretation, and Conclusion</vt:lpstr>
      <vt:lpstr>Real vs Simulated Returns</vt:lpstr>
      <vt:lpstr>Marginal Distributions</vt:lpstr>
      <vt:lpstr>Insights Gained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Copulas for Simulating Stock Returns Analysis</dc:title>
  <dc:creator>Microsoft account</dc:creator>
  <cp:lastModifiedBy>HP</cp:lastModifiedBy>
  <cp:revision>15</cp:revision>
  <dcterms:created xsi:type="dcterms:W3CDTF">2024-12-17T19:13:47Z</dcterms:created>
  <dcterms:modified xsi:type="dcterms:W3CDTF">2025-02-19T16:59:32Z</dcterms:modified>
</cp:coreProperties>
</file>