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82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0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C60-788C-4576-8CB2-222A8DDE691E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AE5-E56B-4ED0-A889-B6D4E056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6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C60-788C-4576-8CB2-222A8DDE691E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AE5-E56B-4ED0-A889-B6D4E056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C60-788C-4576-8CB2-222A8DDE691E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AE5-E56B-4ED0-A889-B6D4E056EFA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0950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C60-788C-4576-8CB2-222A8DDE691E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AE5-E56B-4ED0-A889-B6D4E056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38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C60-788C-4576-8CB2-222A8DDE691E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AE5-E56B-4ED0-A889-B6D4E056EFA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2836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C60-788C-4576-8CB2-222A8DDE691E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AE5-E56B-4ED0-A889-B6D4E056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10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C60-788C-4576-8CB2-222A8DDE691E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AE5-E56B-4ED0-A889-B6D4E056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8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C60-788C-4576-8CB2-222A8DDE691E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AE5-E56B-4ED0-A889-B6D4E056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95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C60-788C-4576-8CB2-222A8DDE691E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AE5-E56B-4ED0-A889-B6D4E056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0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C60-788C-4576-8CB2-222A8DDE691E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AE5-E56B-4ED0-A889-B6D4E056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1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C60-788C-4576-8CB2-222A8DDE691E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AE5-E56B-4ED0-A889-B6D4E056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9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C60-788C-4576-8CB2-222A8DDE691E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AE5-E56B-4ED0-A889-B6D4E056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0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C60-788C-4576-8CB2-222A8DDE691E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AE5-E56B-4ED0-A889-B6D4E056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4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C60-788C-4576-8CB2-222A8DDE691E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AE5-E56B-4ED0-A889-B6D4E056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9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C60-788C-4576-8CB2-222A8DDE691E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AE5-E56B-4ED0-A889-B6D4E056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8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C60-788C-4576-8CB2-222A8DDE691E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AE5-E56B-4ED0-A889-B6D4E056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1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EEC60-788C-4576-8CB2-222A8DDE691E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40FAE5-E56B-4ED0-A889-B6D4E056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3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debayan-mitra-63282398/" TargetMode="External"/><Relationship Id="rId2" Type="http://schemas.openxmlformats.org/officeDocument/2006/relationships/hyperlink" Target="mailto:debayanmitra1993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ebayanmitra1993-data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bayanmitra1993-data/Fynd-2019-ML-Challeng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better-programming/building-an-imagedownloader-with-multiprocessing-in-python-44aee36e0424" TargetMode="External"/><Relationship Id="rId2" Type="http://schemas.openxmlformats.org/officeDocument/2006/relationships/hyperlink" Target="https://towardsdatascience.com/multi-view-image-classification-427c69720f3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umpy.org/doc/stable/reference/generated/numpy.memmap.html" TargetMode="External"/><Relationship Id="rId4" Type="http://schemas.openxmlformats.org/officeDocument/2006/relationships/hyperlink" Target="https://github.com/dimitreOliveira/APTOS2019BlindnessDetec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log.gofynd.com/machine-learning-internship-challenge-2019-6b4e9dddb63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6715-EE6C-45D8-A98C-9606B7911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63458"/>
          </a:xfrm>
        </p:spPr>
        <p:txBody>
          <a:bodyPr/>
          <a:lstStyle/>
          <a:p>
            <a:pPr algn="l"/>
            <a:r>
              <a:rPr lang="en-US" sz="4500" dirty="0"/>
              <a:t>FYND 2019 ML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C4027-1AB7-4C7B-8C65-7FF8A04C1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473667"/>
          </a:xfrm>
        </p:spPr>
        <p:txBody>
          <a:bodyPr>
            <a:noAutofit/>
          </a:bodyPr>
          <a:lstStyle/>
          <a:p>
            <a:r>
              <a:rPr lang="en-US" sz="1600" b="1" dirty="0"/>
              <a:t>- DEBAYAN MITRA</a:t>
            </a:r>
          </a:p>
          <a:p>
            <a:r>
              <a:rPr lang="en-US" sz="1600" b="1" dirty="0"/>
              <a:t>Email - </a:t>
            </a:r>
            <a:r>
              <a:rPr lang="en-US" sz="1600" b="1" dirty="0">
                <a:hlinkClick r:id="rId2"/>
              </a:rPr>
              <a:t>debayanmitra1993@gmail.com</a:t>
            </a:r>
            <a:endParaRPr lang="en-US" sz="1600" b="1" dirty="0"/>
          </a:p>
          <a:p>
            <a:r>
              <a:rPr lang="en-US" sz="1600" b="1" dirty="0" err="1"/>
              <a:t>Linkedin</a:t>
            </a:r>
            <a:r>
              <a:rPr lang="en-US" sz="1600" b="1" dirty="0"/>
              <a:t> - </a:t>
            </a:r>
            <a:r>
              <a:rPr lang="en-US" sz="1600" b="1" dirty="0">
                <a:hlinkClick r:id="rId3"/>
              </a:rPr>
              <a:t>https://www.linkedin.com/in/debayan-mitra-63282398/</a:t>
            </a:r>
            <a:endParaRPr lang="en-US" sz="1600" b="1" dirty="0"/>
          </a:p>
          <a:p>
            <a:r>
              <a:rPr lang="en-US" sz="1600" b="1" dirty="0" err="1"/>
              <a:t>Github</a:t>
            </a:r>
            <a:r>
              <a:rPr lang="en-US" sz="1600" b="1" dirty="0"/>
              <a:t> - </a:t>
            </a:r>
            <a:r>
              <a:rPr lang="en-US" sz="1600" b="1" dirty="0">
                <a:hlinkClick r:id="rId4"/>
              </a:rPr>
              <a:t>https://github.com/debayanmitra1993-data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36257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0CAB7-6793-45DD-8D2E-2660DE6A9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1941" y="1189607"/>
            <a:ext cx="4640811" cy="516680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Class imbalance observed, Buckle has fewer images than others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Stratified split into train : test (80:20)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Fetch images from Image URLs :</a:t>
            </a:r>
          </a:p>
          <a:p>
            <a:pPr marL="742813" lvl="1" indent="-285750">
              <a:buFont typeface="Wingdings" panose="05000000000000000000" pitchFamily="2" charset="2"/>
              <a:buChar char="Ø"/>
            </a:pPr>
            <a:r>
              <a:rPr lang="en-US" b="1" dirty="0"/>
              <a:t>skimage.io</a:t>
            </a:r>
            <a:r>
              <a:rPr lang="en-US" dirty="0"/>
              <a:t> -&gt; cv2.resize -&gt; (256,256,3)</a:t>
            </a:r>
          </a:p>
          <a:p>
            <a:pPr marL="742813" lvl="1" indent="-285750">
              <a:buFont typeface="Wingdings" panose="05000000000000000000" pitchFamily="2" charset="2"/>
              <a:buChar char="Ø"/>
            </a:pPr>
            <a:r>
              <a:rPr lang="en-US" dirty="0"/>
              <a:t>Store in </a:t>
            </a:r>
            <a:r>
              <a:rPr lang="en-US" dirty="0" err="1"/>
              <a:t>numpy.ndarray</a:t>
            </a:r>
            <a:r>
              <a:rPr lang="en-US" dirty="0"/>
              <a:t> – 4D matrix</a:t>
            </a:r>
          </a:p>
          <a:p>
            <a:pPr marL="1199876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(Batch Size,256,256,3)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/>
              <a:t>Keras</a:t>
            </a:r>
            <a:r>
              <a:rPr lang="en-US" b="1" dirty="0"/>
              <a:t> </a:t>
            </a:r>
            <a:r>
              <a:rPr lang="en-US" b="1" dirty="0" err="1"/>
              <a:t>ImageDataGenerator</a:t>
            </a:r>
            <a:r>
              <a:rPr lang="en-US" dirty="0"/>
              <a:t> to Augment Images</a:t>
            </a:r>
          </a:p>
          <a:p>
            <a:pPr marL="742813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rotation_range</a:t>
            </a:r>
            <a:r>
              <a:rPr lang="en-US" dirty="0"/>
              <a:t> = 10</a:t>
            </a:r>
          </a:p>
          <a:p>
            <a:pPr marL="742813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horizontal_flip</a:t>
            </a:r>
            <a:r>
              <a:rPr lang="en-US" dirty="0"/>
              <a:t> = True</a:t>
            </a:r>
          </a:p>
          <a:p>
            <a:pPr marL="742813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zoom_range</a:t>
            </a:r>
            <a:r>
              <a:rPr lang="en-US" dirty="0"/>
              <a:t> = 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19B77405-AD8C-4BAC-8001-37AE6D2F9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2619" y="2047638"/>
            <a:ext cx="4513262" cy="292338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ECBF4B6-2500-4212-8479-74C6A9691AC4}"/>
              </a:ext>
            </a:extLst>
          </p:cNvPr>
          <p:cNvSpPr txBox="1">
            <a:spLocks/>
          </p:cNvSpPr>
          <p:nvPr/>
        </p:nvSpPr>
        <p:spPr>
          <a:xfrm>
            <a:off x="677334" y="314326"/>
            <a:ext cx="5222281" cy="6089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700" b="1" dirty="0"/>
              <a:t>Data processing &amp; insights</a:t>
            </a:r>
          </a:p>
        </p:txBody>
      </p:sp>
    </p:spTree>
    <p:extLst>
      <p:ext uri="{BB962C8B-B14F-4D97-AF65-F5344CB8AC3E}">
        <p14:creationId xmlns:p14="http://schemas.microsoft.com/office/powerpoint/2010/main" val="61459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FE6D7-E618-420A-AC6D-3F5FDCAA1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62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Memory &amp; Time optimization hacks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801FB-0F6F-47FD-AC6E-F5F246234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4" y="1270029"/>
            <a:ext cx="4185623" cy="576262"/>
          </a:xfrm>
        </p:spPr>
        <p:txBody>
          <a:bodyPr/>
          <a:lstStyle/>
          <a:p>
            <a:r>
              <a:rPr lang="en-US" sz="1800" b="1" dirty="0"/>
              <a:t>Fetch 10,780 image URLs to local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6B006-AA43-4399-82B3-CD774754F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016369"/>
            <a:ext cx="4185623" cy="4298462"/>
          </a:xfrm>
        </p:spPr>
        <p:txBody>
          <a:bodyPr/>
          <a:lstStyle/>
          <a:p>
            <a:r>
              <a:rPr lang="en-US" sz="1400" dirty="0"/>
              <a:t>Server latency (Lag)</a:t>
            </a:r>
          </a:p>
          <a:p>
            <a:r>
              <a:rPr lang="en-US" sz="1400" b="1" dirty="0" err="1"/>
              <a:t>Multiprocess</a:t>
            </a:r>
            <a:r>
              <a:rPr lang="en-US" sz="1400" b="1" dirty="0"/>
              <a:t> </a:t>
            </a:r>
            <a:r>
              <a:rPr lang="en-US" sz="1400" b="1" dirty="0" err="1"/>
              <a:t>Threadpool</a:t>
            </a:r>
            <a:r>
              <a:rPr lang="en-US" sz="1400" dirty="0"/>
              <a:t> to fetch Image URLs</a:t>
            </a:r>
          </a:p>
          <a:p>
            <a:pPr lvl="1"/>
            <a:r>
              <a:rPr lang="en-US" sz="1400" dirty="0"/>
              <a:t>2 core CPU parallelization (</a:t>
            </a:r>
            <a:r>
              <a:rPr lang="en-US" sz="1400" dirty="0" err="1"/>
              <a:t>Colab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Reduce fetch time by 50%</a:t>
            </a:r>
          </a:p>
          <a:p>
            <a:pPr lvl="1"/>
            <a:r>
              <a:rPr lang="en-US" sz="1400" dirty="0"/>
              <a:t>Increase CPU cores for faster parallelization</a:t>
            </a:r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9CDCF-0ACB-40F0-8ECC-DF7C2FE04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1270029"/>
            <a:ext cx="4185618" cy="576262"/>
          </a:xfrm>
        </p:spPr>
        <p:txBody>
          <a:bodyPr/>
          <a:lstStyle/>
          <a:p>
            <a:r>
              <a:rPr lang="en-US" sz="1800" dirty="0"/>
              <a:t>Load (10780,256,256,3) </a:t>
            </a:r>
            <a:r>
              <a:rPr lang="en-US" sz="1800" dirty="0" err="1"/>
              <a:t>np.ndarray</a:t>
            </a:r>
            <a:r>
              <a:rPr lang="en-US" sz="1800" dirty="0"/>
              <a:t> into Memory - </a:t>
            </a:r>
            <a:r>
              <a:rPr lang="en-US" sz="1800" b="1" dirty="0" err="1"/>
              <a:t>MemoryError</a:t>
            </a:r>
            <a:endParaRPr lang="en-US" sz="1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AE1D25-922A-4B20-B7AC-10C0FDE45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29" y="4140095"/>
            <a:ext cx="4342102" cy="1751584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C116718-8A1A-49C5-8EAE-713F802AB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016369"/>
            <a:ext cx="4185617" cy="4024993"/>
          </a:xfrm>
        </p:spPr>
        <p:txBody>
          <a:bodyPr>
            <a:normAutofit/>
          </a:bodyPr>
          <a:lstStyle/>
          <a:p>
            <a:r>
              <a:rPr lang="en-US" sz="1400" b="1" dirty="0" err="1"/>
              <a:t>numpy.memmap</a:t>
            </a:r>
            <a:r>
              <a:rPr lang="en-US" sz="1400" b="1" dirty="0"/>
              <a:t> </a:t>
            </a:r>
            <a:r>
              <a:rPr lang="en-US" sz="1400" dirty="0"/>
              <a:t>(memory mapped file read)</a:t>
            </a:r>
          </a:p>
          <a:p>
            <a:r>
              <a:rPr lang="en-US" sz="1400" b="1" dirty="0" err="1"/>
              <a:t>numpy.savez_compressed</a:t>
            </a:r>
            <a:r>
              <a:rPr lang="en-US" sz="1400" b="1" dirty="0"/>
              <a:t>() – </a:t>
            </a:r>
            <a:r>
              <a:rPr lang="en-US" sz="1400" dirty="0"/>
              <a:t>Limited Google Drive space availability</a:t>
            </a:r>
          </a:p>
          <a:p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70EAFF-F541-4380-A729-57263B867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383" y="4140095"/>
            <a:ext cx="5478507" cy="142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31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AA144B-50FC-412B-82D0-C5586AF6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235" y="142044"/>
            <a:ext cx="8492940" cy="1029806"/>
          </a:xfrm>
        </p:spPr>
        <p:txBody>
          <a:bodyPr>
            <a:normAutofit fontScale="90000"/>
          </a:bodyPr>
          <a:lstStyle/>
          <a:p>
            <a:r>
              <a:rPr lang="en-US" dirty="0"/>
              <a:t>Deep learning Modelling approach – CNN Transfer learning (2 stage)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63E263-1DD0-4D44-BE63-68DD30E9287E}"/>
              </a:ext>
            </a:extLst>
          </p:cNvPr>
          <p:cNvSpPr/>
          <p:nvPr/>
        </p:nvSpPr>
        <p:spPr>
          <a:xfrm>
            <a:off x="781235" y="3613212"/>
            <a:ext cx="1127464" cy="102980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256x256</a:t>
            </a:r>
          </a:p>
          <a:p>
            <a:pPr algn="ctr"/>
            <a:r>
              <a:rPr lang="en-US" sz="1500" dirty="0"/>
              <a:t>Input 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680E34-DE58-45FA-96A2-A41269AF84E0}"/>
              </a:ext>
            </a:extLst>
          </p:cNvPr>
          <p:cNvSpPr/>
          <p:nvPr/>
        </p:nvSpPr>
        <p:spPr>
          <a:xfrm>
            <a:off x="2159905" y="3613212"/>
            <a:ext cx="825623" cy="102980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ResNet50 Block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F25762-36A7-49F8-B85A-CD399FCC8496}"/>
              </a:ext>
            </a:extLst>
          </p:cNvPr>
          <p:cNvSpPr/>
          <p:nvPr/>
        </p:nvSpPr>
        <p:spPr>
          <a:xfrm rot="16200000">
            <a:off x="2067760" y="3979415"/>
            <a:ext cx="2883928" cy="56373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Avg Pool 2D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44DF06-CED0-46D9-9668-42D925B1A482}"/>
              </a:ext>
            </a:extLst>
          </p:cNvPr>
          <p:cNvSpPr/>
          <p:nvPr/>
        </p:nvSpPr>
        <p:spPr>
          <a:xfrm rot="16200000">
            <a:off x="3511260" y="3920871"/>
            <a:ext cx="1895923" cy="55263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Dropout (0.3)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92EC0B-87E1-45D8-8ADA-9AB3E0E85772}"/>
              </a:ext>
            </a:extLst>
          </p:cNvPr>
          <p:cNvSpPr/>
          <p:nvPr/>
        </p:nvSpPr>
        <p:spPr>
          <a:xfrm rot="16200000">
            <a:off x="3972340" y="3929672"/>
            <a:ext cx="3127424" cy="67848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Dense(512)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196BC5D-C879-4F2C-BBE1-25860E4033D7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5674006" y="3911785"/>
            <a:ext cx="1877629" cy="5525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Dropout (0.4)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E4AD51-D600-4F45-B552-4C7F96017BF1}"/>
              </a:ext>
            </a:extLst>
          </p:cNvPr>
          <p:cNvSpPr/>
          <p:nvPr/>
        </p:nvSpPr>
        <p:spPr>
          <a:xfrm rot="16200000">
            <a:off x="5686240" y="3839916"/>
            <a:ext cx="4798368" cy="67848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Softmax</a:t>
            </a:r>
            <a:r>
              <a:rPr lang="en-US" dirty="0"/>
              <a:t> (6)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96D956-FA15-4290-9397-6B437BED49D1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1908699" y="4128117"/>
            <a:ext cx="251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8E38F9-990D-42D4-A791-767C9DBEF1E2}"/>
              </a:ext>
            </a:extLst>
          </p:cNvPr>
          <p:cNvCxnSpPr>
            <a:stCxn id="5" idx="3"/>
          </p:cNvCxnSpPr>
          <p:nvPr/>
        </p:nvCxnSpPr>
        <p:spPr>
          <a:xfrm flipV="1">
            <a:off x="2985528" y="4128116"/>
            <a:ext cx="2423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FB83713-0ADC-4280-86B8-6635813653ED}"/>
              </a:ext>
            </a:extLst>
          </p:cNvPr>
          <p:cNvCxnSpPr/>
          <p:nvPr/>
        </p:nvCxnSpPr>
        <p:spPr>
          <a:xfrm>
            <a:off x="3779588" y="4128116"/>
            <a:ext cx="403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6EB811-AA5E-4FF9-9AB0-B214F8BA5321}"/>
              </a:ext>
            </a:extLst>
          </p:cNvPr>
          <p:cNvCxnSpPr>
            <a:cxnSpLocks/>
          </p:cNvCxnSpPr>
          <p:nvPr/>
        </p:nvCxnSpPr>
        <p:spPr>
          <a:xfrm>
            <a:off x="4735539" y="4152799"/>
            <a:ext cx="461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25E767F-9BA0-4B6C-A33A-A3FA817B9FC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901618" y="4188040"/>
            <a:ext cx="434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11E140F-95DB-43B1-B426-E2CA9FB51398}"/>
              </a:ext>
            </a:extLst>
          </p:cNvPr>
          <p:cNvCxnSpPr>
            <a:stCxn id="11" idx="2"/>
          </p:cNvCxnSpPr>
          <p:nvPr/>
        </p:nvCxnSpPr>
        <p:spPr>
          <a:xfrm>
            <a:off x="6889076" y="4188040"/>
            <a:ext cx="857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21A6C45-C4A5-4960-AA89-6FAB7AD681F9}"/>
              </a:ext>
            </a:extLst>
          </p:cNvPr>
          <p:cNvSpPr txBox="1"/>
          <p:nvPr/>
        </p:nvSpPr>
        <p:spPr>
          <a:xfrm>
            <a:off x="592995" y="1335497"/>
            <a:ext cx="6882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Stage 1</a:t>
            </a:r>
            <a:r>
              <a:rPr lang="en-US" dirty="0"/>
              <a:t> – (Freeze ResNet50, Train Top layers only)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Stage 2</a:t>
            </a:r>
            <a:r>
              <a:rPr lang="en-US" dirty="0"/>
              <a:t> – (Unfreeze ResNet50, Train all layers)</a:t>
            </a:r>
          </a:p>
        </p:txBody>
      </p:sp>
    </p:spTree>
    <p:extLst>
      <p:ext uri="{BB962C8B-B14F-4D97-AF65-F5344CB8AC3E}">
        <p14:creationId xmlns:p14="http://schemas.microsoft.com/office/powerpoint/2010/main" val="454425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AA144B-50FC-412B-82D0-C5586AF6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235" y="142044"/>
            <a:ext cx="8492940" cy="1029806"/>
          </a:xfrm>
        </p:spPr>
        <p:txBody>
          <a:bodyPr>
            <a:normAutofit/>
          </a:bodyPr>
          <a:lstStyle/>
          <a:p>
            <a:r>
              <a:rPr lang="en-US" dirty="0"/>
              <a:t>CNN Modelling (Approach 1)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1A6C45-C4A5-4960-AA89-6FAB7AD681F9}"/>
              </a:ext>
            </a:extLst>
          </p:cNvPr>
          <p:cNvSpPr txBox="1"/>
          <p:nvPr/>
        </p:nvSpPr>
        <p:spPr>
          <a:xfrm>
            <a:off x="781235" y="1171850"/>
            <a:ext cx="8036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Use each of 5 image views as each row in the training data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For ‘n’ images -&gt; (5 x n) training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87.5 % Test accuracy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Recall Matrix (Accuracy per class) to evaluate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Buckle, Zipper Confusions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7CEC30-5CD1-404C-B71E-7D1AA2950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45" y="2864292"/>
            <a:ext cx="5023964" cy="31738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CA1784-07ED-424D-BFE7-21A29E527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015" y="2725445"/>
            <a:ext cx="4528247" cy="345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9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AA144B-50FC-412B-82D0-C5586AF6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235" y="142044"/>
            <a:ext cx="8492940" cy="1029806"/>
          </a:xfrm>
        </p:spPr>
        <p:txBody>
          <a:bodyPr>
            <a:normAutofit/>
          </a:bodyPr>
          <a:lstStyle/>
          <a:p>
            <a:r>
              <a:rPr lang="en-US" dirty="0"/>
              <a:t>CNN Modelling (Approach 2)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1A6C45-C4A5-4960-AA89-6FAB7AD681F9}"/>
              </a:ext>
            </a:extLst>
          </p:cNvPr>
          <p:cNvSpPr txBox="1"/>
          <p:nvPr/>
        </p:nvSpPr>
        <p:spPr>
          <a:xfrm>
            <a:off x="781235" y="1171850"/>
            <a:ext cx="8036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/>
              <a:t>Use only relevant Image views for each class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/>
              <a:t>Take a look at few of the examples for each of the 6 classes and decide which angle view best gives feature prominence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500" dirty="0"/>
              <a:t>Backstrap, Slip on, Zipper, Hook &amp; Look - (use View 1 only)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500" dirty="0"/>
              <a:t>Buckle (View 1 &amp; View 2)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500" dirty="0"/>
              <a:t>Lace (View 2)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b="1" dirty="0"/>
              <a:t>90.8% Test accuracy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/>
              <a:t>Zipper &amp; Buckle accuracy improves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09A9D9-A809-46F8-B3F9-6CCDC2555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05" y="3572507"/>
            <a:ext cx="4946757" cy="30674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D75746-5A9B-4689-9193-AB77265AA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495" y="2981325"/>
            <a:ext cx="462487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78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AA144B-50FC-412B-82D0-C5586AF6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235" y="142044"/>
            <a:ext cx="8492940" cy="1029806"/>
          </a:xfrm>
        </p:spPr>
        <p:txBody>
          <a:bodyPr>
            <a:normAutofit/>
          </a:bodyPr>
          <a:lstStyle/>
          <a:p>
            <a:r>
              <a:rPr lang="en-US" dirty="0"/>
              <a:t>CNN Modelling (Approach 3)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1A6C45-C4A5-4960-AA89-6FAB7AD681F9}"/>
              </a:ext>
            </a:extLst>
          </p:cNvPr>
          <p:cNvSpPr txBox="1"/>
          <p:nvPr/>
        </p:nvSpPr>
        <p:spPr>
          <a:xfrm>
            <a:off x="701336" y="1171850"/>
            <a:ext cx="8036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/>
              <a:t>Feature Extractor from 5 parallel ResNet50 -&gt; 4x4 </a:t>
            </a:r>
            <a:r>
              <a:rPr lang="en-US" sz="1500" dirty="0" err="1"/>
              <a:t>MaxPool</a:t>
            </a:r>
            <a:r>
              <a:rPr lang="en-US" sz="1500" dirty="0"/>
              <a:t> Blocks for 5 image views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BE11B9-523E-4C22-853A-5F84F267A2CB}"/>
              </a:ext>
            </a:extLst>
          </p:cNvPr>
          <p:cNvSpPr/>
          <p:nvPr/>
        </p:nvSpPr>
        <p:spPr>
          <a:xfrm>
            <a:off x="594804" y="1686752"/>
            <a:ext cx="798990" cy="64807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256x256</a:t>
            </a:r>
          </a:p>
          <a:p>
            <a:pPr algn="ctr"/>
            <a:r>
              <a:rPr lang="en-US" sz="1200" dirty="0"/>
              <a:t>Input image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7765F7-676A-4ED2-9E5A-DFD4D78515B6}"/>
              </a:ext>
            </a:extLst>
          </p:cNvPr>
          <p:cNvSpPr/>
          <p:nvPr/>
        </p:nvSpPr>
        <p:spPr>
          <a:xfrm>
            <a:off x="594804" y="2524821"/>
            <a:ext cx="798990" cy="64807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256x256</a:t>
            </a:r>
          </a:p>
          <a:p>
            <a:pPr algn="ctr"/>
            <a:r>
              <a:rPr lang="en-US" sz="1200" dirty="0"/>
              <a:t>Input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7B7A52-9D63-4407-AFB0-491B1B6E649F}"/>
              </a:ext>
            </a:extLst>
          </p:cNvPr>
          <p:cNvSpPr/>
          <p:nvPr/>
        </p:nvSpPr>
        <p:spPr>
          <a:xfrm>
            <a:off x="594804" y="3362890"/>
            <a:ext cx="798990" cy="64807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256x256</a:t>
            </a:r>
          </a:p>
          <a:p>
            <a:pPr algn="ctr"/>
            <a:r>
              <a:rPr lang="en-US" sz="1200" dirty="0"/>
              <a:t>Input 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D7B6BA-7C16-4F92-9F05-5EE45184D40B}"/>
              </a:ext>
            </a:extLst>
          </p:cNvPr>
          <p:cNvSpPr/>
          <p:nvPr/>
        </p:nvSpPr>
        <p:spPr>
          <a:xfrm>
            <a:off x="594804" y="4200959"/>
            <a:ext cx="798990" cy="64807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256x256</a:t>
            </a:r>
          </a:p>
          <a:p>
            <a:pPr algn="ctr"/>
            <a:r>
              <a:rPr lang="en-US" sz="1200" dirty="0"/>
              <a:t>Input image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6DA12E-A09B-491A-AA2B-7390DA26F330}"/>
              </a:ext>
            </a:extLst>
          </p:cNvPr>
          <p:cNvSpPr/>
          <p:nvPr/>
        </p:nvSpPr>
        <p:spPr>
          <a:xfrm>
            <a:off x="594804" y="5038074"/>
            <a:ext cx="798990" cy="64807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256x256</a:t>
            </a:r>
          </a:p>
          <a:p>
            <a:pPr algn="ctr"/>
            <a:r>
              <a:rPr lang="en-US" sz="1200" dirty="0"/>
              <a:t>Input image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4C8F2A-C7B4-4D7B-8ED0-D9BEBD1DD8D8}"/>
              </a:ext>
            </a:extLst>
          </p:cNvPr>
          <p:cNvSpPr/>
          <p:nvPr/>
        </p:nvSpPr>
        <p:spPr>
          <a:xfrm>
            <a:off x="1964597" y="1686753"/>
            <a:ext cx="798991" cy="6480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ResNet50 Block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AB86E5-CCCE-4F5F-BF6E-AAA44E6B8C15}"/>
              </a:ext>
            </a:extLst>
          </p:cNvPr>
          <p:cNvSpPr/>
          <p:nvPr/>
        </p:nvSpPr>
        <p:spPr>
          <a:xfrm>
            <a:off x="1964597" y="2524821"/>
            <a:ext cx="798991" cy="6480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ResNet50 Block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4F82AF-8295-44CE-A653-8F06068F451C}"/>
              </a:ext>
            </a:extLst>
          </p:cNvPr>
          <p:cNvSpPr/>
          <p:nvPr/>
        </p:nvSpPr>
        <p:spPr>
          <a:xfrm>
            <a:off x="1964596" y="3361066"/>
            <a:ext cx="798991" cy="6480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ResNet50 Block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F98B4D-4D06-4E99-8CBF-21D9048A9C47}"/>
              </a:ext>
            </a:extLst>
          </p:cNvPr>
          <p:cNvSpPr/>
          <p:nvPr/>
        </p:nvSpPr>
        <p:spPr>
          <a:xfrm>
            <a:off x="1964596" y="4197311"/>
            <a:ext cx="798991" cy="6480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ResNet50 Block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DAB985-608D-4FDF-AC8C-FA084E3760A6}"/>
              </a:ext>
            </a:extLst>
          </p:cNvPr>
          <p:cNvSpPr/>
          <p:nvPr/>
        </p:nvSpPr>
        <p:spPr>
          <a:xfrm>
            <a:off x="1964595" y="5033556"/>
            <a:ext cx="798991" cy="6480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ResNet50 Block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062234-084E-417A-9340-5EDD83338217}"/>
              </a:ext>
            </a:extLst>
          </p:cNvPr>
          <p:cNvSpPr/>
          <p:nvPr/>
        </p:nvSpPr>
        <p:spPr>
          <a:xfrm>
            <a:off x="3334391" y="1686752"/>
            <a:ext cx="798990" cy="6480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4x4 </a:t>
            </a:r>
            <a:r>
              <a:rPr lang="en-US" sz="1200" dirty="0" err="1"/>
              <a:t>MaxPool</a:t>
            </a:r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FCDEA9-E7DD-4879-8FFF-E5410141C70E}"/>
              </a:ext>
            </a:extLst>
          </p:cNvPr>
          <p:cNvSpPr/>
          <p:nvPr/>
        </p:nvSpPr>
        <p:spPr>
          <a:xfrm>
            <a:off x="3334391" y="2524821"/>
            <a:ext cx="798990" cy="6480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4x4 </a:t>
            </a:r>
            <a:r>
              <a:rPr lang="en-US" sz="1200" dirty="0" err="1"/>
              <a:t>MaxPool</a:t>
            </a:r>
            <a:endParaRPr lang="en-US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97875B-D1E7-4E94-96B9-20869A1D6D32}"/>
              </a:ext>
            </a:extLst>
          </p:cNvPr>
          <p:cNvSpPr/>
          <p:nvPr/>
        </p:nvSpPr>
        <p:spPr>
          <a:xfrm>
            <a:off x="3334391" y="3361066"/>
            <a:ext cx="798990" cy="6480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4x4 </a:t>
            </a:r>
            <a:r>
              <a:rPr lang="en-US" sz="1200" dirty="0" err="1"/>
              <a:t>MaxPool</a:t>
            </a:r>
            <a:endParaRPr lang="en-US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9734C0-E59E-4757-A7C5-79AA38671429}"/>
              </a:ext>
            </a:extLst>
          </p:cNvPr>
          <p:cNvSpPr/>
          <p:nvPr/>
        </p:nvSpPr>
        <p:spPr>
          <a:xfrm>
            <a:off x="3334391" y="4197311"/>
            <a:ext cx="798990" cy="6480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4x4 </a:t>
            </a:r>
            <a:r>
              <a:rPr lang="en-US" sz="1200" dirty="0" err="1"/>
              <a:t>MaxPool</a:t>
            </a:r>
            <a:endParaRPr 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4FDE4B-0A74-4D38-A808-74F06F9705DF}"/>
              </a:ext>
            </a:extLst>
          </p:cNvPr>
          <p:cNvSpPr/>
          <p:nvPr/>
        </p:nvSpPr>
        <p:spPr>
          <a:xfrm>
            <a:off x="3334387" y="5033556"/>
            <a:ext cx="798990" cy="6480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4x4 </a:t>
            </a:r>
            <a:r>
              <a:rPr lang="en-US" sz="1200" dirty="0" err="1"/>
              <a:t>MaxPool</a:t>
            </a:r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14F6BD-B148-4719-A3E2-F34047544BED}"/>
              </a:ext>
            </a:extLst>
          </p:cNvPr>
          <p:cNvSpPr/>
          <p:nvPr/>
        </p:nvSpPr>
        <p:spPr>
          <a:xfrm rot="16200000">
            <a:off x="4752808" y="1769912"/>
            <a:ext cx="839812" cy="29001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Flatten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EBD57D4-B6B3-4F11-AFDC-DE19DB7134BA}"/>
              </a:ext>
            </a:extLst>
          </p:cNvPr>
          <p:cNvSpPr/>
          <p:nvPr/>
        </p:nvSpPr>
        <p:spPr>
          <a:xfrm rot="16200000">
            <a:off x="4752808" y="2699370"/>
            <a:ext cx="839812" cy="29001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Flatten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B2A740-B7D0-4356-981F-E985A5B00951}"/>
              </a:ext>
            </a:extLst>
          </p:cNvPr>
          <p:cNvSpPr/>
          <p:nvPr/>
        </p:nvSpPr>
        <p:spPr>
          <a:xfrm rot="16200000">
            <a:off x="4752808" y="3600453"/>
            <a:ext cx="839812" cy="29001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Flatten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62DD98-D1C2-414F-B266-485BD832CA82}"/>
              </a:ext>
            </a:extLst>
          </p:cNvPr>
          <p:cNvSpPr/>
          <p:nvPr/>
        </p:nvSpPr>
        <p:spPr>
          <a:xfrm rot="16200000">
            <a:off x="4752808" y="4501535"/>
            <a:ext cx="839812" cy="29001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Flatten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01A2CF-65C2-4916-964E-008D6E4E8A8A}"/>
              </a:ext>
            </a:extLst>
          </p:cNvPr>
          <p:cNvSpPr/>
          <p:nvPr/>
        </p:nvSpPr>
        <p:spPr>
          <a:xfrm rot="16200000">
            <a:off x="4752808" y="5409273"/>
            <a:ext cx="839812" cy="29001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Flatten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816B47-64E5-404D-AA93-E11393D4EDDB}"/>
              </a:ext>
            </a:extLst>
          </p:cNvPr>
          <p:cNvSpPr/>
          <p:nvPr/>
        </p:nvSpPr>
        <p:spPr>
          <a:xfrm rot="16200000">
            <a:off x="4849506" y="3235260"/>
            <a:ext cx="3127424" cy="67848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C0NCATENATE</a:t>
            </a:r>
          </a:p>
          <a:p>
            <a:pPr algn="ctr"/>
            <a:r>
              <a:rPr lang="en-US" dirty="0"/>
              <a:t>Dense(512)</a:t>
            </a:r>
          </a:p>
        </p:txBody>
      </p:sp>
      <p:sp>
        <p:nvSpPr>
          <p:cNvPr id="31" name="Content Placeholder 10">
            <a:extLst>
              <a:ext uri="{FF2B5EF4-FFF2-40B4-BE49-F238E27FC236}">
                <a16:creationId xmlns:a16="http://schemas.microsoft.com/office/drawing/2014/main" id="{6E064B18-19ED-4A7F-83C2-3132B3E66517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6381455" y="3246761"/>
            <a:ext cx="1877629" cy="43375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Dropout (0.4)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03D06A-63B1-460F-B8CD-BDC795C608A0}"/>
              </a:ext>
            </a:extLst>
          </p:cNvPr>
          <p:cNvSpPr/>
          <p:nvPr/>
        </p:nvSpPr>
        <p:spPr>
          <a:xfrm rot="16200000">
            <a:off x="6987425" y="3333281"/>
            <a:ext cx="2590460" cy="4337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Softmax</a:t>
            </a:r>
            <a:r>
              <a:rPr lang="en-US" dirty="0"/>
              <a:t> (6)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1FECA1-199D-4BB9-8B6B-3331EDC72417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1393794" y="2010790"/>
            <a:ext cx="5708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9BEA58-DB49-4398-A9EA-32D5020EBA0A}"/>
              </a:ext>
            </a:extLst>
          </p:cNvPr>
          <p:cNvCxnSpPr>
            <a:cxnSpLocks/>
          </p:cNvCxnSpPr>
          <p:nvPr/>
        </p:nvCxnSpPr>
        <p:spPr>
          <a:xfrm>
            <a:off x="1393792" y="2844378"/>
            <a:ext cx="5708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C227A6-5D99-41FA-A1CE-4CF171701BE8}"/>
              </a:ext>
            </a:extLst>
          </p:cNvPr>
          <p:cNvCxnSpPr>
            <a:cxnSpLocks/>
          </p:cNvCxnSpPr>
          <p:nvPr/>
        </p:nvCxnSpPr>
        <p:spPr>
          <a:xfrm>
            <a:off x="1414878" y="3677965"/>
            <a:ext cx="5708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38A7BA-69B4-4C56-ADE8-0B948AD70BF6}"/>
              </a:ext>
            </a:extLst>
          </p:cNvPr>
          <p:cNvCxnSpPr>
            <a:cxnSpLocks/>
          </p:cNvCxnSpPr>
          <p:nvPr/>
        </p:nvCxnSpPr>
        <p:spPr>
          <a:xfrm>
            <a:off x="1414878" y="4511551"/>
            <a:ext cx="5708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29D823-091E-4D6D-A49F-16F97D389621}"/>
              </a:ext>
            </a:extLst>
          </p:cNvPr>
          <p:cNvCxnSpPr>
            <a:cxnSpLocks/>
          </p:cNvCxnSpPr>
          <p:nvPr/>
        </p:nvCxnSpPr>
        <p:spPr>
          <a:xfrm>
            <a:off x="1386641" y="5345136"/>
            <a:ext cx="5708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1942ADD-D554-43B4-ABD8-971D4633B24A}"/>
              </a:ext>
            </a:extLst>
          </p:cNvPr>
          <p:cNvCxnSpPr>
            <a:cxnSpLocks/>
          </p:cNvCxnSpPr>
          <p:nvPr/>
        </p:nvCxnSpPr>
        <p:spPr>
          <a:xfrm>
            <a:off x="2763584" y="2018368"/>
            <a:ext cx="5708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6A49A39-D0B6-4A63-8783-C06A66A07B03}"/>
              </a:ext>
            </a:extLst>
          </p:cNvPr>
          <p:cNvCxnSpPr>
            <a:cxnSpLocks/>
          </p:cNvCxnSpPr>
          <p:nvPr/>
        </p:nvCxnSpPr>
        <p:spPr>
          <a:xfrm>
            <a:off x="2742504" y="2859531"/>
            <a:ext cx="5708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24290B-F7F5-4649-994A-26B8819643AC}"/>
              </a:ext>
            </a:extLst>
          </p:cNvPr>
          <p:cNvCxnSpPr>
            <a:cxnSpLocks/>
          </p:cNvCxnSpPr>
          <p:nvPr/>
        </p:nvCxnSpPr>
        <p:spPr>
          <a:xfrm>
            <a:off x="2784673" y="3677964"/>
            <a:ext cx="5708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D910032-7914-4851-9A86-B68A18C44B95}"/>
              </a:ext>
            </a:extLst>
          </p:cNvPr>
          <p:cNvCxnSpPr>
            <a:cxnSpLocks/>
          </p:cNvCxnSpPr>
          <p:nvPr/>
        </p:nvCxnSpPr>
        <p:spPr>
          <a:xfrm>
            <a:off x="2763583" y="4497746"/>
            <a:ext cx="5708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A1D9E46-1FCA-44C7-911A-4BC25EA48514}"/>
              </a:ext>
            </a:extLst>
          </p:cNvPr>
          <p:cNvCxnSpPr>
            <a:cxnSpLocks/>
          </p:cNvCxnSpPr>
          <p:nvPr/>
        </p:nvCxnSpPr>
        <p:spPr>
          <a:xfrm>
            <a:off x="2761979" y="5352277"/>
            <a:ext cx="5708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6E2D213-578D-430E-B41E-6A30B300A194}"/>
              </a:ext>
            </a:extLst>
          </p:cNvPr>
          <p:cNvCxnSpPr>
            <a:cxnSpLocks/>
          </p:cNvCxnSpPr>
          <p:nvPr/>
        </p:nvCxnSpPr>
        <p:spPr>
          <a:xfrm>
            <a:off x="4189854" y="2018368"/>
            <a:ext cx="837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208C65-D1CD-4E30-AB54-5D62A2E27E0D}"/>
              </a:ext>
            </a:extLst>
          </p:cNvPr>
          <p:cNvCxnSpPr>
            <a:cxnSpLocks/>
          </p:cNvCxnSpPr>
          <p:nvPr/>
        </p:nvCxnSpPr>
        <p:spPr>
          <a:xfrm>
            <a:off x="4189854" y="2844378"/>
            <a:ext cx="837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2940700-098A-4227-93C2-B6EED05B6FB9}"/>
              </a:ext>
            </a:extLst>
          </p:cNvPr>
          <p:cNvCxnSpPr>
            <a:cxnSpLocks/>
          </p:cNvCxnSpPr>
          <p:nvPr/>
        </p:nvCxnSpPr>
        <p:spPr>
          <a:xfrm>
            <a:off x="4189854" y="3677964"/>
            <a:ext cx="837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6245790-4B18-4D5C-AD13-DE94C9E5A3E3}"/>
              </a:ext>
            </a:extLst>
          </p:cNvPr>
          <p:cNvCxnSpPr>
            <a:cxnSpLocks/>
          </p:cNvCxnSpPr>
          <p:nvPr/>
        </p:nvCxnSpPr>
        <p:spPr>
          <a:xfrm>
            <a:off x="4189854" y="4525045"/>
            <a:ext cx="837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DE1F4E8-F154-4D8C-9983-3C41714CC64B}"/>
              </a:ext>
            </a:extLst>
          </p:cNvPr>
          <p:cNvCxnSpPr>
            <a:cxnSpLocks/>
          </p:cNvCxnSpPr>
          <p:nvPr/>
        </p:nvCxnSpPr>
        <p:spPr>
          <a:xfrm>
            <a:off x="4189853" y="5362112"/>
            <a:ext cx="837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4AB4276-E324-4A9C-9DEE-49541B1DE958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5317723" y="1914921"/>
            <a:ext cx="756254" cy="1659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CDA0E2F-1742-4965-ACFD-299B2D3BA7D8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5317723" y="2844379"/>
            <a:ext cx="756254" cy="73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E6E4290-2CC7-4E0A-BD05-02BDED1C9065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 flipV="1">
            <a:off x="5317723" y="3574502"/>
            <a:ext cx="756254" cy="170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1BF4930-1387-437A-ADA2-0D2167B8F149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 flipV="1">
            <a:off x="5317723" y="3574502"/>
            <a:ext cx="756254" cy="1072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2172AB5-DF99-469C-934D-9DCCE6DC9336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flipV="1">
            <a:off x="5317723" y="3574502"/>
            <a:ext cx="756254" cy="1979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C515B27-0F51-4520-B8FC-0FDB0144BF65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752460" y="3463636"/>
            <a:ext cx="350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E8CDCBC-8B01-4D79-B133-59EF93627739}"/>
              </a:ext>
            </a:extLst>
          </p:cNvPr>
          <p:cNvCxnSpPr>
            <a:cxnSpLocks/>
          </p:cNvCxnSpPr>
          <p:nvPr/>
        </p:nvCxnSpPr>
        <p:spPr>
          <a:xfrm>
            <a:off x="7632029" y="3463636"/>
            <a:ext cx="340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353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AA144B-50FC-412B-82D0-C5586AF6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235" y="142044"/>
            <a:ext cx="8492940" cy="102980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1A6C45-C4A5-4960-AA89-6FAB7AD681F9}"/>
              </a:ext>
            </a:extLst>
          </p:cNvPr>
          <p:cNvSpPr txBox="1"/>
          <p:nvPr/>
        </p:nvSpPr>
        <p:spPr>
          <a:xfrm>
            <a:off x="781235" y="1171850"/>
            <a:ext cx="8036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/>
              <a:t>87.1% Test accuracy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/>
              <a:t>60% Recall accuracy for Buckle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8D80B-62C6-4D42-A325-6E8EF870A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3322225"/>
            <a:ext cx="4766708" cy="30071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B143C2-E9C4-4533-A7C5-3C2B1C77D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714" y="2676525"/>
            <a:ext cx="4255436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58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1580-AFE2-482A-9908-C52041CE7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825"/>
          </a:xfrm>
        </p:spPr>
        <p:txBody>
          <a:bodyPr/>
          <a:lstStyle/>
          <a:p>
            <a:r>
              <a:rPr lang="en-US" dirty="0"/>
              <a:t>Hyperparameters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D6958-B59E-462F-92BC-CAC686445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 size = 8 for Model 3 (for optimum memory usage)</a:t>
            </a:r>
          </a:p>
          <a:p>
            <a:r>
              <a:rPr lang="en-US" dirty="0"/>
              <a:t>Batch size = 64 for Model 1,2</a:t>
            </a:r>
          </a:p>
          <a:p>
            <a:r>
              <a:rPr lang="en-US" dirty="0"/>
              <a:t>Adam optimizer (</a:t>
            </a:r>
            <a:r>
              <a:rPr lang="en-US" dirty="0" err="1"/>
              <a:t>lr</a:t>
            </a:r>
            <a:r>
              <a:rPr lang="en-US" dirty="0"/>
              <a:t> = 1e-4)</a:t>
            </a:r>
          </a:p>
          <a:p>
            <a:r>
              <a:rPr lang="en-US" dirty="0"/>
              <a:t>Image Augmentations (</a:t>
            </a:r>
            <a:r>
              <a:rPr lang="en-US" dirty="0" err="1"/>
              <a:t>ImageDataGenerator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Horizontal_flip</a:t>
            </a:r>
            <a:r>
              <a:rPr lang="en-US" dirty="0"/>
              <a:t> = True, </a:t>
            </a:r>
            <a:r>
              <a:rPr lang="en-US" dirty="0" err="1"/>
              <a:t>rotation_range</a:t>
            </a:r>
            <a:r>
              <a:rPr lang="en-US" dirty="0"/>
              <a:t> = 20, </a:t>
            </a:r>
            <a:r>
              <a:rPr lang="en-US" dirty="0" err="1"/>
              <a:t>zoom_range</a:t>
            </a:r>
            <a:r>
              <a:rPr lang="en-US" dirty="0"/>
              <a:t> = 1</a:t>
            </a:r>
          </a:p>
          <a:p>
            <a:pPr lvl="1"/>
            <a:r>
              <a:rPr lang="en-US" b="1" dirty="0"/>
              <a:t>Not significant improvement in test accuracy observed</a:t>
            </a:r>
          </a:p>
          <a:p>
            <a:r>
              <a:rPr lang="en-US" dirty="0" err="1"/>
              <a:t>ElasticNet</a:t>
            </a:r>
            <a:r>
              <a:rPr lang="en-US" dirty="0"/>
              <a:t> </a:t>
            </a:r>
            <a:r>
              <a:rPr lang="en-US" dirty="0" err="1"/>
              <a:t>regularizer</a:t>
            </a:r>
            <a:r>
              <a:rPr lang="en-US" dirty="0"/>
              <a:t> on Final Dense Layer – (L1 = 1e-5, L2 = 1e-4)</a:t>
            </a:r>
          </a:p>
          <a:p>
            <a:pPr lvl="1"/>
            <a:r>
              <a:rPr lang="en-US" b="1" dirty="0"/>
              <a:t>+3 % increase in test accuracy, reduced overfit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40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AA144B-50FC-412B-82D0-C5586AF6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235" y="142044"/>
            <a:ext cx="8492940" cy="713349"/>
          </a:xfrm>
        </p:spPr>
        <p:txBody>
          <a:bodyPr>
            <a:normAutofit/>
          </a:bodyPr>
          <a:lstStyle/>
          <a:p>
            <a:r>
              <a:rPr lang="en-US" dirty="0"/>
              <a:t>Final Model Used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1A6C45-C4A5-4960-AA89-6FAB7AD681F9}"/>
              </a:ext>
            </a:extLst>
          </p:cNvPr>
          <p:cNvSpPr txBox="1"/>
          <p:nvPr/>
        </p:nvSpPr>
        <p:spPr>
          <a:xfrm>
            <a:off x="781235" y="660836"/>
            <a:ext cx="8036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/>
              <a:t>Feed each Image view into Model 1, output most common prediction from 5 images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/>
              <a:t>For multi mode -&gt; use prediction(view 1) as output</a:t>
            </a:r>
            <a:endParaRPr lang="en-US" sz="15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b="1" dirty="0"/>
              <a:t>Prediction View 1</a:t>
            </a:r>
            <a:r>
              <a:rPr lang="en-US" sz="1500" dirty="0"/>
              <a:t> is chosen in the exception block (best Cross Validation accuracy)</a:t>
            </a:r>
            <a:endParaRPr lang="en-US" sz="15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b="1" dirty="0"/>
              <a:t>93.2 % Test accuracy</a:t>
            </a:r>
            <a:endParaRPr lang="en-US" sz="15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BE11B9-523E-4C22-853A-5F84F267A2CB}"/>
              </a:ext>
            </a:extLst>
          </p:cNvPr>
          <p:cNvSpPr/>
          <p:nvPr/>
        </p:nvSpPr>
        <p:spPr>
          <a:xfrm>
            <a:off x="594804" y="1826289"/>
            <a:ext cx="798990" cy="36900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Image view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7765F7-676A-4ED2-9E5A-DFD4D78515B6}"/>
              </a:ext>
            </a:extLst>
          </p:cNvPr>
          <p:cNvSpPr/>
          <p:nvPr/>
        </p:nvSpPr>
        <p:spPr>
          <a:xfrm>
            <a:off x="594804" y="2664358"/>
            <a:ext cx="798990" cy="36900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Image view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7B7A52-9D63-4407-AFB0-491B1B6E649F}"/>
              </a:ext>
            </a:extLst>
          </p:cNvPr>
          <p:cNvSpPr/>
          <p:nvPr/>
        </p:nvSpPr>
        <p:spPr>
          <a:xfrm>
            <a:off x="594804" y="3502427"/>
            <a:ext cx="798990" cy="36900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Image view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D7B6BA-7C16-4F92-9F05-5EE45184D40B}"/>
              </a:ext>
            </a:extLst>
          </p:cNvPr>
          <p:cNvSpPr/>
          <p:nvPr/>
        </p:nvSpPr>
        <p:spPr>
          <a:xfrm>
            <a:off x="594804" y="4340496"/>
            <a:ext cx="798990" cy="36900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Image view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6DA12E-A09B-491A-AA2B-7390DA26F330}"/>
              </a:ext>
            </a:extLst>
          </p:cNvPr>
          <p:cNvSpPr/>
          <p:nvPr/>
        </p:nvSpPr>
        <p:spPr>
          <a:xfrm>
            <a:off x="594804" y="5177611"/>
            <a:ext cx="798990" cy="36900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Image view 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4F82AF-8295-44CE-A653-8F06068F451C}"/>
              </a:ext>
            </a:extLst>
          </p:cNvPr>
          <p:cNvSpPr/>
          <p:nvPr/>
        </p:nvSpPr>
        <p:spPr>
          <a:xfrm>
            <a:off x="1964596" y="3361066"/>
            <a:ext cx="798991" cy="6480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MODEL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062234-084E-417A-9340-5EDD83338217}"/>
              </a:ext>
            </a:extLst>
          </p:cNvPr>
          <p:cNvSpPr/>
          <p:nvPr/>
        </p:nvSpPr>
        <p:spPr>
          <a:xfrm>
            <a:off x="3334390" y="1686752"/>
            <a:ext cx="1046267" cy="6480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Prediction view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FCDEA9-E7DD-4879-8FFF-E5410141C70E}"/>
              </a:ext>
            </a:extLst>
          </p:cNvPr>
          <p:cNvSpPr/>
          <p:nvPr/>
        </p:nvSpPr>
        <p:spPr>
          <a:xfrm>
            <a:off x="3334391" y="2524821"/>
            <a:ext cx="1046266" cy="6480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Prediction view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97875B-D1E7-4E94-96B9-20869A1D6D32}"/>
              </a:ext>
            </a:extLst>
          </p:cNvPr>
          <p:cNvSpPr/>
          <p:nvPr/>
        </p:nvSpPr>
        <p:spPr>
          <a:xfrm>
            <a:off x="3334390" y="3361066"/>
            <a:ext cx="1025187" cy="6480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Prediction view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9734C0-E59E-4757-A7C5-79AA38671429}"/>
              </a:ext>
            </a:extLst>
          </p:cNvPr>
          <p:cNvSpPr/>
          <p:nvPr/>
        </p:nvSpPr>
        <p:spPr>
          <a:xfrm>
            <a:off x="3334391" y="4197311"/>
            <a:ext cx="1044662" cy="6480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Prediction view 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4FDE4B-0A74-4D38-A808-74F06F9705DF}"/>
              </a:ext>
            </a:extLst>
          </p:cNvPr>
          <p:cNvSpPr/>
          <p:nvPr/>
        </p:nvSpPr>
        <p:spPr>
          <a:xfrm>
            <a:off x="3334386" y="5033556"/>
            <a:ext cx="1025187" cy="6480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Prediction view 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816B47-64E5-404D-AA93-E11393D4EDDB}"/>
              </a:ext>
            </a:extLst>
          </p:cNvPr>
          <p:cNvSpPr/>
          <p:nvPr/>
        </p:nvSpPr>
        <p:spPr>
          <a:xfrm rot="16200000">
            <a:off x="3537963" y="3402689"/>
            <a:ext cx="4110358" cy="67848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 (Mode) exception (Prediction 1)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1FECA1-199D-4BB9-8B6B-3331EDC72417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1393794" y="2010790"/>
            <a:ext cx="570802" cy="167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9BEA58-DB49-4398-A9EA-32D5020EBA0A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393792" y="2844378"/>
            <a:ext cx="570804" cy="840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C227A6-5D99-41FA-A1CE-4CF171701BE8}"/>
              </a:ext>
            </a:extLst>
          </p:cNvPr>
          <p:cNvCxnSpPr>
            <a:cxnSpLocks/>
          </p:cNvCxnSpPr>
          <p:nvPr/>
        </p:nvCxnSpPr>
        <p:spPr>
          <a:xfrm>
            <a:off x="1414878" y="3677965"/>
            <a:ext cx="5708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38A7BA-69B4-4C56-ADE8-0B948AD70BF6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1414878" y="3685104"/>
            <a:ext cx="549718" cy="82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29D823-091E-4D6D-A49F-16F97D389621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1386641" y="3685104"/>
            <a:ext cx="577955" cy="1660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1942ADD-D554-43B4-ABD8-971D4633B24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763587" y="2018370"/>
            <a:ext cx="570800" cy="1666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6A49A39-D0B6-4A63-8783-C06A66A07B03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763587" y="2859532"/>
            <a:ext cx="549720" cy="825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24290B-F7F5-4649-994A-26B8819643AC}"/>
              </a:ext>
            </a:extLst>
          </p:cNvPr>
          <p:cNvCxnSpPr>
            <a:cxnSpLocks/>
          </p:cNvCxnSpPr>
          <p:nvPr/>
        </p:nvCxnSpPr>
        <p:spPr>
          <a:xfrm>
            <a:off x="2784673" y="3677964"/>
            <a:ext cx="5708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D910032-7914-4851-9A86-B68A18C44B9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763587" y="3685104"/>
            <a:ext cx="570799" cy="81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A1D9E46-1FCA-44C7-911A-4BC25EA4851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763587" y="3685104"/>
            <a:ext cx="569195" cy="166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6E2D213-578D-430E-B41E-6A30B300A194}"/>
              </a:ext>
            </a:extLst>
          </p:cNvPr>
          <p:cNvCxnSpPr>
            <a:cxnSpLocks/>
          </p:cNvCxnSpPr>
          <p:nvPr/>
        </p:nvCxnSpPr>
        <p:spPr>
          <a:xfrm>
            <a:off x="4379053" y="2018370"/>
            <a:ext cx="837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208C65-D1CD-4E30-AB54-5D62A2E27E0D}"/>
              </a:ext>
            </a:extLst>
          </p:cNvPr>
          <p:cNvCxnSpPr>
            <a:cxnSpLocks/>
          </p:cNvCxnSpPr>
          <p:nvPr/>
        </p:nvCxnSpPr>
        <p:spPr>
          <a:xfrm>
            <a:off x="4379053" y="2844378"/>
            <a:ext cx="837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2940700-098A-4227-93C2-B6EED05B6FB9}"/>
              </a:ext>
            </a:extLst>
          </p:cNvPr>
          <p:cNvCxnSpPr>
            <a:cxnSpLocks/>
          </p:cNvCxnSpPr>
          <p:nvPr/>
        </p:nvCxnSpPr>
        <p:spPr>
          <a:xfrm>
            <a:off x="4379053" y="3677964"/>
            <a:ext cx="837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6245790-4B18-4D5C-AD13-DE94C9E5A3E3}"/>
              </a:ext>
            </a:extLst>
          </p:cNvPr>
          <p:cNvCxnSpPr>
            <a:cxnSpLocks/>
          </p:cNvCxnSpPr>
          <p:nvPr/>
        </p:nvCxnSpPr>
        <p:spPr>
          <a:xfrm>
            <a:off x="4379053" y="4539881"/>
            <a:ext cx="837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DE1F4E8-F154-4D8C-9983-3C41714CC64B}"/>
              </a:ext>
            </a:extLst>
          </p:cNvPr>
          <p:cNvCxnSpPr>
            <a:cxnSpLocks/>
          </p:cNvCxnSpPr>
          <p:nvPr/>
        </p:nvCxnSpPr>
        <p:spPr>
          <a:xfrm>
            <a:off x="4379053" y="5361155"/>
            <a:ext cx="837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ontent Placeholder 60">
            <a:extLst>
              <a:ext uri="{FF2B5EF4-FFF2-40B4-BE49-F238E27FC236}">
                <a16:creationId xmlns:a16="http://schemas.microsoft.com/office/drawing/2014/main" id="{8211D3F3-775A-4128-8FDD-5AF4E00D6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523" y="3264741"/>
            <a:ext cx="953477" cy="64809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200" dirty="0"/>
              <a:t>OUTPUT CLASS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73A2EA0-D48A-4CC3-84C4-305915E49F7A}"/>
              </a:ext>
            </a:extLst>
          </p:cNvPr>
          <p:cNvCxnSpPr>
            <a:cxnSpLocks/>
          </p:cNvCxnSpPr>
          <p:nvPr/>
        </p:nvCxnSpPr>
        <p:spPr>
          <a:xfrm>
            <a:off x="5932384" y="3629864"/>
            <a:ext cx="1242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983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AA144B-50FC-412B-82D0-C5586AF6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235" y="102967"/>
            <a:ext cx="8492940" cy="713349"/>
          </a:xfrm>
        </p:spPr>
        <p:txBody>
          <a:bodyPr>
            <a:normAutofit/>
          </a:bodyPr>
          <a:lstStyle/>
          <a:p>
            <a:r>
              <a:rPr lang="en-US" dirty="0"/>
              <a:t>Approach to select best Image 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BE11B9-523E-4C22-853A-5F84F267A2CB}"/>
              </a:ext>
            </a:extLst>
          </p:cNvPr>
          <p:cNvSpPr/>
          <p:nvPr/>
        </p:nvSpPr>
        <p:spPr>
          <a:xfrm>
            <a:off x="594804" y="1826289"/>
            <a:ext cx="798990" cy="36900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Image view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7765F7-676A-4ED2-9E5A-DFD4D78515B6}"/>
              </a:ext>
            </a:extLst>
          </p:cNvPr>
          <p:cNvSpPr/>
          <p:nvPr/>
        </p:nvSpPr>
        <p:spPr>
          <a:xfrm>
            <a:off x="594804" y="2664358"/>
            <a:ext cx="798990" cy="36900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Image view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7B7A52-9D63-4407-AFB0-491B1B6E649F}"/>
              </a:ext>
            </a:extLst>
          </p:cNvPr>
          <p:cNvSpPr/>
          <p:nvPr/>
        </p:nvSpPr>
        <p:spPr>
          <a:xfrm>
            <a:off x="594804" y="3502427"/>
            <a:ext cx="798990" cy="36900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Image view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D7B6BA-7C16-4F92-9F05-5EE45184D40B}"/>
              </a:ext>
            </a:extLst>
          </p:cNvPr>
          <p:cNvSpPr/>
          <p:nvPr/>
        </p:nvSpPr>
        <p:spPr>
          <a:xfrm>
            <a:off x="594804" y="4340496"/>
            <a:ext cx="798990" cy="36900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Image view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6DA12E-A09B-491A-AA2B-7390DA26F330}"/>
              </a:ext>
            </a:extLst>
          </p:cNvPr>
          <p:cNvSpPr/>
          <p:nvPr/>
        </p:nvSpPr>
        <p:spPr>
          <a:xfrm>
            <a:off x="594804" y="5177611"/>
            <a:ext cx="798990" cy="36900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Image view 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4F82AF-8295-44CE-A653-8F06068F451C}"/>
              </a:ext>
            </a:extLst>
          </p:cNvPr>
          <p:cNvSpPr/>
          <p:nvPr/>
        </p:nvSpPr>
        <p:spPr>
          <a:xfrm>
            <a:off x="1964596" y="3361066"/>
            <a:ext cx="798991" cy="6480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MODEL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062234-084E-417A-9340-5EDD83338217}"/>
              </a:ext>
            </a:extLst>
          </p:cNvPr>
          <p:cNvSpPr/>
          <p:nvPr/>
        </p:nvSpPr>
        <p:spPr>
          <a:xfrm>
            <a:off x="3334390" y="1686752"/>
            <a:ext cx="1046267" cy="6480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Softmax</a:t>
            </a:r>
            <a:r>
              <a:rPr lang="en-US" sz="1200" dirty="0"/>
              <a:t> view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FCDEA9-E7DD-4879-8FFF-E5410141C70E}"/>
              </a:ext>
            </a:extLst>
          </p:cNvPr>
          <p:cNvSpPr/>
          <p:nvPr/>
        </p:nvSpPr>
        <p:spPr>
          <a:xfrm>
            <a:off x="3334391" y="2524821"/>
            <a:ext cx="1046266" cy="6480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Softmax</a:t>
            </a:r>
            <a:r>
              <a:rPr lang="en-US" sz="1200" dirty="0"/>
              <a:t> view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97875B-D1E7-4E94-96B9-20869A1D6D32}"/>
              </a:ext>
            </a:extLst>
          </p:cNvPr>
          <p:cNvSpPr/>
          <p:nvPr/>
        </p:nvSpPr>
        <p:spPr>
          <a:xfrm>
            <a:off x="3334390" y="3361066"/>
            <a:ext cx="1025187" cy="6480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Softmax</a:t>
            </a:r>
            <a:r>
              <a:rPr lang="en-US" sz="1200" dirty="0"/>
              <a:t> view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9734C0-E59E-4757-A7C5-79AA38671429}"/>
              </a:ext>
            </a:extLst>
          </p:cNvPr>
          <p:cNvSpPr/>
          <p:nvPr/>
        </p:nvSpPr>
        <p:spPr>
          <a:xfrm>
            <a:off x="3334391" y="4197311"/>
            <a:ext cx="1044662" cy="6480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Softmax</a:t>
            </a:r>
            <a:r>
              <a:rPr lang="en-US" sz="1200" dirty="0"/>
              <a:t> view 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4FDE4B-0A74-4D38-A808-74F06F9705DF}"/>
              </a:ext>
            </a:extLst>
          </p:cNvPr>
          <p:cNvSpPr/>
          <p:nvPr/>
        </p:nvSpPr>
        <p:spPr>
          <a:xfrm>
            <a:off x="3334386" y="5033556"/>
            <a:ext cx="1025187" cy="6480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Softmax</a:t>
            </a:r>
            <a:r>
              <a:rPr lang="en-US" sz="1200" dirty="0"/>
              <a:t> view 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1FECA1-199D-4BB9-8B6B-3331EDC72417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1393794" y="2010790"/>
            <a:ext cx="570802" cy="167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9BEA58-DB49-4398-A9EA-32D5020EBA0A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393792" y="2844378"/>
            <a:ext cx="570804" cy="840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C227A6-5D99-41FA-A1CE-4CF171701BE8}"/>
              </a:ext>
            </a:extLst>
          </p:cNvPr>
          <p:cNvCxnSpPr>
            <a:cxnSpLocks/>
          </p:cNvCxnSpPr>
          <p:nvPr/>
        </p:nvCxnSpPr>
        <p:spPr>
          <a:xfrm>
            <a:off x="1414878" y="3677965"/>
            <a:ext cx="5708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38A7BA-69B4-4C56-ADE8-0B948AD70BF6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1414878" y="3685104"/>
            <a:ext cx="549718" cy="82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29D823-091E-4D6D-A49F-16F97D389621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1386641" y="3685104"/>
            <a:ext cx="577955" cy="1660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1942ADD-D554-43B4-ABD8-971D4633B24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763587" y="2018370"/>
            <a:ext cx="570800" cy="1666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6A49A39-D0B6-4A63-8783-C06A66A07B03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763587" y="2859532"/>
            <a:ext cx="549720" cy="825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24290B-F7F5-4649-994A-26B8819643AC}"/>
              </a:ext>
            </a:extLst>
          </p:cNvPr>
          <p:cNvCxnSpPr>
            <a:cxnSpLocks/>
          </p:cNvCxnSpPr>
          <p:nvPr/>
        </p:nvCxnSpPr>
        <p:spPr>
          <a:xfrm>
            <a:off x="2784673" y="3677964"/>
            <a:ext cx="5708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D910032-7914-4851-9A86-B68A18C44B9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763587" y="3685104"/>
            <a:ext cx="570799" cy="81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A1D9E46-1FCA-44C7-911A-4BC25EA4851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763587" y="3685104"/>
            <a:ext cx="569195" cy="166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6E2D213-578D-430E-B41E-6A30B300A194}"/>
              </a:ext>
            </a:extLst>
          </p:cNvPr>
          <p:cNvCxnSpPr>
            <a:cxnSpLocks/>
          </p:cNvCxnSpPr>
          <p:nvPr/>
        </p:nvCxnSpPr>
        <p:spPr>
          <a:xfrm flipV="1">
            <a:off x="4379053" y="2010790"/>
            <a:ext cx="2326547" cy="7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208C65-D1CD-4E30-AB54-5D62A2E27E0D}"/>
              </a:ext>
            </a:extLst>
          </p:cNvPr>
          <p:cNvCxnSpPr>
            <a:cxnSpLocks/>
          </p:cNvCxnSpPr>
          <p:nvPr/>
        </p:nvCxnSpPr>
        <p:spPr>
          <a:xfrm>
            <a:off x="4379053" y="2844378"/>
            <a:ext cx="2326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2940700-098A-4227-93C2-B6EED05B6FB9}"/>
              </a:ext>
            </a:extLst>
          </p:cNvPr>
          <p:cNvCxnSpPr>
            <a:cxnSpLocks/>
          </p:cNvCxnSpPr>
          <p:nvPr/>
        </p:nvCxnSpPr>
        <p:spPr>
          <a:xfrm>
            <a:off x="4379053" y="3677964"/>
            <a:ext cx="2326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6245790-4B18-4D5C-AD13-DE94C9E5A3E3}"/>
              </a:ext>
            </a:extLst>
          </p:cNvPr>
          <p:cNvCxnSpPr>
            <a:cxnSpLocks/>
          </p:cNvCxnSpPr>
          <p:nvPr/>
        </p:nvCxnSpPr>
        <p:spPr>
          <a:xfrm>
            <a:off x="4379053" y="4539881"/>
            <a:ext cx="2271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DE1F4E8-F154-4D8C-9983-3C41714CC64B}"/>
              </a:ext>
            </a:extLst>
          </p:cNvPr>
          <p:cNvCxnSpPr>
            <a:cxnSpLocks/>
          </p:cNvCxnSpPr>
          <p:nvPr/>
        </p:nvCxnSpPr>
        <p:spPr>
          <a:xfrm flipV="1">
            <a:off x="4379053" y="5345136"/>
            <a:ext cx="2271839" cy="16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ontent Placeholder 60">
            <a:extLst>
              <a:ext uri="{FF2B5EF4-FFF2-40B4-BE49-F238E27FC236}">
                <a16:creationId xmlns:a16="http://schemas.microsoft.com/office/drawing/2014/main" id="{8211D3F3-775A-4128-8FDD-5AF4E00D6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2546" y="5974562"/>
            <a:ext cx="953477" cy="64809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200" dirty="0"/>
              <a:t>OUTPUT CLASS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F8A7D0-F443-4A87-B299-4D09CAB23AE0}"/>
              </a:ext>
            </a:extLst>
          </p:cNvPr>
          <p:cNvSpPr txBox="1"/>
          <p:nvPr/>
        </p:nvSpPr>
        <p:spPr>
          <a:xfrm>
            <a:off x="781235" y="660836"/>
            <a:ext cx="80361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/>
              <a:t>For each </a:t>
            </a:r>
            <a:r>
              <a:rPr lang="en-US" sz="1500" dirty="0" err="1"/>
              <a:t>img</a:t>
            </a:r>
            <a:r>
              <a:rPr lang="en-US" sz="1500" dirty="0"/>
              <a:t> in Image view – range(1,6):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500" dirty="0" err="1"/>
              <a:t>probabilities.append</a:t>
            </a:r>
            <a:r>
              <a:rPr lang="en-US" sz="1500" dirty="0"/>
              <a:t>(</a:t>
            </a:r>
            <a:r>
              <a:rPr lang="en-US" sz="1500" dirty="0" err="1"/>
              <a:t>model.predict_proba</a:t>
            </a:r>
            <a:r>
              <a:rPr lang="en-US" sz="1500" dirty="0"/>
              <a:t>(</a:t>
            </a:r>
            <a:r>
              <a:rPr lang="en-US" sz="1500" dirty="0" err="1"/>
              <a:t>img</a:t>
            </a:r>
            <a:r>
              <a:rPr lang="en-US" sz="1500" dirty="0"/>
              <a:t>))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500" b="1" dirty="0"/>
              <a:t>return</a:t>
            </a:r>
            <a:r>
              <a:rPr lang="en-US" sz="1500" dirty="0"/>
              <a:t> </a:t>
            </a:r>
            <a:r>
              <a:rPr lang="en-US" sz="1500" dirty="0" err="1"/>
              <a:t>probabilities.index</a:t>
            </a:r>
            <a:r>
              <a:rPr lang="en-US" sz="1500" dirty="0"/>
              <a:t>[max(probabilities[</a:t>
            </a:r>
            <a:r>
              <a:rPr lang="en-US" sz="1500" dirty="0" err="1"/>
              <a:t>prediction_class</a:t>
            </a:r>
            <a:r>
              <a:rPr lang="en-US" sz="1500" dirty="0"/>
              <a:t> = </a:t>
            </a:r>
            <a:r>
              <a:rPr lang="en-US" sz="1500" dirty="0" err="1"/>
              <a:t>output_class</a:t>
            </a:r>
            <a:r>
              <a:rPr lang="en-US" sz="1500" dirty="0"/>
              <a:t>])]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2E0895-DF39-4617-B12F-8C2AF9AD3448}"/>
              </a:ext>
            </a:extLst>
          </p:cNvPr>
          <p:cNvSpPr/>
          <p:nvPr/>
        </p:nvSpPr>
        <p:spPr>
          <a:xfrm rot="16200000">
            <a:off x="5302249" y="3442776"/>
            <a:ext cx="3353390" cy="37552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True if (output class = prediction class)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46158E7-D21A-4F97-B039-62785F614A1E}"/>
              </a:ext>
            </a:extLst>
          </p:cNvPr>
          <p:cNvSpPr/>
          <p:nvPr/>
        </p:nvSpPr>
        <p:spPr>
          <a:xfrm rot="16200000">
            <a:off x="6431740" y="3430677"/>
            <a:ext cx="3118338" cy="37552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If(TRUE) AND (return View having max(</a:t>
            </a:r>
            <a:r>
              <a:rPr lang="en-US" sz="1000" dirty="0" err="1"/>
              <a:t>softmax</a:t>
            </a:r>
            <a:r>
              <a:rPr lang="en-US" sz="1000" dirty="0"/>
              <a:t>))</a:t>
            </a:r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4AA7AAA4-43E8-49CC-9552-ADA0D8616A5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93758" y="4407053"/>
            <a:ext cx="2195678" cy="1800367"/>
          </a:xfrm>
          <a:prstGeom prst="curvedConnector3">
            <a:avLst>
              <a:gd name="adj1" fmla="val 1012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51B9F338-351A-46D3-9A7D-DF6A3D88AEAA}"/>
              </a:ext>
            </a:extLst>
          </p:cNvPr>
          <p:cNvCxnSpPr>
            <a:cxnSpLocks/>
          </p:cNvCxnSpPr>
          <p:nvPr/>
        </p:nvCxnSpPr>
        <p:spPr>
          <a:xfrm flipV="1">
            <a:off x="5487034" y="5546613"/>
            <a:ext cx="1514966" cy="855518"/>
          </a:xfrm>
          <a:prstGeom prst="curvedConnector3">
            <a:avLst>
              <a:gd name="adj1" fmla="val 1000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A5D15DD-1940-4415-9682-87AF9010D90B}"/>
              </a:ext>
            </a:extLst>
          </p:cNvPr>
          <p:cNvCxnSpPr>
            <a:cxnSpLocks/>
          </p:cNvCxnSpPr>
          <p:nvPr/>
        </p:nvCxnSpPr>
        <p:spPr>
          <a:xfrm>
            <a:off x="7291865" y="3677964"/>
            <a:ext cx="390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A6C0D33-8ED3-4B6A-8176-E6AEBB9AE7E7}"/>
              </a:ext>
            </a:extLst>
          </p:cNvPr>
          <p:cNvCxnSpPr>
            <a:cxnSpLocks/>
          </p:cNvCxnSpPr>
          <p:nvPr/>
        </p:nvCxnSpPr>
        <p:spPr>
          <a:xfrm>
            <a:off x="8280511" y="3677964"/>
            <a:ext cx="332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29CBC54-2966-4D27-8988-73E25A386C0C}"/>
              </a:ext>
            </a:extLst>
          </p:cNvPr>
          <p:cNvSpPr/>
          <p:nvPr/>
        </p:nvSpPr>
        <p:spPr>
          <a:xfrm>
            <a:off x="8737707" y="3493463"/>
            <a:ext cx="798990" cy="36900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Image view</a:t>
            </a:r>
          </a:p>
        </p:txBody>
      </p:sp>
    </p:spTree>
    <p:extLst>
      <p:ext uri="{BB962C8B-B14F-4D97-AF65-F5344CB8AC3E}">
        <p14:creationId xmlns:p14="http://schemas.microsoft.com/office/powerpoint/2010/main" val="50576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4B456-360B-4BF2-AC38-6F113B37D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047" y="290004"/>
            <a:ext cx="8596668" cy="6332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A6B4F-58BE-416A-A177-E72A3DDB1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23278"/>
            <a:ext cx="8596668" cy="564471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Problem statement - Detect Footwear closure type from Images (6 class classification)</a:t>
            </a:r>
          </a:p>
          <a:p>
            <a:r>
              <a:rPr lang="en-US" dirty="0"/>
              <a:t>Image descriptions</a:t>
            </a:r>
          </a:p>
          <a:p>
            <a:r>
              <a:rPr lang="en-US" dirty="0"/>
              <a:t>Data processing &amp; insights</a:t>
            </a:r>
          </a:p>
          <a:p>
            <a:r>
              <a:rPr lang="en-US" dirty="0"/>
              <a:t>Memory &amp; Time optimization hacks</a:t>
            </a:r>
          </a:p>
          <a:p>
            <a:r>
              <a:rPr lang="en-US" dirty="0"/>
              <a:t>Deep learning Modelling approach – CNN Transfer learning (2 stage)</a:t>
            </a:r>
          </a:p>
          <a:p>
            <a:r>
              <a:rPr lang="en-US" dirty="0"/>
              <a:t>CNN Modelling Approach 1 </a:t>
            </a:r>
          </a:p>
          <a:p>
            <a:r>
              <a:rPr lang="en-US" dirty="0"/>
              <a:t>CNN Modelling Approach 2</a:t>
            </a:r>
          </a:p>
          <a:p>
            <a:r>
              <a:rPr lang="en-US" dirty="0"/>
              <a:t>CNN Modelling Approach 3</a:t>
            </a:r>
          </a:p>
          <a:p>
            <a:r>
              <a:rPr lang="en-US" dirty="0"/>
              <a:t>Hyperparameters used</a:t>
            </a:r>
          </a:p>
          <a:p>
            <a:r>
              <a:rPr lang="en-US" dirty="0"/>
              <a:t>Final Model Used</a:t>
            </a:r>
          </a:p>
          <a:p>
            <a:r>
              <a:rPr lang="en-US" dirty="0"/>
              <a:t>Approach to Select best Image view</a:t>
            </a:r>
          </a:p>
          <a:p>
            <a:r>
              <a:rPr lang="en-US" dirty="0"/>
              <a:t>Model Results and performance metrics</a:t>
            </a:r>
          </a:p>
          <a:p>
            <a:r>
              <a:rPr lang="en-US" dirty="0"/>
              <a:t>Code repository</a:t>
            </a:r>
          </a:p>
          <a:p>
            <a:r>
              <a:rPr lang="en-US" dirty="0"/>
              <a:t>Libraries &amp; tools used</a:t>
            </a:r>
          </a:p>
          <a:p>
            <a:r>
              <a:rPr lang="en-US" dirty="0"/>
              <a:t>Summary, Conclusions &amp; Future work, scope of Improvements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91212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67C0-7230-493F-BF8B-D2320829C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462"/>
          </a:xfrm>
        </p:spPr>
        <p:txBody>
          <a:bodyPr>
            <a:normAutofit/>
          </a:bodyPr>
          <a:lstStyle/>
          <a:p>
            <a:r>
              <a:rPr lang="en-US" dirty="0"/>
              <a:t>Model results &amp; 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4B481-B39C-4A50-862E-2CBB37D8F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352062"/>
            <a:ext cx="4184035" cy="4689299"/>
          </a:xfrm>
        </p:spPr>
        <p:txBody>
          <a:bodyPr>
            <a:normAutofit/>
          </a:bodyPr>
          <a:lstStyle/>
          <a:p>
            <a:r>
              <a:rPr lang="en-US" sz="1500" dirty="0"/>
              <a:t>Accuracy – </a:t>
            </a:r>
            <a:r>
              <a:rPr lang="en-US" sz="1500" b="1" dirty="0"/>
              <a:t>93.2%</a:t>
            </a:r>
          </a:p>
          <a:p>
            <a:r>
              <a:rPr lang="en-US" sz="1500" dirty="0"/>
              <a:t>Quadratic weighted Kappa = </a:t>
            </a:r>
            <a:r>
              <a:rPr lang="en-US" sz="1500" b="1" dirty="0"/>
              <a:t>0.91</a:t>
            </a:r>
          </a:p>
          <a:p>
            <a:r>
              <a:rPr lang="en-US" sz="1500" dirty="0"/>
              <a:t>Micro Avg. F1 = </a:t>
            </a:r>
            <a:r>
              <a:rPr lang="en-US" sz="1500" b="1" dirty="0"/>
              <a:t>0.93</a:t>
            </a:r>
          </a:p>
          <a:p>
            <a:r>
              <a:rPr lang="en-US" sz="1500" dirty="0"/>
              <a:t>Macro Avg. F1 = </a:t>
            </a:r>
            <a:r>
              <a:rPr lang="en-US" sz="1500" b="1" dirty="0"/>
              <a:t>0.92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E903C1-99C3-439A-8F80-3AB95221D0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352" y="2673548"/>
            <a:ext cx="4184650" cy="33477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A7E69E-1C40-4ADF-8C8F-BEE2CE637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01" y="2868690"/>
            <a:ext cx="4088668" cy="295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74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B42EA-91B5-4CE1-967F-C606FFD5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6DAB1-053F-4B16-BB9A-AB9EDD349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https://github.com/debayanmitra1993-data/Fynd-2019-ML-Challenge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195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5EA9F-2412-4313-90BC-4E55293D1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4326"/>
            <a:ext cx="5222281" cy="6089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Libraries &amp; Tools used</a:t>
            </a:r>
          </a:p>
        </p:txBody>
      </p:sp>
      <p:sp>
        <p:nvSpPr>
          <p:cNvPr id="10" name="Isosceles Triangle 8">
            <a:extLst>
              <a:ext uri="{FF2B5EF4-FFF2-40B4-BE49-F238E27FC236}">
                <a16:creationId xmlns:a16="http://schemas.microsoft.com/office/drawing/2014/main" id="{82FCA8AA-470A-46EF-AC08-74C610468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C270E-8D69-4A2D-8E53-7EACDAFD5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01" y="1417640"/>
            <a:ext cx="8956449" cy="4959714"/>
          </a:xfrm>
        </p:spPr>
        <p:txBody>
          <a:bodyPr>
            <a:normAutofit/>
          </a:bodyPr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(GPU accelerator)</a:t>
            </a:r>
          </a:p>
          <a:p>
            <a:r>
              <a:rPr lang="en-US" dirty="0"/>
              <a:t>Python Libraries</a:t>
            </a:r>
          </a:p>
          <a:p>
            <a:pPr lvl="1"/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OpenCV</a:t>
            </a:r>
          </a:p>
          <a:p>
            <a:pPr lvl="1"/>
            <a:r>
              <a:rPr lang="en-US" dirty="0" err="1"/>
              <a:t>Skimage</a:t>
            </a:r>
            <a:endParaRPr lang="en-US" dirty="0"/>
          </a:p>
          <a:p>
            <a:pPr lvl="1"/>
            <a:r>
              <a:rPr lang="en-US" dirty="0" err="1"/>
              <a:t>Multiprocess</a:t>
            </a:r>
            <a:endParaRPr lang="en-US" dirty="0"/>
          </a:p>
          <a:p>
            <a:pPr lvl="1"/>
            <a:r>
              <a:rPr lang="en-US" dirty="0" err="1"/>
              <a:t>Pydrive</a:t>
            </a:r>
            <a:endParaRPr lang="en-US" dirty="0"/>
          </a:p>
          <a:p>
            <a:pPr lvl="1"/>
            <a:r>
              <a:rPr lang="en-US" dirty="0" err="1"/>
              <a:t>sklearn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97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2B005-A81F-4E86-881F-4DE276C01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04984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Summary, Conclusions &amp; Future work, scope of Improvements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70B83-73F1-4CCB-93EC-F1A46EFD5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1815"/>
            <a:ext cx="8596668" cy="4509547"/>
          </a:xfrm>
        </p:spPr>
        <p:txBody>
          <a:bodyPr/>
          <a:lstStyle/>
          <a:p>
            <a:r>
              <a:rPr lang="en-US" dirty="0"/>
              <a:t>Hyperparameter optimizations (to improve generalization ability)</a:t>
            </a:r>
          </a:p>
          <a:p>
            <a:pPr lvl="1"/>
            <a:r>
              <a:rPr lang="en-US" dirty="0"/>
              <a:t>Grid search L1, L2 </a:t>
            </a:r>
            <a:r>
              <a:rPr lang="en-US" dirty="0" err="1"/>
              <a:t>regularizer</a:t>
            </a:r>
            <a:r>
              <a:rPr lang="en-US" dirty="0"/>
              <a:t> on Dense Layer weights (</a:t>
            </a:r>
            <a:r>
              <a:rPr lang="en-US" dirty="0" err="1"/>
              <a:t>GridSearchCV</a:t>
            </a:r>
            <a:r>
              <a:rPr lang="en-US" dirty="0"/>
              <a:t>)</a:t>
            </a:r>
          </a:p>
          <a:p>
            <a:r>
              <a:rPr lang="en-US" dirty="0"/>
              <a:t>Experiments with Model architectures &amp; Ensembles</a:t>
            </a:r>
          </a:p>
          <a:p>
            <a:pPr lvl="1"/>
            <a:r>
              <a:rPr lang="en-US" dirty="0"/>
              <a:t>InceptionV3, EfficientNetB5 etc. </a:t>
            </a:r>
          </a:p>
          <a:p>
            <a:r>
              <a:rPr lang="en-US" dirty="0"/>
              <a:t>Scrape web data to obtain clearer Images for Buckle, Zipper images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57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2B005-A81F-4E86-881F-4DE276C01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04984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References used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70B83-73F1-4CCB-93EC-F1A46EFD5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1815"/>
            <a:ext cx="8596668" cy="450954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https://towardsdatascience.com/multi-view-image-classification-427c69720f30</a:t>
            </a:r>
            <a:endParaRPr lang="en-US" dirty="0"/>
          </a:p>
          <a:p>
            <a:r>
              <a:rPr lang="en-US" dirty="0">
                <a:hlinkClick r:id="rId3"/>
              </a:rPr>
              <a:t>https://medium.com/better-programming/building-an-imagedownloader-with-multiprocessing-in-python-44aee36e0424</a:t>
            </a:r>
            <a:endParaRPr lang="en-US" dirty="0"/>
          </a:p>
          <a:p>
            <a:r>
              <a:rPr lang="en-US" dirty="0">
                <a:hlinkClick r:id="rId4"/>
              </a:rPr>
              <a:t>https://github.com/dimitreOliveira/APTOS2019BlindnessDetection</a:t>
            </a:r>
            <a:endParaRPr lang="en-US" dirty="0"/>
          </a:p>
          <a:p>
            <a:r>
              <a:rPr lang="en-US" dirty="0">
                <a:hlinkClick r:id="rId5"/>
              </a:rPr>
              <a:t>https://numpy.org/doc/stable/reference/generated/numpy.memmap.html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6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5EA9F-2412-4313-90BC-4E55293D1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4326"/>
            <a:ext cx="5222281" cy="6089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10" name="Isosceles Triangle 8">
            <a:extLst>
              <a:ext uri="{FF2B5EF4-FFF2-40B4-BE49-F238E27FC236}">
                <a16:creationId xmlns:a16="http://schemas.microsoft.com/office/drawing/2014/main" id="{82FCA8AA-470A-46EF-AC08-74C610468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C270E-8D69-4A2D-8E53-7EACDAFD5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01" y="1417640"/>
            <a:ext cx="8956449" cy="1494236"/>
          </a:xfrm>
        </p:spPr>
        <p:txBody>
          <a:bodyPr>
            <a:normAutofit/>
          </a:bodyPr>
          <a:lstStyle/>
          <a:p>
            <a:r>
              <a:rPr lang="en-US" dirty="0"/>
              <a:t>Link to challenge - </a:t>
            </a:r>
            <a:r>
              <a:rPr lang="en-US" dirty="0">
                <a:hlinkClick r:id="rId2"/>
              </a:rPr>
              <a:t>https://blog.gofynd.com/machine-learning-internship-challenge-2019-6b4e9dddb637</a:t>
            </a:r>
            <a:endParaRPr lang="en-US" dirty="0"/>
          </a:p>
          <a:p>
            <a:r>
              <a:rPr lang="en-US" dirty="0"/>
              <a:t>(6 classes – </a:t>
            </a:r>
            <a:r>
              <a:rPr lang="en-US" b="1" dirty="0"/>
              <a:t>Backstrap, Zipper, Hook &amp; Look, Buckle, Lace, Slip-on</a:t>
            </a:r>
            <a:r>
              <a:rPr lang="en-US" dirty="0"/>
              <a:t>)</a:t>
            </a:r>
          </a:p>
          <a:p>
            <a:r>
              <a:rPr lang="en-US" dirty="0"/>
              <a:t>2156 footwear images (5 image views per footwear)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025952-A9ED-4118-9FDE-57B9250805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62" r="-6" b="-6"/>
          <a:stretch/>
        </p:blipFill>
        <p:spPr>
          <a:xfrm>
            <a:off x="692362" y="3190875"/>
            <a:ext cx="6560693" cy="35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4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B3B4-3BF8-41CB-B6DB-32450E33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4924"/>
            <a:ext cx="3854528" cy="1118567"/>
          </a:xfrm>
        </p:spPr>
        <p:txBody>
          <a:bodyPr/>
          <a:lstStyle/>
          <a:p>
            <a:r>
              <a:rPr lang="en-US" dirty="0"/>
              <a:t>(1) Backstrap – example images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631458-6AF1-4727-9AB9-D1D4B389B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5281" y="514350"/>
            <a:ext cx="3693494" cy="552767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1F444-AD61-4C05-BFFD-A2A27B134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914525"/>
            <a:ext cx="3854528" cy="344699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pull strap attached to the top of the backstay of a shoe or boot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79F1F4-6AEB-4DB5-A704-2B8E1B307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5" y="2905125"/>
            <a:ext cx="1828800" cy="17716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F32AC76-952C-41AE-BADD-AF0EFAAF9498}"/>
              </a:ext>
            </a:extLst>
          </p:cNvPr>
          <p:cNvSpPr txBox="1">
            <a:spLocks/>
          </p:cNvSpPr>
          <p:nvPr/>
        </p:nvSpPr>
        <p:spPr>
          <a:xfrm>
            <a:off x="677334" y="287693"/>
            <a:ext cx="5222281" cy="6089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/>
              <a:t>Image Descriptions</a:t>
            </a:r>
          </a:p>
        </p:txBody>
      </p:sp>
    </p:spTree>
    <p:extLst>
      <p:ext uri="{BB962C8B-B14F-4D97-AF65-F5344CB8AC3E}">
        <p14:creationId xmlns:p14="http://schemas.microsoft.com/office/powerpoint/2010/main" val="230576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B3B4-3BF8-41CB-B6DB-32450E33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4924"/>
            <a:ext cx="3854528" cy="1118567"/>
          </a:xfrm>
        </p:spPr>
        <p:txBody>
          <a:bodyPr/>
          <a:lstStyle/>
          <a:p>
            <a:r>
              <a:rPr lang="en-US" dirty="0"/>
              <a:t>(2) Buckle – example images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1F444-AD61-4C05-BFFD-A2A27B134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914525"/>
            <a:ext cx="3854528" cy="344699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 be fastened by a buckle. A buckle is a device used for fastening two loose ends, with one end attached to it and the other held by a catch in a secure but adjustable manner.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82B377-28D1-4F3B-803D-F2515A008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710" y="3380318"/>
            <a:ext cx="2009775" cy="19812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95D62E-C4F0-41BA-8A8E-DD7EEA386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CEB85B-99B3-4BE4-A840-ABEC72F2A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461" y="363802"/>
            <a:ext cx="5086350" cy="613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88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B3B4-3BF8-41CB-B6DB-32450E33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07" y="514924"/>
            <a:ext cx="4216892" cy="1118567"/>
          </a:xfrm>
        </p:spPr>
        <p:txBody>
          <a:bodyPr/>
          <a:lstStyle/>
          <a:p>
            <a:r>
              <a:rPr lang="en-US" dirty="0"/>
              <a:t>(3) Hook &amp; Look – example images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1F444-AD61-4C05-BFFD-A2A27B134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914525"/>
            <a:ext cx="3854528" cy="344699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Hook-and-loop fasteners consist of two components: typically, two lineal fabric strips which are attached to the opposing surfaces to be fastened.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95D62E-C4F0-41BA-8A8E-DD7EEA386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46F40A-67EA-406F-8B5B-33CD67ADE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665" y="3278142"/>
            <a:ext cx="1933575" cy="1933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A1C09B-EAB1-4F55-8BD5-D4AE2AD73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461" y="439827"/>
            <a:ext cx="4314317" cy="590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72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B3B4-3BF8-41CB-B6DB-32450E33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07" y="514924"/>
            <a:ext cx="4216892" cy="1118567"/>
          </a:xfrm>
        </p:spPr>
        <p:txBody>
          <a:bodyPr/>
          <a:lstStyle/>
          <a:p>
            <a:r>
              <a:rPr lang="en-US" dirty="0"/>
              <a:t>(4) Lace – example images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1F444-AD61-4C05-BFFD-A2A27B134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914525"/>
            <a:ext cx="3854528" cy="344699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Lace-up closure means to be fastened by laces. Lace is a cord or leather strip passed through eyelets or hooks on opposite sides of a shoe and then pulled tight and fastened.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95D62E-C4F0-41BA-8A8E-DD7EEA386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EEDDB0-0A23-4E6E-971C-B5475A2FF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615" y="3391451"/>
            <a:ext cx="1971675" cy="1857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F53764-195F-4D1C-B538-694A57829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461" y="477375"/>
            <a:ext cx="4513541" cy="582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1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B3B4-3BF8-41CB-B6DB-32450E33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07" y="514924"/>
            <a:ext cx="4216892" cy="1118567"/>
          </a:xfrm>
        </p:spPr>
        <p:txBody>
          <a:bodyPr/>
          <a:lstStyle/>
          <a:p>
            <a:r>
              <a:rPr lang="en-US" dirty="0"/>
              <a:t>(5) Slip on – example images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1F444-AD61-4C05-BFFD-A2A27B134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914525"/>
            <a:ext cx="3854528" cy="344699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Slip on closure means having no fastenings. Therefore able to be put on and taken off quickly.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95D62E-C4F0-41BA-8A8E-DD7EEA386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5D198F-66D9-4FF0-BA09-B6A0AD032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937" y="3391451"/>
            <a:ext cx="1962150" cy="190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0D6C3A-225B-45BA-8785-26A91BA99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862" y="381739"/>
            <a:ext cx="4638771" cy="596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5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B3B4-3BF8-41CB-B6DB-32450E33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07" y="514924"/>
            <a:ext cx="4216892" cy="1118567"/>
          </a:xfrm>
        </p:spPr>
        <p:txBody>
          <a:bodyPr/>
          <a:lstStyle/>
          <a:p>
            <a:r>
              <a:rPr lang="en-US" dirty="0"/>
              <a:t>(6) Zipper – example images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1F444-AD61-4C05-BFFD-A2A27B134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914525"/>
            <a:ext cx="3854528" cy="398912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fastening device operating by means of two parallel rows of metal or plastic teeth on either side of a closure that are interlocked by a sliding tab. Also known as a zip.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Challenge – zip sections not clearly visible in many images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95D62E-C4F0-41BA-8A8E-DD7EEA386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49AAD2-5C9D-4DF6-9BFE-F65B6C1FC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685" y="4252405"/>
            <a:ext cx="1847850" cy="15885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2724BA-6A88-4CC7-B6C4-5CADDD077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460" y="364065"/>
            <a:ext cx="4513541" cy="58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410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1246</Words>
  <Application>Microsoft Office PowerPoint</Application>
  <PresentationFormat>Widescreen</PresentationFormat>
  <Paragraphs>194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Trebuchet MS</vt:lpstr>
      <vt:lpstr>Wingdings</vt:lpstr>
      <vt:lpstr>Wingdings 3</vt:lpstr>
      <vt:lpstr>Facet</vt:lpstr>
      <vt:lpstr>FYND 2019 ML CHALLENGE</vt:lpstr>
      <vt:lpstr>Table of Contents</vt:lpstr>
      <vt:lpstr>Problem statement</vt:lpstr>
      <vt:lpstr>(1) Backstrap – example images</vt:lpstr>
      <vt:lpstr>(2) Buckle – example images</vt:lpstr>
      <vt:lpstr>(3) Hook &amp; Look – example images</vt:lpstr>
      <vt:lpstr>(4) Lace – example images</vt:lpstr>
      <vt:lpstr>(5) Slip on – example images</vt:lpstr>
      <vt:lpstr>(6) Zipper – example images</vt:lpstr>
      <vt:lpstr>PowerPoint Presentation</vt:lpstr>
      <vt:lpstr>Memory &amp; Time optimization hacks </vt:lpstr>
      <vt:lpstr>Deep learning Modelling approach – CNN Transfer learning (2 stage)</vt:lpstr>
      <vt:lpstr>CNN Modelling (Approach 1)</vt:lpstr>
      <vt:lpstr>CNN Modelling (Approach 2)</vt:lpstr>
      <vt:lpstr>CNN Modelling (Approach 3)</vt:lpstr>
      <vt:lpstr>PowerPoint Presentation</vt:lpstr>
      <vt:lpstr>Hyperparameters used</vt:lpstr>
      <vt:lpstr>Final Model Used</vt:lpstr>
      <vt:lpstr>Approach to select best Image view</vt:lpstr>
      <vt:lpstr>Model results &amp; Performance Metrics</vt:lpstr>
      <vt:lpstr>Code repository</vt:lpstr>
      <vt:lpstr>Libraries &amp; Tools used</vt:lpstr>
      <vt:lpstr>Summary, Conclusions &amp; Future work, scope of Improvements </vt:lpstr>
      <vt:lpstr>References used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FYND 2019 ML CHALLENGE</dc:title>
  <dc:creator>Debayan Mitra</dc:creator>
  <cp:lastModifiedBy>Debayan Mitra</cp:lastModifiedBy>
  <cp:revision>228</cp:revision>
  <dcterms:created xsi:type="dcterms:W3CDTF">2020-07-02T08:53:27Z</dcterms:created>
  <dcterms:modified xsi:type="dcterms:W3CDTF">2020-07-02T16:45:34Z</dcterms:modified>
</cp:coreProperties>
</file>