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7" r:id="rId9"/>
    <p:sldId id="262" r:id="rId10"/>
    <p:sldId id="268"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0C018FE-C8D6-4A9C-A702-41F1E0C1C452}"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FB9132-D0D3-4182-9F3A-A2B393A6FF16}"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r>
              <a:rPr lang="en-IN"/>
              <a:t>09-06-2016</a:t>
            </a:r>
            <a:endParaRPr lang="en-IN" dirty="0"/>
          </a:p>
        </p:txBody>
      </p:sp>
      <p:sp>
        <p:nvSpPr>
          <p:cNvPr id="5" name="Footer Placeholder 4"/>
          <p:cNvSpPr>
            <a:spLocks noGrp="1"/>
          </p:cNvSpPr>
          <p:nvPr>
            <p:ph type="ftr" sz="quarter" idx="11"/>
          </p:nvPr>
        </p:nvSpPr>
        <p:spPr/>
        <p:txBody>
          <a:bodyPr/>
          <a:p>
            <a:r>
              <a:rPr lang="en-IN"/>
              <a:t>Investment Case Study</a:t>
            </a:r>
            <a:endParaRPr lang="en-IN" dirty="0"/>
          </a:p>
        </p:txBody>
      </p:sp>
      <p:sp>
        <p:nvSpPr>
          <p:cNvPr id="6" name="Slide Number Placeholder 5"/>
          <p:cNvSpPr>
            <a:spLocks noGrp="1"/>
          </p:cNvSpPr>
          <p:nvPr>
            <p:ph type="sldNum" sz="quarter" idx="12"/>
          </p:nvPr>
        </p:nvSpPr>
        <p:spPr/>
        <p:txBody>
          <a:bodyPr/>
          <a:p>
            <a:r>
              <a:rPr lang="en-IN"/>
              <a:t>1</a:t>
            </a:r>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0C018FE-C8D6-4A9C-A702-41F1E0C1C45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0C018FE-C8D6-4A9C-A702-41F1E0C1C452}"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0C018FE-C8D6-4A9C-A702-41F1E0C1C452}"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0C018FE-C8D6-4A9C-A702-41F1E0C1C452}"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0C018FE-C8D6-4A9C-A702-41F1E0C1C45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B4FB9132-D0D3-4182-9F3A-A2B393A6FF16}"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microsoft.com/office/2007/relationships/hdphoto" Target="../media/hdphoto1.wdp"/><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0C018FE-C8D6-4A9C-A702-41F1E0C1C452}" type="datetimeFigureOut">
              <a:rPr lang="en-IN" smtClean="0"/>
            </a:fld>
            <a:endParaRPr lang="en-IN"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IN" dirty="0"/>
              <a:t>Investment Case Study</a:t>
            </a:r>
            <a:endParaRPr lang="en-IN"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r>
              <a:rPr lang="en-IN" dirty="0"/>
              <a:t>1</a:t>
            </a:r>
            <a:endParaRPr lang="en-IN"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Debayan Talapatra</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2400" dirty="0"/>
          </a:p>
          <a:p>
            <a:pPr marL="0" indent="0">
              <a:buNone/>
            </a:pPr>
            <a:endParaRPr lang="en-IN" sz="2400" dirty="0"/>
          </a:p>
          <a:p>
            <a:pPr marL="0" indent="0">
              <a:buNone/>
            </a:pPr>
            <a:r>
              <a:rPr lang="en-IN" sz="2400" dirty="0"/>
              <a:t>Spark Funds should make Venture Fund investments in any of the top companies in any of the top sectors of USA, Great Britain or India.</a:t>
            </a:r>
            <a:endParaRPr lang="en-IN" sz="2400" dirty="0"/>
          </a:p>
          <a:p>
            <a:pPr marL="0" indent="0">
              <a:buNone/>
            </a:pPr>
            <a:endParaRPr lang="en-IN" sz="2400" dirty="0"/>
          </a:p>
          <a:p>
            <a:pPr marL="0" indent="0">
              <a:buNone/>
            </a:pPr>
            <a:endParaRPr lang="en-IN" sz="2400" dirty="0"/>
          </a:p>
          <a:p>
            <a:pPr marL="0" indent="0">
              <a:buNone/>
            </a:pPr>
            <a:r>
              <a:rPr lang="en-IN" sz="2400" dirty="0"/>
              <a:t>					Thank You.</a:t>
            </a:r>
            <a:endParaRPr lang="en-IN" sz="3600" b="1" dirty="0"/>
          </a:p>
        </p:txBody>
      </p:sp>
      <p:sp>
        <p:nvSpPr>
          <p:cNvPr id="5" name="Title 1"/>
          <p:cNvSpPr>
            <a:spLocks noGrp="1"/>
          </p:cNvSpPr>
          <p:nvPr>
            <p:ph type="title"/>
          </p:nvPr>
        </p:nvSpPr>
        <p:spPr>
          <a:xfrm>
            <a:off x="1136469" y="640080"/>
            <a:ext cx="9313817" cy="856138"/>
          </a:xfrm>
        </p:spPr>
        <p:txBody>
          <a:bodyPr/>
          <a:lstStyle/>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IN" sz="1400" dirty="0"/>
          </a:p>
          <a:p>
            <a:pPr marL="0" indent="0">
              <a:buNone/>
            </a:pPr>
            <a:endParaRPr lang="en-IN" sz="1400" dirty="0"/>
          </a:p>
        </p:txBody>
      </p:sp>
      <p:sp>
        <p:nvSpPr>
          <p:cNvPr id="5"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b="1" dirty="0">
                <a:solidFill>
                  <a:schemeClr val="accent4"/>
                </a:solidFill>
              </a:rPr>
              <a:t> 				 </a:t>
            </a:r>
            <a:r>
              <a:rPr lang="en-IN" b="1" dirty="0">
                <a:solidFill>
                  <a:schemeClr val="accent4"/>
                </a:solidFill>
                <a:effectLst/>
                <a:latin typeface="Microsoft YaHei" panose="020B0503020204020204" charset="-122"/>
                <a:ea typeface="Microsoft YaHei" panose="020B0503020204020204" charset="-122"/>
              </a:rPr>
              <a:t>Objectives</a:t>
            </a:r>
            <a:endParaRPr lang="en-IN" sz="2800" b="1" dirty="0">
              <a:solidFill>
                <a:schemeClr val="accent4"/>
              </a:solidFill>
              <a:effectLst/>
              <a:latin typeface="Microsoft YaHei" panose="020B0503020204020204" charset="-122"/>
              <a:ea typeface="Microsoft YaHei" panose="020B0503020204020204" charset="-122"/>
            </a:endParaRPr>
          </a:p>
        </p:txBody>
      </p:sp>
      <p:sp>
        <p:nvSpPr>
          <p:cNvPr id="6" name="Content Placeholder 5"/>
          <p:cNvSpPr/>
          <p:nvPr>
            <p:ph sz="half" idx="2"/>
          </p:nvPr>
        </p:nvSpPr>
        <p:spPr>
          <a:xfrm>
            <a:off x="1010920" y="773430"/>
            <a:ext cx="10174605" cy="5403850"/>
          </a:xfrm>
        </p:spPr>
        <p:txBody>
          <a:bodyPr>
            <a:normAutofit fontScale="80000"/>
          </a:bodyPr>
          <a:p>
            <a:pPr marL="0" indent="0">
              <a:buNone/>
            </a:pPr>
            <a:endParaRPr lang="en-IN" altLang="en-US"/>
          </a:p>
          <a:p>
            <a:pPr marL="0" indent="0">
              <a:buNone/>
            </a:pPr>
            <a:r>
              <a:rPr lang="en-IN" altLang="en-US"/>
              <a:t>Spark Funds wants to invest between 5 to 15 million USD per round of investment. This investment will only go to top English speaking countries because of ease of communication.</a:t>
            </a:r>
            <a:endParaRPr lang="en-IN" altLang="en-US"/>
          </a:p>
          <a:p>
            <a:endParaRPr lang="en-IN" altLang="en-US"/>
          </a:p>
          <a:p>
            <a:r>
              <a:rPr lang="en-IN" altLang="en-US"/>
              <a:t>The idea of this analysis is to identify the best sectors, countries, and a suitable investment type for making investments keeping the constraints in mind. </a:t>
            </a:r>
            <a:endParaRPr lang="en-IN" altLang="en-US"/>
          </a:p>
          <a:p>
            <a:endParaRPr lang="en-IN" altLang="en-US"/>
          </a:p>
          <a:p>
            <a:r>
              <a:rPr lang="en-IN" altLang="en-US"/>
              <a:t>The overall strategy is to invest where others are investing, implying that the 'best' sectors and countries are the ones 'where most investors are investing'.</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170" y="987425"/>
            <a:ext cx="10972800" cy="5557520"/>
          </a:xfrm>
          <a:prstGeom prst="flowChartDecision">
            <a:avLst/>
          </a:prstGeom>
        </p:spPr>
        <p:txBody>
          <a:bodyPr>
            <a:normAutofit/>
          </a:bodyPr>
          <a:lstStyle/>
          <a:p>
            <a:pPr marL="0" indent="0">
              <a:buNone/>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Methodology</a:t>
            </a:r>
            <a:endParaRPr lang="en-IN" sz="2800" dirty="0"/>
          </a:p>
        </p:txBody>
      </p:sp>
      <p:sp>
        <p:nvSpPr>
          <p:cNvPr id="6" name="Down Arrow 5"/>
          <p:cNvSpPr/>
          <p:nvPr/>
        </p:nvSpPr>
        <p:spPr>
          <a:xfrm>
            <a:off x="6341110" y="2764790"/>
            <a:ext cx="454025" cy="66421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Flowchart: Alternate Process 7"/>
          <p:cNvSpPr/>
          <p:nvPr/>
        </p:nvSpPr>
        <p:spPr>
          <a:xfrm>
            <a:off x="4394200" y="3429000"/>
            <a:ext cx="4351020" cy="116332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Select the top 3 English speaking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countries with the most investments in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the chosen fund type.</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a:off x="6341745" y="4592320"/>
            <a:ext cx="454025" cy="66421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Flowchart: Alternate Process 9"/>
          <p:cNvSpPr/>
          <p:nvPr/>
        </p:nvSpPr>
        <p:spPr>
          <a:xfrm>
            <a:off x="4392295" y="5256530"/>
            <a:ext cx="4351020" cy="116332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Select the most heavily invested sector in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the 3 countries and also the top invested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company in all 3 countries.</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Flowchart: Alternate Process 10"/>
          <p:cNvSpPr/>
          <p:nvPr/>
        </p:nvSpPr>
        <p:spPr>
          <a:xfrm>
            <a:off x="4394200" y="1601470"/>
            <a:ext cx="4351020" cy="116332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Compare the investment amounts in all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fund types and chose the best fund type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as per the objective.</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a:latin typeface="Microsoft YaHei" panose="020B0503020204020204" charset="-122"/>
                <a:ea typeface="Microsoft YaHei" panose="020B0503020204020204" charset="-122"/>
              </a:rPr>
              <a:t>Chosing the </a:t>
            </a:r>
            <a:r>
              <a:rPr lang="en-IN" b="1" dirty="0">
                <a:ea typeface="Microsoft YaHei" panose="020B0503020204020204" charset="-122"/>
              </a:rPr>
              <a:t>most </a:t>
            </a:r>
            <a:r>
              <a:rPr lang="en-IN" b="1" dirty="0">
                <a:latin typeface="Microsoft YaHei" panose="020B0503020204020204" charset="-122"/>
                <a:ea typeface="Microsoft YaHei" panose="020B0503020204020204" charset="-122"/>
              </a:rPr>
              <a:t>suitable fund type</a:t>
            </a:r>
            <a:endParaRPr lang="en-IN" sz="2800" b="1" dirty="0">
              <a:latin typeface="Microsoft YaHei" panose="020B0503020204020204" charset="-122"/>
              <a:ea typeface="Microsoft YaHei" panose="020B0503020204020204" charset="-122"/>
            </a:endParaRPr>
          </a:p>
        </p:txBody>
      </p:sp>
      <p:sp>
        <p:nvSpPr>
          <p:cNvPr id="3" name="Content Placeholder 2"/>
          <p:cNvSpPr>
            <a:spLocks noGrp="1"/>
          </p:cNvSpPr>
          <p:nvPr>
            <p:ph sz="half" idx="1"/>
          </p:nvPr>
        </p:nvSpPr>
        <p:spPr>
          <a:xfrm>
            <a:off x="609600" y="1174750"/>
            <a:ext cx="5384800" cy="5527040"/>
          </a:xfrm>
        </p:spPr>
        <p:txBody>
          <a:bodyPr>
            <a:noAutofit/>
          </a:bodyPr>
          <a:lstStyle/>
          <a:p>
            <a:pPr>
              <a:buFont typeface="Wingdings" panose="05000000000000000000" charset="0"/>
              <a:buChar char=""/>
            </a:pPr>
            <a:r>
              <a:rPr lang="en-IN" sz="1800" dirty="0"/>
              <a:t>There were two files :-</a:t>
            </a:r>
            <a:endParaRPr lang="en-IN" sz="1800" dirty="0"/>
          </a:p>
          <a:p>
            <a:pPr marL="0" indent="0">
              <a:buFont typeface="Wingdings" panose="05000000000000000000" charset="0"/>
              <a:buNone/>
            </a:pPr>
            <a:r>
              <a:rPr lang="en-IN" sz="1800" b="1" dirty="0"/>
              <a:t>     companies.csv</a:t>
            </a:r>
            <a:r>
              <a:rPr lang="en-IN" sz="1800" dirty="0"/>
              <a:t> - It contained the name and address of companies.</a:t>
            </a:r>
            <a:endParaRPr lang="en-IN" sz="1800" dirty="0"/>
          </a:p>
          <a:p>
            <a:pPr marL="0" indent="0">
              <a:buFont typeface="Wingdings" panose="05000000000000000000" charset="0"/>
              <a:buNone/>
            </a:pPr>
            <a:r>
              <a:rPr lang="en-IN" sz="1800" b="1" dirty="0"/>
              <a:t>     rounds2.csv</a:t>
            </a:r>
            <a:r>
              <a:rPr lang="en-IN" sz="1800" dirty="0"/>
              <a:t> - This contained the type of fund    and the amount invested in the companies in </a:t>
            </a:r>
            <a:r>
              <a:rPr lang="en-IN" sz="1800" b="1" dirty="0"/>
              <a:t>companies.csv</a:t>
            </a:r>
            <a:r>
              <a:rPr lang="en-IN" sz="1800" dirty="0"/>
              <a:t>.                          </a:t>
            </a:r>
            <a:endParaRPr lang="en-IN" sz="1800" dirty="0"/>
          </a:p>
          <a:p>
            <a:pPr>
              <a:buFont typeface="Wingdings" panose="05000000000000000000" charset="0"/>
              <a:buChar char=""/>
            </a:pPr>
            <a:r>
              <a:rPr lang="en-IN" sz="1800" dirty="0"/>
              <a:t>Removed the rows where investment amount were missing. Missing values in other coulmns were not removed since if those rows had some investments, it would impact the analysis. Our main objective is to find the most suitable investment fund type, so each investment data was taken into consideration.</a:t>
            </a:r>
            <a:endParaRPr lang="en-IN" sz="1800" dirty="0"/>
          </a:p>
          <a:p>
            <a:pPr>
              <a:buFont typeface="Wingdings" panose="05000000000000000000" charset="0"/>
              <a:buChar char=""/>
            </a:pPr>
            <a:r>
              <a:rPr lang="en-IN" sz="1800" dirty="0"/>
              <a:t>Grouped all the fund types according to there total investments by keeping the fund types as index and the total investment in each fund was the column.</a:t>
            </a:r>
            <a:endParaRPr lang="en-IN" sz="1800" dirty="0"/>
          </a:p>
          <a:p>
            <a:pPr>
              <a:buFont typeface="Wingdings" panose="05000000000000000000" charset="0"/>
              <a:buChar char=""/>
            </a:pPr>
            <a:r>
              <a:rPr lang="en-IN" sz="1800" dirty="0"/>
              <a:t>Used the mean() method on the total invetment column to find the average investment in funds..</a:t>
            </a:r>
            <a:endParaRPr lang="en-IN" sz="1800" dirty="0"/>
          </a:p>
          <a:p>
            <a:pPr>
              <a:buFont typeface="Wingdings" panose="05000000000000000000" charset="0"/>
              <a:buChar char=""/>
            </a:pPr>
            <a:endParaRPr lang="en-IN" sz="1800" b="1" dirty="0"/>
          </a:p>
          <a:p>
            <a:pPr>
              <a:buFont typeface="Wingdings" panose="05000000000000000000" charset="0"/>
              <a:buChar char=""/>
            </a:pPr>
            <a:endParaRPr lang="en-IN" sz="1800" b="1" dirty="0"/>
          </a:p>
        </p:txBody>
      </p:sp>
      <p:pic>
        <p:nvPicPr>
          <p:cNvPr id="4" name="Content Placeholder 3" descr="untitled3"/>
          <p:cNvPicPr>
            <a:picLocks noChangeAspect="1"/>
          </p:cNvPicPr>
          <p:nvPr>
            <p:ph sz="half" idx="2"/>
          </p:nvPr>
        </p:nvPicPr>
        <p:blipFill>
          <a:blip r:embed="rId1"/>
          <a:stretch>
            <a:fillRect/>
          </a:stretch>
        </p:blipFill>
        <p:spPr>
          <a:xfrm>
            <a:off x="7580630" y="1029970"/>
            <a:ext cx="3305175" cy="3429000"/>
          </a:xfrm>
          <a:prstGeom prst="rect">
            <a:avLst/>
          </a:prstGeom>
        </p:spPr>
      </p:pic>
      <p:sp>
        <p:nvSpPr>
          <p:cNvPr id="5" name="Text Box 4"/>
          <p:cNvSpPr txBox="1"/>
          <p:nvPr/>
        </p:nvSpPr>
        <p:spPr>
          <a:xfrm>
            <a:off x="5994400" y="4551045"/>
            <a:ext cx="5722620" cy="2030095"/>
          </a:xfrm>
          <a:prstGeom prst="rect">
            <a:avLst/>
          </a:prstGeom>
          <a:noFill/>
        </p:spPr>
        <p:txBody>
          <a:bodyPr wrap="square" rtlCol="0" anchor="t">
            <a:spAutoFit/>
          </a:bodyPr>
          <a:p>
            <a:pPr marL="285750" indent="-285750">
              <a:buFont typeface="Wingdings" panose="05000000000000000000" charset="0"/>
              <a:buChar char=""/>
            </a:pPr>
            <a:r>
              <a:rPr lang="en-IN" b="1" dirty="0">
                <a:sym typeface="+mn-ea"/>
              </a:rPr>
              <a:t>As per the analysis, “</a:t>
            </a:r>
            <a:r>
              <a:rPr lang="en-IN" b="1" i="1" dirty="0">
                <a:solidFill>
                  <a:srgbClr val="FF0000"/>
                </a:solidFill>
                <a:effectLst>
                  <a:outerShdw blurRad="38100" dist="19050" dir="2700000" algn="tl" rotWithShape="0">
                    <a:schemeClr val="dk1">
                      <a:alpha val="40000"/>
                    </a:schemeClr>
                  </a:outerShdw>
                </a:effectLst>
                <a:sym typeface="+mn-ea"/>
              </a:rPr>
              <a:t>Venture</a:t>
            </a:r>
            <a:r>
              <a:rPr lang="en-IN" b="1" dirty="0">
                <a:sym typeface="+mn-ea"/>
              </a:rPr>
              <a:t>” fund is the most suitable fund for investments since its average investment amount is in the range of  </a:t>
            </a:r>
            <a:r>
              <a:rPr lang="en-IN" b="1" dirty="0">
                <a:solidFill>
                  <a:srgbClr val="FF0000"/>
                </a:solidFill>
                <a:sym typeface="+mn-ea"/>
              </a:rPr>
              <a:t>5 - 15</a:t>
            </a:r>
            <a:r>
              <a:rPr lang="en-IN" b="1" dirty="0">
                <a:sym typeface="+mn-ea"/>
              </a:rPr>
              <a:t> million and it constitutes around </a:t>
            </a:r>
            <a:r>
              <a:rPr lang="en-IN" b="1" dirty="0">
                <a:solidFill>
                  <a:srgbClr val="FF0000"/>
                </a:solidFill>
                <a:sym typeface="+mn-ea"/>
              </a:rPr>
              <a:t>52.9 %</a:t>
            </a:r>
            <a:r>
              <a:rPr lang="en-IN" b="1" dirty="0">
                <a:sym typeface="+mn-ea"/>
              </a:rPr>
              <a:t> of the total investments globally. </a:t>
            </a:r>
            <a:endParaRPr lang="en-IN" b="1" dirty="0"/>
          </a:p>
          <a:p>
            <a:pPr marL="285750" indent="-285750">
              <a:buFont typeface="Wingdings" panose="05000000000000000000" charset="0"/>
              <a:buChar char=""/>
            </a:pPr>
            <a:r>
              <a:rPr lang="en-IN" b="1" dirty="0">
                <a:sym typeface="+mn-ea"/>
              </a:rPr>
              <a:t>Among Venture, Private Equity and Seed Funds, Venture funds has a share of </a:t>
            </a:r>
            <a:r>
              <a:rPr lang="en-IN" b="1" dirty="0">
                <a:solidFill>
                  <a:srgbClr val="FF0000"/>
                </a:solidFill>
                <a:sym typeface="+mn-ea"/>
              </a:rPr>
              <a:t>66.3 %</a:t>
            </a:r>
            <a:r>
              <a:rPr lang="en-IN" b="1" dirty="0">
                <a:sym typeface="+mn-ea"/>
              </a:rPr>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Chosing the top 3 countries for investment</a:t>
            </a:r>
            <a:endParaRPr lang="en-IN" sz="2800" dirty="0"/>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IN" sz="1800" dirty="0"/>
              <a:t>From the master_frame, created a pivot table where the countries are the index and the different investment fund types are the columns.</a:t>
            </a:r>
            <a:endParaRPr lang="en-IN" sz="1800" dirty="0"/>
          </a:p>
          <a:p>
            <a:pPr>
              <a:buFont typeface="Wingdings" panose="05000000000000000000" charset="0"/>
              <a:buChar char=""/>
            </a:pPr>
            <a:r>
              <a:rPr lang="en-IN" sz="1800" dirty="0"/>
              <a:t>Created another DataFrame from that table which consists of the countries and their respective total investment under Venture funds.</a:t>
            </a:r>
            <a:endParaRPr lang="en-IN" sz="1800" dirty="0"/>
          </a:p>
          <a:p>
            <a:pPr>
              <a:buFont typeface="Wingdings" panose="05000000000000000000" charset="0"/>
              <a:buChar char=""/>
            </a:pPr>
            <a:r>
              <a:rPr lang="en-IN" sz="1800" dirty="0"/>
              <a:t>Sorted that DataFrame to find the top countries where most Venture fund investment has occured.</a:t>
            </a:r>
            <a:endParaRPr lang="en-IN" sz="1800" dirty="0"/>
          </a:p>
          <a:p>
            <a:pPr>
              <a:buFont typeface="Wingdings" panose="05000000000000000000" charset="0"/>
              <a:buChar char=""/>
            </a:pPr>
            <a:endParaRPr lang="en-IN" sz="1800" dirty="0"/>
          </a:p>
          <a:p>
            <a:pPr>
              <a:buFont typeface="Wingdings" panose="05000000000000000000" charset="0"/>
              <a:buChar char=""/>
            </a:pPr>
            <a:r>
              <a:rPr lang="en-IN" sz="1800" b="1" dirty="0"/>
              <a:t>The Top 4 countries where highest amount of Venture investments have occured are USA, Great Britain, China and India.</a:t>
            </a:r>
            <a:endParaRPr lang="en-IN" sz="1800" b="1" dirty="0"/>
          </a:p>
          <a:p>
            <a:pPr>
              <a:buFont typeface="Wingdings" panose="05000000000000000000" charset="0"/>
              <a:buChar char=""/>
            </a:pPr>
            <a:r>
              <a:rPr lang="en-IN" sz="1800" b="1" dirty="0"/>
              <a:t>Since the objevtive is to select countries which has English as official language, so its clear that </a:t>
            </a:r>
            <a:r>
              <a:rPr lang="en-IN" sz="2800" b="1" dirty="0">
                <a:solidFill>
                  <a:srgbClr val="FF0000"/>
                </a:solidFill>
              </a:rPr>
              <a:t>USA, Great Britain</a:t>
            </a:r>
            <a:r>
              <a:rPr lang="en-IN" sz="1800" b="1" dirty="0"/>
              <a:t> and </a:t>
            </a:r>
            <a:r>
              <a:rPr lang="en-IN" sz="2800" b="1" dirty="0">
                <a:solidFill>
                  <a:srgbClr val="FF0000"/>
                </a:solidFill>
              </a:rPr>
              <a:t>India</a:t>
            </a:r>
            <a:r>
              <a:rPr lang="en-IN" sz="1800" b="1" dirty="0"/>
              <a:t> are countries with most Venture investments.</a:t>
            </a:r>
            <a:endParaRPr lang="en-IN" sz="1800" b="1" dirty="0"/>
          </a:p>
          <a:p>
            <a:pPr marL="0" indent="0">
              <a:buFont typeface="Wingdings" panose="05000000000000000000" charset="0"/>
              <a:buNone/>
            </a:pPr>
            <a:r>
              <a:rPr lang="en-IN" sz="1400" dirty="0"/>
              <a:t>	</a:t>
            </a:r>
            <a:endParaRPr lang="en-IN" sz="1400" dirty="0"/>
          </a:p>
          <a:p>
            <a:pPr marL="0" indent="0">
              <a:buFont typeface="Wingdings" panose="05000000000000000000" charset="0"/>
              <a:buNone/>
            </a:pPr>
            <a:r>
              <a:rPr lang="en-IN" sz="1400" dirty="0"/>
              <a:t>	</a:t>
            </a:r>
            <a:endParaRPr lang="en-IN" sz="1400" dirty="0"/>
          </a:p>
          <a:p>
            <a:pPr>
              <a:buFont typeface="Wingdings" panose="05000000000000000000" charset="0"/>
              <a:buChar char=""/>
            </a:pP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	</a:t>
            </a:r>
            <a:r>
              <a:rPr lang="en-IN" b="1" dirty="0"/>
              <a:t>Find </a:t>
            </a:r>
            <a:r>
              <a:rPr lang="en-IN" b="1" dirty="0">
                <a:latin typeface="Arial" panose="020B0604020202020204" pitchFamily="34" charset="0"/>
              </a:rPr>
              <a:t>the top sectors in top 3 countries</a:t>
            </a:r>
            <a:endParaRPr lang="en-IN" b="1" dirty="0">
              <a:latin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IN" sz="1800" dirty="0"/>
              <a:t>Extracted the primary category from the category_list column and used the mapping file 'mapping.csv' to map each primary sector to one of the eight main sectors.</a:t>
            </a:r>
            <a:endParaRPr lang="en-IN" sz="1800" dirty="0"/>
          </a:p>
          <a:p>
            <a:pPr>
              <a:buFont typeface="Wingdings" panose="05000000000000000000" charset="0"/>
              <a:buChar char=""/>
            </a:pPr>
            <a:r>
              <a:rPr lang="en-IN" sz="1800" dirty="0"/>
              <a:t>A dataframe created in previous step is merged with master_frame.</a:t>
            </a:r>
            <a:endParaRPr lang="en-IN" sz="1800" dirty="0"/>
          </a:p>
          <a:p>
            <a:pPr>
              <a:buFont typeface="Wingdings" panose="05000000000000000000" charset="0"/>
              <a:buChar char=""/>
            </a:pPr>
            <a:r>
              <a:rPr lang="en-IN" sz="1800" dirty="0"/>
              <a:t>Separate dataframes are created for top 3 countries and all of them contains -:</a:t>
            </a:r>
            <a:endParaRPr lang="en-IN" sz="1800" dirty="0"/>
          </a:p>
          <a:p>
            <a:pPr marL="0" indent="0">
              <a:buFont typeface="Wingdings" panose="05000000000000000000" charset="0"/>
              <a:buNone/>
            </a:pPr>
            <a:r>
              <a:rPr lang="en-IN" sz="1800" dirty="0"/>
              <a:t>	The total number (or count) of investments for each main sector in a separate column</a:t>
            </a:r>
            <a:endParaRPr lang="en-IN" sz="1800" dirty="0"/>
          </a:p>
          <a:p>
            <a:pPr marL="0" indent="0">
              <a:buFont typeface="Wingdings" panose="05000000000000000000" charset="0"/>
              <a:buNone/>
            </a:pPr>
            <a:r>
              <a:rPr lang="en-IN" sz="1800" dirty="0"/>
              <a:t>	The total amount invested in each main sector in a separate column.</a:t>
            </a:r>
            <a:endParaRPr lang="en-IN" sz="1800" dirty="0"/>
          </a:p>
          <a:p>
            <a:pPr>
              <a:buFont typeface="Wingdings" panose="05000000000000000000" charset="0"/>
              <a:buChar char=""/>
            </a:pPr>
            <a:endParaRPr lang="en-IN" sz="1800" dirty="0"/>
          </a:p>
          <a:p>
            <a:pPr>
              <a:buFont typeface="Wingdings" panose="05000000000000000000" charset="0"/>
              <a:buChar char=""/>
            </a:pPr>
            <a:r>
              <a:rPr lang="en-IN" sz="1800" dirty="0"/>
              <a:t>Based on the analysis of the sectors, it was founded that -:</a:t>
            </a:r>
            <a:endParaRPr lang="en-IN" sz="1800" dirty="0"/>
          </a:p>
        </p:txBody>
      </p:sp>
      <p:graphicFrame>
        <p:nvGraphicFramePr>
          <p:cNvPr id="5" name="Table 4"/>
          <p:cNvGraphicFramePr/>
          <p:nvPr/>
        </p:nvGraphicFramePr>
        <p:xfrm>
          <a:off x="1602105" y="4603750"/>
          <a:ext cx="853376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IN" altLang="en-US"/>
                        <a:t>             Country</a:t>
                      </a:r>
                      <a:endParaRPr lang="en-IN" altLang="en-US"/>
                    </a:p>
                  </a:txBody>
                  <a:tcPr/>
                </a:tc>
                <a:tc>
                  <a:txBody>
                    <a:bodyPr/>
                    <a:p>
                      <a:pPr>
                        <a:buNone/>
                      </a:pPr>
                      <a:r>
                        <a:rPr lang="en-IN" altLang="en-US"/>
                        <a:t>           Top Sector</a:t>
                      </a:r>
                      <a:endParaRPr lang="en-IN" altLang="en-US"/>
                    </a:p>
                  </a:txBody>
                  <a:tcPr/>
                </a:tc>
                <a:tc>
                  <a:txBody>
                    <a:bodyPr/>
                    <a:p>
                      <a:pPr>
                        <a:buNone/>
                      </a:pPr>
                      <a:r>
                        <a:rPr lang="en-IN" altLang="en-US"/>
                        <a:t>        Top Company</a:t>
                      </a:r>
                      <a:endParaRPr lang="en-IN" altLang="en-US"/>
                    </a:p>
                  </a:txBody>
                  <a:tcPr/>
                </a:tc>
              </a:tr>
              <a:tr h="381000">
                <a:tc>
                  <a:txBody>
                    <a:bodyPr/>
                    <a:p>
                      <a:pPr>
                        <a:buNone/>
                      </a:pPr>
                      <a:r>
                        <a:rPr lang="en-IN" altLang="en-US"/>
                        <a:t>USA</a:t>
                      </a:r>
                      <a:endParaRPr lang="en-IN" altLang="en-US"/>
                    </a:p>
                  </a:txBody>
                  <a:tcPr/>
                </a:tc>
                <a:tc>
                  <a:txBody>
                    <a:bodyPr/>
                    <a:p>
                      <a:pPr>
                        <a:buNone/>
                      </a:pPr>
                      <a:r>
                        <a:rPr lang="en-IN" altLang="en-US"/>
                        <a:t>Others</a:t>
                      </a:r>
                      <a:endParaRPr lang="en-IN" altLang="en-US"/>
                    </a:p>
                  </a:txBody>
                  <a:tcPr/>
                </a:tc>
                <a:tc>
                  <a:txBody>
                    <a:bodyPr/>
                    <a:p>
                      <a:pPr>
                        <a:buNone/>
                      </a:pPr>
                      <a:r>
                        <a:rPr lang="en-US"/>
                        <a:t>Virtustream</a:t>
                      </a:r>
                      <a:endParaRPr lang="en-US"/>
                    </a:p>
                  </a:txBody>
                  <a:tcPr/>
                </a:tc>
              </a:tr>
              <a:tr h="381000">
                <a:tc>
                  <a:txBody>
                    <a:bodyPr/>
                    <a:p>
                      <a:pPr>
                        <a:buNone/>
                      </a:pPr>
                      <a:r>
                        <a:rPr lang="en-IN" altLang="en-US"/>
                        <a:t>GBR</a:t>
                      </a:r>
                      <a:endParaRPr lang="en-IN" altLang="en-US"/>
                    </a:p>
                  </a:txBody>
                  <a:tcPr/>
                </a:tc>
                <a:tc>
                  <a:txBody>
                    <a:bodyPr/>
                    <a:p>
                      <a:pPr>
                        <a:buNone/>
                      </a:pPr>
                      <a:r>
                        <a:rPr lang="en-IN" altLang="en-US"/>
                        <a:t>Others</a:t>
                      </a:r>
                      <a:endParaRPr lang="en-IN" altLang="en-US"/>
                    </a:p>
                  </a:txBody>
                  <a:tcPr/>
                </a:tc>
                <a:tc>
                  <a:txBody>
                    <a:bodyPr/>
                    <a:p>
                      <a:pPr>
                        <a:buNone/>
                      </a:pPr>
                      <a:r>
                        <a:rPr lang="en-US"/>
                        <a:t>Electric Cloud</a:t>
                      </a:r>
                      <a:endParaRPr lang="en-US"/>
                    </a:p>
                  </a:txBody>
                  <a:tcPr/>
                </a:tc>
              </a:tr>
              <a:tr h="381000">
                <a:tc>
                  <a:txBody>
                    <a:bodyPr/>
                    <a:p>
                      <a:pPr>
                        <a:buNone/>
                      </a:pPr>
                      <a:r>
                        <a:rPr lang="en-IN" altLang="en-US"/>
                        <a:t>IND</a:t>
                      </a:r>
                      <a:endParaRPr lang="en-IN" altLang="en-US"/>
                    </a:p>
                  </a:txBody>
                  <a:tcPr/>
                </a:tc>
                <a:tc>
                  <a:txBody>
                    <a:bodyPr/>
                    <a:p>
                      <a:pPr>
                        <a:buNone/>
                      </a:pPr>
                      <a:r>
                        <a:rPr lang="en-IN" altLang="en-US"/>
                        <a:t>Others</a:t>
                      </a:r>
                      <a:endParaRPr lang="en-IN" altLang="en-US"/>
                    </a:p>
                  </a:txBody>
                  <a:tcPr/>
                </a:tc>
                <a:tc>
                  <a:txBody>
                    <a:bodyPr/>
                    <a:p>
                      <a:pPr>
                        <a:buNone/>
                      </a:pPr>
                      <a:r>
                        <a:rPr lang="en-US"/>
                        <a:t>FirstCry.com</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IN" sz="1800" dirty="0"/>
          </a:p>
          <a:p>
            <a:pPr marL="0" indent="0">
              <a:buNone/>
            </a:pPr>
            <a:endParaRPr lang="en-IN" sz="1800" dirty="0"/>
          </a:p>
        </p:txBody>
      </p:sp>
      <p:sp>
        <p:nvSpPr>
          <p:cNvPr id="6" name="Title 1"/>
          <p:cNvSpPr>
            <a:spLocks noGrp="1"/>
          </p:cNvSpPr>
          <p:nvPr>
            <p:ph type="title"/>
          </p:nvPr>
        </p:nvSpPr>
        <p:spPr/>
        <p:txBody>
          <a:bodyPr/>
          <a:lstStyle/>
          <a:p>
            <a:r>
              <a:rPr lang="en-IN" sz="2800" dirty="0"/>
              <a:t>     </a:t>
            </a:r>
            <a:r>
              <a:rPr lang="en-IN" sz="2800" b="1" dirty="0"/>
              <a:t> Share of Venture, Private, Seed and their average investments</a:t>
            </a:r>
            <a:endParaRPr lang="en-IN" sz="2800" b="1" dirty="0"/>
          </a:p>
        </p:txBody>
      </p:sp>
      <p:pic>
        <p:nvPicPr>
          <p:cNvPr id="4" name="Content Placeholder 3" descr="untitled"/>
          <p:cNvPicPr>
            <a:picLocks noChangeAspect="1"/>
          </p:cNvPicPr>
          <p:nvPr>
            <p:ph sz="half" idx="2"/>
          </p:nvPr>
        </p:nvPicPr>
        <p:blipFill>
          <a:blip r:embed="rId1"/>
          <a:stretch>
            <a:fillRect/>
          </a:stretch>
        </p:blipFill>
        <p:spPr>
          <a:xfrm>
            <a:off x="609600" y="1174750"/>
            <a:ext cx="11228705" cy="5318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174750"/>
            <a:ext cx="5384800" cy="4953000"/>
          </a:xfrm>
        </p:spPr>
        <p:txBody>
          <a:bodyPr>
            <a:normAutofit/>
          </a:bodyPr>
          <a:lstStyle/>
          <a:p>
            <a:pPr marL="0" indent="0">
              <a:buNone/>
            </a:pPr>
            <a:endParaRPr lang="en-IN" sz="1800" dirty="0"/>
          </a:p>
        </p:txBody>
      </p:sp>
      <p:sp>
        <p:nvSpPr>
          <p:cNvPr id="6" name="Title 1"/>
          <p:cNvSpPr>
            <a:spLocks noGrp="1"/>
          </p:cNvSpPr>
          <p:nvPr>
            <p:ph type="title"/>
          </p:nvPr>
        </p:nvSpPr>
        <p:spPr/>
        <p:txBody>
          <a:bodyPr/>
          <a:lstStyle/>
          <a:p>
            <a:r>
              <a:rPr lang="en-IN" sz="2800" dirty="0"/>
              <a:t>	    </a:t>
            </a:r>
            <a:r>
              <a:rPr lang="en-IN" sz="2800" b="1" dirty="0"/>
              <a:t>Showing the top 3 countries in Venture investments</a:t>
            </a:r>
            <a:endParaRPr lang="en-IN" sz="2800" b="1" dirty="0"/>
          </a:p>
        </p:txBody>
      </p:sp>
      <p:pic>
        <p:nvPicPr>
          <p:cNvPr id="2" name="Content Placeholder 1" descr="untitled1"/>
          <p:cNvPicPr>
            <a:picLocks noChangeAspect="1"/>
          </p:cNvPicPr>
          <p:nvPr>
            <p:ph sz="half" idx="2"/>
          </p:nvPr>
        </p:nvPicPr>
        <p:blipFill>
          <a:blip r:embed="rId1"/>
          <a:stretch>
            <a:fillRect/>
          </a:stretch>
        </p:blipFill>
        <p:spPr>
          <a:xfrm>
            <a:off x="-635" y="1381125"/>
            <a:ext cx="11718290" cy="5492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IN" sz="1800" dirty="0"/>
          </a:p>
        </p:txBody>
      </p:sp>
      <p:sp>
        <p:nvSpPr>
          <p:cNvPr id="6" name="Title 1"/>
          <p:cNvSpPr>
            <a:spLocks noGrp="1"/>
          </p:cNvSpPr>
          <p:nvPr>
            <p:ph type="title"/>
          </p:nvPr>
        </p:nvSpPr>
        <p:spPr/>
        <p:txBody>
          <a:bodyPr/>
          <a:lstStyle/>
          <a:p>
            <a:r>
              <a:rPr lang="en-IN" b="1" dirty="0"/>
              <a:t> 		</a:t>
            </a:r>
            <a:r>
              <a:rPr lang="en-IN" sz="2800" b="1" dirty="0"/>
              <a:t>Showing top 3 sectors in top countries</a:t>
            </a:r>
            <a:endParaRPr lang="en-IN" sz="2800" b="1" dirty="0"/>
          </a:p>
        </p:txBody>
      </p:sp>
      <p:pic>
        <p:nvPicPr>
          <p:cNvPr id="2" name="Content Placeholder 1" descr="untitled2"/>
          <p:cNvPicPr>
            <a:picLocks noChangeAspect="1"/>
          </p:cNvPicPr>
          <p:nvPr>
            <p:ph sz="half" idx="2"/>
          </p:nvPr>
        </p:nvPicPr>
        <p:blipFill>
          <a:blip r:embed="rId1"/>
          <a:stretch>
            <a:fillRect/>
          </a:stretch>
        </p:blipFill>
        <p:spPr>
          <a:xfrm>
            <a:off x="838200" y="1174750"/>
            <a:ext cx="9610725" cy="5439410"/>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3699</Words>
  <Application>WPS Presentation</Application>
  <PresentationFormat>Widescreen</PresentationFormat>
  <Paragraphs>103</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Microsoft YaHei</vt:lpstr>
      <vt:lpstr>Wingdings</vt:lpstr>
      <vt:lpstr/>
      <vt:lpstr>Arial Unicode MS</vt:lpstr>
      <vt:lpstr>Calibri</vt:lpstr>
      <vt:lpstr>Segoe Print</vt:lpstr>
      <vt:lpstr>Green Color</vt:lpstr>
      <vt:lpstr>INVESTMENT ASSIGNMENT  SUBMISSION </vt:lpstr>
      <vt:lpstr> 				 Objectives</vt:lpstr>
      <vt:lpstr> 				Methodology</vt:lpstr>
      <vt:lpstr>         Chosing the most suitable fund type</vt:lpstr>
      <vt:lpstr> Chosing the top 3 countries for investment</vt:lpstr>
      <vt:lpstr>	Find the top sectors in top 3 countries</vt:lpstr>
      <vt:lpstr>      Share of Venture, Private, Seed and their average investments</vt:lpstr>
      <vt:lpstr>	    Showing the top 3 countries in Venture investments</vt:lpstr>
      <vt:lpstr> 		Showing top 3 sectors in top countries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Debayan</cp:lastModifiedBy>
  <cp:revision>45</cp:revision>
  <dcterms:created xsi:type="dcterms:W3CDTF">2016-06-09T08:16:00Z</dcterms:created>
  <dcterms:modified xsi:type="dcterms:W3CDTF">2019-05-27T17:02:28Z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