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8" r:id="rId8"/>
    <p:sldId id="261" r:id="rId9"/>
    <p:sldId id="269" r:id="rId10"/>
    <p:sldId id="262" r:id="rId11"/>
    <p:sldId id="270" r:id="rId12"/>
    <p:sldId id="263" r:id="rId13"/>
    <p:sldId id="271" r:id="rId14"/>
    <p:sldId id="264" r:id="rId15"/>
    <p:sldId id="272" r:id="rId16"/>
    <p:sldId id="265" r:id="rId17"/>
    <p:sldId id="273" r:id="rId18"/>
    <p:sldId id="266" r:id="rId19"/>
    <p:sldId id="274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 Deb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197989"/>
            <a:ext cx="5181600" cy="271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4572000"/>
            <a:ext cx="30384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4267200"/>
            <a:ext cx="21240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914400" y="1295400"/>
            <a:ext cx="7543800" cy="4648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 Advantages: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Can handle non-linear data using kernel trick.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Model is stable as a small change in dataset does not usually affect the </a:t>
            </a:r>
            <a:r>
              <a:rPr lang="en-US" sz="2000" dirty="0" err="1" smtClean="0">
                <a:solidFill>
                  <a:schemeClr val="tx1"/>
                </a:solidFill>
              </a:rPr>
              <a:t>hyperplane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 Disadvantages: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Longer training time.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Hard to interpret the model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Require feature scaling before modeling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Hard to choose appropriate kernel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066800"/>
            <a:ext cx="34004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886200"/>
            <a:ext cx="45243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914400" y="1295400"/>
            <a:ext cx="7543800" cy="4648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 Advantages: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Less chance of </a:t>
            </a:r>
            <a:r>
              <a:rPr lang="en-US" sz="2000" dirty="0" err="1" smtClean="0">
                <a:solidFill>
                  <a:schemeClr val="tx1"/>
                </a:solidFill>
              </a:rPr>
              <a:t>overfitting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Not require scaling of data before modeling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Provides satisfactory accuracy even when missing data present</a:t>
            </a:r>
          </a:p>
          <a:p>
            <a:pPr lvl="1"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 Disadvantages: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Hard to interpret the model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XGBoost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591469"/>
            <a:ext cx="4191000" cy="4042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XGBoost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914400" y="1295400"/>
            <a:ext cx="7543800" cy="4648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 Advantages: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Has inbuilt L1 and L2 regularization to address </a:t>
            </a:r>
            <a:r>
              <a:rPr lang="en-US" sz="2000" dirty="0" err="1" smtClean="0">
                <a:solidFill>
                  <a:schemeClr val="tx1"/>
                </a:solidFill>
              </a:rPr>
              <a:t>overfitting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Support parallel processing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Has in-built capability to handle missing values. In case of missing value in a node, both left hand and right hand split is tried and learns the path to higher loss for each node.</a:t>
            </a:r>
          </a:p>
          <a:p>
            <a:pPr lvl="1"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 Disadvantages: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Must transform categorical variables to some integer encoding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143000"/>
            <a:ext cx="407797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4191000"/>
            <a:ext cx="3624263" cy="215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914400" y="1295400"/>
            <a:ext cx="7543800" cy="4648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 Advantages: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Outperform nearly every traditional ML algorithms given large training data</a:t>
            </a:r>
          </a:p>
          <a:p>
            <a:pPr lvl="1"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 Disadvantages: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Hard to determine the proper network structure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Hard to interpret the weight matrix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Require large training data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Computationally expensive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Deep Learning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828800"/>
            <a:ext cx="4919764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295400"/>
            <a:ext cx="25622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886200"/>
            <a:ext cx="31623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95400"/>
            <a:ext cx="7543800" cy="46482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</a:rPr>
              <a:t>Classification Problem</a:t>
            </a:r>
          </a:p>
          <a:p>
            <a:pPr algn="l"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</a:rPr>
              <a:t>Exploratory Data Analysis using LDA</a:t>
            </a:r>
          </a:p>
          <a:p>
            <a:pPr algn="l"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</a:rPr>
              <a:t>Classification Algorithms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Logistic Regression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Naïve </a:t>
            </a:r>
            <a:r>
              <a:rPr lang="en-US" sz="2200" dirty="0" err="1" smtClean="0">
                <a:solidFill>
                  <a:schemeClr val="tx1"/>
                </a:solidFill>
              </a:rPr>
              <a:t>Bayes</a:t>
            </a:r>
            <a:endParaRPr lang="en-US" sz="2200" dirty="0" smtClean="0">
              <a:solidFill>
                <a:schemeClr val="tx1"/>
              </a:solidFill>
            </a:endParaRPr>
          </a:p>
          <a:p>
            <a:pPr lvl="1" algn="l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Support Vector Machine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Random Forest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</a:rPr>
              <a:t>XGBoost</a:t>
            </a:r>
            <a:endParaRPr lang="en-US" sz="2200" dirty="0" smtClean="0">
              <a:solidFill>
                <a:schemeClr val="tx1"/>
              </a:solidFill>
            </a:endParaRPr>
          </a:p>
          <a:p>
            <a:pPr lvl="1" algn="l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Neural Networks</a:t>
            </a:r>
          </a:p>
          <a:p>
            <a:pPr algn="l"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</a:rPr>
              <a:t>Model Evaluation</a:t>
            </a:r>
          </a:p>
          <a:p>
            <a:pPr algn="l">
              <a:buFont typeface="Wingdings" pitchFamily="2" charset="2"/>
              <a:buChar char="§"/>
            </a:pPr>
            <a:r>
              <a:rPr lang="en-US" sz="2600" dirty="0" err="1" smtClean="0">
                <a:solidFill>
                  <a:schemeClr val="tx1"/>
                </a:solidFill>
              </a:rPr>
              <a:t>Overfitting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6596313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 Problem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736289" cy="284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57200" y="6062246"/>
            <a:ext cx="800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Ref: [1] A. Chambers. Statistical models for text classification: Applications and analysis, Ph.D., University of California, Irvine (2013). </a:t>
            </a:r>
            <a:r>
              <a:rPr lang="en-US" sz="800" dirty="0" err="1" smtClean="0"/>
              <a:t>ProQuest</a:t>
            </a:r>
            <a:r>
              <a:rPr lang="en-US" sz="800" dirty="0" smtClean="0"/>
              <a:t> Dissertations and Theses.</a:t>
            </a:r>
          </a:p>
          <a:p>
            <a:r>
              <a:rPr lang="en-US" sz="800" dirty="0" smtClean="0"/>
              <a:t>[2] https://archive.ics.uci.edu/ml/datasets/Sentence+Classification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 Pipeline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95400"/>
            <a:ext cx="7543800" cy="4648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8825" y="1962150"/>
            <a:ext cx="50863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EDA using 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419600"/>
            <a:ext cx="7084299" cy="186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143000"/>
            <a:ext cx="533400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95400"/>
            <a:ext cx="3200400" cy="4648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 Linear regression is not suitable for classification problems</a:t>
            </a: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 One solution is logistic regression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600200"/>
            <a:ext cx="43434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95400"/>
            <a:ext cx="7543800" cy="4648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 Advantages: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Gives probabilities for the class</a:t>
            </a: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 Disadvantages: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There should be little or no </a:t>
            </a:r>
            <a:r>
              <a:rPr lang="en-US" sz="2000" dirty="0" err="1" smtClean="0">
                <a:solidFill>
                  <a:schemeClr val="tx1"/>
                </a:solidFill>
              </a:rPr>
              <a:t>multicollinearity</a:t>
            </a:r>
            <a:r>
              <a:rPr lang="en-US" sz="2000" dirty="0" smtClean="0">
                <a:solidFill>
                  <a:schemeClr val="tx1"/>
                </a:solidFill>
              </a:rPr>
              <a:t> among independent variables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Independent variables must be linearly related to the log of odds, though it is not mandatory that the dependent and independent variables to be related linearly.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Interpretation of weights difficult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Overfitting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95400"/>
            <a:ext cx="3505200" cy="4648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 First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</a:rPr>
              <a:t>P(Yes | Overcast) = P(Overcast | Yes) </a:t>
            </a:r>
            <a:r>
              <a:rPr lang="en-US" sz="1800" dirty="0" smtClean="0">
                <a:solidFill>
                  <a:schemeClr val="tx1"/>
                </a:solidFill>
              </a:rPr>
              <a:t>P(Yes) / P (Overcast) </a:t>
            </a:r>
          </a:p>
          <a:p>
            <a:pPr algn="l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 Find whether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 (Yes | Overcast) is higher than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 (No| Overcast)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tx1"/>
                </a:solidFill>
              </a:rPr>
              <a:t>Next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/>
                </a:solidFill>
              </a:rPr>
              <a:t>P(Yes | Overcast, Mild) = P(Overcast, Mild | Yes) </a:t>
            </a:r>
            <a:r>
              <a:rPr lang="en-US" sz="2000" dirty="0" smtClean="0">
                <a:solidFill>
                  <a:schemeClr val="tx1"/>
                </a:solidFill>
              </a:rPr>
              <a:t>P(Yes)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371600"/>
            <a:ext cx="39147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886200"/>
            <a:ext cx="4341108" cy="226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914400" y="1295400"/>
            <a:ext cx="7543800" cy="4648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 Advantages: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Efficient on large dataset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Efficient for text classification</a:t>
            </a: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 Disadvantages: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Assumption of independence may not hold for real data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416</Words>
  <Application>Microsoft Office PowerPoint</Application>
  <PresentationFormat>On-screen Show (4:3)</PresentationFormat>
  <Paragraphs>91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Text Classification</vt:lpstr>
      <vt:lpstr>Agenda</vt:lpstr>
      <vt:lpstr>Classification Problem</vt:lpstr>
      <vt:lpstr>Classification Pipeline</vt:lpstr>
      <vt:lpstr>EDA using Latent Dirichlet Allocation</vt:lpstr>
      <vt:lpstr>Logistic Regression</vt:lpstr>
      <vt:lpstr>Logistic Regression</vt:lpstr>
      <vt:lpstr>Naïve Bayes</vt:lpstr>
      <vt:lpstr>Naïve Bayes</vt:lpstr>
      <vt:lpstr>Support Vector Machine</vt:lpstr>
      <vt:lpstr>Support Vector Machine</vt:lpstr>
      <vt:lpstr>Random Forest</vt:lpstr>
      <vt:lpstr>Random Forest</vt:lpstr>
      <vt:lpstr>XGBoost</vt:lpstr>
      <vt:lpstr>XGBoost</vt:lpstr>
      <vt:lpstr>Neural Networks</vt:lpstr>
      <vt:lpstr>Neural Networks</vt:lpstr>
      <vt:lpstr>Why Deep Learning</vt:lpstr>
      <vt:lpstr>Model Evaluation</vt:lpstr>
      <vt:lpstr>Overfitting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</dc:title>
  <dc:creator>admin</dc:creator>
  <cp:lastModifiedBy>admin</cp:lastModifiedBy>
  <cp:revision>44</cp:revision>
  <dcterms:created xsi:type="dcterms:W3CDTF">2006-08-16T00:00:00Z</dcterms:created>
  <dcterms:modified xsi:type="dcterms:W3CDTF">2019-08-31T15:33:15Z</dcterms:modified>
</cp:coreProperties>
</file>