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1" autoAdjust="0"/>
    <p:restoredTop sz="99470" autoAdjust="0"/>
  </p:normalViewPr>
  <p:slideViewPr>
    <p:cSldViewPr>
      <p:cViewPr varScale="1">
        <p:scale>
          <a:sx n="109" d="100"/>
          <a:sy n="109" d="100"/>
        </p:scale>
        <p:origin x="28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72A28-6E37-47CE-99F3-5D79F25CC39C}" type="datetimeFigureOut">
              <a:rPr lang="en-AU"/>
              <a:pPr>
                <a:defRPr/>
              </a:pPr>
              <a:t>12/11/2015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22FFE-DB63-40EA-9FEE-44EB1B5B8D8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E465-A95D-4597-BBF9-26C754D96299}" type="datetimeFigureOut">
              <a:rPr lang="en-AU"/>
              <a:pPr>
                <a:defRPr/>
              </a:pPr>
              <a:t>12/11/2015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8779D-A852-4C26-A0A1-5A3CB14F59E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03BD2-B302-4065-8E99-2355CEE672DB}" type="datetimeFigureOut">
              <a:rPr lang="en-AU"/>
              <a:pPr>
                <a:defRPr/>
              </a:pPr>
              <a:t>12/11/2015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80572-E297-4EBD-8255-898ED9D02C3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98839-D685-4C73-B910-02BFDA2B749B}" type="datetimeFigureOut">
              <a:rPr lang="en-AU"/>
              <a:pPr>
                <a:defRPr/>
              </a:pPr>
              <a:t>12/11/2015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0D9A4-4E52-4AD1-8EB0-900F6A90443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AF60F-EB10-457D-92B9-86DC9D79DCD7}" type="datetimeFigureOut">
              <a:rPr lang="en-AU"/>
              <a:pPr>
                <a:defRPr/>
              </a:pPr>
              <a:t>12/11/2015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A5679-EA2C-46D6-B854-408EE1EA380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BE288-3AA6-4EA2-A97C-C0F2E9166CED}" type="datetimeFigureOut">
              <a:rPr lang="en-AU"/>
              <a:pPr>
                <a:defRPr/>
              </a:pPr>
              <a:t>12/11/2015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55B0D-09C6-459E-B8A3-607027447B8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3E126-A795-4B39-92C1-A890E8F0A63A}" type="datetimeFigureOut">
              <a:rPr lang="en-AU"/>
              <a:pPr>
                <a:defRPr/>
              </a:pPr>
              <a:t>12/11/2015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D323D-0B25-479C-8BF4-EDBB52B1E8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74AFA-2ED2-41BB-AB23-C492E8D3F56A}" type="datetimeFigureOut">
              <a:rPr lang="en-AU"/>
              <a:pPr>
                <a:defRPr/>
              </a:pPr>
              <a:t>12/11/2015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1606E-9F33-4538-9D7A-C71704F4E7A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74AA1-C955-4B09-854E-3E4A6094309B}" type="datetimeFigureOut">
              <a:rPr lang="en-AU"/>
              <a:pPr>
                <a:defRPr/>
              </a:pPr>
              <a:t>12/11/2015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BD877-F750-48E0-B45A-8BA024CAC84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45C4F-B111-4FA9-A6D6-9A3BB3272E45}" type="datetimeFigureOut">
              <a:rPr lang="en-AU"/>
              <a:pPr>
                <a:defRPr/>
              </a:pPr>
              <a:t>12/11/2015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0060D-2F21-47EB-BC31-98104C39A17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31E00-63A6-41AF-880F-91E4C617D98D}" type="datetimeFigureOut">
              <a:rPr lang="en-AU"/>
              <a:pPr>
                <a:defRPr/>
              </a:pPr>
              <a:t>12/11/2015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C7D24-C3F6-4886-8F39-AFA0FA23280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9776A25-9BB3-4F0F-AC34-3943AB32122F}" type="datetimeFigureOut">
              <a:rPr lang="en-AU"/>
              <a:pPr>
                <a:defRPr/>
              </a:pPr>
              <a:t>12/11/2015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AAB79E4-85D4-4C2B-995D-78D62893DB1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://www.businessmodelgeneration.com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://www.businessmodelgeneration.com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wm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1375" y="469900"/>
            <a:ext cx="561975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2050" y="412750"/>
            <a:ext cx="508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88" y="2854325"/>
            <a:ext cx="4984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6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81625" y="349250"/>
            <a:ext cx="5588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7"/>
          <p:cNvPicPr>
            <a:picLocks noChangeAspect="1"/>
          </p:cNvPicPr>
          <p:nvPr/>
        </p:nvPicPr>
        <p:blipFill>
          <a:blip r:embed="rId6" cstate="print"/>
          <a:srcRect l="11171"/>
          <a:stretch>
            <a:fillRect/>
          </a:stretch>
        </p:blipFill>
        <p:spPr bwMode="auto">
          <a:xfrm>
            <a:off x="4633912" y="5446713"/>
            <a:ext cx="452438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8"/>
          <p:cNvPicPr>
            <a:picLocks noChangeAspect="1"/>
          </p:cNvPicPr>
          <p:nvPr/>
        </p:nvPicPr>
        <p:blipFill>
          <a:blip r:embed="rId7" cstate="print"/>
          <a:srcRect b="6728"/>
          <a:stretch>
            <a:fillRect/>
          </a:stretch>
        </p:blipFill>
        <p:spPr bwMode="auto">
          <a:xfrm>
            <a:off x="1918995" y="2949575"/>
            <a:ext cx="67180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9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78812" y="361950"/>
            <a:ext cx="766652" cy="71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0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0650" y="384175"/>
            <a:ext cx="4794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1"/>
          <p:cNvPicPr>
            <a:picLocks noChangeAspect="1"/>
          </p:cNvPicPr>
          <p:nvPr/>
        </p:nvPicPr>
        <p:blipFill>
          <a:blip r:embed="rId10" cstate="print"/>
          <a:srcRect t="8025" r="6839"/>
          <a:stretch>
            <a:fillRect/>
          </a:stretch>
        </p:blipFill>
        <p:spPr bwMode="auto">
          <a:xfrm>
            <a:off x="138112" y="5454651"/>
            <a:ext cx="534988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152400" y="122238"/>
            <a:ext cx="8839200" cy="258762"/>
          </a:xfrm>
        </p:spPr>
        <p:txBody>
          <a:bodyPr/>
          <a:lstStyle/>
          <a:p>
            <a:pPr algn="l"/>
            <a:r>
              <a:rPr lang="en-US" sz="2000" dirty="0" smtClean="0"/>
              <a:t>Business Model Canvas - </a:t>
            </a:r>
            <a:endParaRPr lang="en-AU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457200"/>
          <a:ext cx="8839200" cy="64160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67840"/>
                <a:gridCol w="1767840"/>
                <a:gridCol w="883920"/>
                <a:gridCol w="883920"/>
                <a:gridCol w="1767840"/>
                <a:gridCol w="1767840"/>
              </a:tblGrid>
              <a:tr h="2476500">
                <a:tc rowSpan="2">
                  <a:txBody>
                    <a:bodyPr/>
                    <a:lstStyle/>
                    <a:p>
                      <a:r>
                        <a:rPr lang="en-AU" sz="1200" b="1" dirty="0" smtClean="0"/>
                        <a:t>           Key</a:t>
                      </a:r>
                      <a:r>
                        <a:rPr lang="en-AU" sz="1200" b="1" baseline="0" dirty="0" smtClean="0"/>
                        <a:t> Partners</a:t>
                      </a:r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        Key Activities</a:t>
                      </a:r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dirty="0" smtClean="0"/>
                        <a:t>          Value Propositions</a:t>
                      </a:r>
                      <a:endParaRPr kumimoji="0" lang="en-AU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Write directly to the canvas…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Or use the post-it</a:t>
                      </a:r>
                      <a:r>
                        <a:rPr kumimoji="0" 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™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 note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…or both</a:t>
                      </a:r>
                      <a:endParaRPr kumimoji="0" lang="en-AU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         Customer </a:t>
                      </a:r>
                    </a:p>
                    <a:p>
                      <a:r>
                        <a:rPr lang="en-AU" sz="1200" b="1" dirty="0" smtClean="0"/>
                        <a:t>         Relationships</a:t>
                      </a:r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1200" b="1" dirty="0" smtClean="0"/>
                        <a:t>      Customer Segments</a:t>
                      </a:r>
                      <a:endParaRPr lang="en-AU" sz="12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             Key Resources</a:t>
                      </a:r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             Channels</a:t>
                      </a:r>
                      <a:endParaRPr lang="en-AU" sz="12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1219200">
                <a:tc gridSpan="3">
                  <a:txBody>
                    <a:bodyPr/>
                    <a:lstStyle/>
                    <a:p>
                      <a:r>
                        <a:rPr lang="en-AU" sz="1200" b="1" dirty="0" smtClean="0"/>
                        <a:t>              Cost Structure</a:t>
                      </a:r>
                      <a:endParaRPr lang="en-AU" sz="12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2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2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AU" sz="1200" b="1" dirty="0" smtClean="0"/>
                        <a:t>           Revenue Streams</a:t>
                      </a:r>
                      <a:endParaRPr lang="en-AU" sz="12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2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2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224589">
                <a:tc gridSpan="6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 smtClean="0">
                          <a:hlinkClick r:id="rId11"/>
                        </a:rPr>
                        <a:t>http://www.businessmodelgeneration.com</a:t>
                      </a:r>
                      <a:endParaRPr lang="en-AU" sz="700" dirty="0" smtClean="0"/>
                    </a:p>
                  </a:txBody>
                  <a:tcPr marL="82296" marR="8229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48" name="Group 247"/>
          <p:cNvGrpSpPr/>
          <p:nvPr/>
        </p:nvGrpSpPr>
        <p:grpSpPr>
          <a:xfrm>
            <a:off x="3817937" y="2176053"/>
            <a:ext cx="1508125" cy="1074738"/>
            <a:chOff x="5410200" y="2819400"/>
            <a:chExt cx="1508125" cy="1074738"/>
          </a:xfrm>
        </p:grpSpPr>
        <p:pic>
          <p:nvPicPr>
            <p:cNvPr id="24" name="Picture 43" descr="trans_postit_pink.gif"/>
            <p:cNvPicPr>
              <a:picLocks noChangeAspect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410200" y="2819400"/>
              <a:ext cx="1508125" cy="1074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7" name="TextBox 246"/>
            <p:cNvSpPr txBox="1"/>
            <p:nvPr/>
          </p:nvSpPr>
          <p:spPr>
            <a:xfrm rot="21423860">
              <a:off x="5438775" y="2855825"/>
              <a:ext cx="1447800" cy="990600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/>
            <a:p>
              <a:r>
                <a:rPr lang="en-AU" sz="1400" b="1" dirty="0" smtClean="0">
                  <a:latin typeface="Bradley Hand ITC" pitchFamily="66" charset="0"/>
                </a:rPr>
                <a:t>Double click on the post-it™ to edit. Recolour it using the picture format tools.</a:t>
              </a:r>
              <a:endParaRPr lang="en-AU" sz="1400" b="1" dirty="0">
                <a:latin typeface="Bradley Hand ITC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1375" y="469900"/>
            <a:ext cx="561975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2050" y="412750"/>
            <a:ext cx="508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88" y="2390775"/>
            <a:ext cx="4984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6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81625" y="349250"/>
            <a:ext cx="5588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7"/>
          <p:cNvPicPr>
            <a:picLocks noChangeAspect="1"/>
          </p:cNvPicPr>
          <p:nvPr/>
        </p:nvPicPr>
        <p:blipFill>
          <a:blip r:embed="rId6" cstate="print"/>
          <a:srcRect l="11171"/>
          <a:stretch>
            <a:fillRect/>
          </a:stretch>
        </p:blipFill>
        <p:spPr bwMode="auto">
          <a:xfrm>
            <a:off x="4633912" y="4514850"/>
            <a:ext cx="452438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8"/>
          <p:cNvPicPr>
            <a:picLocks noChangeAspect="1"/>
          </p:cNvPicPr>
          <p:nvPr/>
        </p:nvPicPr>
        <p:blipFill>
          <a:blip r:embed="rId7" cstate="print"/>
          <a:srcRect b="6728"/>
          <a:stretch>
            <a:fillRect/>
          </a:stretch>
        </p:blipFill>
        <p:spPr bwMode="auto">
          <a:xfrm>
            <a:off x="1918995" y="2486025"/>
            <a:ext cx="67180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9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78812" y="361950"/>
            <a:ext cx="766652" cy="71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0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0650" y="384175"/>
            <a:ext cx="4794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1"/>
          <p:cNvPicPr>
            <a:picLocks noChangeAspect="1"/>
          </p:cNvPicPr>
          <p:nvPr/>
        </p:nvPicPr>
        <p:blipFill>
          <a:blip r:embed="rId10" cstate="print"/>
          <a:srcRect t="8025" r="6839"/>
          <a:stretch>
            <a:fillRect/>
          </a:stretch>
        </p:blipFill>
        <p:spPr bwMode="auto">
          <a:xfrm>
            <a:off x="138112" y="4522788"/>
            <a:ext cx="534988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724" name="Picture 220" descr="C:\Documents and Settings\coxj\Local Settings\Temporary Internet Files\Content.IE5\K8D8XAL1\MC900014715[1].wmf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1925" y="5743575"/>
            <a:ext cx="410731" cy="451713"/>
          </a:xfrm>
          <a:prstGeom prst="rect">
            <a:avLst/>
          </a:prstGeom>
          <a:noFill/>
        </p:spPr>
      </p:pic>
      <p:pic>
        <p:nvPicPr>
          <p:cNvPr id="21727" name="Picture 223" descr="C:\Documents and Settings\coxj\Local Settings\Temporary Internet Files\Content.IE5\K8D8XAL1\MC900437338[1].jp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600575" y="5734417"/>
            <a:ext cx="457200" cy="513983"/>
          </a:xfrm>
          <a:prstGeom prst="rect">
            <a:avLst/>
          </a:prstGeom>
          <a:noFill/>
        </p:spPr>
      </p:pic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152400" y="122238"/>
            <a:ext cx="8839200" cy="258762"/>
          </a:xfrm>
        </p:spPr>
        <p:txBody>
          <a:bodyPr/>
          <a:lstStyle/>
          <a:p>
            <a:pPr algn="l"/>
            <a:r>
              <a:rPr lang="en-US" sz="2000" dirty="0" smtClean="0"/>
              <a:t>Business Model Canvas - </a:t>
            </a:r>
            <a:endParaRPr lang="en-AU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457200"/>
          <a:ext cx="8839200" cy="639598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67840"/>
                <a:gridCol w="1767840"/>
                <a:gridCol w="883920"/>
                <a:gridCol w="883920"/>
                <a:gridCol w="1767840"/>
                <a:gridCol w="1767840"/>
              </a:tblGrid>
              <a:tr h="2019300">
                <a:tc rowSpan="2">
                  <a:txBody>
                    <a:bodyPr/>
                    <a:lstStyle/>
                    <a:p>
                      <a:r>
                        <a:rPr lang="en-AU" sz="1200" b="1" dirty="0" smtClean="0"/>
                        <a:t>           Key</a:t>
                      </a:r>
                      <a:r>
                        <a:rPr lang="en-AU" sz="1200" b="1" baseline="0" dirty="0" smtClean="0"/>
                        <a:t> Partners</a:t>
                      </a:r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        Key Activities</a:t>
                      </a:r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dirty="0" smtClean="0"/>
                        <a:t>          Value Propositions</a:t>
                      </a:r>
                      <a:endParaRPr kumimoji="0" lang="en-AU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         Customer </a:t>
                      </a:r>
                    </a:p>
                    <a:p>
                      <a:r>
                        <a:rPr lang="en-AU" sz="1200" b="1" dirty="0" smtClean="0"/>
                        <a:t>         Relationships</a:t>
                      </a:r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1200" b="1" dirty="0" smtClean="0"/>
                        <a:t>      Customer Segments</a:t>
                      </a:r>
                      <a:endParaRPr lang="en-AU" sz="12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930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             Key Resources</a:t>
                      </a:r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             Channels</a:t>
                      </a:r>
                      <a:endParaRPr lang="en-AU" sz="12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990600">
                <a:tc gridSpan="3">
                  <a:txBody>
                    <a:bodyPr/>
                    <a:lstStyle/>
                    <a:p>
                      <a:r>
                        <a:rPr lang="en-AU" sz="1200" b="1" smtClean="0"/>
                        <a:t>              Cost Structure</a:t>
                      </a:r>
                      <a:endParaRPr lang="en-AU" sz="1200" b="0" baseline="0" smtClean="0">
                        <a:latin typeface="Comic Sans MS" pitchFamily="66" charset="0"/>
                      </a:endParaRPr>
                    </a:p>
                    <a:p>
                      <a:endParaRPr lang="en-AU" sz="1200" b="0" baseline="0" smtClean="0">
                        <a:latin typeface="Comic Sans MS" pitchFamily="66" charset="0"/>
                      </a:endParaRPr>
                    </a:p>
                    <a:p>
                      <a:endParaRPr lang="en-AU" sz="1200" b="0" baseline="0" smtClean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AU" sz="1200" b="1" dirty="0" smtClean="0"/>
                        <a:t>           Revenue Streams</a:t>
                      </a:r>
                      <a:endParaRPr lang="en-AU" sz="12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2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200" b="0" baseline="0" dirty="0" smtClean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240632">
                <a:tc gridSpan="6">
                  <a:txBody>
                    <a:bodyPr/>
                    <a:lstStyle/>
                    <a:p>
                      <a:endParaRPr lang="en-AU" sz="100" b="1" dirty="0"/>
                    </a:p>
                  </a:txBody>
                  <a:tcPr marL="82296" marR="82296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</a:tr>
              <a:tr h="882316">
                <a:tc gridSpan="3">
                  <a:txBody>
                    <a:bodyPr/>
                    <a:lstStyle/>
                    <a:p>
                      <a:r>
                        <a:rPr lang="en-AU" sz="1200" b="1" dirty="0" smtClean="0"/>
                        <a:t>       Social &amp; Environmental</a:t>
                      </a:r>
                      <a:r>
                        <a:rPr lang="en-AU" sz="1200" b="1" baseline="0" dirty="0" smtClean="0"/>
                        <a:t> Cost</a:t>
                      </a:r>
                      <a:endParaRPr lang="en-AU" sz="1200" b="0" baseline="0" dirty="0" smtClean="0">
                        <a:latin typeface="Comic Sans MS" pitchFamily="66" charset="0"/>
                      </a:endParaRPr>
                    </a:p>
                    <a:p>
                      <a:r>
                        <a:rPr lang="en-AU" sz="1100" b="0" baseline="0" dirty="0" smtClean="0">
                          <a:latin typeface="Comic Sans MS" pitchFamily="66" charset="0"/>
                        </a:rPr>
                        <a:t>          </a:t>
                      </a: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AU" sz="1200" b="1" smtClean="0"/>
                        <a:t>            Social &amp; Environmental</a:t>
                      </a:r>
                      <a:r>
                        <a:rPr lang="en-AU" sz="1200" b="1" baseline="0" smtClean="0"/>
                        <a:t> Benefit</a:t>
                      </a:r>
                      <a:endParaRPr lang="en-AU" sz="1200" b="0" baseline="0" smtClean="0">
                        <a:latin typeface="Comic Sans MS" pitchFamily="66" charset="0"/>
                      </a:endParaRPr>
                    </a:p>
                    <a:p>
                      <a:r>
                        <a:rPr lang="en-AU" sz="1100" b="0" baseline="0" smtClean="0">
                          <a:latin typeface="Comic Sans MS" pitchFamily="66" charset="0"/>
                        </a:rPr>
                        <a:t>          </a:t>
                      </a:r>
                      <a:endParaRPr lang="en-AU" sz="1100" b="0" baseline="0" dirty="0" smtClean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224589">
                <a:tc gridSpan="6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 smtClean="0">
                          <a:hlinkClick r:id="rId13"/>
                        </a:rPr>
                        <a:t>http://www.businessmodelgeneration.com</a:t>
                      </a:r>
                      <a:endParaRPr lang="en-AU" sz="700" dirty="0" smtClean="0"/>
                    </a:p>
                  </a:txBody>
                  <a:tcPr marL="82296" marR="8229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oup 247"/>
          <p:cNvGrpSpPr/>
          <p:nvPr/>
        </p:nvGrpSpPr>
        <p:grpSpPr>
          <a:xfrm>
            <a:off x="3810000" y="1828800"/>
            <a:ext cx="1508125" cy="1074738"/>
            <a:chOff x="5410200" y="2819400"/>
            <a:chExt cx="1508125" cy="1074738"/>
          </a:xfrm>
        </p:grpSpPr>
        <p:pic>
          <p:nvPicPr>
            <p:cNvPr id="24" name="Picture 43" descr="trans_postit_pink.gif"/>
            <p:cNvPicPr>
              <a:picLocks noChangeAspect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5410200" y="2819400"/>
              <a:ext cx="1508125" cy="1074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7" name="TextBox 246"/>
            <p:cNvSpPr txBox="1"/>
            <p:nvPr/>
          </p:nvSpPr>
          <p:spPr>
            <a:xfrm rot="21423860">
              <a:off x="5438775" y="2855825"/>
              <a:ext cx="1447800" cy="990600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/>
            <a:p>
              <a:r>
                <a:rPr lang="en-AU" sz="1400" b="1" dirty="0" smtClean="0">
                  <a:latin typeface="Bradley Hand ITC" pitchFamily="66" charset="0"/>
                </a:rPr>
                <a:t>Double click on the post-it to edit. Recolour it using the picture format tools.</a:t>
              </a:r>
              <a:endParaRPr lang="en-AU" sz="1400" b="1" dirty="0">
                <a:latin typeface="Bradley Hand ITC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129</Words>
  <Application>Microsoft Office PowerPoint</Application>
  <PresentationFormat>Předvádění na obrazovce (4:3)</PresentationFormat>
  <Paragraphs>65</Paragraphs>
  <Slides>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7" baseType="lpstr">
      <vt:lpstr>Arial</vt:lpstr>
      <vt:lpstr>Bradley Hand ITC</vt:lpstr>
      <vt:lpstr>Calibri</vt:lpstr>
      <vt:lpstr>Comic Sans MS</vt:lpstr>
      <vt:lpstr>Office Theme</vt:lpstr>
      <vt:lpstr>Business Model Canvas - </vt:lpstr>
      <vt:lpstr>Business Model Canvas - </vt:lpstr>
    </vt:vector>
  </TitlesOfParts>
  <Company>World Vision Australia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 canvas template</dc:title>
  <dc:creator>This version: James Cox</dc:creator>
  <dc:description>Full credit to  http://www.businessmodelgeneration.com and its users for this template. I have made enhancements to its useability by using a table as the underlying format.</dc:description>
  <cp:lastModifiedBy>Nahlik Jan</cp:lastModifiedBy>
  <cp:revision>46</cp:revision>
  <dcterms:created xsi:type="dcterms:W3CDTF">2011-03-15T01:24:59Z</dcterms:created>
  <dcterms:modified xsi:type="dcterms:W3CDTF">2015-11-12T11:47:38Z</dcterms:modified>
</cp:coreProperties>
</file>