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4F12-1BFD-4A8F-B7CB-58329D1D2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33FF2-1019-4372-B25C-B4ABBBE01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864E3-2815-4FBA-BC79-4345495A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8E23-D331-463F-8CFF-DF4F97B58BBC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1DB99-D777-4A81-93E6-792379D8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E33AC-5F89-4155-920A-5B5A87EF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01DE-E584-4725-8B4E-704A754B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7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F796-EEF7-47D4-BE7F-01FC8CDF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04D74-366C-4B76-A3D8-EA4BC65C8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9CEAB-B55F-4202-8B8C-2EA76687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8E23-D331-463F-8CFF-DF4F97B58BBC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CBF21-29C3-4BD3-BDB4-3125DA5C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E568F-7C5B-498A-A838-767C5C51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01DE-E584-4725-8B4E-704A754B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6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4A50A-70A5-4416-A7E0-E4DA957A0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C168B-7046-4A4D-8CAD-B7DEF7FF9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9CF5-F2CA-497E-B547-EBD3F87E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8E23-D331-463F-8CFF-DF4F97B58BBC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42FD5-760C-4CC1-80EB-934E8A18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FC177-269D-43AF-B72F-E6893DAE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01DE-E584-4725-8B4E-704A754B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6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A9B9-A594-45DF-81F1-C6FEB58D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2DD0B-6F80-49CD-B89A-1B025392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76D84-C7CA-4D49-AFC9-6E30B25B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8E23-D331-463F-8CFF-DF4F97B58BBC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EEC37-10F5-49C6-AF95-D9C1ED15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E2DFE-9A7C-42DA-BEC5-021EEBDB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01DE-E584-4725-8B4E-704A754B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5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FD53-EA2F-4A64-9CB6-34F7776C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E461B-C4F8-4F60-A2D2-0B0635B73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9CB3F-9E65-47EC-9AE3-FC03D6BF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8E23-D331-463F-8CFF-DF4F97B58BBC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D43DC-C01C-4BBA-8354-03F256DC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09101-8453-4184-BDCC-0CF50A73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01DE-E584-4725-8B4E-704A754B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7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16F5-56E7-4339-980D-9F400186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32FA-528F-4C7E-9F65-4F4D27AB2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1867A-A3A4-4209-A4B9-60D11C925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37AE2-279E-4A94-BF5C-FF9F97AB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8E23-D331-463F-8CFF-DF4F97B58BBC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CA424-664D-44F3-BAED-D46B166B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B4FD-2F9E-4A98-8990-3852C5AE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01DE-E584-4725-8B4E-704A754B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3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65E0-BC75-4818-AC74-CA57DB1E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3B8E1-C7C6-4509-B898-CA276AE9B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7FF84-6F4A-4331-A17B-79CAF5B16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90B94-7886-4293-BDC7-3711B89DA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44DD5-B1A9-487F-87C9-810D505BB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02F04-DED4-4B47-A38E-0868DFA7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8E23-D331-463F-8CFF-DF4F97B58BBC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C17323-F99C-4028-9804-7878A41B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07EA5-1E3F-407E-909B-375EBAFC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01DE-E584-4725-8B4E-704A754B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2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0B2F-752F-431E-BBCE-39931BFA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4A7C9-A417-48D1-A598-0798BFB3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8E23-D331-463F-8CFF-DF4F97B58BBC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EC799-6683-4049-95DF-92B85052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95316-CEC7-45C6-A465-8538B0F4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01DE-E584-4725-8B4E-704A754B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8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83E00B-0CA2-48AA-B871-0AF6F1EB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8E23-D331-463F-8CFF-DF4F97B58BBC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22468-7DCC-4461-95FB-26B67E74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A655B-87B3-4A10-B740-EEC2E72D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01DE-E584-4725-8B4E-704A754B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0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7165-8092-4E6E-9C7A-825FEB607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16E5C-2090-41A4-8C2D-E79999D31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6CB7A-C009-4D37-8955-CF7BAB621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3B752-7935-4998-8E4B-B461848C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8E23-D331-463F-8CFF-DF4F97B58BBC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36C65-0F5B-495D-A304-D7DADA6F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A4254-EC5B-4642-875F-CF914A00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01DE-E584-4725-8B4E-704A754B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2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72D5-3591-4593-B544-A280F4ED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E3700-62E6-4058-8D84-448565A4E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729D7-7894-419F-A1F7-030A419E6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FC664-DDC4-4AE8-B7D0-0F0E5554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8E23-D331-463F-8CFF-DF4F97B58BBC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AE620-2957-412E-98C0-E9E1936D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74C8A-31C1-4E39-BBBF-30E592D3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01DE-E584-4725-8B4E-704A754B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4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F891DA-0A41-45A6-BFB5-C27FEF4F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5997A-D25D-4853-A1A1-3F91E7F63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F4555-A349-40A6-8195-606AC8726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E8E23-D331-463F-8CFF-DF4F97B58BBC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56E9F-FD9C-49AD-9D73-AB8FA87DE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E654-3667-4424-92D7-997C87E7D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501DE-E584-4725-8B4E-704A754B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5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economic-indicators/" TargetMode="External"/><Relationship Id="rId2" Type="http://schemas.openxmlformats.org/officeDocument/2006/relationships/hyperlink" Target="https://www.census.gov/data/developers/data-sets/qwi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socrata.com/foundry/data.sfgov.org/d7k5-mju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2FB9D6-91C8-4636-A000-DE420A6EA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731"/>
            <a:ext cx="10515600" cy="5869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Title and Description</a:t>
            </a:r>
          </a:p>
          <a:p>
            <a:pPr marL="0" indent="0">
              <a:buNone/>
            </a:pPr>
            <a:r>
              <a:rPr lang="en-US" dirty="0"/>
              <a:t>San Francisco Mass Exodus: </a:t>
            </a:r>
          </a:p>
          <a:p>
            <a:pPr marL="0" indent="0">
              <a:buNone/>
            </a:pPr>
            <a:r>
              <a:rPr lang="en-US" dirty="0"/>
              <a:t>Why are SF residents moving out of the area in the last 3-5 years?  Is it due to cost of living, job opportunities, or quality of life? What is the top reason for the exodus?  Where are they moving to?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Selection Criteria</a:t>
            </a:r>
          </a:p>
          <a:p>
            <a:pPr lvl="1"/>
            <a:r>
              <a:rPr lang="en-US" dirty="0"/>
              <a:t>Restricted to San Francisco</a:t>
            </a:r>
          </a:p>
          <a:p>
            <a:pPr lvl="1"/>
            <a:r>
              <a:rPr lang="en-US" dirty="0"/>
              <a:t>Individuals and families</a:t>
            </a:r>
          </a:p>
          <a:p>
            <a:pPr lvl="1"/>
            <a:r>
              <a:rPr lang="en-US" dirty="0"/>
              <a:t>Last 3 -5 years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6510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6BAA5-6838-4ECD-903F-C6EED592E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485"/>
            <a:ext cx="10515600" cy="6013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Data Analysis Categories</a:t>
            </a:r>
          </a:p>
          <a:p>
            <a:pPr lvl="1"/>
            <a:r>
              <a:rPr lang="en-US" i="1" dirty="0"/>
              <a:t>District comparison for following:</a:t>
            </a:r>
          </a:p>
          <a:p>
            <a:pPr lvl="2"/>
            <a:r>
              <a:rPr lang="en-US" i="1" dirty="0"/>
              <a:t>Crime index/rates/categories</a:t>
            </a:r>
          </a:p>
          <a:p>
            <a:pPr lvl="2"/>
            <a:r>
              <a:rPr lang="en-US" i="1" dirty="0"/>
              <a:t>Talent pool – type of labor force leaving from district</a:t>
            </a:r>
          </a:p>
          <a:p>
            <a:pPr lvl="2"/>
            <a:r>
              <a:rPr lang="en-US" i="1" dirty="0"/>
              <a:t>Available and accessible amenities i.e. entertainment, health care services, shopping, overcrowding </a:t>
            </a:r>
          </a:p>
          <a:p>
            <a:pPr lvl="3"/>
            <a:r>
              <a:rPr lang="en-US" i="1" dirty="0"/>
              <a:t>Walkability Index</a:t>
            </a:r>
          </a:p>
          <a:p>
            <a:pPr lvl="1"/>
            <a:r>
              <a:rPr lang="en-US" i="1" dirty="0"/>
              <a:t>Quality of life – congestion, transit, climate, pollution</a:t>
            </a:r>
          </a:p>
          <a:p>
            <a:pPr lvl="1"/>
            <a:r>
              <a:rPr lang="en-US" i="1" dirty="0"/>
              <a:t>Trend of real estate prices and rent – compare with other cities</a:t>
            </a:r>
          </a:p>
          <a:p>
            <a:pPr lvl="2"/>
            <a:r>
              <a:rPr lang="en-US" i="1" dirty="0"/>
              <a:t>Population drop – notable in what age range</a:t>
            </a:r>
          </a:p>
          <a:p>
            <a:pPr lvl="2"/>
            <a:r>
              <a:rPr lang="en-US" i="1" dirty="0"/>
              <a:t>Where are they moving to?</a:t>
            </a:r>
          </a:p>
          <a:p>
            <a:pPr lvl="2"/>
            <a:r>
              <a:rPr lang="en-US" i="1" dirty="0"/>
              <a:t>Year over year comparison on % of </a:t>
            </a:r>
            <a:r>
              <a:rPr lang="en-US" i="1" dirty="0" err="1"/>
              <a:t>ppl</a:t>
            </a:r>
            <a:r>
              <a:rPr lang="en-US" i="1" dirty="0"/>
              <a:t> moving, comparing inflow with outflow, increase in housing price</a:t>
            </a:r>
          </a:p>
          <a:p>
            <a:pPr lvl="2"/>
            <a:r>
              <a:rPr lang="en-US" i="1" dirty="0"/>
              <a:t>Income vs home cost/rent cost </a:t>
            </a:r>
            <a:r>
              <a:rPr lang="en-US" i="1" dirty="0" err="1"/>
              <a:t>yr</a:t>
            </a:r>
            <a:r>
              <a:rPr lang="en-US" i="1" dirty="0"/>
              <a:t> over </a:t>
            </a:r>
            <a:r>
              <a:rPr lang="en-US" i="1" dirty="0" err="1"/>
              <a:t>yr</a:t>
            </a:r>
            <a:r>
              <a:rPr lang="en-US" i="1" dirty="0"/>
              <a:t> – affordability</a:t>
            </a:r>
          </a:p>
          <a:p>
            <a:pPr lvl="2"/>
            <a:r>
              <a:rPr lang="en-US" i="1" dirty="0"/>
              <a:t>Foreign investment driving up cost of housing, millennials buying power</a:t>
            </a:r>
          </a:p>
          <a:p>
            <a:pPr lvl="2"/>
            <a:r>
              <a:rPr lang="en-US" i="1" dirty="0"/>
              <a:t>U Haul truck rental </a:t>
            </a:r>
          </a:p>
          <a:p>
            <a:pPr marL="914400" lvl="2" indent="0">
              <a:buNone/>
            </a:pPr>
            <a:endParaRPr lang="en-US" i="1" dirty="0"/>
          </a:p>
          <a:p>
            <a:pPr lvl="2"/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5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F024D-97FF-410C-949B-F899A4A17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3046"/>
            <a:ext cx="10515600" cy="54208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Data Sets/Primary Data Sources</a:t>
            </a:r>
          </a:p>
          <a:p>
            <a:pPr lvl="1"/>
            <a:r>
              <a:rPr lang="en-US" dirty="0"/>
              <a:t>CoreLogic API</a:t>
            </a:r>
          </a:p>
          <a:p>
            <a:pPr lvl="1"/>
            <a:r>
              <a:rPr lang="en-US" dirty="0"/>
              <a:t>Redfin</a:t>
            </a:r>
          </a:p>
          <a:p>
            <a:pPr lvl="1"/>
            <a:r>
              <a:rPr lang="en-US" dirty="0" err="1"/>
              <a:t>Quandl</a:t>
            </a:r>
            <a:r>
              <a:rPr lang="en-US" dirty="0"/>
              <a:t> – Zillow Real Estate Research, Freddie Mac, Wells Fargo Home Mortgage Loans, National Association of Homebuilders</a:t>
            </a:r>
          </a:p>
          <a:p>
            <a:pPr lvl="1"/>
            <a:r>
              <a:rPr lang="en-US" dirty="0"/>
              <a:t>Kaggle</a:t>
            </a:r>
          </a:p>
          <a:p>
            <a:pPr lvl="1"/>
            <a:r>
              <a:rPr lang="en-US" dirty="0"/>
              <a:t>Census API - </a:t>
            </a:r>
            <a:r>
              <a:rPr lang="en-US" dirty="0">
                <a:hlinkClick r:id="rId2"/>
              </a:rPr>
              <a:t>https://www.census.gov/data/developers/data-sets/qwi.html</a:t>
            </a:r>
            <a:r>
              <a:rPr lang="en-US" dirty="0"/>
              <a:t>, </a:t>
            </a:r>
            <a:r>
              <a:rPr lang="en-US" b="1" dirty="0">
                <a:highlight>
                  <a:srgbClr val="FFFF00"/>
                </a:highlight>
                <a:hlinkClick r:id="rId3"/>
              </a:rPr>
              <a:t>https://www.census.gov/economic-indicators/</a:t>
            </a:r>
            <a:endParaRPr lang="en-US" b="1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Google API</a:t>
            </a:r>
          </a:p>
          <a:p>
            <a:pPr lvl="1"/>
            <a:r>
              <a:rPr lang="en-US" dirty="0"/>
              <a:t>Data.gov</a:t>
            </a:r>
          </a:p>
          <a:p>
            <a:pPr marL="457200" lvl="1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Analysis by:</a:t>
            </a:r>
          </a:p>
          <a:p>
            <a:pPr lvl="1"/>
            <a:r>
              <a:rPr lang="en-US" dirty="0"/>
              <a:t>Top </a:t>
            </a:r>
            <a:r>
              <a:rPr lang="en-US" i="1" dirty="0"/>
              <a:t>n</a:t>
            </a:r>
          </a:p>
          <a:p>
            <a:pPr lvl="1"/>
            <a:r>
              <a:rPr lang="en-US" i="1" dirty="0"/>
              <a:t>% increase or decrease</a:t>
            </a:r>
          </a:p>
          <a:p>
            <a:pPr lvl="1"/>
            <a:r>
              <a:rPr lang="en-US" i="1" dirty="0"/>
              <a:t>Year over Year for past 3 to 5 years</a:t>
            </a:r>
          </a:p>
          <a:p>
            <a:pPr lvl="1"/>
            <a:r>
              <a:rPr lang="en-US" i="1" dirty="0"/>
              <a:t>Neighboring city having similar trend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C5E2-F873-47F9-8AB5-8D30D53F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6CB0C-578A-4529-8C15-7FACECE1C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https://dev.socrata.com/foundry/data.sfgov.org/d7k5-mju9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http://sfgov.org/citysurvey/file/95</a:t>
            </a:r>
          </a:p>
        </p:txBody>
      </p:sp>
    </p:spTree>
    <p:extLst>
      <p:ext uri="{BB962C8B-B14F-4D97-AF65-F5344CB8AC3E}">
        <p14:creationId xmlns:p14="http://schemas.microsoft.com/office/powerpoint/2010/main" val="209664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4070-531D-4260-AF3C-2ADB1DE02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315"/>
            <a:ext cx="10515600" cy="5851648"/>
          </a:xfrm>
        </p:spPr>
        <p:txBody>
          <a:bodyPr>
            <a:normAutofit/>
          </a:bodyPr>
          <a:lstStyle/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dirty="0"/>
              <a:t>https://www.mercurynews.com/2018/02/08/why-are-all-these-bay-area-residents-leaving/ </a:t>
            </a:r>
          </a:p>
          <a:p>
            <a:pPr fontAlgn="base"/>
            <a:r>
              <a:rPr lang="en-US" dirty="0"/>
              <a:t>fed up with nose-bleed housing prices, sky-high rents and soul-numbing traffic jams.</a:t>
            </a:r>
          </a:p>
          <a:p>
            <a:pPr fontAlgn="base"/>
            <a:r>
              <a:rPr lang="en-US" dirty="0"/>
              <a:t>They’re finding greener pastures in Portland and Eugene, Austin and Denver, San Diego, Sacramento and LA.</a:t>
            </a:r>
          </a:p>
          <a:p>
            <a:pPr marL="0" indent="0">
              <a:buNone/>
            </a:pPr>
            <a:r>
              <a:rPr lang="en-US" dirty="0"/>
              <a:t>https://www.mercurynews.com/2018/02/08/packing-up-and-moving-out-bay-area-exodus-continues/</a:t>
            </a:r>
          </a:p>
          <a:p>
            <a:r>
              <a:rPr lang="en-US" dirty="0"/>
              <a:t>About 1 in 4 Bay Area residents looking to leave searched for homes in Sacramento, and nearly 1 in 10 browsed Seattle listings. The top five destinations for Bay Area movers were Sacramento, Los Angeles, Seattle, Portland and San Diego.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1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C714B2-001A-45F6-B4C0-B942757AA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4477"/>
            <a:ext cx="10515600" cy="5688890"/>
          </a:xfrm>
        </p:spPr>
        <p:txBody>
          <a:bodyPr>
            <a:normAutofit/>
          </a:bodyPr>
          <a:lstStyle/>
          <a:p>
            <a:r>
              <a:rPr lang="en-US" dirty="0"/>
              <a:t>In this project we will be determining the most profitable cities for Data Scientists to live in the US in respect to base salary of those cities against the rent + cost of Living.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Which 10 cities in the US currently have the highest average salary for Data Scientists?</a:t>
            </a:r>
          </a:p>
          <a:p>
            <a:pPr lvl="1"/>
            <a:r>
              <a:rPr lang="en-US" dirty="0"/>
              <a:t>Which 10 cities have the highest ‘net living’ for a single Data Scientist?</a:t>
            </a:r>
          </a:p>
          <a:p>
            <a:pPr lvl="2"/>
            <a:r>
              <a:rPr lang="en-US" dirty="0"/>
              <a:t>Of the top 3 cities, what are the ‘quality of life’ factors?</a:t>
            </a:r>
          </a:p>
          <a:p>
            <a:pPr lvl="2"/>
            <a:r>
              <a:rPr lang="en-US" dirty="0"/>
              <a:t>Of the top 3 cities, how do the cost of living components compare to the designated benchmark?</a:t>
            </a:r>
          </a:p>
          <a:p>
            <a:pPr lvl="1"/>
            <a:r>
              <a:rPr lang="en-US" dirty="0"/>
              <a:t>Which 10 cities have the highest ‘net living’ for a Data Scientist with a family of four</a:t>
            </a:r>
          </a:p>
          <a:p>
            <a:pPr lvl="2"/>
            <a:r>
              <a:rPr lang="en-US" dirty="0"/>
              <a:t>Of the top 3 cities, what are the ‘quality of life’ factors?</a:t>
            </a:r>
          </a:p>
          <a:p>
            <a:pPr lvl="2"/>
            <a:r>
              <a:rPr lang="en-US" dirty="0"/>
              <a:t>Of the top 3 cities, how do the cost of living components compare to the designated benchmark?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573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Debbie Chan</dc:creator>
  <cp:lastModifiedBy>Debbie Chan</cp:lastModifiedBy>
  <cp:revision>30</cp:revision>
  <dcterms:created xsi:type="dcterms:W3CDTF">2018-04-08T20:55:09Z</dcterms:created>
  <dcterms:modified xsi:type="dcterms:W3CDTF">2018-04-11T06:00:58Z</dcterms:modified>
</cp:coreProperties>
</file>