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DAEE-C39B-4F02-AEFD-D6C29646B4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EEC19-056E-4426-912E-09035662A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6D7E42-B40E-4B69-B294-324FB3DF19F5}"/>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5" name="Footer Placeholder 4">
            <a:extLst>
              <a:ext uri="{FF2B5EF4-FFF2-40B4-BE49-F238E27FC236}">
                <a16:creationId xmlns:a16="http://schemas.microsoft.com/office/drawing/2014/main" id="{FDF9496F-643F-46D2-871F-6A40C2938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5A21A-C8C2-436D-A6CF-6982C0654975}"/>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314457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3B3E-0265-4DEB-AA83-70B47848C7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E026D3-2F87-45A0-9F7E-7F52E07961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06039-7389-4850-8B05-C631FAF0872F}"/>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5" name="Footer Placeholder 4">
            <a:extLst>
              <a:ext uri="{FF2B5EF4-FFF2-40B4-BE49-F238E27FC236}">
                <a16:creationId xmlns:a16="http://schemas.microsoft.com/office/drawing/2014/main" id="{039343F0-A98A-44B1-B5C1-247130C59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A62A7-4231-4DDA-92F9-68229B370F0E}"/>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100622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37DED-8B47-4AA7-902A-A29334A3E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55777-00B5-4B96-9DA5-32F4810B93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B20C2-9976-411D-AC7F-CF6CE2C1E15E}"/>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5" name="Footer Placeholder 4">
            <a:extLst>
              <a:ext uri="{FF2B5EF4-FFF2-40B4-BE49-F238E27FC236}">
                <a16:creationId xmlns:a16="http://schemas.microsoft.com/office/drawing/2014/main" id="{CECDA0DF-2A94-4B1F-A2C0-D40590415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E623B-FDC6-4DF5-8FBC-93F84AF4B354}"/>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240557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7DD7-EDDC-4B33-BDB9-73D5AB47D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DA742-2D50-4B38-9BA6-EE8AF0C214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F831E-D599-40B3-9C51-1FCE2E5EE838}"/>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5" name="Footer Placeholder 4">
            <a:extLst>
              <a:ext uri="{FF2B5EF4-FFF2-40B4-BE49-F238E27FC236}">
                <a16:creationId xmlns:a16="http://schemas.microsoft.com/office/drawing/2014/main" id="{246715EE-BFA6-4D4E-93B2-45E66E919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FCDE9-9217-42C9-B50B-A8B2425F7D71}"/>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342402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0182-94C4-41F9-BA6C-C310F4EA3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B5A53F-3C84-4655-84B9-13F028872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6B0BE6-BB4F-4F3D-B46C-50842B8DA8DA}"/>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5" name="Footer Placeholder 4">
            <a:extLst>
              <a:ext uri="{FF2B5EF4-FFF2-40B4-BE49-F238E27FC236}">
                <a16:creationId xmlns:a16="http://schemas.microsoft.com/office/drawing/2014/main" id="{9A18AB8B-CDD7-49F8-8D64-AFB0764AF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6969A-B619-4655-AA46-10196ABE09EA}"/>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3031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1978-E45F-46EE-A68E-65C81D329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4E800-8E02-4DCA-B533-8C69B411E0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309BE2-7A23-41C9-9B95-2C5B7B5208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D59FA9-27DB-401F-A74E-DBF229962CCF}"/>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6" name="Footer Placeholder 5">
            <a:extLst>
              <a:ext uri="{FF2B5EF4-FFF2-40B4-BE49-F238E27FC236}">
                <a16:creationId xmlns:a16="http://schemas.microsoft.com/office/drawing/2014/main" id="{85A48E2E-EFF4-4D7A-878C-5110B7F7E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77206-8EC6-47CE-BD56-32420EE7695B}"/>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28400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B865-E0D4-4A57-8C6C-E447AB9C3D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1A24AD-2DA9-43DF-8D48-E41B44588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39C4C5-19D0-4C27-9FAC-9ED8F2E510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0B354E-8FC1-4F36-93F2-B9BF3CAB1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1CF77B-FE6B-4174-BCE3-B229EC55BC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4AF307-7904-41B5-9D62-6DDB7CC17D45}"/>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8" name="Footer Placeholder 7">
            <a:extLst>
              <a:ext uri="{FF2B5EF4-FFF2-40B4-BE49-F238E27FC236}">
                <a16:creationId xmlns:a16="http://schemas.microsoft.com/office/drawing/2014/main" id="{88B46925-DF4B-49C6-81B6-9F858F7E5C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DE731-1EAF-400C-99DF-ECC31D4D7C61}"/>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88229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FDBF-DC51-47B7-96C3-F52BDD5037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103BFC-0EE7-4372-A8D5-69F200827B9E}"/>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4" name="Footer Placeholder 3">
            <a:extLst>
              <a:ext uri="{FF2B5EF4-FFF2-40B4-BE49-F238E27FC236}">
                <a16:creationId xmlns:a16="http://schemas.microsoft.com/office/drawing/2014/main" id="{163C4BC5-521C-4102-8E0A-AD142B0438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B775D-BA9B-43BC-A33D-8B8E8C8C30EB}"/>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176481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83C0B0-3681-44BF-9D68-CA1D812603F3}"/>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3" name="Footer Placeholder 2">
            <a:extLst>
              <a:ext uri="{FF2B5EF4-FFF2-40B4-BE49-F238E27FC236}">
                <a16:creationId xmlns:a16="http://schemas.microsoft.com/office/drawing/2014/main" id="{3F0A01BC-5B8E-4CE2-B733-A20060A4CF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EC57E-1A05-4A25-BAC8-07799022C226}"/>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195250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D275-5CF9-42FD-9619-997371596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71631-4A00-43AE-8871-50A3ECD6E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1698B-B788-4F87-8C19-CE01F8454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CFF7E5-B8C4-45FD-A6DE-AFA8239B9124}"/>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6" name="Footer Placeholder 5">
            <a:extLst>
              <a:ext uri="{FF2B5EF4-FFF2-40B4-BE49-F238E27FC236}">
                <a16:creationId xmlns:a16="http://schemas.microsoft.com/office/drawing/2014/main" id="{278C9A1D-5ADB-4B36-B692-9780251AC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050D6-6CA9-443F-8F04-E0FCEDD6B519}"/>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290302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1B34-C721-4A66-B190-229CE0420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605FB0-6CBC-4F56-B2E5-FBBF3A277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8BF66F-2760-4BCA-A891-E03BE4DAD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18BD63-1E3A-4CAC-B372-D8F349CFEEB1}"/>
              </a:ext>
            </a:extLst>
          </p:cNvPr>
          <p:cNvSpPr>
            <a:spLocks noGrp="1"/>
          </p:cNvSpPr>
          <p:nvPr>
            <p:ph type="dt" sz="half" idx="10"/>
          </p:nvPr>
        </p:nvSpPr>
        <p:spPr/>
        <p:txBody>
          <a:bodyPr/>
          <a:lstStyle/>
          <a:p>
            <a:fld id="{B6635CCC-DFB2-44BF-B9E8-14595B6DD193}" type="datetimeFigureOut">
              <a:rPr lang="en-US" smtClean="0"/>
              <a:t>5/8/2018</a:t>
            </a:fld>
            <a:endParaRPr lang="en-US"/>
          </a:p>
        </p:txBody>
      </p:sp>
      <p:sp>
        <p:nvSpPr>
          <p:cNvPr id="6" name="Footer Placeholder 5">
            <a:extLst>
              <a:ext uri="{FF2B5EF4-FFF2-40B4-BE49-F238E27FC236}">
                <a16:creationId xmlns:a16="http://schemas.microsoft.com/office/drawing/2014/main" id="{976E2E17-6AD4-49D7-8E8C-08EC209C7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00075-472B-43C0-B397-671CF9C3EAFD}"/>
              </a:ext>
            </a:extLst>
          </p:cNvPr>
          <p:cNvSpPr>
            <a:spLocks noGrp="1"/>
          </p:cNvSpPr>
          <p:nvPr>
            <p:ph type="sldNum" sz="quarter" idx="12"/>
          </p:nvPr>
        </p:nvSpPr>
        <p:spPr/>
        <p:txBody>
          <a:bodyPr/>
          <a:lstStyle/>
          <a:p>
            <a:fld id="{CDAAB3D2-B9E3-452C-9B1A-64931CB9CF2B}" type="slidenum">
              <a:rPr lang="en-US" smtClean="0"/>
              <a:t>‹#›</a:t>
            </a:fld>
            <a:endParaRPr lang="en-US"/>
          </a:p>
        </p:txBody>
      </p:sp>
    </p:spTree>
    <p:extLst>
      <p:ext uri="{BB962C8B-B14F-4D97-AF65-F5344CB8AC3E}">
        <p14:creationId xmlns:p14="http://schemas.microsoft.com/office/powerpoint/2010/main" val="362427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7DCD5-AA6D-42D0-95C0-2BF0A1A99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3561B-3A97-4C03-9A2E-33B519E98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0CA92-AB4B-4915-9A8C-C25DC05DE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35CCC-DFB2-44BF-B9E8-14595B6DD193}" type="datetimeFigureOut">
              <a:rPr lang="en-US" smtClean="0"/>
              <a:t>5/8/2018</a:t>
            </a:fld>
            <a:endParaRPr lang="en-US"/>
          </a:p>
        </p:txBody>
      </p:sp>
      <p:sp>
        <p:nvSpPr>
          <p:cNvPr id="5" name="Footer Placeholder 4">
            <a:extLst>
              <a:ext uri="{FF2B5EF4-FFF2-40B4-BE49-F238E27FC236}">
                <a16:creationId xmlns:a16="http://schemas.microsoft.com/office/drawing/2014/main" id="{63E192AF-6B52-4B74-A4A1-EE1461F9A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8E56F-F890-4575-BC61-AEC5CFBFE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AB3D2-B9E3-452C-9B1A-64931CB9CF2B}" type="slidenum">
              <a:rPr lang="en-US" smtClean="0"/>
              <a:t>‹#›</a:t>
            </a:fld>
            <a:endParaRPr lang="en-US"/>
          </a:p>
        </p:txBody>
      </p:sp>
    </p:spTree>
    <p:extLst>
      <p:ext uri="{BB962C8B-B14F-4D97-AF65-F5344CB8AC3E}">
        <p14:creationId xmlns:p14="http://schemas.microsoft.com/office/powerpoint/2010/main" val="418940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gov.org/citysurvey/file/9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Picture 6" descr="A bridge over a body of water&#10;&#10;Description generated with very high confidence">
            <a:extLst>
              <a:ext uri="{FF2B5EF4-FFF2-40B4-BE49-F238E27FC236}">
                <a16:creationId xmlns:a16="http://schemas.microsoft.com/office/drawing/2014/main" id="{DBEE7B92-D019-437E-B19F-9C9187F09CCF}"/>
              </a:ext>
            </a:extLst>
          </p:cNvPr>
          <p:cNvPicPr>
            <a:picLocks noChangeAspect="1"/>
          </p:cNvPicPr>
          <p:nvPr/>
        </p:nvPicPr>
        <p:blipFill rotWithShape="1">
          <a:blip r:embed="rId2"/>
          <a:srcRect r="5406" b="2"/>
          <a:stretch/>
        </p:blipFill>
        <p:spPr>
          <a:xfrm>
            <a:off x="6095999" y="-681"/>
            <a:ext cx="6096001" cy="4253215"/>
          </a:xfrm>
          <a:prstGeom prst="rect">
            <a:avLst/>
          </a:prstGeom>
        </p:spPr>
      </p:pic>
      <p:pic>
        <p:nvPicPr>
          <p:cNvPr id="26" name="Picture 25" descr="A large commercial airplane flying in the air&#10;&#10;Description generated with very high confidence">
            <a:extLst>
              <a:ext uri="{FF2B5EF4-FFF2-40B4-BE49-F238E27FC236}">
                <a16:creationId xmlns:a16="http://schemas.microsoft.com/office/drawing/2014/main" id="{EA9C8FD1-D3B9-4FA4-8AFF-1E1DE2101A4F}"/>
              </a:ext>
            </a:extLst>
          </p:cNvPr>
          <p:cNvPicPr>
            <a:picLocks noChangeAspect="1"/>
          </p:cNvPicPr>
          <p:nvPr/>
        </p:nvPicPr>
        <p:blipFill rotWithShape="1">
          <a:blip r:embed="rId3"/>
          <a:srcRect l="4314"/>
          <a:stretch/>
        </p:blipFill>
        <p:spPr>
          <a:xfrm>
            <a:off x="20" y="10"/>
            <a:ext cx="6095974" cy="4252522"/>
          </a:xfrm>
          <a:prstGeom prst="rect">
            <a:avLst/>
          </a:prstGeom>
        </p:spPr>
      </p:pic>
      <p:cxnSp>
        <p:nvCxnSpPr>
          <p:cNvPr id="91" name="Straight Connector 90">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8DD99B-8729-40D1-AA6E-5E49648F88B7}"/>
              </a:ext>
            </a:extLst>
          </p:cNvPr>
          <p:cNvSpPr txBox="1"/>
          <p:nvPr/>
        </p:nvSpPr>
        <p:spPr>
          <a:xfrm>
            <a:off x="609601" y="4385066"/>
            <a:ext cx="10923638" cy="131764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200" b="1" kern="1200" dirty="0">
                <a:solidFill>
                  <a:schemeClr val="tx1"/>
                </a:solidFill>
                <a:latin typeface="+mj-lt"/>
                <a:ea typeface="+mj-ea"/>
                <a:cs typeface="+mj-cs"/>
              </a:rPr>
              <a:t>What are the likely factors for people to want to move out of San Francisco?</a:t>
            </a:r>
          </a:p>
        </p:txBody>
      </p:sp>
    </p:spTree>
    <p:extLst>
      <p:ext uri="{BB962C8B-B14F-4D97-AF65-F5344CB8AC3E}">
        <p14:creationId xmlns:p14="http://schemas.microsoft.com/office/powerpoint/2010/main" val="7821024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66BA-934D-4501-8880-8A51050A629E}"/>
              </a:ext>
            </a:extLst>
          </p:cNvPr>
          <p:cNvSpPr>
            <a:spLocks noGrp="1"/>
          </p:cNvSpPr>
          <p:nvPr>
            <p:ph type="title"/>
          </p:nvPr>
        </p:nvSpPr>
        <p:spPr/>
        <p:txBody>
          <a:bodyPr/>
          <a:lstStyle/>
          <a:p>
            <a:r>
              <a:rPr lang="en-US" b="1" dirty="0"/>
              <a:t>Research Questions:</a:t>
            </a:r>
          </a:p>
        </p:txBody>
      </p:sp>
      <p:sp>
        <p:nvSpPr>
          <p:cNvPr id="3" name="Content Placeholder 2">
            <a:extLst>
              <a:ext uri="{FF2B5EF4-FFF2-40B4-BE49-F238E27FC236}">
                <a16:creationId xmlns:a16="http://schemas.microsoft.com/office/drawing/2014/main" id="{37B3DFFD-4230-4509-9E09-DD6ED7435221}"/>
              </a:ext>
            </a:extLst>
          </p:cNvPr>
          <p:cNvSpPr>
            <a:spLocks noGrp="1"/>
          </p:cNvSpPr>
          <p:nvPr>
            <p:ph idx="1"/>
          </p:nvPr>
        </p:nvSpPr>
        <p:spPr/>
        <p:txBody>
          <a:bodyPr/>
          <a:lstStyle/>
          <a:p>
            <a:r>
              <a:rPr lang="en-US" dirty="0"/>
              <a:t>Which age group, ethnicity, education level, and household income are likely to move out of San Francisco comparing renters and homeowners?</a:t>
            </a:r>
          </a:p>
          <a:p>
            <a:r>
              <a:rPr lang="en-US" dirty="0"/>
              <a:t>How long have these candidates been living in San Francisco?</a:t>
            </a:r>
          </a:p>
          <a:p>
            <a:r>
              <a:rPr lang="en-US" dirty="0"/>
              <a:t>Which zip code within San Francisco has the highest interest to move out?  And are the houses within these zip codes the costliest?</a:t>
            </a:r>
          </a:p>
          <a:p>
            <a:r>
              <a:rPr lang="en-US" dirty="0"/>
              <a:t>How do single family medium price homes in San Francisco compare with other cities such as Sacramento, Los Angeles, Seattle, Portland, and San Diego?</a:t>
            </a:r>
          </a:p>
        </p:txBody>
      </p:sp>
    </p:spTree>
    <p:extLst>
      <p:ext uri="{BB962C8B-B14F-4D97-AF65-F5344CB8AC3E}">
        <p14:creationId xmlns:p14="http://schemas.microsoft.com/office/powerpoint/2010/main" val="138958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BEA5-CE8D-4C2D-97C5-AEE7ED09CEB9}"/>
              </a:ext>
            </a:extLst>
          </p:cNvPr>
          <p:cNvSpPr>
            <a:spLocks noGrp="1"/>
          </p:cNvSpPr>
          <p:nvPr>
            <p:ph type="title"/>
          </p:nvPr>
        </p:nvSpPr>
        <p:spPr/>
        <p:txBody>
          <a:bodyPr/>
          <a:lstStyle/>
          <a:p>
            <a:r>
              <a:rPr lang="en-US" b="1" dirty="0"/>
              <a:t>Data Source:</a:t>
            </a:r>
          </a:p>
        </p:txBody>
      </p:sp>
      <p:sp>
        <p:nvSpPr>
          <p:cNvPr id="3" name="Content Placeholder 2">
            <a:extLst>
              <a:ext uri="{FF2B5EF4-FFF2-40B4-BE49-F238E27FC236}">
                <a16:creationId xmlns:a16="http://schemas.microsoft.com/office/drawing/2014/main" id="{7983B232-D607-441E-82EE-A063B5055D70}"/>
              </a:ext>
            </a:extLst>
          </p:cNvPr>
          <p:cNvSpPr>
            <a:spLocks noGrp="1"/>
          </p:cNvSpPr>
          <p:nvPr>
            <p:ph idx="1"/>
          </p:nvPr>
        </p:nvSpPr>
        <p:spPr/>
        <p:txBody>
          <a:bodyPr/>
          <a:lstStyle/>
          <a:p>
            <a:r>
              <a:rPr lang="en-US" u="sng" dirty="0">
                <a:solidFill>
                  <a:schemeClr val="accent1"/>
                </a:solidFill>
                <a:hlinkClick r:id="rId2"/>
              </a:rPr>
              <a:t>http://sfgov.org/citysurvey/file/95</a:t>
            </a:r>
            <a:endParaRPr lang="en-US" u="sng" dirty="0">
              <a:solidFill>
                <a:schemeClr val="accent1"/>
              </a:solidFill>
            </a:endParaRPr>
          </a:p>
          <a:p>
            <a:pPr marL="0" indent="0">
              <a:buNone/>
            </a:pPr>
            <a:endParaRPr lang="en-US" dirty="0"/>
          </a:p>
          <a:p>
            <a:r>
              <a:rPr lang="en-US" u="sng" dirty="0">
                <a:solidFill>
                  <a:schemeClr val="accent1"/>
                </a:solidFill>
                <a:hlinkClick r:id="rId3"/>
              </a:rPr>
              <a:t>https://www.zillow.com/research/data/</a:t>
            </a:r>
            <a:endParaRPr lang="en-US" u="sng" dirty="0">
              <a:solidFill>
                <a:schemeClr val="accent1"/>
              </a:solidFill>
            </a:endParaRPr>
          </a:p>
          <a:p>
            <a:endParaRPr lang="en-US" u="sng" dirty="0"/>
          </a:p>
          <a:p>
            <a:r>
              <a:rPr lang="en-US" u="sng" dirty="0">
                <a:solidFill>
                  <a:schemeClr val="accent1"/>
                </a:solidFill>
              </a:rPr>
              <a:t>https://maps.googleapis.com/maps/api/geocode/json</a:t>
            </a:r>
          </a:p>
          <a:p>
            <a:pPr marL="0" indent="0">
              <a:buNone/>
            </a:pPr>
            <a:endParaRPr lang="en-US" u="sng" dirty="0"/>
          </a:p>
          <a:p>
            <a:endParaRPr lang="en-US" dirty="0"/>
          </a:p>
          <a:p>
            <a:endParaRPr lang="en-US" dirty="0"/>
          </a:p>
        </p:txBody>
      </p:sp>
    </p:spTree>
    <p:extLst>
      <p:ext uri="{BB962C8B-B14F-4D97-AF65-F5344CB8AC3E}">
        <p14:creationId xmlns:p14="http://schemas.microsoft.com/office/powerpoint/2010/main" val="221221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61C7-3AD8-4782-A9B9-13E53407FA8F}"/>
              </a:ext>
            </a:extLst>
          </p:cNvPr>
          <p:cNvSpPr>
            <a:spLocks noGrp="1"/>
          </p:cNvSpPr>
          <p:nvPr>
            <p:ph type="title"/>
          </p:nvPr>
        </p:nvSpPr>
        <p:spPr/>
        <p:txBody>
          <a:bodyPr/>
          <a:lstStyle/>
          <a:p>
            <a:r>
              <a:rPr lang="en-US" b="1" dirty="0"/>
              <a:t>Selection Criteria:</a:t>
            </a:r>
          </a:p>
        </p:txBody>
      </p:sp>
      <p:sp>
        <p:nvSpPr>
          <p:cNvPr id="3" name="Content Placeholder 2">
            <a:extLst>
              <a:ext uri="{FF2B5EF4-FFF2-40B4-BE49-F238E27FC236}">
                <a16:creationId xmlns:a16="http://schemas.microsoft.com/office/drawing/2014/main" id="{D14F7DF7-DB41-4261-BF17-9E69C7733D8F}"/>
              </a:ext>
            </a:extLst>
          </p:cNvPr>
          <p:cNvSpPr>
            <a:spLocks noGrp="1"/>
          </p:cNvSpPr>
          <p:nvPr>
            <p:ph idx="1"/>
          </p:nvPr>
        </p:nvSpPr>
        <p:spPr/>
        <p:txBody>
          <a:bodyPr/>
          <a:lstStyle/>
          <a:p>
            <a:r>
              <a:rPr lang="en-US" dirty="0"/>
              <a:t>Data is restricted to San Francisco with the exception of comparison with other cities.  </a:t>
            </a:r>
          </a:p>
          <a:p>
            <a:endParaRPr lang="en-US" dirty="0"/>
          </a:p>
          <a:p>
            <a:r>
              <a:rPr lang="en-US" dirty="0"/>
              <a:t>Data focuses on responses provided in a 2017 survey collected by City and County of San Francisco taken every other year.</a:t>
            </a:r>
          </a:p>
          <a:p>
            <a:endParaRPr lang="en-US" dirty="0"/>
          </a:p>
          <a:p>
            <a:r>
              <a:rPr lang="en-US" dirty="0"/>
              <a:t>Analysis is on respondents most likely to move out of San Francisco.</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9163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4B4F80-5054-4FBA-8D42-C3794E49326F}"/>
              </a:ext>
            </a:extLst>
          </p:cNvPr>
          <p:cNvPicPr>
            <a:picLocks noChangeAspect="1"/>
          </p:cNvPicPr>
          <p:nvPr/>
        </p:nvPicPr>
        <p:blipFill>
          <a:blip r:embed="rId2"/>
          <a:stretch>
            <a:fillRect/>
          </a:stretch>
        </p:blipFill>
        <p:spPr>
          <a:xfrm>
            <a:off x="4775200" y="1652873"/>
            <a:ext cx="7277114" cy="2983616"/>
          </a:xfrm>
          <a:prstGeom prst="rect">
            <a:avLst/>
          </a:prstGeom>
        </p:spPr>
      </p:pic>
      <p:sp>
        <p:nvSpPr>
          <p:cNvPr id="2" name="Title 1">
            <a:extLst>
              <a:ext uri="{FF2B5EF4-FFF2-40B4-BE49-F238E27FC236}">
                <a16:creationId xmlns:a16="http://schemas.microsoft.com/office/drawing/2014/main" id="{58CA3EA7-EA75-4BA7-B338-286FF535C5D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200" dirty="0">
                <a:solidFill>
                  <a:schemeClr val="bg1"/>
                </a:solidFill>
              </a:rPr>
              <a:t>Age Group vs Income Level </a:t>
            </a:r>
          </a:p>
        </p:txBody>
      </p:sp>
      <p:sp>
        <p:nvSpPr>
          <p:cNvPr id="3" name="Content Placeholder 2">
            <a:extLst>
              <a:ext uri="{FF2B5EF4-FFF2-40B4-BE49-F238E27FC236}">
                <a16:creationId xmlns:a16="http://schemas.microsoft.com/office/drawing/2014/main" id="{BFAB1288-A48D-4E5F-B05B-5D97106702A3}"/>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Based on the charts, the age group most likely to move out of San Francisco are between ages 25 and 44 and income level between $50K to $200K.  It is likely that the age group has more flexibility to be mobile with the level of income also playing a factor.</a:t>
            </a:r>
          </a:p>
        </p:txBody>
      </p:sp>
    </p:spTree>
    <p:extLst>
      <p:ext uri="{BB962C8B-B14F-4D97-AF65-F5344CB8AC3E}">
        <p14:creationId xmlns:p14="http://schemas.microsoft.com/office/powerpoint/2010/main" val="317798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14BB19-6D0B-4D46-BFE9-F7D97ECA397A}"/>
              </a:ext>
            </a:extLst>
          </p:cNvPr>
          <p:cNvPicPr>
            <a:picLocks noChangeAspect="1"/>
          </p:cNvPicPr>
          <p:nvPr/>
        </p:nvPicPr>
        <p:blipFill>
          <a:blip r:embed="rId2"/>
          <a:stretch>
            <a:fillRect/>
          </a:stretch>
        </p:blipFill>
        <p:spPr>
          <a:xfrm>
            <a:off x="4721868" y="1588654"/>
            <a:ext cx="7470132" cy="4089896"/>
          </a:xfrm>
          <a:prstGeom prst="rect">
            <a:avLst/>
          </a:prstGeom>
        </p:spPr>
      </p:pic>
      <p:sp>
        <p:nvSpPr>
          <p:cNvPr id="2" name="Title 1">
            <a:extLst>
              <a:ext uri="{FF2B5EF4-FFF2-40B4-BE49-F238E27FC236}">
                <a16:creationId xmlns:a16="http://schemas.microsoft.com/office/drawing/2014/main" id="{EA501D19-197C-4554-B498-380070B3D93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Education Level</a:t>
            </a:r>
            <a:br>
              <a:rPr lang="en-US" sz="2800" dirty="0">
                <a:solidFill>
                  <a:schemeClr val="bg1"/>
                </a:solidFill>
              </a:rPr>
            </a:br>
            <a:r>
              <a:rPr lang="en-US" sz="2800" dirty="0">
                <a:solidFill>
                  <a:schemeClr val="bg1"/>
                </a:solidFill>
              </a:rPr>
              <a:t>Ethnicity</a:t>
            </a:r>
          </a:p>
        </p:txBody>
      </p:sp>
      <p:sp>
        <p:nvSpPr>
          <p:cNvPr id="3" name="Content Placeholder 2">
            <a:extLst>
              <a:ext uri="{FF2B5EF4-FFF2-40B4-BE49-F238E27FC236}">
                <a16:creationId xmlns:a16="http://schemas.microsoft.com/office/drawing/2014/main" id="{BC542D91-B88D-47A0-B17E-1EB222393080}"/>
              </a:ext>
            </a:extLst>
          </p:cNvPr>
          <p:cNvSpPr>
            <a:spLocks noGrp="1"/>
          </p:cNvSpPr>
          <p:nvPr>
            <p:ph idx="1"/>
          </p:nvPr>
        </p:nvSpPr>
        <p:spPr>
          <a:xfrm>
            <a:off x="643468" y="2638044"/>
            <a:ext cx="3363974" cy="3415622"/>
          </a:xfrm>
        </p:spPr>
        <p:txBody>
          <a:bodyPr>
            <a:normAutofit lnSpcReduction="10000"/>
          </a:bodyPr>
          <a:lstStyle/>
          <a:p>
            <a:r>
              <a:rPr lang="en-US" sz="2000" dirty="0">
                <a:solidFill>
                  <a:schemeClr val="bg1"/>
                </a:solidFill>
              </a:rPr>
              <a:t>Respondents with 4 or more years of college/post graduate are most likely to move out of San Francisco followed by ones who have less than 4 years of college.</a:t>
            </a:r>
          </a:p>
          <a:p>
            <a:r>
              <a:rPr lang="en-US" sz="2000" dirty="0">
                <a:solidFill>
                  <a:schemeClr val="bg1"/>
                </a:solidFill>
              </a:rPr>
              <a:t>Caucasian/White are the most likely group to move out of San Francisco followed by the Hispanic/Latino and Asian communities.</a:t>
            </a:r>
          </a:p>
        </p:txBody>
      </p:sp>
    </p:spTree>
    <p:extLst>
      <p:ext uri="{BB962C8B-B14F-4D97-AF65-F5344CB8AC3E}">
        <p14:creationId xmlns:p14="http://schemas.microsoft.com/office/powerpoint/2010/main" val="49637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3DDF-A2CB-4A1F-8584-B2F0D5D5B77D}"/>
              </a:ext>
            </a:extLst>
          </p:cNvPr>
          <p:cNvSpPr>
            <a:spLocks noGrp="1"/>
          </p:cNvSpPr>
          <p:nvPr>
            <p:ph type="title"/>
          </p:nvPr>
        </p:nvSpPr>
        <p:spPr>
          <a:xfrm>
            <a:off x="957262" y="5103379"/>
            <a:ext cx="10515600" cy="1325563"/>
          </a:xfrm>
          <a:solidFill>
            <a:schemeClr val="tx1">
              <a:lumMod val="75000"/>
              <a:lumOff val="25000"/>
            </a:schemeClr>
          </a:solidFill>
        </p:spPr>
        <p:txBody>
          <a:bodyPr>
            <a:normAutofit/>
          </a:bodyPr>
          <a:lstStyle/>
          <a:p>
            <a:r>
              <a:rPr lang="en-US" sz="2000" dirty="0">
                <a:solidFill>
                  <a:schemeClr val="bg1"/>
                </a:solidFill>
              </a:rPr>
              <a:t>The two groups that are likely to move out of San Francisco are ones who lived in San Francisco between 11-20 years and more than 30 years.  A good chance that these long timers want to move out of San Francisco is due to affordability of living in this area.</a:t>
            </a:r>
          </a:p>
        </p:txBody>
      </p:sp>
      <p:pic>
        <p:nvPicPr>
          <p:cNvPr id="4" name="Content Placeholder 3">
            <a:extLst>
              <a:ext uri="{FF2B5EF4-FFF2-40B4-BE49-F238E27FC236}">
                <a16:creationId xmlns:a16="http://schemas.microsoft.com/office/drawing/2014/main" id="{AD75E30B-A209-4B3A-B50E-B45C2A776CE7}"/>
              </a:ext>
            </a:extLst>
          </p:cNvPr>
          <p:cNvPicPr>
            <a:picLocks noGrp="1" noChangeAspect="1"/>
          </p:cNvPicPr>
          <p:nvPr>
            <p:ph idx="1"/>
          </p:nvPr>
        </p:nvPicPr>
        <p:blipFill>
          <a:blip r:embed="rId2"/>
          <a:stretch>
            <a:fillRect/>
          </a:stretch>
        </p:blipFill>
        <p:spPr>
          <a:xfrm>
            <a:off x="957262" y="300671"/>
            <a:ext cx="10277475" cy="4648361"/>
          </a:xfrm>
          <a:prstGeom prst="rect">
            <a:avLst/>
          </a:prstGeom>
        </p:spPr>
      </p:pic>
    </p:spTree>
    <p:extLst>
      <p:ext uri="{BB962C8B-B14F-4D97-AF65-F5344CB8AC3E}">
        <p14:creationId xmlns:p14="http://schemas.microsoft.com/office/powerpoint/2010/main" val="96459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3DDF-A2CB-4A1F-8584-B2F0D5D5B77D}"/>
              </a:ext>
            </a:extLst>
          </p:cNvPr>
          <p:cNvSpPr>
            <a:spLocks noGrp="1"/>
          </p:cNvSpPr>
          <p:nvPr>
            <p:ph type="title"/>
          </p:nvPr>
        </p:nvSpPr>
        <p:spPr>
          <a:xfrm>
            <a:off x="957262" y="5103379"/>
            <a:ext cx="10515600" cy="1325563"/>
          </a:xfrm>
          <a:solidFill>
            <a:schemeClr val="tx1">
              <a:lumMod val="75000"/>
              <a:lumOff val="25000"/>
            </a:schemeClr>
          </a:solidFill>
        </p:spPr>
        <p:txBody>
          <a:bodyPr>
            <a:normAutofit/>
          </a:bodyPr>
          <a:lstStyle/>
          <a:p>
            <a:r>
              <a:rPr lang="en-US" sz="2000" dirty="0">
                <a:solidFill>
                  <a:schemeClr val="bg1"/>
                </a:solidFill>
              </a:rPr>
              <a:t>Majority of the survey respondents are either owners or renters of the place they live.  There is 2.5% more renters than owners based on the number of survey responses taken in 2017.</a:t>
            </a:r>
          </a:p>
        </p:txBody>
      </p:sp>
      <p:pic>
        <p:nvPicPr>
          <p:cNvPr id="6" name="Picture 5">
            <a:extLst>
              <a:ext uri="{FF2B5EF4-FFF2-40B4-BE49-F238E27FC236}">
                <a16:creationId xmlns:a16="http://schemas.microsoft.com/office/drawing/2014/main" id="{1A49BE28-0E10-44F7-A3A5-A688FC106E7B}"/>
              </a:ext>
            </a:extLst>
          </p:cNvPr>
          <p:cNvPicPr>
            <a:picLocks noChangeAspect="1"/>
          </p:cNvPicPr>
          <p:nvPr/>
        </p:nvPicPr>
        <p:blipFill>
          <a:blip r:embed="rId2"/>
          <a:stretch>
            <a:fillRect/>
          </a:stretch>
        </p:blipFill>
        <p:spPr>
          <a:xfrm>
            <a:off x="673100" y="321829"/>
            <a:ext cx="10845800" cy="4781550"/>
          </a:xfrm>
          <a:prstGeom prst="rect">
            <a:avLst/>
          </a:prstGeom>
        </p:spPr>
      </p:pic>
    </p:spTree>
    <p:extLst>
      <p:ext uri="{BB962C8B-B14F-4D97-AF65-F5344CB8AC3E}">
        <p14:creationId xmlns:p14="http://schemas.microsoft.com/office/powerpoint/2010/main" val="46866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ACD1-B29E-49A6-87D6-0BAF4AB92C7F}"/>
              </a:ext>
            </a:extLst>
          </p:cNvPr>
          <p:cNvSpPr>
            <a:spLocks noGrp="1"/>
          </p:cNvSpPr>
          <p:nvPr>
            <p:ph type="title"/>
          </p:nvPr>
        </p:nvSpPr>
        <p:spPr/>
        <p:txBody>
          <a:bodyPr/>
          <a:lstStyle/>
          <a:p>
            <a:r>
              <a:rPr lang="en-US" b="1" dirty="0"/>
              <a:t>Observations:</a:t>
            </a:r>
          </a:p>
        </p:txBody>
      </p:sp>
      <p:sp>
        <p:nvSpPr>
          <p:cNvPr id="3" name="Content Placeholder 2">
            <a:extLst>
              <a:ext uri="{FF2B5EF4-FFF2-40B4-BE49-F238E27FC236}">
                <a16:creationId xmlns:a16="http://schemas.microsoft.com/office/drawing/2014/main" id="{B52A1832-13AE-488F-BD23-A8330A5F2297}"/>
              </a:ext>
            </a:extLst>
          </p:cNvPr>
          <p:cNvSpPr>
            <a:spLocks noGrp="1"/>
          </p:cNvSpPr>
          <p:nvPr>
            <p:ph idx="1"/>
          </p:nvPr>
        </p:nvSpPr>
        <p:spPr/>
        <p:txBody>
          <a:bodyPr/>
          <a:lstStyle/>
          <a:p>
            <a:r>
              <a:rPr lang="en-US" dirty="0"/>
              <a:t>Of the 2100+ surveyed regarding transportation, only 92 respondents take Muni in 2017.  This number is low to consider whether it is part of a deciding factor to move out of San Francisco.</a:t>
            </a:r>
          </a:p>
          <a:p>
            <a:r>
              <a:rPr lang="en-US" dirty="0"/>
              <a:t>Data set was already aggregated which limited the types of visualization to create.  i.e. Linear regression chart was created but results did not provide any trend to conclude with any sort of insight.</a:t>
            </a:r>
          </a:p>
          <a:p>
            <a:endParaRPr lang="en-US" dirty="0"/>
          </a:p>
        </p:txBody>
      </p:sp>
    </p:spTree>
    <p:extLst>
      <p:ext uri="{BB962C8B-B14F-4D97-AF65-F5344CB8AC3E}">
        <p14:creationId xmlns:p14="http://schemas.microsoft.com/office/powerpoint/2010/main" val="193135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485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Research Questions:</vt:lpstr>
      <vt:lpstr>Data Source:</vt:lpstr>
      <vt:lpstr>Selection Criteria:</vt:lpstr>
      <vt:lpstr>Age Group vs Income Level </vt:lpstr>
      <vt:lpstr>Education Level Ethnicity</vt:lpstr>
      <vt:lpstr>The two groups that are likely to move out of San Francisco are ones who lived in San Francisco between 11-20 years and more than 30 years.  A good chance that these long timers want to move out of San Francisco is due to affordability of living in this area.</vt:lpstr>
      <vt:lpstr>Majority of the survey respondents are either owners or renters of the place they live.  There is 2.5% more renters than owners based on the number of survey responses taken in 2017.</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Chan</dc:creator>
  <cp:lastModifiedBy>Debbie Chan</cp:lastModifiedBy>
  <cp:revision>12</cp:revision>
  <dcterms:created xsi:type="dcterms:W3CDTF">2018-05-08T22:45:38Z</dcterms:created>
  <dcterms:modified xsi:type="dcterms:W3CDTF">2018-05-09T01:53:32Z</dcterms:modified>
</cp:coreProperties>
</file>