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91" r:id="rId26"/>
    <p:sldId id="278" r:id="rId27"/>
    <p:sldId id="279" r:id="rId28"/>
    <p:sldId id="280" r:id="rId29"/>
    <p:sldId id="283" r:id="rId30"/>
    <p:sldId id="284" r:id="rId31"/>
    <p:sldId id="285" r:id="rId32"/>
    <p:sldId id="282" r:id="rId33"/>
    <p:sldId id="290" r:id="rId34"/>
    <p:sldId id="287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26" autoAdjust="0"/>
    <p:restoredTop sz="81825" autoAdjust="0"/>
  </p:normalViewPr>
  <p:slideViewPr>
    <p:cSldViewPr>
      <p:cViewPr varScale="1">
        <p:scale>
          <a:sx n="92" d="100"/>
          <a:sy n="92" d="100"/>
        </p:scale>
        <p:origin x="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EE151DF-2DCD-4A4B-9B41-E939599EA2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E493A79-DAE4-FD47-A5A6-40F5F9740F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F85CD86-61F2-8643-83BF-DF01DF39DD2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28F3829-B8F1-AA41-A81B-0F5F7E9B9E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DEB4CB51-ADD0-1F43-8718-F67C197F71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B4CAB8B0-152F-5642-8180-8997AA780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FE8DE-A741-9744-938B-5E209E93F12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8DE-A741-9744-938B-5E209E93F12A}" type="slidenum">
              <a:rPr lang="ru-RU" altLang="en-US" smtClean="0"/>
              <a:pPr/>
              <a:t>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1461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8DE-A741-9744-938B-5E209E93F12A}" type="slidenum">
              <a:rPr lang="ru-RU" altLang="en-US" smtClean="0"/>
              <a:pPr/>
              <a:t>13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8196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8DE-A741-9744-938B-5E209E93F12A}" type="slidenum">
              <a:rPr lang="ru-RU" altLang="en-US" smtClean="0"/>
              <a:pPr/>
              <a:t>19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906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623C7D2-C411-7847-A0A1-6770223D6D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2565400"/>
            <a:ext cx="7162800" cy="1109663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8196FB1-4550-8C4C-A2C4-CAB7794466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3409950"/>
            <a:ext cx="7162800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833-D3E8-8140-800D-038769A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FA8B-D48F-6C49-A461-320D3682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2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9E1B9-9A07-4A42-91CA-2892D401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0388" y="1125538"/>
            <a:ext cx="1909762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4326E-727C-BB40-B9C3-92A5600D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6338" y="1125538"/>
            <a:ext cx="558165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1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024C-17FF-B944-9FF1-F3A5D724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84FC-051A-CF42-A99B-42F348F6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4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3770-6B0A-A143-9502-4AA60474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4419-6890-3A41-850A-6B1EF136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1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557-390A-EB45-9E06-4E4B33DA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3BA4-5CA4-2246-AD17-240F5EBAC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338" y="1700213"/>
            <a:ext cx="3744912" cy="504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1930-639F-004D-9EB5-90AEA483E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3650" y="1700213"/>
            <a:ext cx="3746500" cy="504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27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4A66-B216-4A41-8B31-86456267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9751-3996-604C-AE04-123F5E3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740A-72FD-0643-BB57-0E18078E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398C-197E-C244-93E7-654505C1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C344F-149A-6F45-90B2-A432199D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8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D8A-7842-BD44-96FD-8EC2330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52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1F0F-BD47-C84C-80C8-16BF396B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07E0-8255-4F4D-B219-FF67E06A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9E36-1A66-CA42-941B-1D7B6AB95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3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1174-E92B-5E44-AD93-3119279D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EC35-BC2D-5B49-A067-276E87637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3016-5A92-1747-A469-9FBE271F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7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0CA951-AF35-BF46-B86C-A5F9DE194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125538"/>
            <a:ext cx="7632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142C26-8AE8-4543-A8C0-08B537B50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1700213"/>
            <a:ext cx="7643812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D4F9B2-4285-9A44-9F95-0EAA25ED8B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122362"/>
            <a:ext cx="7385050" cy="2306638"/>
          </a:xfrm>
          <a:noFill/>
        </p:spPr>
        <p:txBody>
          <a:bodyPr/>
          <a:lstStyle/>
          <a:p>
            <a:pPr algn="ctr"/>
            <a:r>
              <a:rPr lang="en-US" altLang="en-US" sz="5400" dirty="0">
                <a:latin typeface="Tahoma" panose="020B0604030504040204" pitchFamily="34" charset="0"/>
              </a:rPr>
              <a:t>Deterministic Finite State Machine (FSM)</a:t>
            </a:r>
            <a:endParaRPr lang="uk-UA" altLang="en-US" sz="54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7A2841F-4521-DE4D-9F2A-082F04AE5D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10200" y="4821238"/>
            <a:ext cx="3475038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Debbie Cohen</a:t>
            </a:r>
            <a:endParaRPr lang="uk-UA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9C0BF-1A6D-B349-9AD0-9F7B6C34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58469"/>
            <a:ext cx="8362950" cy="1252538"/>
          </a:xfrm>
        </p:spPr>
        <p:txBody>
          <a:bodyPr/>
          <a:lstStyle/>
          <a:p>
            <a:r>
              <a:rPr lang="en-US" sz="2800" dirty="0" err="1"/>
              <a:t>LoadDataFromFSMDef</a:t>
            </a:r>
            <a:r>
              <a:rPr lang="en-US" sz="2800" dirty="0"/>
              <a:t>(char* filename,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759D4-4E16-1440-9746-FE9B7ED0AE2E}"/>
              </a:ext>
            </a:extLst>
          </p:cNvPr>
          <p:cNvSpPr txBox="1"/>
          <p:nvPr/>
        </p:nvSpPr>
        <p:spPr>
          <a:xfrm>
            <a:off x="390525" y="6034853"/>
            <a:ext cx="83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fscanf</a:t>
            </a:r>
            <a:r>
              <a:rPr lang="en-US" dirty="0"/>
              <a:t> functions shall return the number of successfully matched and assigned input items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9C9F63D-8A54-AE4B-832A-A1545F9E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6" y="1333475"/>
            <a:ext cx="7699927" cy="469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74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0B7E-4316-E24D-AEBB-22456C35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5887"/>
            <a:ext cx="8667750" cy="1517651"/>
          </a:xfrm>
        </p:spPr>
        <p:txBody>
          <a:bodyPr/>
          <a:lstStyle/>
          <a:p>
            <a:r>
              <a:rPr lang="en-US" sz="2800" dirty="0" err="1"/>
              <a:t>ExecuteSteps</a:t>
            </a:r>
            <a:r>
              <a:rPr lang="en-US" sz="2800" dirty="0"/>
              <a:t>(char * filename, int count,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7AED4A8-1CC8-2843-90F8-E285ACA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116020"/>
            <a:ext cx="8667750" cy="261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9808B-6673-8F40-BA52-B3FB67934509}"/>
              </a:ext>
            </a:extLst>
          </p:cNvPr>
          <p:cNvSpPr txBox="1"/>
          <p:nvPr/>
        </p:nvSpPr>
        <p:spPr>
          <a:xfrm>
            <a:off x="1752600" y="1828800"/>
            <a:ext cx="6019800" cy="646331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return an int representing success(0) or failure(1)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88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63F86D-7E73-AF47-95A8-762611C1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439150" cy="1328738"/>
          </a:xfrm>
        </p:spPr>
        <p:txBody>
          <a:bodyPr/>
          <a:lstStyle/>
          <a:p>
            <a:r>
              <a:rPr lang="en-US" sz="2800" dirty="0" err="1"/>
              <a:t>ExecuteSteps</a:t>
            </a:r>
            <a:r>
              <a:rPr lang="en-US" sz="2800" dirty="0"/>
              <a:t>(char * filename, int count,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6F42723-38E3-724F-8525-2B65AF44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547349"/>
            <a:ext cx="7239000" cy="50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11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0253-BA01-3E4D-ADD2-261517E6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7632700" cy="508000"/>
          </a:xfrm>
        </p:spPr>
        <p:txBody>
          <a:bodyPr/>
          <a:lstStyle/>
          <a:p>
            <a:r>
              <a:rPr lang="en-US" dirty="0"/>
              <a:t>Putting all together in … main()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624BD7-B821-324A-996E-409AEEDB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318500" cy="3192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7B99D-3558-0C4E-8088-EE15033F7D33}"/>
              </a:ext>
            </a:extLst>
          </p:cNvPr>
          <p:cNvSpPr txBox="1"/>
          <p:nvPr/>
        </p:nvSpPr>
        <p:spPr>
          <a:xfrm>
            <a:off x="761999" y="5925234"/>
            <a:ext cx="3563816" cy="646331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33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</a:t>
            </a:r>
            <a:r>
              <a:rPr lang="en-US" dirty="0"/>
              <a:t>[1]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fsm</a:t>
            </a:r>
            <a:r>
              <a:rPr lang="en-US" dirty="0">
                <a:sym typeface="Wingdings" pitchFamily="2" charset="2"/>
              </a:rPr>
              <a:t> definition filename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39616-A18D-4440-8A49-589C4D50903F}"/>
              </a:ext>
            </a:extLst>
          </p:cNvPr>
          <p:cNvSpPr txBox="1"/>
          <p:nvPr/>
        </p:nvSpPr>
        <p:spPr>
          <a:xfrm>
            <a:off x="4799137" y="5899749"/>
            <a:ext cx="3563816" cy="64633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</a:t>
            </a:r>
            <a:r>
              <a:rPr lang="en-US" dirty="0"/>
              <a:t>[2] </a:t>
            </a:r>
            <a:r>
              <a:rPr lang="en-US" dirty="0">
                <a:sym typeface="Wingdings" pitchFamily="2" charset="2"/>
              </a:rPr>
              <a:t> inputs file name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33807-3F9C-D647-8522-2A7917AA75C9}"/>
              </a:ext>
            </a:extLst>
          </p:cNvPr>
          <p:cNvSpPr txBox="1"/>
          <p:nvPr/>
        </p:nvSpPr>
        <p:spPr>
          <a:xfrm>
            <a:off x="776288" y="5048209"/>
            <a:ext cx="7605715" cy="646331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return an int representing success(0) or failure(1)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023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7147-EA57-FA40-8518-4339070D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609600"/>
            <a:ext cx="7632700" cy="1023938"/>
          </a:xfrm>
        </p:spPr>
        <p:txBody>
          <a:bodyPr/>
          <a:lstStyle/>
          <a:p>
            <a:r>
              <a:rPr lang="en-US" dirty="0"/>
              <a:t>Example of a 3 characters combination lock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26C0D0-4350-8B47-8955-0B943681E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450" y="1981200"/>
            <a:ext cx="4502150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D9855-05E8-1B4A-A8DD-7F0A757DB7ED}"/>
              </a:ext>
            </a:extLst>
          </p:cNvPr>
          <p:cNvSpPr txBox="1"/>
          <p:nvPr/>
        </p:nvSpPr>
        <p:spPr>
          <a:xfrm>
            <a:off x="5032375" y="1990725"/>
            <a:ext cx="3886200" cy="36933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0"/>
          </a:gra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simple case we want to check if a 3 digit combination is the correct password for the lock. In this specific example, once the lock is open, it will stay open.</a:t>
            </a:r>
          </a:p>
          <a:p>
            <a:endParaRPr lang="en-US" dirty="0"/>
          </a:p>
          <a:p>
            <a:r>
              <a:rPr lang="en-US" dirty="0"/>
              <a:t>Password: </a:t>
            </a:r>
            <a:r>
              <a:rPr lang="en-US" dirty="0" err="1"/>
              <a:t>adc</a:t>
            </a:r>
            <a:endParaRPr lang="en-US" dirty="0"/>
          </a:p>
          <a:p>
            <a:endParaRPr lang="en-US" dirty="0"/>
          </a:p>
          <a:p>
            <a:r>
              <a:rPr lang="en-US" dirty="0"/>
              <a:t>0 ==&gt; locked</a:t>
            </a:r>
          </a:p>
          <a:p>
            <a:r>
              <a:rPr lang="en-US" dirty="0"/>
              <a:t>1 ==&gt; locked (1st letter is right, a)</a:t>
            </a:r>
          </a:p>
          <a:p>
            <a:r>
              <a:rPr lang="en-US" dirty="0"/>
              <a:t>2 ==&gt; locked (2nd letter is right, d) </a:t>
            </a:r>
          </a:p>
          <a:p>
            <a:r>
              <a:rPr lang="en-US" dirty="0"/>
              <a:t>3 ==&gt; open   (3rd letter is right,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23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0F6-26C0-5F4A-BADA-7F6EF626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96" y="381000"/>
            <a:ext cx="7632700" cy="508000"/>
          </a:xfrm>
        </p:spPr>
        <p:txBody>
          <a:bodyPr/>
          <a:lstStyle/>
          <a:p>
            <a:r>
              <a:rPr lang="en-US" dirty="0" err="1"/>
              <a:t>combinationLock.fsm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514EC-11B5-1944-A12F-91B208B4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5"/>
          <a:stretch/>
        </p:blipFill>
        <p:spPr>
          <a:xfrm>
            <a:off x="457200" y="1138266"/>
            <a:ext cx="1095174" cy="488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6F388-6AEF-9844-80B4-65C8C2877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73"/>
          <a:stretch/>
        </p:blipFill>
        <p:spPr>
          <a:xfrm>
            <a:off x="3048000" y="1112457"/>
            <a:ext cx="912514" cy="490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854EC-0ED9-BC4D-AE7C-202C5C10A3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061"/>
          <a:stretch/>
        </p:blipFill>
        <p:spPr>
          <a:xfrm>
            <a:off x="5334000" y="1092212"/>
            <a:ext cx="912514" cy="49275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BB8AA83-C373-954E-9FE3-6EF54A34D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136209"/>
            <a:ext cx="912514" cy="3588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07078-0965-2048-B7E1-18316267A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33"/>
          <a:stretch/>
        </p:blipFill>
        <p:spPr>
          <a:xfrm>
            <a:off x="6477000" y="1123588"/>
            <a:ext cx="963703" cy="4896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FA4892-6E6C-8E49-B77D-F1A78B72B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37" t="51249"/>
          <a:stretch/>
        </p:blipFill>
        <p:spPr>
          <a:xfrm>
            <a:off x="4114800" y="1123587"/>
            <a:ext cx="1033319" cy="4896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451248-B2DB-694A-8BF7-7DB42C56D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2" t="48421"/>
          <a:stretch/>
        </p:blipFill>
        <p:spPr>
          <a:xfrm>
            <a:off x="1752600" y="1123587"/>
            <a:ext cx="1033319" cy="489621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879E2F75-7134-264F-B59F-9F3FD608DD8E}"/>
              </a:ext>
            </a:extLst>
          </p:cNvPr>
          <p:cNvSpPr/>
          <p:nvPr/>
        </p:nvSpPr>
        <p:spPr>
          <a:xfrm>
            <a:off x="457200" y="1112457"/>
            <a:ext cx="1095174" cy="4115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92B00606-5C5E-4A4B-928A-9761695CB695}"/>
              </a:ext>
            </a:extLst>
          </p:cNvPr>
          <p:cNvSpPr/>
          <p:nvPr/>
        </p:nvSpPr>
        <p:spPr>
          <a:xfrm>
            <a:off x="1721672" y="4312857"/>
            <a:ext cx="1095174" cy="4115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D7C6944-26BF-E84E-8329-D5A111CC9A63}"/>
              </a:ext>
            </a:extLst>
          </p:cNvPr>
          <p:cNvSpPr/>
          <p:nvPr/>
        </p:nvSpPr>
        <p:spPr>
          <a:xfrm>
            <a:off x="4123765" y="2724532"/>
            <a:ext cx="1095174" cy="4115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629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64E5-0D2D-D242-BBA4-BF27C53F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381000"/>
            <a:ext cx="7632700" cy="1252538"/>
          </a:xfrm>
        </p:spPr>
        <p:txBody>
          <a:bodyPr/>
          <a:lstStyle/>
          <a:p>
            <a:r>
              <a:rPr lang="en-US" dirty="0"/>
              <a:t>Showing execution when user enters the correct password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94F703-F203-484C-8C0E-2D95865D9A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5272405" cy="4300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FD743D-85CF-F446-A8DA-A283A1DEE679}"/>
              </a:ext>
            </a:extLst>
          </p:cNvPr>
          <p:cNvSpPr/>
          <p:nvPr/>
        </p:nvSpPr>
        <p:spPr>
          <a:xfrm>
            <a:off x="6019800" y="1981200"/>
            <a:ext cx="2938780" cy="92333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48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input password is correct, the machine will finish at state 3 (open)</a:t>
            </a:r>
          </a:p>
        </p:txBody>
      </p:sp>
    </p:spTree>
    <p:extLst>
      <p:ext uri="{BB962C8B-B14F-4D97-AF65-F5344CB8AC3E}">
        <p14:creationId xmlns:p14="http://schemas.microsoft.com/office/powerpoint/2010/main" val="30069136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300-73A6-DC40-B488-C863DC0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2000"/>
            <a:ext cx="7632700" cy="508000"/>
          </a:xfrm>
        </p:spPr>
        <p:txBody>
          <a:bodyPr/>
          <a:lstStyle/>
          <a:p>
            <a:r>
              <a:rPr lang="en-US" dirty="0"/>
              <a:t>Showing execution when user enters the incorrect password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DC86DC9-67A6-A049-B5B1-9E47442FB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410200" cy="449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17A3D0-CC07-BE4B-ADD4-3FF0C1125BD3}"/>
              </a:ext>
            </a:extLst>
          </p:cNvPr>
          <p:cNvSpPr/>
          <p:nvPr/>
        </p:nvSpPr>
        <p:spPr>
          <a:xfrm>
            <a:off x="6096000" y="1905000"/>
            <a:ext cx="2938780" cy="92333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48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input password is incorrect, the machine will finish at state 0 (locked)</a:t>
            </a:r>
          </a:p>
        </p:txBody>
      </p:sp>
    </p:spTree>
    <p:extLst>
      <p:ext uri="{BB962C8B-B14F-4D97-AF65-F5344CB8AC3E}">
        <p14:creationId xmlns:p14="http://schemas.microsoft.com/office/powerpoint/2010/main" val="36242651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1460-53F3-304F-8280-9A08E688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7162800" cy="1109663"/>
          </a:xfrm>
        </p:spPr>
        <p:txBody>
          <a:bodyPr/>
          <a:lstStyle/>
          <a:p>
            <a:pPr algn="ctr"/>
            <a:r>
              <a:rPr lang="en-US" sz="8000" dirty="0"/>
              <a:t>TESTS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724368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701CC-40DD-9845-B435-3B9AED4E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914400"/>
            <a:ext cx="8394700" cy="1117600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CountLines</a:t>
            </a:r>
            <a:r>
              <a:rPr lang="en-US" dirty="0"/>
              <a:t>(char *filename)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FD23BC-9FEF-D846-93BE-88963D87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133600"/>
            <a:ext cx="863600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1CF13B-532F-A448-B215-0E9BE304C068}"/>
              </a:ext>
            </a:extLst>
          </p:cNvPr>
          <p:cNvSpPr txBox="1"/>
          <p:nvPr/>
        </p:nvSpPr>
        <p:spPr>
          <a:xfrm>
            <a:off x="5461000" y="5020270"/>
            <a:ext cx="3429000" cy="92333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CountLines</a:t>
            </a:r>
            <a:r>
              <a:rPr lang="en-US" dirty="0">
                <a:solidFill>
                  <a:schemeClr val="bg1"/>
                </a:solidFill>
              </a:rPr>
              <a:t> returns either the number of lines in the file or -1 if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2017849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17C2ED6-43D6-894D-B031-2B2449C33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027112"/>
            <a:ext cx="6554787" cy="649288"/>
          </a:xfrm>
        </p:spPr>
        <p:txBody>
          <a:bodyPr/>
          <a:lstStyle/>
          <a:p>
            <a:r>
              <a:rPr lang="en-US" altLang="en-US" sz="3200" dirty="0">
                <a:latin typeface="Tahoma" panose="020B0604030504040204" pitchFamily="34" charset="0"/>
              </a:rPr>
              <a:t>What is it?</a:t>
            </a:r>
            <a:endParaRPr lang="uk-UA" altLang="en-US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20BABD-24E3-6546-8F48-3D9BE4782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388" y="2286000"/>
            <a:ext cx="4427246" cy="38496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machine that accepts or rejects a given string of symbols by running through a state sequence uniquely determined by the string.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it is deterministic it means that only one input can move the machine from one state to another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2000" dirty="0"/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84157AD3-20EB-3448-92DF-01BEC139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427246" cy="33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F89-C7BA-654D-83A2-CE85CEAE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1090"/>
            <a:ext cx="6534149" cy="1150935"/>
          </a:xfrm>
        </p:spPr>
        <p:txBody>
          <a:bodyPr/>
          <a:lstStyle/>
          <a:p>
            <a:r>
              <a:rPr lang="en-US" sz="2800" dirty="0"/>
              <a:t>Test 1: Counting lines of existent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4FDAC-2530-794E-841E-C022A338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1226812"/>
            <a:ext cx="5410200" cy="46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642201-2C90-2742-959B-4AF27166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225875"/>
            <a:ext cx="1181650" cy="30988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A356C9B-F2AD-0847-A298-17EAC5266E3E}"/>
              </a:ext>
            </a:extLst>
          </p:cNvPr>
          <p:cNvSpPr txBox="1">
            <a:spLocks/>
          </p:cNvSpPr>
          <p:nvPr/>
        </p:nvSpPr>
        <p:spPr bwMode="auto">
          <a:xfrm>
            <a:off x="457200" y="4208827"/>
            <a:ext cx="7196137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2: Counting lines of no existent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DB13F-B4F2-FD45-A107-3308436BA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4" y="5224788"/>
            <a:ext cx="6819900" cy="81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1B99C7-FD57-7943-990E-201CCD0BA1CA}"/>
              </a:ext>
            </a:extLst>
          </p:cNvPr>
          <p:cNvSpPr txBox="1"/>
          <p:nvPr/>
        </p:nvSpPr>
        <p:spPr>
          <a:xfrm>
            <a:off x="2438950" y="3642735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Filename: test1.fsm</a:t>
            </a:r>
          </a:p>
        </p:txBody>
      </p:sp>
    </p:spTree>
    <p:extLst>
      <p:ext uri="{BB962C8B-B14F-4D97-AF65-F5344CB8AC3E}">
        <p14:creationId xmlns:p14="http://schemas.microsoft.com/office/powerpoint/2010/main" val="6228397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317-E5C3-164A-8AE1-DE3C0DA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3621"/>
            <a:ext cx="8496300" cy="1828800"/>
          </a:xfrm>
        </p:spPr>
        <p:txBody>
          <a:bodyPr/>
          <a:lstStyle/>
          <a:p>
            <a:r>
              <a:rPr lang="en-US" sz="3200" dirty="0"/>
              <a:t>Testing if the data from the FSM definition is being Loaded in the 3 arrays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216678-73B2-354B-A66E-3CD86E26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68067"/>
            <a:ext cx="6248400" cy="382176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26D84C-7AE0-6745-9D2E-83DAF1DD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1" y="2202371"/>
            <a:ext cx="1638300" cy="976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D240FE-4E83-AC47-A126-A29CF654739C}"/>
              </a:ext>
            </a:extLst>
          </p:cNvPr>
          <p:cNvSpPr txBox="1"/>
          <p:nvPr/>
        </p:nvSpPr>
        <p:spPr>
          <a:xfrm>
            <a:off x="6948488" y="3355785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Filename: </a:t>
            </a:r>
            <a:r>
              <a:rPr lang="en-US" dirty="0" err="1"/>
              <a:t>testLoadData.fsm</a:t>
            </a:r>
            <a:endParaRPr lang="en-US" dirty="0"/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2D8846-00A9-6E47-8787-4A15EA2E9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66567"/>
            <a:ext cx="6248400" cy="7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6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6910-73E3-784C-92E9-FFEAFAD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15350" cy="1066800"/>
          </a:xfrm>
        </p:spPr>
        <p:txBody>
          <a:bodyPr/>
          <a:lstStyle/>
          <a:p>
            <a:r>
              <a:rPr lang="en-US" dirty="0"/>
              <a:t>Testing if the 0 or 1 returned from </a:t>
            </a:r>
            <a:r>
              <a:rPr lang="en-US" dirty="0" err="1"/>
              <a:t>LoadDataFromFSM</a:t>
            </a:r>
            <a:r>
              <a:rPr lang="en-US" dirty="0"/>
              <a:t>()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B757087-3E82-2048-ABF5-1AD16CC6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273204"/>
            <a:ext cx="8515350" cy="2311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2D4E55-28AD-B143-A7D5-A16D836E2D39}"/>
              </a:ext>
            </a:extLst>
          </p:cNvPr>
          <p:cNvSpPr txBox="1"/>
          <p:nvPr/>
        </p:nvSpPr>
        <p:spPr>
          <a:xfrm>
            <a:off x="4724400" y="5020270"/>
            <a:ext cx="4165600" cy="92333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LoadDataFromFSM</a:t>
            </a:r>
            <a:r>
              <a:rPr lang="en-US" dirty="0">
                <a:solidFill>
                  <a:schemeClr val="bg1"/>
                </a:solidFill>
              </a:rPr>
              <a:t> loads the arrays with the data and returns 0 if success and 1 if failure</a:t>
            </a:r>
          </a:p>
        </p:txBody>
      </p:sp>
    </p:spTree>
    <p:extLst>
      <p:ext uri="{BB962C8B-B14F-4D97-AF65-F5344CB8AC3E}">
        <p14:creationId xmlns:p14="http://schemas.microsoft.com/office/powerpoint/2010/main" val="74582469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5C198B-B5EC-8448-AE58-94CB110C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0570"/>
            <a:ext cx="7086600" cy="1150935"/>
          </a:xfrm>
        </p:spPr>
        <p:txBody>
          <a:bodyPr/>
          <a:lstStyle/>
          <a:p>
            <a:r>
              <a:rPr lang="en-US" sz="2800" dirty="0"/>
              <a:t>Test 1: Load data from no existent file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F2BC5F2-DCE8-764E-850F-10F4585A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60933"/>
            <a:ext cx="6883400" cy="8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F38AA-27B2-5949-89F2-F97897EB39A1}"/>
              </a:ext>
            </a:extLst>
          </p:cNvPr>
          <p:cNvSpPr txBox="1"/>
          <p:nvPr/>
        </p:nvSpPr>
        <p:spPr>
          <a:xfrm>
            <a:off x="800100" y="2752237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return 1 because the file doesn’t exist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7E02B1-25BE-0941-8E65-06F13EAA79E5}"/>
              </a:ext>
            </a:extLst>
          </p:cNvPr>
          <p:cNvSpPr txBox="1">
            <a:spLocks/>
          </p:cNvSpPr>
          <p:nvPr/>
        </p:nvSpPr>
        <p:spPr bwMode="auto">
          <a:xfrm>
            <a:off x="-533400" y="2853532"/>
            <a:ext cx="708660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2: Load data from existent file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06D3E00-A4A1-2448-A9C5-BB67EB4E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3830746"/>
            <a:ext cx="684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4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8FF42C-8ABC-0A42-B5A6-BB3DA250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19" y="4320634"/>
            <a:ext cx="7061200" cy="8509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2A5198-8F13-D24F-8CCF-D7C04E4DF60C}"/>
              </a:ext>
            </a:extLst>
          </p:cNvPr>
          <p:cNvSpPr txBox="1">
            <a:spLocks/>
          </p:cNvSpPr>
          <p:nvPr/>
        </p:nvSpPr>
        <p:spPr bwMode="auto">
          <a:xfrm>
            <a:off x="324644" y="3535803"/>
            <a:ext cx="7980362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4: Load data from file without initial state</a:t>
            </a:r>
          </a:p>
        </p:txBody>
      </p:sp>
      <p:pic>
        <p:nvPicPr>
          <p:cNvPr id="8" name="Picture 7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693A309-63AC-E248-9A79-922AAF84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5379938"/>
            <a:ext cx="850900" cy="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0208A-D915-1447-863C-E164E7171A79}"/>
              </a:ext>
            </a:extLst>
          </p:cNvPr>
          <p:cNvSpPr txBox="1"/>
          <p:nvPr/>
        </p:nvSpPr>
        <p:spPr>
          <a:xfrm>
            <a:off x="1600200" y="5723538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/>
              <a:t>testLoadDataNo0State.fsm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7EAAB6-E882-0C44-8076-B833A52EE398}"/>
              </a:ext>
            </a:extLst>
          </p:cNvPr>
          <p:cNvSpPr txBox="1">
            <a:spLocks/>
          </p:cNvSpPr>
          <p:nvPr/>
        </p:nvSpPr>
        <p:spPr bwMode="auto">
          <a:xfrm>
            <a:off x="324644" y="860437"/>
            <a:ext cx="7980362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3: Load data from file with error in format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516BCF-52F5-1D4C-850A-14AB1CC1A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4" y="2647827"/>
            <a:ext cx="774700" cy="86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1D1702-B127-384F-816A-C6A064ADA09E}"/>
              </a:ext>
            </a:extLst>
          </p:cNvPr>
          <p:cNvSpPr txBox="1"/>
          <p:nvPr/>
        </p:nvSpPr>
        <p:spPr>
          <a:xfrm>
            <a:off x="1447800" y="2728115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  <a:r>
              <a:rPr lang="en-US" sz="1400" dirty="0" err="1"/>
              <a:t>testLoadDataFormatError.fsm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5CDF2-6B92-404E-BE33-B7BC4959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94" y="1745730"/>
            <a:ext cx="7214430" cy="6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611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237C99-20DC-7B43-BC21-78D242BC685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0" y="754814"/>
            <a:ext cx="8839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700" dirty="0"/>
              <a:t>Test 5: Load data from file invalid character on input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DF1634-1F40-1147-9A6F-1EE07E0D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2" y="1703526"/>
            <a:ext cx="7883236" cy="769847"/>
          </a:xfrm>
          <a:prstGeom prst="rect">
            <a:avLst/>
          </a:prstGeom>
        </p:spPr>
      </p:pic>
      <p:pic>
        <p:nvPicPr>
          <p:cNvPr id="9" name="Picture 8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82033E2F-1B1A-C144-B876-8ECA896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" y="2857500"/>
            <a:ext cx="1046018" cy="1094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CF732-3D8D-1347-84F9-E0FB9B869E02}"/>
              </a:ext>
            </a:extLst>
          </p:cNvPr>
          <p:cNvSpPr txBox="1"/>
          <p:nvPr/>
        </p:nvSpPr>
        <p:spPr>
          <a:xfrm>
            <a:off x="1905000" y="3378331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 err="1"/>
              <a:t>testLoadDataInputError.fsm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75060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B0AD-D04A-2345-AA54-8DA6B83A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001000" cy="1328738"/>
          </a:xfrm>
        </p:spPr>
        <p:txBody>
          <a:bodyPr/>
          <a:lstStyle/>
          <a:p>
            <a:r>
              <a:rPr lang="en-US" dirty="0"/>
              <a:t>Testing the 0 or 1 returned from </a:t>
            </a:r>
            <a:r>
              <a:rPr lang="en-US" dirty="0" err="1"/>
              <a:t>ExecuteSteps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2452-9691-A44D-A5A8-C5942C79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739630"/>
            <a:ext cx="8382000" cy="2886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4CB80-5EE4-714D-AEC5-923B44EA66A2}"/>
              </a:ext>
            </a:extLst>
          </p:cNvPr>
          <p:cNvSpPr txBox="1"/>
          <p:nvPr/>
        </p:nvSpPr>
        <p:spPr>
          <a:xfrm>
            <a:off x="4533900" y="5029200"/>
            <a:ext cx="4165600" cy="646331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ExecuteSteps</a:t>
            </a:r>
            <a:r>
              <a:rPr lang="en-US" dirty="0">
                <a:solidFill>
                  <a:schemeClr val="bg1"/>
                </a:solidFill>
              </a:rPr>
              <a:t>  returns 0 if success and 1 if failure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46146-5909-A049-AAF7-1FC1BC03B617}"/>
              </a:ext>
            </a:extLst>
          </p:cNvPr>
          <p:cNvSpPr txBox="1"/>
          <p:nvPr/>
        </p:nvSpPr>
        <p:spPr>
          <a:xfrm>
            <a:off x="419099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 arrays are how they should look like after loading the data from the test1.fsm file</a:t>
            </a:r>
          </a:p>
        </p:txBody>
      </p:sp>
    </p:spTree>
    <p:extLst>
      <p:ext uri="{BB962C8B-B14F-4D97-AF65-F5344CB8AC3E}">
        <p14:creationId xmlns:p14="http://schemas.microsoft.com/office/powerpoint/2010/main" val="226579122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CADA3-7809-8449-AD48-4DA826CC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69918"/>
            <a:ext cx="8496300" cy="1150935"/>
          </a:xfrm>
        </p:spPr>
        <p:txBody>
          <a:bodyPr/>
          <a:lstStyle/>
          <a:p>
            <a:r>
              <a:rPr lang="en-US" sz="2800" dirty="0"/>
              <a:t>Test 1: Execute steps from no existent inputs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1546F-EC8A-BB4E-BC87-6AC861AA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8846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619260-715F-FB41-AF96-7990C4CFDDF2}"/>
              </a:ext>
            </a:extLst>
          </p:cNvPr>
          <p:cNvSpPr txBox="1">
            <a:spLocks/>
          </p:cNvSpPr>
          <p:nvPr/>
        </p:nvSpPr>
        <p:spPr bwMode="auto">
          <a:xfrm>
            <a:off x="323850" y="2568570"/>
            <a:ext cx="866775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dirty="0"/>
              <a:t>Test 2: Throw error if input character doesn’t lead to any state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01386B-C1F8-8541-A6D5-A3A4E7A4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19505"/>
            <a:ext cx="596900" cy="276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E248A-E0CF-D64D-B3A6-62C617D41932}"/>
              </a:ext>
            </a:extLst>
          </p:cNvPr>
          <p:cNvSpPr txBox="1"/>
          <p:nvPr/>
        </p:nvSpPr>
        <p:spPr>
          <a:xfrm>
            <a:off x="1390650" y="5764862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/>
              <a:t>test1Wrong.inputs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76D05C8-676A-7649-8470-6B5B20B7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0" y="3719505"/>
            <a:ext cx="6959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44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2D023-F539-D142-B08B-284274C2A420}"/>
              </a:ext>
            </a:extLst>
          </p:cNvPr>
          <p:cNvSpPr txBox="1">
            <a:spLocks/>
          </p:cNvSpPr>
          <p:nvPr/>
        </p:nvSpPr>
        <p:spPr bwMode="auto">
          <a:xfrm>
            <a:off x="400049" y="484187"/>
            <a:ext cx="891540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dirty="0"/>
              <a:t>Test 3: Throw error if input character in not a character from a-z or A-Z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E765E-395F-B541-9A29-9B8187DB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490049"/>
            <a:ext cx="293218" cy="1960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63095-1BE2-1845-AFB7-4796397E68BA}"/>
              </a:ext>
            </a:extLst>
          </p:cNvPr>
          <p:cNvSpPr txBox="1"/>
          <p:nvPr/>
        </p:nvSpPr>
        <p:spPr>
          <a:xfrm>
            <a:off x="981866" y="3027318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/>
              <a:t>test1WrongNoValidChar.inputs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D439A1-DBA0-734E-8F6F-8E3EF5D1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553463"/>
            <a:ext cx="6067426" cy="13415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6A30AC-972D-C44D-8DDD-1367B2A5A552}"/>
              </a:ext>
            </a:extLst>
          </p:cNvPr>
          <p:cNvSpPr txBox="1">
            <a:spLocks/>
          </p:cNvSpPr>
          <p:nvPr/>
        </p:nvSpPr>
        <p:spPr bwMode="auto">
          <a:xfrm>
            <a:off x="400049" y="3312462"/>
            <a:ext cx="891540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dirty="0"/>
              <a:t>Test 4: Regular execution of steps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0E79025-5858-E844-96F1-4BFE1CBB9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1" y="4127598"/>
            <a:ext cx="5354638" cy="25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4806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11EC-5048-574C-A847-2A365B74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219200"/>
            <a:ext cx="7632700" cy="508000"/>
          </a:xfrm>
        </p:spPr>
        <p:txBody>
          <a:bodyPr/>
          <a:lstStyle/>
          <a:p>
            <a:r>
              <a:rPr lang="en-US" sz="5400" dirty="0"/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3AD9E-62BF-CA45-8918-F7267B7A118A}"/>
              </a:ext>
            </a:extLst>
          </p:cNvPr>
          <p:cNvSpPr txBox="1"/>
          <p:nvPr/>
        </p:nvSpPr>
        <p:spPr>
          <a:xfrm>
            <a:off x="533400" y="2286000"/>
            <a:ext cx="3810000" cy="304698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1- Oh no!! No dictionaries in C!!!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A38F2-693D-4B40-ABE5-A8253986102A}"/>
              </a:ext>
            </a:extLst>
          </p:cNvPr>
          <p:cNvSpPr txBox="1"/>
          <p:nvPr/>
        </p:nvSpPr>
        <p:spPr>
          <a:xfrm>
            <a:off x="4800602" y="2286000"/>
            <a:ext cx="3810000" cy="3046988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5400000" scaled="0"/>
          </a:gra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2- </a:t>
            </a:r>
            <a:r>
              <a:rPr lang="en-US" sz="4800" dirty="0" err="1">
                <a:solidFill>
                  <a:schemeClr val="bg1"/>
                </a:solidFill>
              </a:rPr>
              <a:t>fgets</a:t>
            </a:r>
            <a:r>
              <a:rPr lang="en-US" sz="4800" dirty="0">
                <a:solidFill>
                  <a:schemeClr val="bg1"/>
                </a:solidFill>
              </a:rPr>
              <a:t>() + regex + </a:t>
            </a:r>
            <a:r>
              <a:rPr lang="en-US" sz="4800" dirty="0" err="1">
                <a:solidFill>
                  <a:schemeClr val="bg1"/>
                </a:solidFill>
              </a:rPr>
              <a:t>strtok</a:t>
            </a:r>
            <a:r>
              <a:rPr lang="en-US" sz="4800" dirty="0">
                <a:solidFill>
                  <a:schemeClr val="bg1"/>
                </a:solidFill>
              </a:rPr>
              <a:t> VS </a:t>
            </a:r>
            <a:r>
              <a:rPr lang="en-US" sz="4800" dirty="0" err="1">
                <a:solidFill>
                  <a:schemeClr val="bg1"/>
                </a:solidFill>
              </a:rPr>
              <a:t>fscanf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920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>
            <a:extLst>
              <a:ext uri="{FF2B5EF4-FFF2-40B4-BE49-F238E27FC236}">
                <a16:creationId xmlns:a16="http://schemas.microsoft.com/office/drawing/2014/main" id="{52D67D51-23DA-E046-A379-BD7DC769C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1" y="467603"/>
            <a:ext cx="2971799" cy="616179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FSM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3B24A-2F2A-B14A-B662-41B1AA32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67603"/>
            <a:ext cx="2971800" cy="61617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61F8C-432C-7E49-817F-90474CC97B13}"/>
              </a:ext>
            </a:extLst>
          </p:cNvPr>
          <p:cNvSpPr txBox="1"/>
          <p:nvPr/>
        </p:nvSpPr>
        <p:spPr>
          <a:xfrm>
            <a:off x="2920637" y="1588532"/>
            <a:ext cx="1600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0:a&gt;1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0:b&gt;1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0:c&gt;2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0:d&gt;3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1:a&gt;0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1:b&gt;2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1:c&gt;2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1:d&gt;3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2:a&gt;0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2:b&gt;1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2:c&gt;2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2:d&gt;3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3:a&gt;0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3:b&gt;1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3:c&gt;0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3:d&gt;0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45DE74-4249-E248-9A54-22AE7181BA0C}"/>
              </a:ext>
            </a:extLst>
          </p:cNvPr>
          <p:cNvSpPr/>
          <p:nvPr/>
        </p:nvSpPr>
        <p:spPr>
          <a:xfrm>
            <a:off x="6781800" y="1636455"/>
            <a:ext cx="53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b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c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b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982B8-2B40-0E47-B238-95C9469CB787}"/>
              </a:ext>
            </a:extLst>
          </p:cNvPr>
          <p:cNvSpPr txBox="1"/>
          <p:nvPr/>
        </p:nvSpPr>
        <p:spPr>
          <a:xfrm>
            <a:off x="2441576" y="1219200"/>
            <a:ext cx="25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file: test1.fsm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D5180-FCEF-5343-8A51-599E53E2C6BB}"/>
              </a:ext>
            </a:extLst>
          </p:cNvPr>
          <p:cNvSpPr txBox="1"/>
          <p:nvPr/>
        </p:nvSpPr>
        <p:spPr>
          <a:xfrm>
            <a:off x="5680075" y="1227133"/>
            <a:ext cx="27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file: test1.inputs</a:t>
            </a:r>
          </a:p>
        </p:txBody>
      </p:sp>
      <p:pic>
        <p:nvPicPr>
          <p:cNvPr id="10" name="Graphic 9" descr="Arrow Right outline">
            <a:extLst>
              <a:ext uri="{FF2B5EF4-FFF2-40B4-BE49-F238E27FC236}">
                <a16:creationId xmlns:a16="http://schemas.microsoft.com/office/drawing/2014/main" id="{C2294E0D-71F5-8147-8169-29DFFD68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600" y="1371600"/>
            <a:ext cx="4572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45085-E7F6-5040-B424-9B9541F9380B}"/>
              </a:ext>
            </a:extLst>
          </p:cNvPr>
          <p:cNvSpPr txBox="1"/>
          <p:nvPr/>
        </p:nvSpPr>
        <p:spPr>
          <a:xfrm>
            <a:off x="4498179" y="1623306"/>
            <a:ext cx="60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state</a:t>
            </a:r>
          </a:p>
        </p:txBody>
      </p:sp>
      <p:pic>
        <p:nvPicPr>
          <p:cNvPr id="17" name="Graphic 16" descr="Arrow Right outline">
            <a:extLst>
              <a:ext uri="{FF2B5EF4-FFF2-40B4-BE49-F238E27FC236}">
                <a16:creationId xmlns:a16="http://schemas.microsoft.com/office/drawing/2014/main" id="{9986BA30-8B8E-5841-B14E-D90D3A0D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895600" y="1371600"/>
            <a:ext cx="4572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65C363-049B-A644-BFB0-E2D1777182FC}"/>
              </a:ext>
            </a:extLst>
          </p:cNvPr>
          <p:cNvSpPr txBox="1"/>
          <p:nvPr/>
        </p:nvSpPr>
        <p:spPr>
          <a:xfrm>
            <a:off x="2247502" y="1623306"/>
            <a:ext cx="72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state</a:t>
            </a:r>
          </a:p>
        </p:txBody>
      </p:sp>
      <p:pic>
        <p:nvPicPr>
          <p:cNvPr id="23" name="Graphic 22" descr="Arrow Down outline">
            <a:extLst>
              <a:ext uri="{FF2B5EF4-FFF2-40B4-BE49-F238E27FC236}">
                <a16:creationId xmlns:a16="http://schemas.microsoft.com/office/drawing/2014/main" id="{E10FA012-6912-8947-8B19-3F55B1530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33486">
            <a:off x="3024504" y="1738031"/>
            <a:ext cx="689981" cy="8479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EFF8D9-09C1-3F4A-A0F3-AE87E8896991}"/>
              </a:ext>
            </a:extLst>
          </p:cNvPr>
          <p:cNvSpPr txBox="1"/>
          <p:nvPr/>
        </p:nvSpPr>
        <p:spPr>
          <a:xfrm>
            <a:off x="2482288" y="2209800"/>
            <a:ext cx="102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needed for transition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B18E72-C92B-F741-8E7D-0CE6A6D0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79370"/>
            <a:ext cx="6558416" cy="280359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22DFBE-3DF5-2648-9275-27324C75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5741"/>
            <a:ext cx="4610100" cy="2425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D1157-C003-7247-86F7-564F12DC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210550" cy="855572"/>
          </a:xfrm>
        </p:spPr>
        <p:txBody>
          <a:bodyPr/>
          <a:lstStyle/>
          <a:p>
            <a:r>
              <a:rPr lang="en-US" sz="4000" dirty="0"/>
              <a:t>Before knowing about </a:t>
            </a:r>
            <a:r>
              <a:rPr lang="en-US" sz="4000" dirty="0" err="1"/>
              <a:t>fscanf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79076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AB00-3352-824E-87D4-57825862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762000"/>
            <a:ext cx="7632700" cy="508000"/>
          </a:xfrm>
        </p:spPr>
        <p:txBody>
          <a:bodyPr/>
          <a:lstStyle/>
          <a:p>
            <a:r>
              <a:rPr lang="en-US" dirty="0"/>
              <a:t>After…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BB44E06-FA33-3147-9137-CB587A86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458200" cy="35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931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FEC-DB62-5D44-8321-A8BF36CF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193800"/>
            <a:ext cx="7632700" cy="508000"/>
          </a:xfrm>
        </p:spPr>
        <p:txBody>
          <a:bodyPr/>
          <a:lstStyle/>
          <a:p>
            <a:r>
              <a:rPr lang="en-US" sz="4800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3C10-A1E2-4648-8233-76D9A3D2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2667000"/>
            <a:ext cx="7643812" cy="2743200"/>
          </a:xfrm>
          <a:gradFill>
            <a:gsLst>
              <a:gs pos="0">
                <a:schemeClr val="accent1"/>
              </a:gs>
              <a:gs pos="4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 w="19050">
            <a:solidFill>
              <a:schemeClr val="tx2"/>
            </a:solidFill>
          </a:ln>
        </p:spPr>
        <p:txBody>
          <a:bodyPr/>
          <a:lstStyle/>
          <a:p>
            <a:r>
              <a:rPr lang="en-US" dirty="0"/>
              <a:t>Really fun project to do</a:t>
            </a:r>
          </a:p>
          <a:p>
            <a:r>
              <a:rPr lang="en-US" dirty="0"/>
              <a:t>Real life examples</a:t>
            </a:r>
          </a:p>
          <a:p>
            <a:r>
              <a:rPr lang="en-US" dirty="0"/>
              <a:t>Python vs C</a:t>
            </a:r>
          </a:p>
          <a:p>
            <a:r>
              <a:rPr lang="en-US" dirty="0"/>
              <a:t>Many ways to do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98359627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FA26-125F-0845-B23F-8A2E168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8521700" cy="1524000"/>
          </a:xfrm>
        </p:spPr>
        <p:txBody>
          <a:bodyPr/>
          <a:lstStyle/>
          <a:p>
            <a:r>
              <a:rPr lang="en-US" sz="6000" dirty="0"/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F84-283C-C84E-8EB8-5C64F278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3009900"/>
            <a:ext cx="8229600" cy="990600"/>
          </a:xfr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22225"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https://</a:t>
            </a:r>
            <a:r>
              <a:rPr lang="en-US" sz="2400" dirty="0" err="1">
                <a:solidFill>
                  <a:schemeClr val="tx2"/>
                </a:solidFill>
              </a:rPr>
              <a:t>github.com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debbiecohen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finiteStateMachine.git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1466687F-24CC-5447-9586-3A271B6B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3997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1438-C655-7D4D-964B-98CC7176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200"/>
            <a:ext cx="6096000" cy="1871663"/>
          </a:xfrm>
        </p:spPr>
        <p:txBody>
          <a:bodyPr/>
          <a:lstStyle/>
          <a:p>
            <a:r>
              <a:rPr lang="en-US" sz="6600" dirty="0"/>
              <a:t>THANK YOU!!!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BA632-CF35-3040-B165-6A6E89C7F311}"/>
              </a:ext>
            </a:extLst>
          </p:cNvPr>
          <p:cNvSpPr txBox="1"/>
          <p:nvPr/>
        </p:nvSpPr>
        <p:spPr>
          <a:xfrm>
            <a:off x="1752600" y="5105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Computer Systems, Fall 2020</a:t>
            </a:r>
          </a:p>
        </p:txBody>
      </p:sp>
    </p:spTree>
    <p:extLst>
      <p:ext uri="{BB962C8B-B14F-4D97-AF65-F5344CB8AC3E}">
        <p14:creationId xmlns:p14="http://schemas.microsoft.com/office/powerpoint/2010/main" val="36322411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6F5D-335A-5A43-A5C0-E2D893C2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4400"/>
            <a:ext cx="7632700" cy="5080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3E1C63-47A2-9047-86F4-2D08F1B3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65842"/>
            <a:ext cx="8556900" cy="4658757"/>
          </a:xfrm>
        </p:spPr>
      </p:pic>
    </p:spTree>
    <p:extLst>
      <p:ext uri="{BB962C8B-B14F-4D97-AF65-F5344CB8AC3E}">
        <p14:creationId xmlns:p14="http://schemas.microsoft.com/office/powerpoint/2010/main" val="36118009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3B9D-310C-6046-B0F2-E2409DD6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685800"/>
            <a:ext cx="7632700" cy="508000"/>
          </a:xfrm>
        </p:spPr>
        <p:txBody>
          <a:bodyPr/>
          <a:lstStyle/>
          <a:p>
            <a:r>
              <a:rPr lang="en-US" dirty="0"/>
              <a:t>How did I start?... Python!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3822403-9A41-5743-9866-473E722F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09" y="1447800"/>
            <a:ext cx="8210550" cy="4584884"/>
          </a:xfrm>
        </p:spPr>
      </p:pic>
    </p:spTree>
    <p:extLst>
      <p:ext uri="{BB962C8B-B14F-4D97-AF65-F5344CB8AC3E}">
        <p14:creationId xmlns:p14="http://schemas.microsoft.com/office/powerpoint/2010/main" val="6090738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F680-9B6A-7548-87F9-5D27CB14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5400"/>
            <a:ext cx="7632700" cy="508000"/>
          </a:xfrm>
        </p:spPr>
        <p:txBody>
          <a:bodyPr/>
          <a:lstStyle/>
          <a:p>
            <a:r>
              <a:rPr lang="en-US" dirty="0"/>
              <a:t>And it worked!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23709-C445-CD4B-8655-26A1477F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4" y="2286000"/>
            <a:ext cx="7984671" cy="2514600"/>
          </a:xfrm>
          <a:prstGeom prst="rect">
            <a:avLst/>
          </a:prstGeom>
        </p:spPr>
      </p:pic>
      <p:pic>
        <p:nvPicPr>
          <p:cNvPr id="160770" name="Picture 2" descr="20 librerías de Python que son sencillamente irresistibles. Programación en  Castellano.">
            <a:extLst>
              <a:ext uri="{FF2B5EF4-FFF2-40B4-BE49-F238E27FC236}">
                <a16:creationId xmlns:a16="http://schemas.microsoft.com/office/drawing/2014/main" id="{A616F19F-DFBC-BD4E-9654-B2A7D7AC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4622800"/>
            <a:ext cx="43307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348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DF05-68CF-B848-92C9-31ABE95C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" y="914400"/>
            <a:ext cx="8547100" cy="965200"/>
          </a:xfrm>
        </p:spPr>
        <p:txBody>
          <a:bodyPr/>
          <a:lstStyle/>
          <a:p>
            <a:r>
              <a:rPr lang="en-US" dirty="0"/>
              <a:t>And then… C code!!!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1D7B-B868-3D4A-BB6E-9A2BCF79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5109"/>
            <a:ext cx="7643812" cy="3325091"/>
          </a:xfrm>
        </p:spPr>
        <p:txBody>
          <a:bodyPr/>
          <a:lstStyle/>
          <a:p>
            <a:r>
              <a:rPr lang="en-US" b="1" dirty="0"/>
              <a:t>3 functions:</a:t>
            </a:r>
          </a:p>
          <a:p>
            <a:pPr lvl="1"/>
            <a:r>
              <a:rPr lang="en-US" b="0" dirty="0" err="1"/>
              <a:t>CountLines</a:t>
            </a:r>
            <a:endParaRPr lang="en-US" b="0" dirty="0"/>
          </a:p>
          <a:p>
            <a:pPr lvl="1"/>
            <a:r>
              <a:rPr lang="en-US" b="0" dirty="0" err="1"/>
              <a:t>LoadDataFromFSMDef</a:t>
            </a:r>
            <a:endParaRPr lang="en-US" b="0" dirty="0"/>
          </a:p>
          <a:p>
            <a:pPr lvl="1"/>
            <a:r>
              <a:rPr lang="en-US" b="0" dirty="0" err="1"/>
              <a:t>ExecuteSteps</a:t>
            </a:r>
            <a:endParaRPr lang="en-US" b="0" dirty="0"/>
          </a:p>
          <a:p>
            <a:pPr lvl="1"/>
            <a:endParaRPr lang="en-US" dirty="0"/>
          </a:p>
          <a:p>
            <a:r>
              <a:rPr lang="en-US" dirty="0"/>
              <a:t>Main()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1796" name="Picture 4" descr="This Is Reason Why C Programming Language Was Named C">
            <a:extLst>
              <a:ext uri="{FF2B5EF4-FFF2-40B4-BE49-F238E27FC236}">
                <a16:creationId xmlns:a16="http://schemas.microsoft.com/office/drawing/2014/main" id="{16CDBEC2-BE7D-0943-AED5-B3A527B2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56" y="3962400"/>
            <a:ext cx="3822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149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78E0-B402-F64F-932E-1193589E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8200"/>
            <a:ext cx="7632700" cy="508000"/>
          </a:xfrm>
        </p:spPr>
        <p:txBody>
          <a:bodyPr/>
          <a:lstStyle/>
          <a:p>
            <a:r>
              <a:rPr lang="en-US" dirty="0" err="1"/>
              <a:t>CountLines</a:t>
            </a:r>
            <a:r>
              <a:rPr lang="en-US" dirty="0"/>
              <a:t>(char *filename)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CA60EE-B6FC-9247-B84F-E459DCFD0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47393"/>
            <a:ext cx="5894052" cy="504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682ED-240D-544F-84F7-90A30A896948}"/>
              </a:ext>
            </a:extLst>
          </p:cNvPr>
          <p:cNvSpPr txBox="1"/>
          <p:nvPr/>
        </p:nvSpPr>
        <p:spPr>
          <a:xfrm>
            <a:off x="6324600" y="1647393"/>
            <a:ext cx="2590800" cy="120032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be used to know the size of the arrays that will store the data in the FSM definition.</a:t>
            </a:r>
          </a:p>
        </p:txBody>
      </p:sp>
    </p:spTree>
    <p:extLst>
      <p:ext uri="{BB962C8B-B14F-4D97-AF65-F5344CB8AC3E}">
        <p14:creationId xmlns:p14="http://schemas.microsoft.com/office/powerpoint/2010/main" val="13371957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AC3F-CF5E-264F-A22E-6904CE1F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381000"/>
            <a:ext cx="8915400" cy="1517651"/>
          </a:xfrm>
        </p:spPr>
        <p:txBody>
          <a:bodyPr/>
          <a:lstStyle/>
          <a:p>
            <a:r>
              <a:rPr lang="en-US" sz="2800" dirty="0" err="1"/>
              <a:t>LoadDataFromFSMDef</a:t>
            </a:r>
            <a:r>
              <a:rPr lang="en-US" sz="2800" dirty="0"/>
              <a:t>(char* filename,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D6232-FB4C-A34F-A6B1-B3CC3FA33584}"/>
              </a:ext>
            </a:extLst>
          </p:cNvPr>
          <p:cNvSpPr txBox="1"/>
          <p:nvPr/>
        </p:nvSpPr>
        <p:spPr>
          <a:xfrm>
            <a:off x="1181100" y="2065237"/>
            <a:ext cx="3124200" cy="120032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return an int representing success(0) or failure (1)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6FE92-6C4C-044F-9ED1-454217B5B673}"/>
              </a:ext>
            </a:extLst>
          </p:cNvPr>
          <p:cNvSpPr txBox="1"/>
          <p:nvPr/>
        </p:nvSpPr>
        <p:spPr>
          <a:xfrm>
            <a:off x="4838702" y="2073074"/>
            <a:ext cx="3124200" cy="12003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return 3 arrays with the data provided by the </a:t>
            </a:r>
            <a:r>
              <a:rPr lang="en-US" dirty="0" err="1"/>
              <a:t>fsm</a:t>
            </a:r>
            <a:r>
              <a:rPr lang="en-US" dirty="0"/>
              <a:t> definition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69FDA5C-2CE1-0242-94BB-898869B4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3" y="3586573"/>
            <a:ext cx="7834428" cy="22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68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000000"/>
      </a:dk2>
      <a:lt2>
        <a:srgbClr val="800000"/>
      </a:lt2>
      <a:accent1>
        <a:srgbClr val="FF99CC"/>
      </a:accent1>
      <a:accent2>
        <a:srgbClr val="CC0000"/>
      </a:accent2>
      <a:accent3>
        <a:srgbClr val="FFFFFF"/>
      </a:accent3>
      <a:accent4>
        <a:srgbClr val="404040"/>
      </a:accent4>
      <a:accent5>
        <a:srgbClr val="FFCAE2"/>
      </a:accent5>
      <a:accent6>
        <a:srgbClr val="B90000"/>
      </a:accent6>
      <a:hlink>
        <a:srgbClr val="FFCC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99CC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E2"/>
        </a:accent5>
        <a:accent6>
          <a:srgbClr val="B9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D0D0D"/>
        </a:accent4>
        <a:accent5>
          <a:srgbClr val="B8CAFF"/>
        </a:accent5>
        <a:accent6>
          <a:srgbClr val="002DB9"/>
        </a:accent6>
        <a:hlink>
          <a:srgbClr val="9933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6699FF"/>
        </a:accent1>
        <a:accent2>
          <a:srgbClr val="003399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002D8A"/>
        </a:accent6>
        <a:hlink>
          <a:srgbClr val="9933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99CC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CAE2"/>
        </a:accent5>
        <a:accent6>
          <a:srgbClr val="B9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850</Words>
  <Application>Microsoft Macintosh PowerPoint</Application>
  <PresentationFormat>On-screen Show (4:3)</PresentationFormat>
  <Paragraphs>124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Tahoma</vt:lpstr>
      <vt:lpstr>Verdana</vt:lpstr>
      <vt:lpstr>template</vt:lpstr>
      <vt:lpstr>Deterministic Finite State Machine (FSM)</vt:lpstr>
      <vt:lpstr>What is it?</vt:lpstr>
      <vt:lpstr>PowerPoint Presentation</vt:lpstr>
      <vt:lpstr>Output</vt:lpstr>
      <vt:lpstr>How did I start?... Python!</vt:lpstr>
      <vt:lpstr>And it worked!</vt:lpstr>
      <vt:lpstr>And then… C code!!! </vt:lpstr>
      <vt:lpstr>CountLines(char *filename)</vt:lpstr>
      <vt:lpstr>LoadDataFromFSMDef(char* filename, int currentStates[], char inputs[], int nextStates[])</vt:lpstr>
      <vt:lpstr>LoadDataFromFSMDef(char* filename, int currentStates[], char inputs[], int nextStates[])</vt:lpstr>
      <vt:lpstr>ExecuteSteps(char * filename, int count, int currentStates[], char inputs[], int nextStates[])</vt:lpstr>
      <vt:lpstr>ExecuteSteps(char * filename, int count, int currentStates[], char inputs[], int nextStates[])</vt:lpstr>
      <vt:lpstr>Putting all together in … main()</vt:lpstr>
      <vt:lpstr>Example of a 3 characters combination lock</vt:lpstr>
      <vt:lpstr>combinationLock.fsm</vt:lpstr>
      <vt:lpstr>Showing execution when user enters the correct password</vt:lpstr>
      <vt:lpstr>Showing execution when user enters the incorrect password</vt:lpstr>
      <vt:lpstr>TESTS</vt:lpstr>
      <vt:lpstr>Testing CountLines(char *filename)</vt:lpstr>
      <vt:lpstr>Test 1: Counting lines of existent file</vt:lpstr>
      <vt:lpstr>Testing if the data from the FSM definition is being Loaded in the 3 arrays</vt:lpstr>
      <vt:lpstr>Testing if the 0 or 1 returned from LoadDataFromFSM() </vt:lpstr>
      <vt:lpstr>Test 1: Load data from no existent file</vt:lpstr>
      <vt:lpstr>PowerPoint Presentation</vt:lpstr>
      <vt:lpstr>Test 5: Load data from file invalid character on input</vt:lpstr>
      <vt:lpstr>Testing the 0 or 1 returned from ExecuteSteps()</vt:lpstr>
      <vt:lpstr>Test 1: Execute steps from no existent inputs file</vt:lpstr>
      <vt:lpstr>PowerPoint Presentation</vt:lpstr>
      <vt:lpstr>Challenges</vt:lpstr>
      <vt:lpstr>Before knowing about fscanf…</vt:lpstr>
      <vt:lpstr>After…</vt:lpstr>
      <vt:lpstr>Reflection</vt:lpstr>
      <vt:lpstr>GitHub repository link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Finite State Machine</dc:title>
  <dc:creator>Debbie Cohen [student]</dc:creator>
  <cp:lastModifiedBy>Debbie Cohen [student]</cp:lastModifiedBy>
  <cp:revision>32</cp:revision>
  <dcterms:created xsi:type="dcterms:W3CDTF">2020-12-19T12:20:49Z</dcterms:created>
  <dcterms:modified xsi:type="dcterms:W3CDTF">2020-12-28T21:56:17Z</dcterms:modified>
</cp:coreProperties>
</file>