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72" r:id="rId5"/>
    <p:sldId id="273" r:id="rId6"/>
    <p:sldId id="259" r:id="rId7"/>
    <p:sldId id="260" r:id="rId8"/>
    <p:sldId id="262" r:id="rId9"/>
    <p:sldId id="263" r:id="rId10"/>
    <p:sldId id="264" r:id="rId11"/>
    <p:sldId id="269" r:id="rId12"/>
    <p:sldId id="270" r:id="rId13"/>
    <p:sldId id="271" r:id="rId14"/>
    <p:sldId id="265" r:id="rId15"/>
    <p:sldId id="267" r:id="rId16"/>
    <p:sldId id="277" r:id="rId17"/>
    <p:sldId id="275"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260"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75EBC0A7-F3E4-4310-8D68-75CAB8A4EC66}" type="datetimeFigureOut">
              <a:rPr lang="en-US" smtClean="0"/>
              <a:pPr/>
              <a:t>10/2/2016</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1B34BC7-A3A8-4451-B421-6D4F32D6C33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5EBC0A7-F3E4-4310-8D68-75CAB8A4EC66}" type="datetimeFigureOut">
              <a:rPr lang="en-US" smtClean="0"/>
              <a:pPr/>
              <a:t>10/2/2016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1B34BC7-A3A8-4451-B421-6D4F32D6C33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75EBC0A7-F3E4-4310-8D68-75CAB8A4EC66}" type="datetimeFigureOut">
              <a:rPr lang="en-US" smtClean="0"/>
              <a:pPr/>
              <a:t>10/2/2016</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1B34BC7-A3A8-4451-B421-6D4F32D6C33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5EBC0A7-F3E4-4310-8D68-75CAB8A4EC66}" type="datetimeFigureOut">
              <a:rPr lang="en-US" smtClean="0"/>
              <a:pPr/>
              <a:t>10/2/2016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1B34BC7-A3A8-4451-B421-6D4F32D6C33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75EBC0A7-F3E4-4310-8D68-75CAB8A4EC66}" type="datetimeFigureOut">
              <a:rPr lang="en-US" smtClean="0"/>
              <a:pPr/>
              <a:t>10/2/2016</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1B34BC7-A3A8-4451-B421-6D4F32D6C33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5EBC0A7-F3E4-4310-8D68-75CAB8A4EC66}" type="datetimeFigureOut">
              <a:rPr lang="en-US" smtClean="0"/>
              <a:pPr/>
              <a:t>10/2/2016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1B34BC7-A3A8-4451-B421-6D4F32D6C33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5EBC0A7-F3E4-4310-8D68-75CAB8A4EC66}" type="datetimeFigureOut">
              <a:rPr lang="en-US" smtClean="0"/>
              <a:pPr/>
              <a:t>10/2/2016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1B34BC7-A3A8-4451-B421-6D4F32D6C33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5EBC0A7-F3E4-4310-8D68-75CAB8A4EC66}" type="datetimeFigureOut">
              <a:rPr lang="en-US" smtClean="0"/>
              <a:pPr/>
              <a:t>10/2/2016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1B34BC7-A3A8-4451-B421-6D4F32D6C33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75EBC0A7-F3E4-4310-8D68-75CAB8A4EC66}" type="datetimeFigureOut">
              <a:rPr lang="en-US" smtClean="0"/>
              <a:pPr/>
              <a:t>10/2/2016</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B1B34BC7-A3A8-4451-B421-6D4F32D6C33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5EBC0A7-F3E4-4310-8D68-75CAB8A4EC66}" type="datetimeFigureOut">
              <a:rPr lang="en-US" smtClean="0"/>
              <a:pPr/>
              <a:t>10/2/2016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1B34BC7-A3A8-4451-B421-6D4F32D6C33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75EBC0A7-F3E4-4310-8D68-75CAB8A4EC66}" type="datetimeFigureOut">
              <a:rPr lang="en-US" smtClean="0"/>
              <a:pPr/>
              <a:t>10/2/2016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1B34BC7-A3A8-4451-B421-6D4F32D6C330}"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75EBC0A7-F3E4-4310-8D68-75CAB8A4EC66}" type="datetimeFigureOut">
              <a:rPr lang="en-US" smtClean="0"/>
              <a:pPr/>
              <a:t>10/2/2016</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1B34BC7-A3A8-4451-B421-6D4F32D6C33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sutterhealth.org/orthopedics/knee/recovery-from-knee-replacement.htm" TargetMode="External"/><Relationship Id="rId2" Type="http://schemas.openxmlformats.org/officeDocument/2006/relationships/hyperlink" Target="http://www.aaos.org/store/product/?productId=19982&amp;ssopc=1" TargetMode="External"/><Relationship Id="rId1" Type="http://schemas.openxmlformats.org/officeDocument/2006/relationships/slideLayout" Target="../slideLayouts/slideLayout2.xml"/><Relationship Id="rId5" Type="http://schemas.openxmlformats.org/officeDocument/2006/relationships/hyperlink" Target="http://www.niams.nih.gov/health_info/joint_replacement/" TargetMode="External"/><Relationship Id="rId4" Type="http://schemas.openxmlformats.org/officeDocument/2006/relationships/hyperlink" Target="http://my.clevelandclinic.org/health/treatments_and_procedures/hic_Joint_Replacemen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533400"/>
            <a:ext cx="8229600" cy="4495800"/>
          </a:xfrm>
        </p:spPr>
        <p:txBody>
          <a:bodyPr>
            <a:normAutofit fontScale="90000"/>
          </a:bodyPr>
          <a:lstStyle/>
          <a:p>
            <a:pPr algn="ctr"/>
            <a:r>
              <a:rPr lang="en-US" dirty="0" smtClean="0"/>
              <a:t>Joint replacements (hips and knees): What has happened to my joints, What is a new joint like, preparing for joint surgery, recovery after joint surgery?</a:t>
            </a:r>
            <a:br>
              <a:rPr lang="en-US" dirty="0" smtClean="0"/>
            </a:br>
            <a:r>
              <a:rPr lang="en-US" dirty="0" smtClean="0"/>
              <a:t/>
            </a:r>
            <a:br>
              <a:rPr lang="en-US" dirty="0" smtClean="0"/>
            </a:br>
            <a:endParaRPr lang="en-US" dirty="0"/>
          </a:p>
        </p:txBody>
      </p:sp>
      <p:sp>
        <p:nvSpPr>
          <p:cNvPr id="3" name="Subtitle 2"/>
          <p:cNvSpPr>
            <a:spLocks noGrp="1"/>
          </p:cNvSpPr>
          <p:nvPr>
            <p:ph type="subTitle" idx="1"/>
          </p:nvPr>
        </p:nvSpPr>
        <p:spPr>
          <a:xfrm>
            <a:off x="3352800" y="4953000"/>
            <a:ext cx="5114778" cy="990600"/>
          </a:xfrm>
        </p:spPr>
        <p:txBody>
          <a:bodyPr/>
          <a:lstStyle/>
          <a:p>
            <a:endParaRPr lang="en-US" dirty="0"/>
          </a:p>
        </p:txBody>
      </p:sp>
      <p:pic>
        <p:nvPicPr>
          <p:cNvPr id="51202" name="Picture 2" descr="Image result for hips and knees replacement"/>
          <p:cNvPicPr>
            <a:picLocks noChangeAspect="1" noChangeArrowheads="1"/>
          </p:cNvPicPr>
          <p:nvPr/>
        </p:nvPicPr>
        <p:blipFill>
          <a:blip r:embed="rId2" cstate="print"/>
          <a:srcRect/>
          <a:stretch>
            <a:fillRect/>
          </a:stretch>
        </p:blipFill>
        <p:spPr bwMode="auto">
          <a:xfrm>
            <a:off x="2667000" y="3886200"/>
            <a:ext cx="6477000" cy="2476501"/>
          </a:xfrm>
          <a:prstGeom prst="rect">
            <a:avLst/>
          </a:prstGeom>
          <a:noFill/>
        </p:spPr>
      </p:pic>
      <p:sp>
        <p:nvSpPr>
          <p:cNvPr id="5" name="TextBox 4"/>
          <p:cNvSpPr txBox="1"/>
          <p:nvPr/>
        </p:nvSpPr>
        <p:spPr>
          <a:xfrm>
            <a:off x="2743200" y="6324600"/>
            <a:ext cx="5029200" cy="276999"/>
          </a:xfrm>
          <a:prstGeom prst="rect">
            <a:avLst/>
          </a:prstGeom>
          <a:noFill/>
        </p:spPr>
        <p:txBody>
          <a:bodyPr wrap="square" rtlCol="0">
            <a:spAutoFit/>
          </a:bodyPr>
          <a:lstStyle/>
          <a:p>
            <a:r>
              <a:rPr lang="en-US" sz="1200" dirty="0" smtClean="0"/>
              <a:t>http://www.aaos.org/store/product/?productId=19984&amp;ssopc=1</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Preparing caregivers and Loved ones</a:t>
            </a:r>
            <a:endParaRPr lang="en-US" dirty="0"/>
          </a:p>
        </p:txBody>
      </p:sp>
      <p:sp>
        <p:nvSpPr>
          <p:cNvPr id="3" name="Content Placeholder 2"/>
          <p:cNvSpPr>
            <a:spLocks noGrp="1"/>
          </p:cNvSpPr>
          <p:nvPr>
            <p:ph idx="1"/>
          </p:nvPr>
        </p:nvSpPr>
        <p:spPr/>
        <p:txBody>
          <a:bodyPr/>
          <a:lstStyle/>
          <a:p>
            <a:r>
              <a:rPr lang="en-US" dirty="0" smtClean="0"/>
              <a:t>When you first leave the hospital you will need assistance in performing household activities. Arrange for family members or friends to be present.</a:t>
            </a:r>
          </a:p>
          <a:p>
            <a:r>
              <a:rPr lang="en-US" dirty="0" smtClean="0"/>
              <a:t>In the cases that you may live alone, you may want to consider going to a specialized rehabilitation facility.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Recovering after Joint Surgery</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sz="4300" dirty="0" smtClean="0"/>
              <a:t>While in the Hospital:</a:t>
            </a:r>
          </a:p>
          <a:p>
            <a:pPr>
              <a:buNone/>
            </a:pPr>
            <a:r>
              <a:rPr lang="en-US" sz="4300" dirty="0" smtClean="0"/>
              <a:t>Post-Op Day 1</a:t>
            </a:r>
          </a:p>
          <a:p>
            <a:r>
              <a:rPr lang="en-US" dirty="0" smtClean="0"/>
              <a:t>Your hospital stay will be </a:t>
            </a:r>
            <a:r>
              <a:rPr lang="en-US" dirty="0" smtClean="0"/>
              <a:t>3-5 </a:t>
            </a:r>
            <a:r>
              <a:rPr lang="en-US" dirty="0" smtClean="0"/>
              <a:t>days depending on extent of surgery.</a:t>
            </a:r>
          </a:p>
          <a:p>
            <a:r>
              <a:rPr lang="en-US" dirty="0" smtClean="0"/>
              <a:t>During </a:t>
            </a:r>
            <a:r>
              <a:rPr lang="en-US" dirty="0" smtClean="0"/>
              <a:t>your hospital stay after surgery you will be with in a lot of pain. Medications will make pain manageable, but will not take pain away completely</a:t>
            </a:r>
            <a:r>
              <a:rPr lang="en-US" dirty="0" smtClean="0"/>
              <a:t>.</a:t>
            </a:r>
          </a:p>
          <a:p>
            <a:r>
              <a:rPr lang="en-US" dirty="0" smtClean="0"/>
              <a:t>Occupational Therapy and Physical Therapy evaluations will be </a:t>
            </a:r>
            <a:r>
              <a:rPr lang="en-US" dirty="0" smtClean="0"/>
              <a:t>done.</a:t>
            </a:r>
          </a:p>
          <a:p>
            <a:r>
              <a:rPr lang="en-US" dirty="0" smtClean="0"/>
              <a:t>Goal: Sit </a:t>
            </a:r>
            <a:r>
              <a:rPr lang="en-US" dirty="0" smtClean="0"/>
              <a:t>at the edge of the bed with </a:t>
            </a:r>
            <a:r>
              <a:rPr lang="en-US" dirty="0" smtClean="0"/>
              <a:t>assistance.</a:t>
            </a:r>
          </a:p>
          <a:p>
            <a:r>
              <a:rPr lang="en-US" dirty="0" smtClean="0"/>
              <a:t>Expectation: Begin </a:t>
            </a:r>
            <a:r>
              <a:rPr lang="en-US" dirty="0" smtClean="0"/>
              <a:t>transfers from bed to chair with assistance from therapists and </a:t>
            </a:r>
            <a:r>
              <a:rPr lang="en-US" dirty="0" smtClean="0"/>
              <a:t>nursing.</a:t>
            </a:r>
          </a:p>
          <a:p>
            <a:endParaRPr lang="en-US" dirty="0" smtClean="0"/>
          </a:p>
          <a:p>
            <a:endParaRPr lang="en-US" dirty="0" smtClean="0"/>
          </a:p>
          <a:p>
            <a:endParaRPr lang="en-US" dirty="0" smtClean="0"/>
          </a:p>
          <a:p>
            <a:pPr>
              <a:buNone/>
            </a:pPr>
            <a:endParaRPr lang="en-US" dirty="0" smtClean="0"/>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Recovering After joint surgery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While in the hospital, you will be prescribed </a:t>
            </a:r>
            <a:r>
              <a:rPr lang="en-US" dirty="0" smtClean="0"/>
              <a:t>activities and medication to </a:t>
            </a:r>
            <a:r>
              <a:rPr lang="en-US" dirty="0" smtClean="0"/>
              <a:t>prevent blood clots from forming in your </a:t>
            </a:r>
            <a:r>
              <a:rPr lang="en-US" dirty="0" smtClean="0"/>
              <a:t>veins.</a:t>
            </a:r>
          </a:p>
          <a:p>
            <a:r>
              <a:rPr lang="en-US" dirty="0" smtClean="0"/>
              <a:t>Ice may be applied to your hip to help with swelling and pain control</a:t>
            </a:r>
            <a:r>
              <a:rPr lang="en-US" dirty="0" smtClean="0"/>
              <a:t>.</a:t>
            </a:r>
          </a:p>
          <a:p>
            <a:pPr>
              <a:buNone/>
            </a:pPr>
            <a:r>
              <a:rPr lang="en-US" sz="4700" dirty="0" smtClean="0"/>
              <a:t>Post-OP Day 2:</a:t>
            </a:r>
          </a:p>
          <a:p>
            <a:r>
              <a:rPr lang="en-US" dirty="0" smtClean="0"/>
              <a:t>You will be given a laxative at bedtime if </a:t>
            </a:r>
            <a:r>
              <a:rPr lang="en-US" dirty="0" smtClean="0"/>
              <a:t>needed.</a:t>
            </a:r>
          </a:p>
          <a:p>
            <a:r>
              <a:rPr lang="en-US" dirty="0" smtClean="0"/>
              <a:t>Dressing change will be performed by rounding MD, NP or PA. </a:t>
            </a:r>
          </a:p>
          <a:p>
            <a:r>
              <a:rPr lang="en-US" dirty="0" smtClean="0"/>
              <a:t>Goal: Two sessions of </a:t>
            </a:r>
            <a:r>
              <a:rPr lang="en-US" dirty="0" smtClean="0"/>
              <a:t>Physical </a:t>
            </a:r>
            <a:r>
              <a:rPr lang="en-US" dirty="0" smtClean="0"/>
              <a:t>Therapy morning and afternoon </a:t>
            </a:r>
            <a:r>
              <a:rPr lang="en-US" dirty="0" smtClean="0"/>
              <a:t>- Progression of strengthening and range of motion exercises. </a:t>
            </a:r>
            <a:endParaRPr lang="en-US" dirty="0" smtClean="0"/>
          </a:p>
          <a:p>
            <a:r>
              <a:rPr lang="en-US" dirty="0" smtClean="0"/>
              <a:t>Expectation: Progression </a:t>
            </a:r>
            <a:r>
              <a:rPr lang="en-US" dirty="0" smtClean="0"/>
              <a:t>of bed mobility, transfers bed to chair and back and walking</a:t>
            </a:r>
            <a:endParaRPr lang="en-US" dirty="0" smtClean="0"/>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Recovering After joint surgery </a:t>
            </a:r>
            <a:endParaRPr lang="en-US" dirty="0"/>
          </a:p>
        </p:txBody>
      </p:sp>
      <p:sp>
        <p:nvSpPr>
          <p:cNvPr id="3" name="Content Placeholder 2"/>
          <p:cNvSpPr>
            <a:spLocks noGrp="1"/>
          </p:cNvSpPr>
          <p:nvPr>
            <p:ph idx="1"/>
          </p:nvPr>
        </p:nvSpPr>
        <p:spPr/>
        <p:txBody>
          <a:bodyPr>
            <a:normAutofit fontScale="92500"/>
          </a:bodyPr>
          <a:lstStyle/>
          <a:p>
            <a:pPr>
              <a:buNone/>
            </a:pPr>
            <a:r>
              <a:rPr lang="en-US" sz="4000" dirty="0" smtClean="0"/>
              <a:t>Post-Op Day 3</a:t>
            </a:r>
          </a:p>
          <a:p>
            <a:r>
              <a:rPr lang="en-US" dirty="0" smtClean="0"/>
              <a:t>Your nurse will review your discharge instructions, which includes any medications you will be taking at home, such as pain medication and Anticoagulation </a:t>
            </a:r>
            <a:r>
              <a:rPr lang="en-US" dirty="0" smtClean="0"/>
              <a:t>medication.</a:t>
            </a:r>
          </a:p>
          <a:p>
            <a:r>
              <a:rPr lang="en-US" dirty="0" smtClean="0"/>
              <a:t>Goal: You </a:t>
            </a:r>
            <a:r>
              <a:rPr lang="en-US" dirty="0" smtClean="0"/>
              <a:t>will be independent getting in and out of </a:t>
            </a:r>
            <a:r>
              <a:rPr lang="en-US" dirty="0" smtClean="0"/>
              <a:t>bed.</a:t>
            </a:r>
          </a:p>
          <a:p>
            <a:r>
              <a:rPr lang="en-US" dirty="0" smtClean="0"/>
              <a:t>Expectation: You </a:t>
            </a:r>
            <a:r>
              <a:rPr lang="en-US" dirty="0" smtClean="0"/>
              <a:t>will progress to being able to walk 150 feet </a:t>
            </a:r>
            <a:r>
              <a:rPr lang="en-US" dirty="0" smtClean="0"/>
              <a:t>alone.</a:t>
            </a:r>
          </a:p>
          <a:p>
            <a:r>
              <a:rPr lang="en-US" dirty="0" smtClean="0"/>
              <a:t>You will also continue to work on strengthening exercises and improved functional </a:t>
            </a:r>
            <a:r>
              <a:rPr lang="en-US" dirty="0" smtClean="0"/>
              <a:t>mobility.</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Recovering after joint surgery</a:t>
            </a:r>
            <a:endParaRPr lang="en-US" dirty="0"/>
          </a:p>
        </p:txBody>
      </p:sp>
      <p:sp>
        <p:nvSpPr>
          <p:cNvPr id="3" name="Content Placeholder 2"/>
          <p:cNvSpPr>
            <a:spLocks noGrp="1"/>
          </p:cNvSpPr>
          <p:nvPr>
            <p:ph idx="1"/>
          </p:nvPr>
        </p:nvSpPr>
        <p:spPr/>
        <p:txBody>
          <a:bodyPr>
            <a:normAutofit fontScale="25000" lnSpcReduction="20000"/>
          </a:bodyPr>
          <a:lstStyle/>
          <a:p>
            <a:pPr>
              <a:buNone/>
            </a:pPr>
            <a:r>
              <a:rPr lang="en-US" sz="12800" dirty="0" smtClean="0"/>
              <a:t>Short-Term 6-12 </a:t>
            </a:r>
            <a:r>
              <a:rPr lang="en-US" sz="12800" dirty="0" smtClean="0"/>
              <a:t>weeks</a:t>
            </a:r>
          </a:p>
          <a:p>
            <a:pPr>
              <a:buNone/>
            </a:pPr>
            <a:endParaRPr lang="en-US" sz="12800" dirty="0" smtClean="0"/>
          </a:p>
          <a:p>
            <a:r>
              <a:rPr lang="en-US" sz="8300" dirty="0" smtClean="0"/>
              <a:t>You will </a:t>
            </a:r>
            <a:r>
              <a:rPr lang="en-US" sz="8300" dirty="0" smtClean="0"/>
              <a:t>continue to </a:t>
            </a:r>
            <a:r>
              <a:rPr lang="en-US" sz="8300" dirty="0" smtClean="0"/>
              <a:t>perform exercises to help your joint heal properly, minimize scar tissue and strengthen your muscles to support the new joint</a:t>
            </a:r>
            <a:r>
              <a:rPr lang="en-US" sz="8300" dirty="0" smtClean="0"/>
              <a:t>.</a:t>
            </a:r>
          </a:p>
          <a:p>
            <a:r>
              <a:rPr lang="en-US" sz="8300" dirty="0" smtClean="0"/>
              <a:t>Patients who comply with a Physical Therapy regime tend to show greater improvements and range of motion mobility sooner than patients who do not comply. </a:t>
            </a:r>
            <a:endParaRPr lang="en-US" sz="8300" dirty="0" smtClean="0"/>
          </a:p>
          <a:p>
            <a:r>
              <a:rPr lang="en-US" sz="8300" dirty="0" smtClean="0"/>
              <a:t>With continued Physical Therapy ambulation </a:t>
            </a:r>
            <a:r>
              <a:rPr lang="en-US" sz="8300" dirty="0" smtClean="0"/>
              <a:t>with walker decreases and ambulation with </a:t>
            </a:r>
            <a:r>
              <a:rPr lang="en-US" sz="8300" dirty="0" smtClean="0"/>
              <a:t> crutches or cane </a:t>
            </a:r>
            <a:r>
              <a:rPr lang="en-US" sz="8300" dirty="0" smtClean="0"/>
              <a:t>begins. </a:t>
            </a:r>
            <a:endParaRPr lang="en-US" sz="8300" dirty="0" smtClean="0"/>
          </a:p>
          <a:p>
            <a:r>
              <a:rPr lang="en-US" sz="8300" dirty="0" smtClean="0"/>
              <a:t>Prescribed pain medication may be taking on an as needed basis.</a:t>
            </a:r>
          </a:p>
          <a:p>
            <a:endParaRPr lang="en-US" dirty="0" smtClean="0"/>
          </a:p>
          <a:p>
            <a:pPr>
              <a:buNone/>
            </a:pPr>
            <a:r>
              <a:rPr lang="en-US" dirty="0" smtClean="0"/>
              <a:t>	</a:t>
            </a:r>
            <a:r>
              <a:rPr lang="en-US" dirty="0" smtClean="0"/>
              <a:t>	</a:t>
            </a:r>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Recovering after joint surgery</a:t>
            </a:r>
            <a:endParaRPr lang="en-US" dirty="0"/>
          </a:p>
        </p:txBody>
      </p:sp>
      <p:sp>
        <p:nvSpPr>
          <p:cNvPr id="3" name="Content Placeholder 2"/>
          <p:cNvSpPr>
            <a:spLocks noGrp="1"/>
          </p:cNvSpPr>
          <p:nvPr>
            <p:ph idx="1"/>
          </p:nvPr>
        </p:nvSpPr>
        <p:spPr/>
        <p:txBody>
          <a:bodyPr/>
          <a:lstStyle/>
          <a:p>
            <a:pPr>
              <a:buNone/>
            </a:pPr>
            <a:r>
              <a:rPr lang="en-US" sz="4000" dirty="0" smtClean="0"/>
              <a:t>Long-Term 3-6 months</a:t>
            </a:r>
          </a:p>
          <a:p>
            <a:r>
              <a:rPr lang="en-US" dirty="0" smtClean="0"/>
              <a:t>Long term recovery involves the complete healing of the surgical wounds and the internal soft tissues that were involved in the operation</a:t>
            </a:r>
          </a:p>
          <a:p>
            <a:r>
              <a:rPr lang="en-US" dirty="0" smtClean="0"/>
              <a:t>You will have to be mindful about the potential for infection for the rest of your life. </a:t>
            </a:r>
          </a:p>
          <a:p>
            <a:r>
              <a:rPr lang="en-US" dirty="0" smtClean="0"/>
              <a:t>You should also avoid high impact activities that will impact your new joint.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A-V Handouts</a:t>
            </a:r>
            <a:endParaRPr lang="en-US" dirty="0"/>
          </a:p>
        </p:txBody>
      </p:sp>
      <p:sp>
        <p:nvSpPr>
          <p:cNvPr id="3" name="Content Placeholder 2"/>
          <p:cNvSpPr>
            <a:spLocks noGrp="1"/>
          </p:cNvSpPr>
          <p:nvPr>
            <p:ph idx="1"/>
          </p:nvPr>
        </p:nvSpPr>
        <p:spPr/>
        <p:txBody>
          <a:bodyPr/>
          <a:lstStyle/>
          <a:p>
            <a:pPr>
              <a:buNone/>
            </a:pPr>
            <a:endParaRPr lang="en-US" dirty="0"/>
          </a:p>
        </p:txBody>
      </p:sp>
      <p:pic>
        <p:nvPicPr>
          <p:cNvPr id="33794" name="Picture 2" descr="http://ebus.aaos.org/WebFiles/ProductImages/19982.Alt1.L.png"/>
          <p:cNvPicPr>
            <a:picLocks noChangeAspect="1" noChangeArrowheads="1"/>
          </p:cNvPicPr>
          <p:nvPr/>
        </p:nvPicPr>
        <p:blipFill>
          <a:blip r:embed="rId2" cstate="print"/>
          <a:srcRect/>
          <a:stretch>
            <a:fillRect/>
          </a:stretch>
        </p:blipFill>
        <p:spPr bwMode="auto">
          <a:xfrm>
            <a:off x="304800" y="1447800"/>
            <a:ext cx="7620000" cy="5038725"/>
          </a:xfrm>
          <a:prstGeom prst="rect">
            <a:avLst/>
          </a:prstGeom>
          <a:noFill/>
        </p:spPr>
      </p:pic>
      <p:sp>
        <p:nvSpPr>
          <p:cNvPr id="5" name="TextBox 4"/>
          <p:cNvSpPr txBox="1"/>
          <p:nvPr/>
        </p:nvSpPr>
        <p:spPr>
          <a:xfrm>
            <a:off x="1905000" y="6581001"/>
            <a:ext cx="5029200" cy="276999"/>
          </a:xfrm>
          <a:prstGeom prst="rect">
            <a:avLst/>
          </a:prstGeom>
          <a:noFill/>
        </p:spPr>
        <p:txBody>
          <a:bodyPr wrap="square" rtlCol="0">
            <a:spAutoFit/>
          </a:bodyPr>
          <a:lstStyle/>
          <a:p>
            <a:r>
              <a:rPr lang="en-US" sz="1200" dirty="0" smtClean="0"/>
              <a:t>http://www.aaos.org/store/product/?productId=19984&amp;ssopc=1</a:t>
            </a:r>
            <a:endParaRPr lang="en-US" sz="1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A-V Handouts</a:t>
            </a:r>
            <a:endParaRPr lang="en-US" dirty="0"/>
          </a:p>
        </p:txBody>
      </p:sp>
      <p:sp>
        <p:nvSpPr>
          <p:cNvPr id="3" name="Content Placeholder 2"/>
          <p:cNvSpPr>
            <a:spLocks noGrp="1"/>
          </p:cNvSpPr>
          <p:nvPr>
            <p:ph idx="1"/>
          </p:nvPr>
        </p:nvSpPr>
        <p:spPr/>
        <p:txBody>
          <a:bodyPr/>
          <a:lstStyle/>
          <a:p>
            <a:endParaRPr lang="en-US" dirty="0"/>
          </a:p>
        </p:txBody>
      </p:sp>
      <p:pic>
        <p:nvPicPr>
          <p:cNvPr id="31750" name="Picture 6" descr="http://ebus.aaos.org/WebFiles/ProductImages/19982.Alt2.L.png"/>
          <p:cNvPicPr>
            <a:picLocks noChangeAspect="1" noChangeArrowheads="1"/>
          </p:cNvPicPr>
          <p:nvPr/>
        </p:nvPicPr>
        <p:blipFill>
          <a:blip r:embed="rId2" cstate="print"/>
          <a:srcRect/>
          <a:stretch>
            <a:fillRect/>
          </a:stretch>
        </p:blipFill>
        <p:spPr bwMode="auto">
          <a:xfrm>
            <a:off x="381000" y="1447800"/>
            <a:ext cx="7620000" cy="5191125"/>
          </a:xfrm>
          <a:prstGeom prst="rect">
            <a:avLst/>
          </a:prstGeom>
          <a:noFill/>
        </p:spPr>
      </p:pic>
      <p:sp>
        <p:nvSpPr>
          <p:cNvPr id="9" name="TextBox 8"/>
          <p:cNvSpPr txBox="1"/>
          <p:nvPr/>
        </p:nvSpPr>
        <p:spPr>
          <a:xfrm>
            <a:off x="1981200" y="6581001"/>
            <a:ext cx="5029200" cy="276999"/>
          </a:xfrm>
          <a:prstGeom prst="rect">
            <a:avLst/>
          </a:prstGeom>
          <a:noFill/>
        </p:spPr>
        <p:txBody>
          <a:bodyPr wrap="square" rtlCol="0">
            <a:spAutoFit/>
          </a:bodyPr>
          <a:lstStyle/>
          <a:p>
            <a:r>
              <a:rPr lang="en-US" sz="1200" dirty="0" smtClean="0"/>
              <a:t>http://www.aaos.org/store/product/?productId=19984&amp;ssopc=1</a:t>
            </a:r>
            <a:endParaRPr lang="en-US" sz="1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239000" cy="746760"/>
          </a:xfrm>
        </p:spPr>
        <p:txBody>
          <a:bodyPr>
            <a:normAutofit fontScale="90000"/>
          </a:bodyPr>
          <a:lstStyle/>
          <a:p>
            <a:pPr algn="ctr"/>
            <a:r>
              <a:rPr lang="en-US" dirty="0" smtClean="0"/>
              <a:t>Reference:</a:t>
            </a:r>
            <a:br>
              <a:rPr lang="en-US" dirty="0" smtClean="0"/>
            </a:br>
            <a:endParaRPr lang="en-US" dirty="0"/>
          </a:p>
        </p:txBody>
      </p:sp>
      <p:sp>
        <p:nvSpPr>
          <p:cNvPr id="3" name="Content Placeholder 2"/>
          <p:cNvSpPr>
            <a:spLocks noGrp="1"/>
          </p:cNvSpPr>
          <p:nvPr>
            <p:ph idx="1"/>
          </p:nvPr>
        </p:nvSpPr>
        <p:spPr>
          <a:xfrm>
            <a:off x="457200" y="990600"/>
            <a:ext cx="7239000" cy="5465136"/>
          </a:xfrm>
        </p:spPr>
        <p:txBody>
          <a:bodyPr>
            <a:normAutofit fontScale="62500" lnSpcReduction="20000"/>
          </a:bodyPr>
          <a:lstStyle/>
          <a:p>
            <a:r>
              <a:rPr lang="en-US" dirty="0" smtClean="0"/>
              <a:t>American, the. (1995). Getting ready for joint replacement brochure </a:t>
            </a:r>
            <a:r>
              <a:rPr lang="en-US" dirty="0" smtClean="0"/>
              <a:t>	(</a:t>
            </a:r>
            <a:r>
              <a:rPr lang="en-US" dirty="0" smtClean="0"/>
              <a:t>English). Retrieved October 3, 2016, from </a:t>
            </a:r>
            <a:r>
              <a:rPr lang="en-US" dirty="0" smtClean="0"/>
              <a:t>	</a:t>
            </a:r>
            <a:r>
              <a:rPr lang="en-US" dirty="0" smtClean="0">
                <a:hlinkClick r:id="rId2"/>
              </a:rPr>
              <a:t>http</a:t>
            </a:r>
            <a:r>
              <a:rPr lang="en-US" dirty="0" smtClean="0">
                <a:hlinkClick r:id="rId2"/>
              </a:rPr>
              <a:t>://www.aaos.org/store/product/?</a:t>
            </a:r>
            <a:r>
              <a:rPr lang="en-US" dirty="0" smtClean="0">
                <a:hlinkClick r:id="rId2"/>
              </a:rPr>
              <a:t>productId=19982&amp;ssopc=1</a:t>
            </a:r>
            <a:endParaRPr lang="en-US" dirty="0" smtClean="0"/>
          </a:p>
          <a:p>
            <a:r>
              <a:rPr lang="en-US" dirty="0" smtClean="0"/>
              <a:t>Blake</a:t>
            </a:r>
            <a:r>
              <a:rPr lang="en-US" dirty="0" smtClean="0"/>
              <a:t>, J. Recovery from knee replacement: What to expect after </a:t>
            </a:r>
            <a:r>
              <a:rPr lang="en-US" dirty="0" smtClean="0"/>
              <a:t>	surgery</a:t>
            </a:r>
            <a:r>
              <a:rPr lang="en-US" dirty="0" smtClean="0"/>
              <a:t>. Retrieved October 1, 2016, from </a:t>
            </a:r>
            <a:r>
              <a:rPr lang="en-US" dirty="0" smtClean="0"/>
              <a:t>	</a:t>
            </a:r>
            <a:r>
              <a:rPr lang="en-US" dirty="0" smtClean="0">
                <a:hlinkClick r:id="rId3"/>
              </a:rPr>
              <a:t>http</a:t>
            </a:r>
            <a:r>
              <a:rPr lang="en-US" dirty="0" smtClean="0">
                <a:hlinkClick r:id="rId3"/>
              </a:rPr>
              <a:t>://</a:t>
            </a:r>
            <a:r>
              <a:rPr lang="en-US" dirty="0" smtClean="0">
                <a:hlinkClick r:id="rId3"/>
              </a:rPr>
              <a:t>www.sutterhealth.org/orthopedics/knee/recovery-	from-knee-replacement.htm</a:t>
            </a:r>
            <a:endParaRPr lang="en-US" dirty="0" smtClean="0"/>
          </a:p>
          <a:p>
            <a:r>
              <a:rPr lang="en-US" dirty="0" err="1" smtClean="0"/>
              <a:t>Bonfante</a:t>
            </a:r>
            <a:r>
              <a:rPr lang="en-US" dirty="0" smtClean="0"/>
              <a:t>, I. (2016). Blood transfusion practices in patients </a:t>
            </a:r>
            <a:r>
              <a:rPr lang="en-US" dirty="0" smtClean="0"/>
              <a:t>	undergoing </a:t>
            </a:r>
            <a:r>
              <a:rPr lang="en-US" dirty="0" smtClean="0"/>
              <a:t>total joint replacement. </a:t>
            </a:r>
            <a:r>
              <a:rPr lang="en-US" i="1" dirty="0" err="1" smtClean="0"/>
              <a:t>Orthopaedic</a:t>
            </a:r>
            <a:r>
              <a:rPr lang="en-US" i="1" dirty="0" smtClean="0"/>
              <a:t> Nursing</a:t>
            </a:r>
            <a:r>
              <a:rPr lang="en-US" dirty="0" smtClean="0"/>
              <a:t>, </a:t>
            </a:r>
            <a:r>
              <a:rPr lang="en-US" dirty="0" smtClean="0"/>
              <a:t>	</a:t>
            </a:r>
            <a:r>
              <a:rPr lang="en-US" i="1" dirty="0" smtClean="0"/>
              <a:t>35</a:t>
            </a:r>
            <a:r>
              <a:rPr lang="en-US" dirty="0" smtClean="0"/>
              <a:t>(3</a:t>
            </a:r>
            <a:r>
              <a:rPr lang="en-US" dirty="0" smtClean="0"/>
              <a:t>), 183–186. doi:10.1097/nor.0000000000000247</a:t>
            </a:r>
          </a:p>
          <a:p>
            <a:pPr>
              <a:buNone/>
            </a:pPr>
            <a:endParaRPr lang="en-US" dirty="0" smtClean="0"/>
          </a:p>
          <a:p>
            <a:r>
              <a:rPr lang="en-US" dirty="0" smtClean="0"/>
              <a:t>2016</a:t>
            </a:r>
            <a:r>
              <a:rPr lang="en-US" dirty="0" smtClean="0"/>
              <a:t>. (1995). Joint replacement. Retrieved October </a:t>
            </a:r>
            <a:r>
              <a:rPr lang="en-US" dirty="0" smtClean="0"/>
              <a:t>1, </a:t>
            </a:r>
            <a:r>
              <a:rPr lang="en-US" dirty="0" smtClean="0"/>
              <a:t>2016, from </a:t>
            </a:r>
            <a:r>
              <a:rPr lang="en-US" dirty="0" smtClean="0"/>
              <a:t>	</a:t>
            </a:r>
            <a:r>
              <a:rPr lang="en-US" dirty="0" smtClean="0">
                <a:hlinkClick r:id="rId4"/>
              </a:rPr>
              <a:t>http</a:t>
            </a:r>
            <a:r>
              <a:rPr lang="en-US" dirty="0" smtClean="0">
                <a:hlinkClick r:id="rId4"/>
              </a:rPr>
              <a:t>://</a:t>
            </a:r>
            <a:r>
              <a:rPr lang="en-US" dirty="0" smtClean="0">
                <a:hlinkClick r:id="rId4"/>
              </a:rPr>
              <a:t>my.clevelandclinic.org/health/treatments_and_pro	</a:t>
            </a:r>
            <a:r>
              <a:rPr lang="en-US" dirty="0" err="1" smtClean="0">
                <a:hlinkClick r:id="rId4"/>
              </a:rPr>
              <a:t>cedures</a:t>
            </a:r>
            <a:r>
              <a:rPr lang="en-US" dirty="0" smtClean="0">
                <a:hlinkClick r:id="rId4"/>
              </a:rPr>
              <a:t>/</a:t>
            </a:r>
            <a:r>
              <a:rPr lang="en-US" dirty="0" err="1" smtClean="0">
                <a:hlinkClick r:id="rId4"/>
              </a:rPr>
              <a:t>hic_Joint_Replacement</a:t>
            </a:r>
            <a:endParaRPr lang="en-US" dirty="0" smtClean="0"/>
          </a:p>
          <a:p>
            <a:endParaRPr lang="en-US" dirty="0" smtClean="0"/>
          </a:p>
          <a:p>
            <a:r>
              <a:rPr lang="en-US" dirty="0" smtClean="0"/>
              <a:t>Leach, D., Spaulding, J., Thomas, J., Conn, C., &amp; </a:t>
            </a:r>
            <a:r>
              <a:rPr lang="en-US" dirty="0" err="1" smtClean="0"/>
              <a:t>Kutash</a:t>
            </a:r>
            <a:r>
              <a:rPr lang="en-US" dirty="0" smtClean="0"/>
              <a:t>, M. </a:t>
            </a:r>
            <a:r>
              <a:rPr lang="en-US" dirty="0" smtClean="0"/>
              <a:t>	(</a:t>
            </a:r>
            <a:r>
              <a:rPr lang="en-US" dirty="0" smtClean="0"/>
              <a:t>2013). The effect of caffeine on Postoperative urinary </a:t>
            </a:r>
            <a:r>
              <a:rPr lang="en-US" dirty="0" smtClean="0"/>
              <a:t>	retention </a:t>
            </a:r>
            <a:r>
              <a:rPr lang="en-US" dirty="0" smtClean="0"/>
              <a:t>after joint replacement surgery. </a:t>
            </a:r>
            <a:r>
              <a:rPr lang="en-US" i="1" dirty="0" err="1" smtClean="0"/>
              <a:t>Orthopaedic</a:t>
            </a:r>
            <a:r>
              <a:rPr lang="en-US" i="1" dirty="0" smtClean="0"/>
              <a:t> </a:t>
            </a:r>
            <a:r>
              <a:rPr lang="en-US" i="1" dirty="0" smtClean="0"/>
              <a:t>	Nursing</a:t>
            </a:r>
            <a:r>
              <a:rPr lang="en-US" dirty="0" smtClean="0"/>
              <a:t>, </a:t>
            </a:r>
            <a:r>
              <a:rPr lang="en-US" i="1" dirty="0" smtClean="0"/>
              <a:t>32</a:t>
            </a:r>
            <a:r>
              <a:rPr lang="en-US" dirty="0" smtClean="0"/>
              <a:t>(5), 282–285. </a:t>
            </a:r>
            <a:r>
              <a:rPr lang="en-US" dirty="0" smtClean="0"/>
              <a:t>	doi:10.1097/nor.0b013e3182a30184</a:t>
            </a:r>
          </a:p>
          <a:p>
            <a:pPr>
              <a:buNone/>
            </a:pPr>
            <a:endParaRPr lang="en-US" dirty="0" smtClean="0"/>
          </a:p>
          <a:p>
            <a:r>
              <a:rPr lang="en-US" dirty="0" smtClean="0"/>
              <a:t>Vital</a:t>
            </a:r>
            <a:r>
              <a:rPr lang="en-US" dirty="0" smtClean="0"/>
              <a:t>, M., Communications, O. of, &amp; Liaison, P. (2014, July ). </a:t>
            </a:r>
            <a:r>
              <a:rPr lang="en-US" dirty="0" smtClean="0"/>
              <a:t>	Joint </a:t>
            </a:r>
            <a:r>
              <a:rPr lang="en-US" dirty="0" smtClean="0"/>
              <a:t>replacement surgery: Health information basics for </a:t>
            </a:r>
            <a:r>
              <a:rPr lang="en-US" dirty="0" smtClean="0"/>
              <a:t>	and </a:t>
            </a:r>
            <a:r>
              <a:rPr lang="en-US" dirty="0" smtClean="0"/>
              <a:t>your family. Retrieved October </a:t>
            </a:r>
            <a:r>
              <a:rPr lang="en-US" dirty="0" smtClean="0"/>
              <a:t>1, </a:t>
            </a:r>
            <a:r>
              <a:rPr lang="en-US" dirty="0" smtClean="0"/>
              <a:t>2016, from </a:t>
            </a:r>
            <a:r>
              <a:rPr lang="en-US" dirty="0" smtClean="0"/>
              <a:t>	</a:t>
            </a:r>
            <a:r>
              <a:rPr lang="en-US" dirty="0" smtClean="0">
                <a:hlinkClick r:id="rId5"/>
              </a:rPr>
              <a:t>	://</a:t>
            </a:r>
            <a:r>
              <a:rPr lang="en-US" dirty="0" smtClean="0">
                <a:hlinkClick r:id="rId5"/>
              </a:rPr>
              <a:t>www.niams.nih.gov/health_info/joint_replacement/#</a:t>
            </a:r>
            <a:r>
              <a:rPr lang="en-US" dirty="0" smtClean="0">
                <a:hlinkClick r:id="rId5"/>
              </a:rPr>
              <a:t>2</a:t>
            </a:r>
            <a:endParaRPr lang="en-US" dirty="0" smtClean="0"/>
          </a:p>
          <a:p>
            <a:pPr>
              <a:buNone/>
            </a:pPr>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What has happened to my joints?</a:t>
            </a:r>
            <a:endParaRPr lang="en-US" dirty="0"/>
          </a:p>
        </p:txBody>
      </p:sp>
      <p:sp>
        <p:nvSpPr>
          <p:cNvPr id="3" name="Content Placeholder 2"/>
          <p:cNvSpPr>
            <a:spLocks noGrp="1"/>
          </p:cNvSpPr>
          <p:nvPr>
            <p:ph idx="1"/>
          </p:nvPr>
        </p:nvSpPr>
        <p:spPr/>
        <p:txBody>
          <a:bodyPr/>
          <a:lstStyle/>
          <a:p>
            <a:r>
              <a:rPr lang="en-US" dirty="0" smtClean="0"/>
              <a:t>Joints can be damaged by arthritis and other diseases.</a:t>
            </a:r>
          </a:p>
          <a:p>
            <a:r>
              <a:rPr lang="en-US" dirty="0" smtClean="0"/>
              <a:t>Arthritis or simply years of use may cause the joint to wear away.</a:t>
            </a:r>
          </a:p>
          <a:p>
            <a:r>
              <a:rPr lang="en-US" dirty="0" smtClean="0"/>
              <a:t>Diseases and damage inside a joint can also limit blood flow, causing problems.</a:t>
            </a:r>
          </a:p>
          <a:p>
            <a:r>
              <a:rPr lang="en-US" dirty="0" smtClean="0"/>
              <a:t>Excess weight can also put added pressure on joints allowing for greater wear and tear. </a:t>
            </a:r>
          </a:p>
          <a:p>
            <a:r>
              <a:rPr lang="en-US" dirty="0" smtClean="0"/>
              <a:t>Old sports injuries can impact the integrity of joints.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a new Joint like?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new joint, called a </a:t>
            </a:r>
            <a:r>
              <a:rPr lang="en-US" dirty="0" smtClean="0"/>
              <a:t>prosthesis can </a:t>
            </a:r>
            <a:r>
              <a:rPr lang="en-US" dirty="0" smtClean="0"/>
              <a:t>be made of plastic, metal, or both. It may be cemented into place or not cemented, so that your bone will grow into it. Both methods may be combined to keep the new joint in </a:t>
            </a:r>
            <a:r>
              <a:rPr lang="en-US" dirty="0" smtClean="0"/>
              <a:t>place.</a:t>
            </a:r>
          </a:p>
          <a:p>
            <a:r>
              <a:rPr lang="en-US" dirty="0" smtClean="0"/>
              <a:t>Cemented prosthesis are typically used in older adults to help fortify possible brittle bones. </a:t>
            </a:r>
          </a:p>
          <a:p>
            <a:r>
              <a:rPr lang="en-US" dirty="0" smtClean="0"/>
              <a:t>Un-cemented prosthesis are commonly used in younger adults or adults that do not manifest brittle bones. </a:t>
            </a:r>
          </a:p>
          <a:p>
            <a:r>
              <a:rPr lang="en-US" dirty="0" smtClean="0"/>
              <a:t>Most replaced joints are made of cobalt-chromium alloys. Theses semi metals are hard, tough, corrosion resistant, and stron</a:t>
            </a:r>
            <a:r>
              <a:rPr lang="en-US" dirty="0" smtClean="0"/>
              <a:t>g enough to with stand wear and tear that are necessary for joints. </a:t>
            </a:r>
            <a:r>
              <a:rPr lang="en-US" dirty="0" smtClean="0"/>
              <a: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New Knee</a:t>
            </a:r>
            <a:endParaRPr lang="en-US" dirty="0"/>
          </a:p>
        </p:txBody>
      </p:sp>
      <p:sp>
        <p:nvSpPr>
          <p:cNvPr id="3" name="Content Placeholder 2"/>
          <p:cNvSpPr>
            <a:spLocks noGrp="1"/>
          </p:cNvSpPr>
          <p:nvPr>
            <p:ph idx="1"/>
          </p:nvPr>
        </p:nvSpPr>
        <p:spPr/>
        <p:txBody>
          <a:bodyPr/>
          <a:lstStyle/>
          <a:p>
            <a:pPr>
              <a:buNone/>
            </a:pPr>
            <a:r>
              <a:rPr lang="en-US" dirty="0" smtClean="0"/>
              <a:t>Cobalt chromium alloy with plastic patella insert.</a:t>
            </a:r>
            <a:endParaRPr lang="en-US" dirty="0"/>
          </a:p>
        </p:txBody>
      </p:sp>
      <p:pic>
        <p:nvPicPr>
          <p:cNvPr id="1026" name="Picture 2" descr="http://bonesmart.org/wp-content/uploads/2011/06/Zimmer_mobile_knee-620x380-zc-ns.jpg"/>
          <p:cNvPicPr>
            <a:picLocks noChangeAspect="1" noChangeArrowheads="1"/>
          </p:cNvPicPr>
          <p:nvPr/>
        </p:nvPicPr>
        <p:blipFill>
          <a:blip r:embed="rId2" cstate="print"/>
          <a:srcRect/>
          <a:stretch>
            <a:fillRect/>
          </a:stretch>
        </p:blipFill>
        <p:spPr bwMode="auto">
          <a:xfrm>
            <a:off x="533400" y="2514600"/>
            <a:ext cx="3962400" cy="3619500"/>
          </a:xfrm>
          <a:prstGeom prst="rect">
            <a:avLst/>
          </a:prstGeom>
          <a:noFill/>
        </p:spPr>
      </p:pic>
      <p:sp>
        <p:nvSpPr>
          <p:cNvPr id="1028" name="AutoShape 4" descr="Image result for hips and knees replaceme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mage result for hips and knees replaceme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Image result for hips and knees replaceme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4" name="AutoShape 10" descr="Image result for hips and knees replaceme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6" name="Picture 12" descr="Image result for hips and knees replacement"/>
          <p:cNvPicPr>
            <a:picLocks noChangeAspect="1" noChangeArrowheads="1"/>
          </p:cNvPicPr>
          <p:nvPr/>
        </p:nvPicPr>
        <p:blipFill>
          <a:blip r:embed="rId3" cstate="print"/>
          <a:srcRect/>
          <a:stretch>
            <a:fillRect/>
          </a:stretch>
        </p:blipFill>
        <p:spPr bwMode="auto">
          <a:xfrm>
            <a:off x="4876800" y="2362200"/>
            <a:ext cx="3048000" cy="3733800"/>
          </a:xfrm>
          <a:prstGeom prst="rect">
            <a:avLst/>
          </a:prstGeom>
          <a:noFill/>
        </p:spPr>
      </p:pic>
      <p:sp>
        <p:nvSpPr>
          <p:cNvPr id="10" name="TextBox 9"/>
          <p:cNvSpPr txBox="1"/>
          <p:nvPr/>
        </p:nvSpPr>
        <p:spPr>
          <a:xfrm>
            <a:off x="152400" y="6096000"/>
            <a:ext cx="5029200" cy="276999"/>
          </a:xfrm>
          <a:prstGeom prst="rect">
            <a:avLst/>
          </a:prstGeom>
          <a:noFill/>
        </p:spPr>
        <p:txBody>
          <a:bodyPr wrap="square" rtlCol="0">
            <a:spAutoFit/>
          </a:bodyPr>
          <a:lstStyle/>
          <a:p>
            <a:r>
              <a:rPr lang="en-US" sz="1200" dirty="0" smtClean="0"/>
              <a:t>http://www.aaos.org/store/product/?productId=19984&amp;ssopc=1</a:t>
            </a:r>
            <a:endParaRPr lang="en-US" sz="1200" dirty="0"/>
          </a:p>
        </p:txBody>
      </p:sp>
      <p:sp>
        <p:nvSpPr>
          <p:cNvPr id="11" name="TextBox 10"/>
          <p:cNvSpPr txBox="1"/>
          <p:nvPr/>
        </p:nvSpPr>
        <p:spPr>
          <a:xfrm>
            <a:off x="4495800" y="5486400"/>
            <a:ext cx="3657600" cy="230832"/>
          </a:xfrm>
          <a:prstGeom prst="rect">
            <a:avLst/>
          </a:prstGeom>
          <a:noFill/>
        </p:spPr>
        <p:txBody>
          <a:bodyPr wrap="square" rtlCol="0">
            <a:spAutoFit/>
          </a:bodyPr>
          <a:lstStyle/>
          <a:p>
            <a:r>
              <a:rPr lang="en-US" sz="900" dirty="0" smtClean="0"/>
              <a:t>http://www.aaos.org/store/product/?productId=19984&amp;ssopc=1</a:t>
            </a:r>
            <a:endParaRPr lang="en-US" sz="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New Hip</a:t>
            </a:r>
            <a:endParaRPr lang="en-US" dirty="0"/>
          </a:p>
        </p:txBody>
      </p:sp>
      <p:sp>
        <p:nvSpPr>
          <p:cNvPr id="3" name="Content Placeholder 2"/>
          <p:cNvSpPr>
            <a:spLocks noGrp="1"/>
          </p:cNvSpPr>
          <p:nvPr>
            <p:ph idx="1"/>
          </p:nvPr>
        </p:nvSpPr>
        <p:spPr/>
        <p:txBody>
          <a:bodyPr/>
          <a:lstStyle/>
          <a:p>
            <a:r>
              <a:rPr lang="en-US" dirty="0" smtClean="0"/>
              <a:t>Cobalt chromium alloy ball and socket with plastic liner and alloy femoral stem.  </a:t>
            </a:r>
            <a:endParaRPr lang="en-US" dirty="0"/>
          </a:p>
        </p:txBody>
      </p:sp>
      <p:pic>
        <p:nvPicPr>
          <p:cNvPr id="29698" name="Picture 2" descr="Image result for hips and knees replacement"/>
          <p:cNvPicPr>
            <a:picLocks noChangeAspect="1" noChangeArrowheads="1"/>
          </p:cNvPicPr>
          <p:nvPr/>
        </p:nvPicPr>
        <p:blipFill>
          <a:blip r:embed="rId2" cstate="print"/>
          <a:srcRect/>
          <a:stretch>
            <a:fillRect/>
          </a:stretch>
        </p:blipFill>
        <p:spPr bwMode="auto">
          <a:xfrm>
            <a:off x="533400" y="2819400"/>
            <a:ext cx="3048000" cy="3200400"/>
          </a:xfrm>
          <a:prstGeom prst="rect">
            <a:avLst/>
          </a:prstGeom>
          <a:noFill/>
        </p:spPr>
      </p:pic>
      <p:sp>
        <p:nvSpPr>
          <p:cNvPr id="29700" name="AutoShape 4" descr="Image result for hips replacement before and aft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2" name="AutoShape 6" descr="Image result for hips replacement before and aft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4" name="AutoShape 8" descr="Image result for hips replacement before and aft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6" name="AutoShape 10" descr="Image result for hips replacement before and aft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8" name="AutoShape 12" descr="Image result for hips replacement before and aft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9710" name="Picture 14" descr="Image result for hips replacement before and after"/>
          <p:cNvPicPr>
            <a:picLocks noChangeAspect="1" noChangeArrowheads="1"/>
          </p:cNvPicPr>
          <p:nvPr/>
        </p:nvPicPr>
        <p:blipFill>
          <a:blip r:embed="rId3" cstate="print"/>
          <a:srcRect/>
          <a:stretch>
            <a:fillRect/>
          </a:stretch>
        </p:blipFill>
        <p:spPr bwMode="auto">
          <a:xfrm>
            <a:off x="4343400" y="2743200"/>
            <a:ext cx="2895600" cy="3429000"/>
          </a:xfrm>
          <a:prstGeom prst="rect">
            <a:avLst/>
          </a:prstGeom>
          <a:noFill/>
        </p:spPr>
      </p:pic>
      <p:sp>
        <p:nvSpPr>
          <p:cNvPr id="11" name="TextBox 10"/>
          <p:cNvSpPr txBox="1"/>
          <p:nvPr/>
        </p:nvSpPr>
        <p:spPr>
          <a:xfrm>
            <a:off x="1295400" y="6172200"/>
            <a:ext cx="5029200" cy="276999"/>
          </a:xfrm>
          <a:prstGeom prst="rect">
            <a:avLst/>
          </a:prstGeom>
          <a:noFill/>
        </p:spPr>
        <p:txBody>
          <a:bodyPr wrap="square" rtlCol="0">
            <a:spAutoFit/>
          </a:bodyPr>
          <a:lstStyle/>
          <a:p>
            <a:r>
              <a:rPr lang="en-US" sz="1200" dirty="0" smtClean="0"/>
              <a:t>http://www.aaos.org/store/product/?productId=19984&amp;ssopc=1</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Preparing yourself for joint surgery</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t>You want to face surgery with the strongest and healthiest body possible. To ensure this attention should be made to: </a:t>
            </a:r>
          </a:p>
          <a:p>
            <a:r>
              <a:rPr lang="en-US" dirty="0" smtClean="0"/>
              <a:t>Nutrition </a:t>
            </a:r>
            <a:r>
              <a:rPr lang="en-US" dirty="0" smtClean="0"/>
              <a:t>- Eat healthy foods and drink adequate water in the time leading up to surgery. Protein will help your bones and muscles recover from surgery</a:t>
            </a:r>
            <a:r>
              <a:rPr lang="en-US" dirty="0" smtClean="0"/>
              <a:t>. Avoiding caffeine during this time will also help with fluid balance after surgery.</a:t>
            </a:r>
            <a:r>
              <a:rPr lang="en-US" dirty="0" smtClean="0"/>
              <a:t> (Leach, Spaulding, Thomas, </a:t>
            </a:r>
            <a:r>
              <a:rPr lang="en-US" dirty="0" err="1" smtClean="0"/>
              <a:t>Conn,and</a:t>
            </a:r>
            <a:r>
              <a:rPr lang="en-US" dirty="0" smtClean="0"/>
              <a:t> </a:t>
            </a:r>
            <a:r>
              <a:rPr lang="en-US" dirty="0" err="1" smtClean="0"/>
              <a:t>Kutash</a:t>
            </a:r>
            <a:r>
              <a:rPr lang="en-US" dirty="0" smtClean="0"/>
              <a:t>, </a:t>
            </a:r>
            <a:r>
              <a:rPr lang="en-US" dirty="0" smtClean="0"/>
              <a:t>2013)</a:t>
            </a:r>
            <a:r>
              <a:rPr lang="en-US" dirty="0" smtClean="0"/>
              <a:t>  </a:t>
            </a:r>
            <a:endParaRPr lang="en-US" dirty="0" smtClean="0"/>
          </a:p>
          <a:p>
            <a:r>
              <a:rPr lang="en-US" dirty="0" smtClean="0"/>
              <a:t>Medications - Make a careful list of all medications you take, including prescription drugs as well as over-the-counter items. Your doctor may recommend tapering off and stopping certain medications before your surgery date, as they can impact bleeding during the operation</a:t>
            </a:r>
          </a:p>
          <a:p>
            <a:pPr>
              <a:buFont typeface="Wingdings" pitchFamily="2" charset="2"/>
              <a:buChar char="v"/>
            </a:pPr>
            <a:endParaRPr lang="en-US" dirty="0" smtClean="0"/>
          </a:p>
          <a:p>
            <a:pPr>
              <a:buNone/>
            </a:pPr>
            <a:endParaRPr lang="en-US" dirty="0" smtClean="0"/>
          </a:p>
          <a:p>
            <a:pPr>
              <a:buNone/>
            </a:pPr>
            <a:endParaRPr lang="en-US" dirty="0" smtClean="0"/>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Preparing yourself for joint surgery</a:t>
            </a:r>
            <a:endParaRPr lang="en-US" dirty="0"/>
          </a:p>
        </p:txBody>
      </p:sp>
      <p:sp>
        <p:nvSpPr>
          <p:cNvPr id="3" name="Content Placeholder 2"/>
          <p:cNvSpPr>
            <a:spLocks noGrp="1"/>
          </p:cNvSpPr>
          <p:nvPr>
            <p:ph idx="1"/>
          </p:nvPr>
        </p:nvSpPr>
        <p:spPr/>
        <p:txBody>
          <a:bodyPr>
            <a:normAutofit/>
          </a:bodyPr>
          <a:lstStyle/>
          <a:p>
            <a:r>
              <a:rPr lang="en-US" sz="2200" dirty="0" smtClean="0"/>
              <a:t>Stop Smoking - Smoking impacts your blood vessels and lungs, and can slow your recovery from surgery.</a:t>
            </a:r>
          </a:p>
          <a:p>
            <a:r>
              <a:rPr lang="en-US" sz="2200" dirty="0" smtClean="0"/>
              <a:t>Exercise – Consult your doctor as to which exercise if any should be done before surgery.</a:t>
            </a:r>
          </a:p>
          <a:p>
            <a:r>
              <a:rPr lang="en-US" sz="2200" dirty="0" smtClean="0"/>
              <a:t>Rest – get adequate rest leading up to the surgery you will want to go into the surgery well rested. </a:t>
            </a:r>
          </a:p>
          <a:p>
            <a:r>
              <a:rPr lang="en-US" sz="2200" dirty="0" smtClean="0"/>
              <a:t>Attitude - It’s a good idea to prepare yourself mentally and emotionally for these realities, gathering your inner strength and focusing on the ultimate outcome of better mobility.</a:t>
            </a:r>
          </a:p>
          <a:p>
            <a:r>
              <a:rPr lang="en-US" sz="2000" dirty="0" smtClean="0"/>
              <a:t>Blood Donations -Talk to your doctor about the option of donating your own blood ahead of surgery to be used if you need a </a:t>
            </a:r>
            <a:r>
              <a:rPr lang="en-US" sz="2000" dirty="0" smtClean="0"/>
              <a:t>transfusion. (</a:t>
            </a:r>
            <a:r>
              <a:rPr lang="en-US" sz="2000" dirty="0" err="1" smtClean="0"/>
              <a:t>Bonfante</a:t>
            </a:r>
            <a:r>
              <a:rPr lang="en-US" sz="2000" dirty="0" smtClean="0"/>
              <a:t>, 2016) </a:t>
            </a:r>
            <a:endParaRPr lang="en-US" sz="2000" dirty="0" smtClean="0"/>
          </a:p>
          <a:p>
            <a:endParaRPr lang="en-US" sz="2200"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Preparing your home for Joint surgery</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When </a:t>
            </a:r>
            <a:r>
              <a:rPr lang="en-US" dirty="0" smtClean="0"/>
              <a:t>you return home from surgery, you will be dealing with post-surgical pain and will be less mobile than before while your joint heals. There are several things that should be done before leaving for the hospital to make your discharge to home smoother:</a:t>
            </a:r>
          </a:p>
          <a:p>
            <a:r>
              <a:rPr lang="en-US" dirty="0" smtClean="0"/>
              <a:t>If you live in a two-story home, create a sleeping space downstairs for the first weeks following surgery. </a:t>
            </a:r>
          </a:p>
          <a:p>
            <a:r>
              <a:rPr lang="en-US" dirty="0" smtClean="0"/>
              <a:t> Measure the width of your doors and hallways. You should have 30 inches of clearance in all areas you must navigate during the first few weeks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Preparing your home for joint surgery</a:t>
            </a:r>
            <a:endParaRPr lang="en-US" dirty="0"/>
          </a:p>
        </p:txBody>
      </p:sp>
      <p:sp>
        <p:nvSpPr>
          <p:cNvPr id="3" name="Content Placeholder 2"/>
          <p:cNvSpPr>
            <a:spLocks noGrp="1"/>
          </p:cNvSpPr>
          <p:nvPr>
            <p:ph idx="1"/>
          </p:nvPr>
        </p:nvSpPr>
        <p:spPr/>
        <p:txBody>
          <a:bodyPr/>
          <a:lstStyle/>
          <a:p>
            <a:r>
              <a:rPr lang="en-US" dirty="0" smtClean="0"/>
              <a:t>Remove all throw rugs, cords and other obstructions to allow a wide path through the rooms of your home.</a:t>
            </a:r>
          </a:p>
          <a:p>
            <a:r>
              <a:rPr lang="en-US" dirty="0" smtClean="0"/>
              <a:t>Place objects you will need frequently – clothing, cooking utensils, in locations so you can reach them without bending down or reaching up.</a:t>
            </a:r>
          </a:p>
          <a:p>
            <a:r>
              <a:rPr lang="en-US" dirty="0" smtClean="0"/>
              <a:t>Assistive devices – after joint surgery you will need certain devices to aid in toileting, bathing, dressing, and picking items up.</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823</TotalTime>
  <Words>986</Words>
  <Application>Microsoft Office PowerPoint</Application>
  <PresentationFormat>On-screen Show (4:3)</PresentationFormat>
  <Paragraphs>96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Opulent</vt:lpstr>
      <vt:lpstr>Joint replacements (hips and knees): What has happened to my joints, What is a new joint like, preparing for joint surgery, recovery after joint surgery?  </vt:lpstr>
      <vt:lpstr>What has happened to my joints?</vt:lpstr>
      <vt:lpstr>What is a new Joint like?</vt:lpstr>
      <vt:lpstr>New Knee</vt:lpstr>
      <vt:lpstr>New Hip</vt:lpstr>
      <vt:lpstr>Preparing yourself for joint surgery</vt:lpstr>
      <vt:lpstr>Preparing yourself for joint surgery</vt:lpstr>
      <vt:lpstr>Preparing your home for Joint surgery</vt:lpstr>
      <vt:lpstr>Preparing your home for joint surgery</vt:lpstr>
      <vt:lpstr>Preparing caregivers and Loved ones</vt:lpstr>
      <vt:lpstr>Recovering after Joint Surgery</vt:lpstr>
      <vt:lpstr>Recovering After joint surgery </vt:lpstr>
      <vt:lpstr>Recovering After joint surgery </vt:lpstr>
      <vt:lpstr>Recovering after joint surgery</vt:lpstr>
      <vt:lpstr>Recovering after joint surgery</vt:lpstr>
      <vt:lpstr>A-V Handouts</vt:lpstr>
      <vt:lpstr>A-V Handouts</vt:lpstr>
      <vt:lpstr>Reference: </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Joint replacements (hips and knees): What has happened to my joints, What is a new joint like, preparing for joint surgery, recovery after joint surgery?</dc:title>
  <dc:creator>Debbie A Hunter</dc:creator>
  <cp:lastModifiedBy>Debbie A Hunter</cp:lastModifiedBy>
  <cp:revision>14</cp:revision>
  <dcterms:created xsi:type="dcterms:W3CDTF">2016-10-02T04:11:55Z</dcterms:created>
  <dcterms:modified xsi:type="dcterms:W3CDTF">2016-10-03T02:48:29Z</dcterms:modified>
</cp:coreProperties>
</file>