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7" r:id="rId2"/>
    <p:sldId id="258" r:id="rId3"/>
    <p:sldId id="259" r:id="rId4"/>
    <p:sldId id="261" r:id="rId5"/>
    <p:sldId id="262" r:id="rId6"/>
    <p:sldId id="263" r:id="rId7"/>
    <p:sldId id="264" r:id="rId8"/>
    <p:sldId id="265" r:id="rId9"/>
    <p:sldId id="266" r:id="rId10"/>
    <p:sldId id="268"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375" autoAdjust="0"/>
  </p:normalViewPr>
  <p:slideViewPr>
    <p:cSldViewPr snapToGrid="0" snapToObjects="1">
      <p:cViewPr varScale="1">
        <p:scale>
          <a:sx n="65" d="100"/>
          <a:sy n="65" d="100"/>
        </p:scale>
        <p:origin x="-168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F0736C-2C58-A54D-835A-95E9CCCE96E9}" type="datetimeFigureOut">
              <a:rPr lang="en-US" smtClean="0"/>
              <a:t>7/13/15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A27169-0AD8-5D4A-870E-8A26195A9BCA}" type="slidenum">
              <a:rPr lang="en-US" smtClean="0"/>
              <a:t>‹#›</a:t>
            </a:fld>
            <a:endParaRPr lang="en-US"/>
          </a:p>
        </p:txBody>
      </p:sp>
    </p:spTree>
    <p:extLst>
      <p:ext uri="{BB962C8B-B14F-4D97-AF65-F5344CB8AC3E}">
        <p14:creationId xmlns:p14="http://schemas.microsoft.com/office/powerpoint/2010/main" val="2213613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797828-E7C9-1E48-8A17-88F2FCF69ACD}" type="datetimeFigureOut">
              <a:rPr lang="en-US" smtClean="0"/>
              <a:t>7/13/15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D3FADF-ED6A-B247-B1E2-861800802560}" type="slidenum">
              <a:rPr lang="en-US" smtClean="0"/>
              <a:t>‹#›</a:t>
            </a:fld>
            <a:endParaRPr lang="en-US"/>
          </a:p>
        </p:txBody>
      </p:sp>
    </p:spTree>
    <p:extLst>
      <p:ext uri="{BB962C8B-B14F-4D97-AF65-F5344CB8AC3E}">
        <p14:creationId xmlns:p14="http://schemas.microsoft.com/office/powerpoint/2010/main" val="623996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Pretty clean</a:t>
            </a:r>
            <a:endParaRPr lang="en-US" dirty="0"/>
          </a:p>
        </p:txBody>
      </p:sp>
      <p:sp>
        <p:nvSpPr>
          <p:cNvPr id="4" name="Slide Number Placeholder 3"/>
          <p:cNvSpPr>
            <a:spLocks noGrp="1"/>
          </p:cNvSpPr>
          <p:nvPr>
            <p:ph type="sldNum" sz="quarter" idx="10"/>
          </p:nvPr>
        </p:nvSpPr>
        <p:spPr/>
        <p:txBody>
          <a:bodyPr/>
          <a:lstStyle/>
          <a:p>
            <a:fld id="{C6D3FADF-ED6A-B247-B1E2-861800802560}" type="slidenum">
              <a:rPr lang="en-US" smtClean="0"/>
              <a:t>4</a:t>
            </a:fld>
            <a:endParaRPr lang="en-US"/>
          </a:p>
        </p:txBody>
      </p:sp>
    </p:spTree>
    <p:extLst>
      <p:ext uri="{BB962C8B-B14F-4D97-AF65-F5344CB8AC3E}">
        <p14:creationId xmlns:p14="http://schemas.microsoft.com/office/powerpoint/2010/main" val="14491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a:cs typeface="Helvetica"/>
              </a:rPr>
              <a:t>ABOUT THE SITE</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a:cs typeface="Helvetica"/>
              </a:rPr>
              <a:t>Built by a collaboration between the Urban Institute and National Neighborhood Indicators Partnership</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a:cs typeface="Helvetica"/>
              </a:rPr>
              <a:t>NNIP is a peer network that</a:t>
            </a:r>
            <a:r>
              <a:rPr lang="en-US" baseline="0" dirty="0" smtClean="0">
                <a:latin typeface="Helvetica"/>
                <a:cs typeface="Helvetica"/>
              </a:rPr>
              <a:t> is dedicated to promoting the “democratization and use of local data for community building and decision making”</a:t>
            </a:r>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Helvetica"/>
                <a:cs typeface="Helvetica"/>
              </a:rPr>
              <a:t>Members of this network belong to over 40 US cities</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a:cs typeface="Helvetica"/>
              </a:rPr>
              <a:t>Networking members and partners have built information systems (e.g. websites,</a:t>
            </a:r>
            <a:r>
              <a:rPr lang="en-US" baseline="0" dirty="0" smtClean="0">
                <a:latin typeface="Helvetica"/>
                <a:cs typeface="Helvetica"/>
              </a:rPr>
              <a:t> data portals, etc..) to keep updated information on neighborhood-level data in cities</a:t>
            </a:r>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Helvetica"/>
                <a:cs typeface="Helvetica"/>
              </a:rPr>
              <a:t>Their focus is to enable city and community leaders with information about their neighborhood-level data, </a:t>
            </a:r>
            <a:r>
              <a:rPr lang="en-US" baseline="0" dirty="0" err="1" smtClean="0">
                <a:latin typeface="Helvetica"/>
                <a:cs typeface="Helvetica"/>
              </a:rPr>
              <a:t>whic</a:t>
            </a:r>
            <a:endParaRPr lang="en-US" dirty="0" smtClean="0">
              <a:latin typeface="Helvetica"/>
              <a:cs typeface="Helvetica"/>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PURPOSE OF THE SITE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Clean and store data</a:t>
            </a:r>
            <a:r>
              <a:rPr lang="en-US" baseline="0" dirty="0" smtClean="0"/>
              <a:t> files from DC Office of Planning, Metropolitan Police Department, Office of the CTO, Department of Human Services, Office of Income Maintenance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create indicators in standardized geographies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see data by Council Ward, ANC (Advisory Neighborhood Commissions – sub-divisions within wards), and Neighborhood Cluster</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Neighborhood clusters – groupings of 3-5 neighborhoods throughout the city, and there 39 groupings.  Clusters are used by the DC government for budgeting, planning, service delivery and analysis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Single neighborhoods aren’t used as a geographic unit because there’s a lot of debate about the boundaries of  neighborhoods and those boundaries tend to change over time. While the boundaries of the clusters may move over time, these are designated by the </a:t>
            </a:r>
            <a:r>
              <a:rPr lang="en-US" baseline="0" dirty="0" err="1" smtClean="0"/>
              <a:t>distfct</a:t>
            </a:r>
            <a:r>
              <a:rPr lang="en-US" baseline="0" dirty="0" smtClean="0"/>
              <a:t> and all boundaries and changes are publicly available.  </a:t>
            </a:r>
            <a:endParaRPr lang="en-US" dirty="0"/>
          </a:p>
        </p:txBody>
      </p:sp>
      <p:sp>
        <p:nvSpPr>
          <p:cNvPr id="4" name="Slide Number Placeholder 3"/>
          <p:cNvSpPr>
            <a:spLocks noGrp="1"/>
          </p:cNvSpPr>
          <p:nvPr>
            <p:ph type="sldNum" sz="quarter" idx="10"/>
          </p:nvPr>
        </p:nvSpPr>
        <p:spPr/>
        <p:txBody>
          <a:bodyPr/>
          <a:lstStyle/>
          <a:p>
            <a:fld id="{C6D3FADF-ED6A-B247-B1E2-861800802560}" type="slidenum">
              <a:rPr lang="en-US" smtClean="0"/>
              <a:t>5</a:t>
            </a:fld>
            <a:endParaRPr lang="en-US"/>
          </a:p>
        </p:txBody>
      </p:sp>
    </p:spTree>
    <p:extLst>
      <p:ext uri="{BB962C8B-B14F-4D97-AF65-F5344CB8AC3E}">
        <p14:creationId xmlns:p14="http://schemas.microsoft.com/office/powerpoint/2010/main" val="3480402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a:cs typeface="Helvetica"/>
              </a:rPr>
              <a:t>TANF:</a:t>
            </a:r>
            <a:r>
              <a:rPr lang="en-US" baseline="0" dirty="0" smtClean="0">
                <a:latin typeface="Helvetica"/>
                <a:cs typeface="Helvetica"/>
              </a:rPr>
              <a:t> </a:t>
            </a:r>
            <a:r>
              <a:rPr lang="en-US" dirty="0" smtClean="0">
                <a:latin typeface="Helvetica"/>
                <a:cs typeface="Helvetica"/>
              </a:rPr>
              <a:t>https://</a:t>
            </a:r>
            <a:r>
              <a:rPr lang="en-US" dirty="0" err="1" smtClean="0">
                <a:latin typeface="Helvetica"/>
                <a:cs typeface="Helvetica"/>
              </a:rPr>
              <a:t>en.wikipedia.org</a:t>
            </a:r>
            <a:r>
              <a:rPr lang="en-US" dirty="0" smtClean="0">
                <a:latin typeface="Helvetica"/>
                <a:cs typeface="Helvetica"/>
              </a:rPr>
              <a:t>/wiki/</a:t>
            </a:r>
            <a:r>
              <a:rPr lang="en-US" dirty="0" err="1" smtClean="0">
                <a:latin typeface="Helvetica"/>
                <a:cs typeface="Helvetica"/>
              </a:rPr>
              <a:t>Temporary_Assistance_for_Needy_Families</a:t>
            </a:r>
            <a:endParaRPr lang="en-US" dirty="0"/>
          </a:p>
        </p:txBody>
      </p:sp>
      <p:sp>
        <p:nvSpPr>
          <p:cNvPr id="4" name="Slide Number Placeholder 3"/>
          <p:cNvSpPr>
            <a:spLocks noGrp="1"/>
          </p:cNvSpPr>
          <p:nvPr>
            <p:ph type="sldNum" sz="quarter" idx="10"/>
          </p:nvPr>
        </p:nvSpPr>
        <p:spPr/>
        <p:txBody>
          <a:bodyPr/>
          <a:lstStyle/>
          <a:p>
            <a:fld id="{C6D3FADF-ED6A-B247-B1E2-861800802560}" type="slidenum">
              <a:rPr lang="en-US" smtClean="0"/>
              <a:t>6</a:t>
            </a:fld>
            <a:endParaRPr lang="en-US"/>
          </a:p>
        </p:txBody>
      </p:sp>
    </p:spTree>
    <p:extLst>
      <p:ext uri="{BB962C8B-B14F-4D97-AF65-F5344CB8AC3E}">
        <p14:creationId xmlns:p14="http://schemas.microsoft.com/office/powerpoint/2010/main" val="3480402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a:cs typeface="Helvetica"/>
              </a:rPr>
              <a:t>TANF:</a:t>
            </a:r>
            <a:r>
              <a:rPr lang="en-US" baseline="0" dirty="0" smtClean="0">
                <a:latin typeface="Helvetica"/>
                <a:cs typeface="Helvetica"/>
              </a:rPr>
              <a:t> </a:t>
            </a:r>
            <a:r>
              <a:rPr lang="en-US" dirty="0" smtClean="0">
                <a:latin typeface="Helvetica"/>
                <a:cs typeface="Helvetica"/>
              </a:rPr>
              <a:t>https://</a:t>
            </a:r>
            <a:r>
              <a:rPr lang="en-US" dirty="0" err="1" smtClean="0">
                <a:latin typeface="Helvetica"/>
                <a:cs typeface="Helvetica"/>
              </a:rPr>
              <a:t>en.wikipedia.org</a:t>
            </a:r>
            <a:r>
              <a:rPr lang="en-US" dirty="0" smtClean="0">
                <a:latin typeface="Helvetica"/>
                <a:cs typeface="Helvetica"/>
              </a:rPr>
              <a:t>/wiki/</a:t>
            </a:r>
            <a:r>
              <a:rPr lang="en-US" dirty="0" err="1" smtClean="0">
                <a:latin typeface="Helvetica"/>
                <a:cs typeface="Helvetica"/>
              </a:rPr>
              <a:t>Temporary_Assistance_for_Needy_Families</a:t>
            </a:r>
            <a:endParaRPr lang="en-US" dirty="0"/>
          </a:p>
        </p:txBody>
      </p:sp>
      <p:sp>
        <p:nvSpPr>
          <p:cNvPr id="4" name="Slide Number Placeholder 3"/>
          <p:cNvSpPr>
            <a:spLocks noGrp="1"/>
          </p:cNvSpPr>
          <p:nvPr>
            <p:ph type="sldNum" sz="quarter" idx="10"/>
          </p:nvPr>
        </p:nvSpPr>
        <p:spPr/>
        <p:txBody>
          <a:bodyPr/>
          <a:lstStyle/>
          <a:p>
            <a:fld id="{C6D3FADF-ED6A-B247-B1E2-861800802560}" type="slidenum">
              <a:rPr lang="en-US" smtClean="0"/>
              <a:t>7</a:t>
            </a:fld>
            <a:endParaRPr lang="en-US"/>
          </a:p>
        </p:txBody>
      </p:sp>
    </p:spTree>
    <p:extLst>
      <p:ext uri="{BB962C8B-B14F-4D97-AF65-F5344CB8AC3E}">
        <p14:creationId xmlns:p14="http://schemas.microsoft.com/office/powerpoint/2010/main" val="3480402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latin typeface="Helvetica"/>
                <a:cs typeface="Helvetica"/>
              </a:rPr>
              <a:t>TANF:</a:t>
            </a:r>
            <a:r>
              <a:rPr lang="en-US" baseline="0" dirty="0" smtClean="0">
                <a:latin typeface="Helvetica"/>
                <a:cs typeface="Helvetica"/>
              </a:rPr>
              <a:t> </a:t>
            </a:r>
            <a:r>
              <a:rPr lang="en-US" dirty="0" smtClean="0">
                <a:latin typeface="Helvetica"/>
                <a:cs typeface="Helvetica"/>
              </a:rPr>
              <a:t>https://</a:t>
            </a:r>
            <a:r>
              <a:rPr lang="en-US" dirty="0" err="1" smtClean="0">
                <a:latin typeface="Helvetica"/>
                <a:cs typeface="Helvetica"/>
              </a:rPr>
              <a:t>en.wikipedia.org</a:t>
            </a:r>
            <a:r>
              <a:rPr lang="en-US" dirty="0" smtClean="0">
                <a:latin typeface="Helvetica"/>
                <a:cs typeface="Helvetica"/>
              </a:rPr>
              <a:t>/wiki/</a:t>
            </a:r>
            <a:r>
              <a:rPr lang="en-US" dirty="0" err="1" smtClean="0">
                <a:latin typeface="Helvetica"/>
                <a:cs typeface="Helvetica"/>
              </a:rPr>
              <a:t>Temporary_Assistance_for_Needy_Families</a:t>
            </a:r>
            <a:endParaRPr lang="en-US" dirty="0"/>
          </a:p>
        </p:txBody>
      </p:sp>
      <p:sp>
        <p:nvSpPr>
          <p:cNvPr id="4" name="Slide Number Placeholder 3"/>
          <p:cNvSpPr>
            <a:spLocks noGrp="1"/>
          </p:cNvSpPr>
          <p:nvPr>
            <p:ph type="sldNum" sz="quarter" idx="10"/>
          </p:nvPr>
        </p:nvSpPr>
        <p:spPr/>
        <p:txBody>
          <a:bodyPr/>
          <a:lstStyle/>
          <a:p>
            <a:fld id="{C6D3FADF-ED6A-B247-B1E2-861800802560}" type="slidenum">
              <a:rPr lang="en-US" smtClean="0"/>
              <a:t>8</a:t>
            </a:fld>
            <a:endParaRPr lang="en-US"/>
          </a:p>
        </p:txBody>
      </p:sp>
    </p:spTree>
    <p:extLst>
      <p:ext uri="{BB962C8B-B14F-4D97-AF65-F5344CB8AC3E}">
        <p14:creationId xmlns:p14="http://schemas.microsoft.com/office/powerpoint/2010/main" val="3480402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Theft/Other:</a:t>
            </a:r>
            <a:r>
              <a:rPr lang="en-US" sz="1200" kern="1200" dirty="0" smtClean="0">
                <a:solidFill>
                  <a:schemeClr val="tx1"/>
                </a:solidFill>
                <a:effectLst/>
                <a:latin typeface="+mn-lt"/>
                <a:ea typeface="+mn-ea"/>
                <a:cs typeface="+mn-cs"/>
              </a:rPr>
              <a:t>   A broad inclusion of Theft offenses including embezzlement, theft of services and fraud/false pretenses. The Theft/Other category excludes theft of items from a motor vehicle or the motor vehicle itself.</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Would be interesting to remove theft/other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Would I need separate</a:t>
            </a:r>
            <a:r>
              <a:rPr lang="en-US" baseline="0" dirty="0" smtClean="0"/>
              <a:t> models for violent crimes (</a:t>
            </a:r>
            <a:r>
              <a:rPr lang="en-US" baseline="0" dirty="0" err="1" smtClean="0"/>
              <a:t>exclusing</a:t>
            </a:r>
            <a:r>
              <a:rPr lang="en-US" baseline="0" dirty="0" smtClean="0"/>
              <a:t> theft/other)</a:t>
            </a:r>
            <a:endParaRPr lang="en-US" dirty="0"/>
          </a:p>
        </p:txBody>
      </p:sp>
      <p:sp>
        <p:nvSpPr>
          <p:cNvPr id="4" name="Slide Number Placeholder 3"/>
          <p:cNvSpPr>
            <a:spLocks noGrp="1"/>
          </p:cNvSpPr>
          <p:nvPr>
            <p:ph type="sldNum" sz="quarter" idx="10"/>
          </p:nvPr>
        </p:nvSpPr>
        <p:spPr/>
        <p:txBody>
          <a:bodyPr/>
          <a:lstStyle/>
          <a:p>
            <a:fld id="{C6D3FADF-ED6A-B247-B1E2-861800802560}" type="slidenum">
              <a:rPr lang="en-US" smtClean="0"/>
              <a:t>9</a:t>
            </a:fld>
            <a:endParaRPr lang="en-US"/>
          </a:p>
        </p:txBody>
      </p:sp>
    </p:spTree>
    <p:extLst>
      <p:ext uri="{BB962C8B-B14F-4D97-AF65-F5344CB8AC3E}">
        <p14:creationId xmlns:p14="http://schemas.microsoft.com/office/powerpoint/2010/main" val="3552395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 be interesting how this will be relative to the size of the neighborhood clusters &amp; population density</a:t>
            </a:r>
          </a:p>
          <a:p>
            <a:endParaRPr lang="en-US" dirty="0"/>
          </a:p>
        </p:txBody>
      </p:sp>
      <p:sp>
        <p:nvSpPr>
          <p:cNvPr id="4" name="Slide Number Placeholder 3"/>
          <p:cNvSpPr>
            <a:spLocks noGrp="1"/>
          </p:cNvSpPr>
          <p:nvPr>
            <p:ph type="sldNum" sz="quarter" idx="10"/>
          </p:nvPr>
        </p:nvSpPr>
        <p:spPr/>
        <p:txBody>
          <a:bodyPr/>
          <a:lstStyle/>
          <a:p>
            <a:fld id="{C6D3FADF-ED6A-B247-B1E2-861800802560}" type="slidenum">
              <a:rPr lang="en-US" smtClean="0"/>
              <a:t>10</a:t>
            </a:fld>
            <a:endParaRPr lang="en-US"/>
          </a:p>
        </p:txBody>
      </p:sp>
    </p:spTree>
    <p:extLst>
      <p:ext uri="{BB962C8B-B14F-4D97-AF65-F5344CB8AC3E}">
        <p14:creationId xmlns:p14="http://schemas.microsoft.com/office/powerpoint/2010/main" val="3492960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BE8A74-5C7F-7B43-BA80-5789BE850E44}" type="datetimeFigureOut">
              <a:rPr lang="en-US" smtClean="0"/>
              <a:t>7/13/15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2025785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E8A74-5C7F-7B43-BA80-5789BE850E44}" type="datetimeFigureOut">
              <a:rPr lang="en-US" smtClean="0"/>
              <a:t>7/13/15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126661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E8A74-5C7F-7B43-BA80-5789BE850E44}" type="datetimeFigureOut">
              <a:rPr lang="en-US" smtClean="0"/>
              <a:t>7/13/15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349309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E8A74-5C7F-7B43-BA80-5789BE850E44}" type="datetimeFigureOut">
              <a:rPr lang="en-US" smtClean="0"/>
              <a:t>7/13/15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338201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BE8A74-5C7F-7B43-BA80-5789BE850E44}" type="datetimeFigureOut">
              <a:rPr lang="en-US" smtClean="0"/>
              <a:t>7/13/15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1504483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BE8A74-5C7F-7B43-BA80-5789BE850E44}" type="datetimeFigureOut">
              <a:rPr lang="en-US" smtClean="0"/>
              <a:t>7/13/15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2928315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BE8A74-5C7F-7B43-BA80-5789BE850E44}" type="datetimeFigureOut">
              <a:rPr lang="en-US" smtClean="0"/>
              <a:t>7/13/15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2212846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BE8A74-5C7F-7B43-BA80-5789BE850E44}" type="datetimeFigureOut">
              <a:rPr lang="en-US" smtClean="0"/>
              <a:t>7/13/15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6497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E8A74-5C7F-7B43-BA80-5789BE850E44}" type="datetimeFigureOut">
              <a:rPr lang="en-US" smtClean="0"/>
              <a:t>7/13/15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70261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E8A74-5C7F-7B43-BA80-5789BE850E44}" type="datetimeFigureOut">
              <a:rPr lang="en-US" smtClean="0"/>
              <a:t>7/13/15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3576197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E8A74-5C7F-7B43-BA80-5789BE850E44}" type="datetimeFigureOut">
              <a:rPr lang="en-US" smtClean="0"/>
              <a:t>7/13/15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45751-1BB4-2C4E-9367-A78707F31F5D}" type="slidenum">
              <a:rPr lang="en-US" smtClean="0"/>
              <a:t>‹#›</a:t>
            </a:fld>
            <a:endParaRPr lang="en-US"/>
          </a:p>
        </p:txBody>
      </p:sp>
    </p:spTree>
    <p:extLst>
      <p:ext uri="{BB962C8B-B14F-4D97-AF65-F5344CB8AC3E}">
        <p14:creationId xmlns:p14="http://schemas.microsoft.com/office/powerpoint/2010/main" val="26591720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E8A74-5C7F-7B43-BA80-5789BE850E44}" type="datetimeFigureOut">
              <a:rPr lang="en-US" smtClean="0"/>
              <a:t>7/13/15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45751-1BB4-2C4E-9367-A78707F31F5D}" type="slidenum">
              <a:rPr lang="en-US" smtClean="0"/>
              <a:t>‹#›</a:t>
            </a:fld>
            <a:endParaRPr lang="en-US"/>
          </a:p>
        </p:txBody>
      </p:sp>
    </p:spTree>
    <p:extLst>
      <p:ext uri="{BB962C8B-B14F-4D97-AF65-F5344CB8AC3E}">
        <p14:creationId xmlns:p14="http://schemas.microsoft.com/office/powerpoint/2010/main" val="1324138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Helvetica"/>
                <a:cs typeface="Helvetica"/>
              </a:rPr>
              <a:t>PREDICTING CRIME IN DC</a:t>
            </a:r>
            <a:endParaRPr lang="en-US" dirty="0">
              <a:solidFill>
                <a:schemeClr val="bg1"/>
              </a:solidFill>
              <a:latin typeface="Helvetica"/>
              <a:cs typeface="Helvetica"/>
            </a:endParaRPr>
          </a:p>
        </p:txBody>
      </p:sp>
      <p:sp>
        <p:nvSpPr>
          <p:cNvPr id="3" name="Text Placeholder 2"/>
          <p:cNvSpPr>
            <a:spLocks noGrp="1"/>
          </p:cNvSpPr>
          <p:nvPr>
            <p:ph type="body" idx="1"/>
          </p:nvPr>
        </p:nvSpPr>
        <p:spPr/>
        <p:txBody>
          <a:bodyPr/>
          <a:lstStyle/>
          <a:p>
            <a:r>
              <a:rPr lang="en-US" dirty="0" smtClean="0"/>
              <a:t>Debbie Yu | General Assembly | DAT7</a:t>
            </a:r>
            <a:endParaRPr lang="en-US" dirty="0"/>
          </a:p>
        </p:txBody>
      </p:sp>
    </p:spTree>
    <p:extLst>
      <p:ext uri="{BB962C8B-B14F-4D97-AF65-F5344CB8AC3E}">
        <p14:creationId xmlns:p14="http://schemas.microsoft.com/office/powerpoint/2010/main" val="4135372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68921" y="1197066"/>
            <a:ext cx="8117879" cy="5660934"/>
          </a:xfrm>
          <a:prstGeom prst="rect">
            <a:avLst/>
          </a:prstGeom>
        </p:spPr>
      </p:pic>
      <p:sp>
        <p:nvSpPr>
          <p:cNvPr id="4" name="Title 1"/>
          <p:cNvSpPr>
            <a:spLocks noGrp="1"/>
          </p:cNvSpPr>
          <p:nvPr>
            <p:ph type="title"/>
          </p:nvPr>
        </p:nvSpPr>
        <p:spPr>
          <a:xfrm>
            <a:off x="210244" y="54066"/>
            <a:ext cx="8697824" cy="1143000"/>
          </a:xfrm>
        </p:spPr>
        <p:txBody>
          <a:bodyPr>
            <a:noAutofit/>
          </a:bodyPr>
          <a:lstStyle/>
          <a:p>
            <a:pPr algn="l"/>
            <a:r>
              <a:rPr lang="en-US" sz="2800" dirty="0" smtClean="0">
                <a:latin typeface="Helvetica"/>
                <a:cs typeface="Helvetica"/>
              </a:rPr>
              <a:t>TOTAL # OF OFFENSES BY NEIGHBORHOOD CLUSTER</a:t>
            </a:r>
            <a:endParaRPr lang="en-US" sz="2800" dirty="0">
              <a:latin typeface="Helvetica"/>
              <a:cs typeface="Helvetica"/>
            </a:endParaRPr>
          </a:p>
        </p:txBody>
      </p:sp>
    </p:spTree>
    <p:extLst>
      <p:ext uri="{BB962C8B-B14F-4D97-AF65-F5344CB8AC3E}">
        <p14:creationId xmlns:p14="http://schemas.microsoft.com/office/powerpoint/2010/main" val="86480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252737"/>
            <a:ext cx="8229600" cy="4493537"/>
          </a:xfrm>
          <a:prstGeom prst="rect">
            <a:avLst/>
          </a:prstGeom>
        </p:spPr>
        <p:txBody>
          <a:bodyPr wrap="square">
            <a:spAutoFit/>
          </a:bodyPr>
          <a:lstStyle/>
          <a:p>
            <a:pPr lvl="0">
              <a:spcBef>
                <a:spcPct val="20000"/>
              </a:spcBef>
            </a:pPr>
            <a:r>
              <a:rPr lang="en-US" sz="2200" dirty="0">
                <a:solidFill>
                  <a:srgbClr val="000000"/>
                </a:solidFill>
                <a:latin typeface="Helvetica"/>
                <a:cs typeface="Helvetica"/>
              </a:rPr>
              <a:t>Next steps:</a:t>
            </a:r>
          </a:p>
          <a:p>
            <a:pPr marL="342900" lvl="0" indent="-342900">
              <a:spcBef>
                <a:spcPct val="20000"/>
              </a:spcBef>
              <a:buFont typeface="Wingdings" charset="2"/>
              <a:buChar char="q"/>
            </a:pPr>
            <a:r>
              <a:rPr lang="en-US" sz="2200" dirty="0">
                <a:solidFill>
                  <a:srgbClr val="000000"/>
                </a:solidFill>
                <a:latin typeface="Helvetica"/>
                <a:cs typeface="Helvetica"/>
              </a:rPr>
              <a:t> Need to clean weather data/get temp question answered</a:t>
            </a:r>
          </a:p>
          <a:p>
            <a:pPr marL="342900" lvl="0" indent="-342900">
              <a:spcBef>
                <a:spcPct val="20000"/>
              </a:spcBef>
              <a:buFont typeface="Wingdings" charset="2"/>
              <a:buChar char="q"/>
            </a:pPr>
            <a:r>
              <a:rPr lang="en-US" sz="2200" dirty="0">
                <a:solidFill>
                  <a:srgbClr val="000000"/>
                </a:solidFill>
                <a:latin typeface="Helvetica"/>
                <a:cs typeface="Helvetica"/>
              </a:rPr>
              <a:t> Some basic visualization completed; need </a:t>
            </a:r>
            <a:r>
              <a:rPr lang="en-US" sz="2200" dirty="0" smtClean="0">
                <a:solidFill>
                  <a:srgbClr val="000000"/>
                </a:solidFill>
                <a:latin typeface="Helvetica"/>
                <a:cs typeface="Helvetica"/>
              </a:rPr>
              <a:t>more</a:t>
            </a:r>
            <a:endParaRPr lang="en-US" sz="2200" dirty="0">
              <a:solidFill>
                <a:srgbClr val="000000"/>
              </a:solidFill>
              <a:latin typeface="Helvetica"/>
              <a:cs typeface="Helvetica"/>
            </a:endParaRPr>
          </a:p>
          <a:p>
            <a:pPr marL="342900" lvl="0" indent="-342900">
              <a:spcBef>
                <a:spcPct val="20000"/>
              </a:spcBef>
              <a:buFont typeface="Wingdings" charset="2"/>
              <a:buChar char="q"/>
            </a:pPr>
            <a:r>
              <a:rPr lang="en-US" sz="2200" dirty="0" smtClean="0">
                <a:solidFill>
                  <a:srgbClr val="000000"/>
                </a:solidFill>
                <a:latin typeface="Helvetica"/>
                <a:cs typeface="Helvetica"/>
              </a:rPr>
              <a:t> Exploring </a:t>
            </a:r>
            <a:r>
              <a:rPr lang="en-US" sz="2200" dirty="0">
                <a:solidFill>
                  <a:srgbClr val="000000"/>
                </a:solidFill>
                <a:latin typeface="Helvetica"/>
                <a:cs typeface="Helvetica"/>
              </a:rPr>
              <a:t>time series </a:t>
            </a:r>
            <a:r>
              <a:rPr lang="en-US" sz="2200" dirty="0" smtClean="0">
                <a:solidFill>
                  <a:srgbClr val="000000"/>
                </a:solidFill>
                <a:latin typeface="Helvetica"/>
                <a:cs typeface="Helvetica"/>
              </a:rPr>
              <a:t>data</a:t>
            </a:r>
          </a:p>
          <a:p>
            <a:pPr marL="342900" lvl="0" indent="-342900">
              <a:spcBef>
                <a:spcPct val="20000"/>
              </a:spcBef>
              <a:buFont typeface="Wingdings" charset="2"/>
              <a:buChar char="q"/>
            </a:pPr>
            <a:r>
              <a:rPr lang="en-US" sz="2200" dirty="0">
                <a:solidFill>
                  <a:srgbClr val="000000"/>
                </a:solidFill>
                <a:latin typeface="Helvetica"/>
                <a:cs typeface="Helvetica"/>
              </a:rPr>
              <a:t> </a:t>
            </a:r>
            <a:r>
              <a:rPr lang="en-US" sz="2200" dirty="0" smtClean="0">
                <a:solidFill>
                  <a:srgbClr val="000000"/>
                </a:solidFill>
                <a:latin typeface="Helvetica"/>
                <a:cs typeface="Helvetica"/>
              </a:rPr>
              <a:t>Prioritizing features to include in the model</a:t>
            </a:r>
          </a:p>
          <a:p>
            <a:pPr marL="800100" lvl="1" indent="-342900">
              <a:spcBef>
                <a:spcPct val="20000"/>
              </a:spcBef>
              <a:buFont typeface="Wingdings" charset="2"/>
              <a:buChar char="q"/>
            </a:pPr>
            <a:r>
              <a:rPr lang="en-US" sz="2200" dirty="0" smtClean="0">
                <a:solidFill>
                  <a:srgbClr val="000000"/>
                </a:solidFill>
                <a:latin typeface="Helvetica"/>
                <a:cs typeface="Helvetica"/>
              </a:rPr>
              <a:t>Not sure if I have time to include other features</a:t>
            </a:r>
          </a:p>
          <a:p>
            <a:pPr marL="342900" lvl="0" indent="-342900">
              <a:spcBef>
                <a:spcPct val="20000"/>
              </a:spcBef>
              <a:buFont typeface="Wingdings" charset="2"/>
              <a:buChar char="q"/>
            </a:pPr>
            <a:r>
              <a:rPr lang="en-US" sz="2200" dirty="0">
                <a:solidFill>
                  <a:srgbClr val="000000"/>
                </a:solidFill>
                <a:latin typeface="Helvetica"/>
                <a:cs typeface="Helvetica"/>
              </a:rPr>
              <a:t> </a:t>
            </a:r>
            <a:r>
              <a:rPr lang="en-US" sz="2200" dirty="0" smtClean="0">
                <a:solidFill>
                  <a:srgbClr val="000000"/>
                </a:solidFill>
                <a:latin typeface="Helvetica"/>
                <a:cs typeface="Helvetica"/>
              </a:rPr>
              <a:t>Prioritizing types of visualizations</a:t>
            </a:r>
          </a:p>
          <a:p>
            <a:pPr marL="800100" lvl="1" indent="-342900">
              <a:spcBef>
                <a:spcPct val="20000"/>
              </a:spcBef>
              <a:buFont typeface="Wingdings" charset="2"/>
              <a:buChar char="q"/>
            </a:pPr>
            <a:r>
              <a:rPr lang="en-US" sz="2200" dirty="0">
                <a:solidFill>
                  <a:srgbClr val="000000"/>
                </a:solidFill>
                <a:latin typeface="Helvetica"/>
                <a:cs typeface="Helvetica"/>
              </a:rPr>
              <a:t> </a:t>
            </a:r>
            <a:r>
              <a:rPr lang="en-US" sz="2200" dirty="0" smtClean="0">
                <a:solidFill>
                  <a:srgbClr val="000000"/>
                </a:solidFill>
                <a:latin typeface="Helvetica"/>
                <a:cs typeface="Helvetica"/>
              </a:rPr>
              <a:t>Time series</a:t>
            </a:r>
          </a:p>
          <a:p>
            <a:pPr marL="800100" lvl="1" indent="-342900">
              <a:spcBef>
                <a:spcPct val="20000"/>
              </a:spcBef>
              <a:buFont typeface="Wingdings" charset="2"/>
              <a:buChar char="q"/>
            </a:pPr>
            <a:r>
              <a:rPr lang="en-US" sz="2200" dirty="0">
                <a:solidFill>
                  <a:srgbClr val="000000"/>
                </a:solidFill>
                <a:latin typeface="Helvetica"/>
                <a:cs typeface="Helvetica"/>
              </a:rPr>
              <a:t> </a:t>
            </a:r>
            <a:r>
              <a:rPr lang="en-US" sz="2200" dirty="0" smtClean="0">
                <a:solidFill>
                  <a:srgbClr val="000000"/>
                </a:solidFill>
                <a:latin typeface="Helvetica"/>
                <a:cs typeface="Helvetica"/>
              </a:rPr>
              <a:t>Maps</a:t>
            </a:r>
          </a:p>
          <a:p>
            <a:pPr marL="342900" indent="-342900">
              <a:spcBef>
                <a:spcPct val="20000"/>
              </a:spcBef>
              <a:buFont typeface="Wingdings" charset="2"/>
              <a:buChar char="q"/>
            </a:pPr>
            <a:r>
              <a:rPr lang="en-US" sz="2200" dirty="0" smtClean="0">
                <a:solidFill>
                  <a:srgbClr val="000000"/>
                </a:solidFill>
                <a:latin typeface="Helvetica"/>
                <a:cs typeface="Helvetica"/>
              </a:rPr>
              <a:t> Modeling! (not started yet</a:t>
            </a:r>
            <a:r>
              <a:rPr lang="en-US" sz="2200" dirty="0" smtClean="0">
                <a:solidFill>
                  <a:srgbClr val="000000"/>
                </a:solidFill>
                <a:latin typeface="Helvetica"/>
                <a:cs typeface="Helvetica"/>
              </a:rPr>
              <a:t>)</a:t>
            </a:r>
          </a:p>
          <a:p>
            <a:pPr marL="342900" indent="-342900">
              <a:spcBef>
                <a:spcPct val="20000"/>
              </a:spcBef>
              <a:buFont typeface="Wingdings" charset="2"/>
              <a:buChar char="q"/>
            </a:pPr>
            <a:endParaRPr lang="en-US" sz="2200" dirty="0" smtClean="0">
              <a:solidFill>
                <a:srgbClr val="000000"/>
              </a:solidFill>
              <a:latin typeface="Helvetica"/>
              <a:cs typeface="Helvetica"/>
            </a:endParaRPr>
          </a:p>
        </p:txBody>
      </p:sp>
      <p:sp>
        <p:nvSpPr>
          <p:cNvPr id="6" name="Title 1"/>
          <p:cNvSpPr>
            <a:spLocks noGrp="1"/>
          </p:cNvSpPr>
          <p:nvPr>
            <p:ph type="title"/>
          </p:nvPr>
        </p:nvSpPr>
        <p:spPr>
          <a:xfrm>
            <a:off x="457200" y="274638"/>
            <a:ext cx="8229600" cy="1143000"/>
          </a:xfrm>
        </p:spPr>
        <p:txBody>
          <a:bodyPr/>
          <a:lstStyle/>
          <a:p>
            <a:pPr algn="l"/>
            <a:r>
              <a:rPr lang="en-US" dirty="0" smtClean="0">
                <a:latin typeface="Helvetica"/>
                <a:cs typeface="Helvetica"/>
              </a:rPr>
              <a:t>DATA EXPLORATION</a:t>
            </a:r>
            <a:endParaRPr lang="en-US" dirty="0">
              <a:latin typeface="Helvetica"/>
              <a:cs typeface="Helvetica"/>
            </a:endParaRPr>
          </a:p>
        </p:txBody>
      </p:sp>
    </p:spTree>
    <p:extLst>
      <p:ext uri="{BB962C8B-B14F-4D97-AF65-F5344CB8AC3E}">
        <p14:creationId xmlns:p14="http://schemas.microsoft.com/office/powerpoint/2010/main" val="2052613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28374A"/>
                </a:solidFill>
                <a:latin typeface="Helvetica"/>
                <a:cs typeface="Helvetica"/>
              </a:rPr>
              <a:t>PROBLEM</a:t>
            </a:r>
            <a:endParaRPr lang="en-US" dirty="0">
              <a:solidFill>
                <a:srgbClr val="28374A"/>
              </a:solidFill>
              <a:latin typeface="Helvetica"/>
              <a:cs typeface="Helvetica"/>
            </a:endParaRPr>
          </a:p>
        </p:txBody>
      </p:sp>
      <p:sp>
        <p:nvSpPr>
          <p:cNvPr id="3" name="Content Placeholder 2"/>
          <p:cNvSpPr>
            <a:spLocks noGrp="1"/>
          </p:cNvSpPr>
          <p:nvPr>
            <p:ph idx="1"/>
          </p:nvPr>
        </p:nvSpPr>
        <p:spPr>
          <a:xfrm>
            <a:off x="457200" y="1285626"/>
            <a:ext cx="8229600" cy="4525963"/>
          </a:xfrm>
        </p:spPr>
        <p:txBody>
          <a:bodyPr>
            <a:normAutofit/>
          </a:bodyPr>
          <a:lstStyle/>
          <a:p>
            <a:pPr marL="0" indent="0">
              <a:buNone/>
            </a:pPr>
            <a:r>
              <a:rPr lang="en-US" sz="2800" dirty="0" smtClean="0">
                <a:solidFill>
                  <a:srgbClr val="28374A"/>
                </a:solidFill>
              </a:rPr>
              <a:t>While crime rates in DC have steadily decreased over the past 20 years, DC still struggles with relatively high crime rates like most major US cities.</a:t>
            </a:r>
            <a:endParaRPr lang="en-US" sz="2800" dirty="0">
              <a:solidFill>
                <a:srgbClr val="28374A"/>
              </a:solidFill>
            </a:endParaRPr>
          </a:p>
        </p:txBody>
      </p:sp>
      <p:pic>
        <p:nvPicPr>
          <p:cNvPr id="4" name="Picture 3"/>
          <p:cNvPicPr>
            <a:picLocks noChangeAspect="1"/>
          </p:cNvPicPr>
          <p:nvPr/>
        </p:nvPicPr>
        <p:blipFill rotWithShape="1">
          <a:blip r:embed="rId2"/>
          <a:srcRect t="19012"/>
          <a:stretch/>
        </p:blipFill>
        <p:spPr>
          <a:xfrm>
            <a:off x="422244" y="3215643"/>
            <a:ext cx="4142849" cy="3176321"/>
          </a:xfrm>
          <a:prstGeom prst="rect">
            <a:avLst/>
          </a:prstGeom>
        </p:spPr>
      </p:pic>
      <p:pic>
        <p:nvPicPr>
          <p:cNvPr id="5" name="Picture 4"/>
          <p:cNvPicPr>
            <a:picLocks noChangeAspect="1"/>
          </p:cNvPicPr>
          <p:nvPr/>
        </p:nvPicPr>
        <p:blipFill>
          <a:blip r:embed="rId3"/>
          <a:stretch>
            <a:fillRect/>
          </a:stretch>
        </p:blipFill>
        <p:spPr>
          <a:xfrm>
            <a:off x="4804906" y="3215644"/>
            <a:ext cx="4011625" cy="3176320"/>
          </a:xfrm>
          <a:prstGeom prst="rect">
            <a:avLst/>
          </a:prstGeom>
        </p:spPr>
      </p:pic>
      <p:sp>
        <p:nvSpPr>
          <p:cNvPr id="6" name="TextBox 5"/>
          <p:cNvSpPr txBox="1"/>
          <p:nvPr/>
        </p:nvSpPr>
        <p:spPr>
          <a:xfrm>
            <a:off x="473372" y="2764754"/>
            <a:ext cx="4331534" cy="369332"/>
          </a:xfrm>
          <a:prstGeom prst="rect">
            <a:avLst/>
          </a:prstGeom>
          <a:noFill/>
        </p:spPr>
        <p:txBody>
          <a:bodyPr wrap="none" rtlCol="0">
            <a:spAutoFit/>
          </a:bodyPr>
          <a:lstStyle/>
          <a:p>
            <a:r>
              <a:rPr lang="en-US" dirty="0" smtClean="0">
                <a:solidFill>
                  <a:srgbClr val="28374A"/>
                </a:solidFill>
              </a:rPr>
              <a:t>Washington Post article from June 25, 2015:</a:t>
            </a:r>
            <a:endParaRPr lang="en-US" dirty="0">
              <a:solidFill>
                <a:srgbClr val="28374A"/>
              </a:solidFill>
            </a:endParaRPr>
          </a:p>
        </p:txBody>
      </p:sp>
      <p:sp>
        <p:nvSpPr>
          <p:cNvPr id="7" name="TextBox 6"/>
          <p:cNvSpPr txBox="1"/>
          <p:nvPr/>
        </p:nvSpPr>
        <p:spPr>
          <a:xfrm>
            <a:off x="422244" y="6490634"/>
            <a:ext cx="8597877" cy="230832"/>
          </a:xfrm>
          <a:prstGeom prst="rect">
            <a:avLst/>
          </a:prstGeom>
          <a:noFill/>
        </p:spPr>
        <p:txBody>
          <a:bodyPr wrap="none" rtlCol="0">
            <a:spAutoFit/>
          </a:bodyPr>
          <a:lstStyle/>
          <a:p>
            <a:r>
              <a:rPr lang="en-US" sz="900" dirty="0" smtClean="0"/>
              <a:t>SOURCE: http://</a:t>
            </a:r>
            <a:r>
              <a:rPr lang="en-US" sz="900" dirty="0" err="1" smtClean="0"/>
              <a:t>www.washingtonpost.com</a:t>
            </a:r>
            <a:r>
              <a:rPr lang="en-US" sz="900" dirty="0" smtClean="0"/>
              <a:t>/local/crime/dc-homicides-jump-20-percent-amid-a-surge-in-may-june/2015/06/25/2effd93c-1b37-11e5-93b7-5eddc056ad8a_story.html</a:t>
            </a:r>
            <a:endParaRPr lang="en-US" sz="900" dirty="0"/>
          </a:p>
        </p:txBody>
      </p:sp>
    </p:spTree>
    <p:extLst>
      <p:ext uri="{BB962C8B-B14F-4D97-AF65-F5344CB8AC3E}">
        <p14:creationId xmlns:p14="http://schemas.microsoft.com/office/powerpoint/2010/main" val="418978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a:cs typeface="Helvetica"/>
              </a:rPr>
              <a:t>QUESTION</a:t>
            </a:r>
            <a:endParaRPr lang="en-US" dirty="0">
              <a:latin typeface="Helvetica"/>
              <a:cs typeface="Helvetica"/>
            </a:endParaRPr>
          </a:p>
        </p:txBody>
      </p:sp>
      <p:sp>
        <p:nvSpPr>
          <p:cNvPr id="3" name="Content Placeholder 2"/>
          <p:cNvSpPr>
            <a:spLocks noGrp="1"/>
          </p:cNvSpPr>
          <p:nvPr>
            <p:ph idx="1"/>
          </p:nvPr>
        </p:nvSpPr>
        <p:spPr/>
        <p:txBody>
          <a:bodyPr>
            <a:normAutofit fontScale="85000" lnSpcReduction="20000"/>
          </a:bodyPr>
          <a:lstStyle/>
          <a:p>
            <a:pPr>
              <a:buFont typeface="Wingdings" charset="2"/>
              <a:buChar char="§"/>
            </a:pPr>
            <a:r>
              <a:rPr lang="en-US" sz="3900" dirty="0" smtClean="0">
                <a:latin typeface="Helvetica"/>
                <a:cs typeface="Helvetica"/>
              </a:rPr>
              <a:t>Can I predict the types of crimes occurring in DC?</a:t>
            </a:r>
          </a:p>
          <a:p>
            <a:pPr lvl="1">
              <a:buFont typeface="Wingdings" charset="2"/>
              <a:buChar char="§"/>
            </a:pPr>
            <a:r>
              <a:rPr lang="en-US" dirty="0" smtClean="0">
                <a:latin typeface="Helvetica"/>
                <a:cs typeface="Helvetica"/>
              </a:rPr>
              <a:t>Particularly, with a focus on location in DC (e.g. neighborhood), and time of year (</a:t>
            </a:r>
            <a:r>
              <a:rPr lang="en-US" dirty="0" err="1" smtClean="0">
                <a:latin typeface="Helvetica"/>
                <a:cs typeface="Helvetica"/>
              </a:rPr>
              <a:t>e.g</a:t>
            </a:r>
            <a:r>
              <a:rPr lang="en-US" dirty="0" smtClean="0">
                <a:latin typeface="Helvetica"/>
                <a:cs typeface="Helvetica"/>
              </a:rPr>
              <a:t> season and months</a:t>
            </a:r>
            <a:r>
              <a:rPr lang="en-US" dirty="0" smtClean="0">
                <a:latin typeface="Helvetica"/>
                <a:cs typeface="Helvetica"/>
              </a:rPr>
              <a:t>)</a:t>
            </a:r>
          </a:p>
          <a:p>
            <a:pPr marL="457200" lvl="1" indent="0">
              <a:buNone/>
            </a:pPr>
            <a:endParaRPr lang="en-US" dirty="0" smtClean="0">
              <a:latin typeface="Helvetica"/>
              <a:cs typeface="Helvetica"/>
            </a:endParaRPr>
          </a:p>
          <a:p>
            <a:pPr lvl="1">
              <a:buFont typeface="Wingdings" charset="2"/>
              <a:buChar char="§"/>
            </a:pPr>
            <a:endParaRPr lang="en-US" dirty="0" smtClean="0">
              <a:latin typeface="Helvetica"/>
              <a:cs typeface="Helvetica"/>
            </a:endParaRPr>
          </a:p>
          <a:p>
            <a:pPr>
              <a:buFont typeface="Wingdings" charset="2"/>
              <a:buChar char="§"/>
            </a:pPr>
            <a:r>
              <a:rPr lang="en-US" sz="3900" dirty="0" smtClean="0">
                <a:latin typeface="Helvetica"/>
                <a:cs typeface="Helvetica"/>
              </a:rPr>
              <a:t>Data sources:</a:t>
            </a:r>
          </a:p>
          <a:p>
            <a:pPr lvl="1">
              <a:buFont typeface="Wingdings" charset="2"/>
              <a:buChar char="§"/>
            </a:pPr>
            <a:r>
              <a:rPr lang="en-US" dirty="0" smtClean="0">
                <a:latin typeface="Helvetica"/>
                <a:cs typeface="Helvetica"/>
              </a:rPr>
              <a:t>DC Crime data for 2014</a:t>
            </a:r>
          </a:p>
          <a:p>
            <a:pPr lvl="1">
              <a:buFont typeface="Wingdings" charset="2"/>
              <a:buChar char="§"/>
            </a:pPr>
            <a:r>
              <a:rPr lang="en-US" dirty="0" smtClean="0">
                <a:latin typeface="Helvetica"/>
                <a:cs typeface="Helvetica"/>
              </a:rPr>
              <a:t>DC Neighborhood data</a:t>
            </a:r>
          </a:p>
          <a:p>
            <a:pPr lvl="1">
              <a:buFont typeface="Wingdings" charset="2"/>
              <a:buChar char="§"/>
            </a:pPr>
            <a:r>
              <a:rPr lang="en-US" dirty="0" smtClean="0">
                <a:latin typeface="Helvetica"/>
                <a:cs typeface="Helvetica"/>
              </a:rPr>
              <a:t>DC Weather for 2014</a:t>
            </a:r>
          </a:p>
          <a:p>
            <a:pPr>
              <a:buFont typeface="Wingdings" charset="2"/>
              <a:buChar char="§"/>
            </a:pPr>
            <a:endParaRPr lang="en-US" dirty="0" smtClean="0">
              <a:latin typeface="Helvetica"/>
              <a:cs typeface="Helvetica"/>
            </a:endParaRPr>
          </a:p>
        </p:txBody>
      </p:sp>
    </p:spTree>
    <p:extLst>
      <p:ext uri="{BB962C8B-B14F-4D97-AF65-F5344CB8AC3E}">
        <p14:creationId xmlns:p14="http://schemas.microsoft.com/office/powerpoint/2010/main" val="102473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a:cs typeface="Helvetica"/>
              </a:rPr>
              <a:t>DATA SOURCES</a:t>
            </a:r>
            <a:endParaRPr lang="en-US" dirty="0">
              <a:latin typeface="Helvetica"/>
              <a:cs typeface="Helvetica"/>
            </a:endParaRPr>
          </a:p>
        </p:txBody>
      </p:sp>
      <p:sp>
        <p:nvSpPr>
          <p:cNvPr id="3" name="Content Placeholder 2"/>
          <p:cNvSpPr>
            <a:spLocks noGrp="1"/>
          </p:cNvSpPr>
          <p:nvPr>
            <p:ph idx="1"/>
          </p:nvPr>
        </p:nvSpPr>
        <p:spPr>
          <a:xfrm>
            <a:off x="457200" y="1321880"/>
            <a:ext cx="8229600" cy="4525963"/>
          </a:xfrm>
        </p:spPr>
        <p:txBody>
          <a:bodyPr/>
          <a:lstStyle/>
          <a:p>
            <a:pPr>
              <a:buFont typeface="Wingdings" charset="2"/>
              <a:buChar char="§"/>
            </a:pPr>
            <a:r>
              <a:rPr lang="en-US" dirty="0" smtClean="0">
                <a:latin typeface="Helvetica"/>
                <a:cs typeface="Helvetica"/>
              </a:rPr>
              <a:t>2014 DC Crime data </a:t>
            </a:r>
          </a:p>
          <a:p>
            <a:pPr lvl="1">
              <a:buFont typeface="Wingdings" charset="2"/>
              <a:buChar char="§"/>
            </a:pPr>
            <a:r>
              <a:rPr lang="en-US" dirty="0" smtClean="0">
                <a:latin typeface="Helvetica"/>
                <a:cs typeface="Helvetica"/>
              </a:rPr>
              <a:t>Source: DC Government Open Data portal</a:t>
            </a:r>
          </a:p>
          <a:p>
            <a:pPr lvl="1">
              <a:buFont typeface="Wingdings" charset="2"/>
              <a:buChar char="§"/>
            </a:pPr>
            <a:r>
              <a:rPr lang="en-US" dirty="0" smtClean="0">
                <a:latin typeface="Helvetica"/>
                <a:cs typeface="Helvetica"/>
              </a:rPr>
              <a:t>Shape: (38388, 21)</a:t>
            </a:r>
          </a:p>
          <a:p>
            <a:pPr lvl="1">
              <a:buFont typeface="Wingdings" charset="2"/>
              <a:buChar char="§"/>
            </a:pPr>
            <a:r>
              <a:rPr lang="en-US" dirty="0" smtClean="0">
                <a:latin typeface="Helvetica"/>
                <a:cs typeface="Helvetica"/>
              </a:rPr>
              <a:t>Rows: Crime incidents for all of 2014</a:t>
            </a:r>
          </a:p>
          <a:p>
            <a:pPr lvl="1">
              <a:buFont typeface="Wingdings" charset="2"/>
              <a:buChar char="§"/>
            </a:pPr>
            <a:r>
              <a:rPr lang="en-US" dirty="0" smtClean="0">
                <a:latin typeface="Helvetica"/>
                <a:cs typeface="Helvetica"/>
              </a:rPr>
              <a:t>21 Columns: </a:t>
            </a:r>
          </a:p>
        </p:txBody>
      </p:sp>
      <p:sp>
        <p:nvSpPr>
          <p:cNvPr id="4" name="Rectangle 3"/>
          <p:cNvSpPr/>
          <p:nvPr/>
        </p:nvSpPr>
        <p:spPr>
          <a:xfrm>
            <a:off x="3513028" y="3441680"/>
            <a:ext cx="4572000" cy="3416320"/>
          </a:xfrm>
          <a:prstGeom prst="rect">
            <a:avLst/>
          </a:prstGeom>
        </p:spPr>
        <p:txBody>
          <a:bodyPr>
            <a:spAutoFit/>
          </a:bodyPr>
          <a:lstStyle/>
          <a:p>
            <a:pPr marL="342900" lvl="0" indent="-342900">
              <a:buFont typeface="+mj-lt"/>
              <a:buAutoNum type="arabicPeriod"/>
            </a:pPr>
            <a:r>
              <a:rPr lang="en-US" dirty="0" err="1"/>
              <a:t>ccn</a:t>
            </a:r>
            <a:r>
              <a:rPr lang="en-US" dirty="0"/>
              <a:t> </a:t>
            </a:r>
          </a:p>
          <a:p>
            <a:pPr marL="342900" lvl="0" indent="-342900">
              <a:buFont typeface="+mj-lt"/>
              <a:buAutoNum type="arabicPeriod"/>
            </a:pPr>
            <a:r>
              <a:rPr lang="en-US" dirty="0" err="1"/>
              <a:t>reportdatetime</a:t>
            </a:r>
            <a:r>
              <a:rPr lang="en-US" dirty="0"/>
              <a:t> </a:t>
            </a:r>
          </a:p>
          <a:p>
            <a:pPr marL="342900" lvl="0" indent="-342900">
              <a:buFont typeface="+mj-lt"/>
              <a:buAutoNum type="arabicPeriod"/>
            </a:pPr>
            <a:r>
              <a:rPr lang="en-US" dirty="0" err="1"/>
              <a:t>policeshift</a:t>
            </a:r>
            <a:r>
              <a:rPr lang="en-US" dirty="0"/>
              <a:t> </a:t>
            </a:r>
          </a:p>
          <a:p>
            <a:pPr marL="342900" lvl="0" indent="-342900">
              <a:buFont typeface="+mj-lt"/>
              <a:buAutoNum type="arabicPeriod"/>
            </a:pPr>
            <a:r>
              <a:rPr lang="en-US" dirty="0"/>
              <a:t>offense </a:t>
            </a:r>
          </a:p>
          <a:p>
            <a:pPr marL="342900" lvl="0" indent="-342900">
              <a:buFont typeface="+mj-lt"/>
              <a:buAutoNum type="arabicPeriod"/>
            </a:pPr>
            <a:r>
              <a:rPr lang="en-US" dirty="0"/>
              <a:t>method </a:t>
            </a:r>
          </a:p>
          <a:p>
            <a:pPr marL="342900" lvl="0" indent="-342900">
              <a:buFont typeface="+mj-lt"/>
              <a:buAutoNum type="arabicPeriod"/>
            </a:pPr>
            <a:r>
              <a:rPr lang="en-US" dirty="0" err="1"/>
              <a:t>lastmodifieddate</a:t>
            </a:r>
            <a:r>
              <a:rPr lang="en-US" dirty="0"/>
              <a:t> </a:t>
            </a:r>
          </a:p>
          <a:p>
            <a:pPr marL="342900" lvl="0" indent="-342900">
              <a:buFont typeface="+mj-lt"/>
              <a:buAutoNum type="arabicPeriod"/>
            </a:pPr>
            <a:r>
              <a:rPr lang="en-US" dirty="0" err="1"/>
              <a:t>blocksiteaddress</a:t>
            </a:r>
            <a:r>
              <a:rPr lang="en-US" dirty="0"/>
              <a:t> </a:t>
            </a:r>
          </a:p>
          <a:p>
            <a:pPr marL="342900" lvl="0" indent="-342900">
              <a:buFont typeface="+mj-lt"/>
              <a:buAutoNum type="arabicPeriod"/>
            </a:pPr>
            <a:r>
              <a:rPr lang="en-US" dirty="0" err="1"/>
              <a:t>blockxcoord</a:t>
            </a:r>
            <a:r>
              <a:rPr lang="en-US" dirty="0"/>
              <a:t> </a:t>
            </a:r>
          </a:p>
          <a:p>
            <a:pPr marL="342900" lvl="0" indent="-342900">
              <a:buFont typeface="+mj-lt"/>
              <a:buAutoNum type="arabicPeriod"/>
            </a:pPr>
            <a:r>
              <a:rPr lang="en-US" dirty="0" err="1"/>
              <a:t>blockycoord</a:t>
            </a:r>
            <a:r>
              <a:rPr lang="en-US" dirty="0"/>
              <a:t> </a:t>
            </a:r>
            <a:endParaRPr lang="en-US" dirty="0" smtClean="0"/>
          </a:p>
          <a:p>
            <a:pPr marL="342900" lvl="0" indent="-342900">
              <a:buFont typeface="+mj-lt"/>
              <a:buAutoNum type="arabicPeriod"/>
            </a:pPr>
            <a:r>
              <a:rPr lang="en-US" dirty="0" smtClean="0"/>
              <a:t>ward </a:t>
            </a:r>
          </a:p>
          <a:p>
            <a:pPr marL="342900" lvl="0" indent="-342900">
              <a:buFont typeface="+mj-lt"/>
              <a:buAutoNum type="arabicPeriod"/>
            </a:pPr>
            <a:r>
              <a:rPr lang="en-US" dirty="0" err="1" smtClean="0"/>
              <a:t>anc</a:t>
            </a:r>
            <a:r>
              <a:rPr lang="en-US" dirty="0" smtClean="0"/>
              <a:t> </a:t>
            </a:r>
          </a:p>
          <a:p>
            <a:pPr lvl="0"/>
            <a:endParaRPr lang="en-US" dirty="0"/>
          </a:p>
        </p:txBody>
      </p:sp>
      <p:sp>
        <p:nvSpPr>
          <p:cNvPr id="5" name="Rectangle 4"/>
          <p:cNvSpPr/>
          <p:nvPr/>
        </p:nvSpPr>
        <p:spPr>
          <a:xfrm>
            <a:off x="5799028" y="3441680"/>
            <a:ext cx="4572000" cy="2862323"/>
          </a:xfrm>
          <a:prstGeom prst="rect">
            <a:avLst/>
          </a:prstGeom>
        </p:spPr>
        <p:txBody>
          <a:bodyPr>
            <a:spAutoFit/>
          </a:bodyPr>
          <a:lstStyle/>
          <a:p>
            <a:pPr marL="342900" lvl="0" indent="-342900">
              <a:buFont typeface="+mj-lt"/>
              <a:buAutoNum type="arabicPeriod" startAt="12"/>
            </a:pPr>
            <a:r>
              <a:rPr lang="en-US" dirty="0" smtClean="0"/>
              <a:t>district </a:t>
            </a:r>
          </a:p>
          <a:p>
            <a:pPr marL="342900" lvl="0" indent="-342900">
              <a:buFont typeface="+mj-lt"/>
              <a:buAutoNum type="arabicPeriod" startAt="12"/>
            </a:pPr>
            <a:r>
              <a:rPr lang="en-US" dirty="0" err="1" smtClean="0">
                <a:solidFill>
                  <a:srgbClr val="000000"/>
                </a:solidFill>
              </a:rPr>
              <a:t>psa</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neighborhoodcluster</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businessimprovementdistrict</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block_group</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census_tract</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voting_precinct</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start_date</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end_date</a:t>
            </a:r>
            <a:r>
              <a:rPr lang="en-US" dirty="0" smtClean="0">
                <a:solidFill>
                  <a:srgbClr val="000000"/>
                </a:solidFill>
              </a:rPr>
              <a:t> </a:t>
            </a:r>
          </a:p>
          <a:p>
            <a:pPr marL="342900" lvl="0" indent="-342900">
              <a:buFont typeface="+mj-lt"/>
              <a:buAutoNum type="arabicPeriod" startAt="12"/>
            </a:pPr>
            <a:r>
              <a:rPr lang="en-US" dirty="0" err="1" smtClean="0">
                <a:solidFill>
                  <a:srgbClr val="000000"/>
                </a:solidFill>
              </a:rPr>
              <a:t>esri_oid</a:t>
            </a:r>
            <a:endParaRPr lang="en-US" dirty="0">
              <a:solidFill>
                <a:srgbClr val="000000"/>
              </a:solidFill>
            </a:endParaRPr>
          </a:p>
        </p:txBody>
      </p:sp>
    </p:spTree>
    <p:extLst>
      <p:ext uri="{BB962C8B-B14F-4D97-AF65-F5344CB8AC3E}">
        <p14:creationId xmlns:p14="http://schemas.microsoft.com/office/powerpoint/2010/main" val="371514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a:cs typeface="Helvetica"/>
              </a:rPr>
              <a:t>DATA SOURCES</a:t>
            </a:r>
            <a:endParaRPr lang="en-US" dirty="0">
              <a:latin typeface="Helvetica"/>
              <a:cs typeface="Helvetica"/>
            </a:endParaRPr>
          </a:p>
        </p:txBody>
      </p:sp>
      <p:sp>
        <p:nvSpPr>
          <p:cNvPr id="3" name="Content Placeholder 2"/>
          <p:cNvSpPr>
            <a:spLocks noGrp="1"/>
          </p:cNvSpPr>
          <p:nvPr>
            <p:ph idx="1"/>
          </p:nvPr>
        </p:nvSpPr>
        <p:spPr>
          <a:xfrm>
            <a:off x="457200" y="1212515"/>
            <a:ext cx="8229600" cy="4525963"/>
          </a:xfrm>
        </p:spPr>
        <p:txBody>
          <a:bodyPr/>
          <a:lstStyle/>
          <a:p>
            <a:pPr>
              <a:buFont typeface="Wingdings" charset="2"/>
              <a:buChar char="§"/>
            </a:pPr>
            <a:r>
              <a:rPr lang="en-US" dirty="0" smtClean="0">
                <a:latin typeface="Helvetica"/>
                <a:cs typeface="Helvetica"/>
              </a:rPr>
              <a:t>Neighborhood Data</a:t>
            </a:r>
          </a:p>
          <a:p>
            <a:pPr lvl="1">
              <a:buFont typeface="Wingdings" charset="2"/>
              <a:buChar char="§"/>
            </a:pPr>
            <a:r>
              <a:rPr lang="en-US" sz="2300" dirty="0" smtClean="0">
                <a:latin typeface="Helvetica"/>
                <a:cs typeface="Helvetica"/>
              </a:rPr>
              <a:t>Data is organized by “neighborhood cluster” (groupings of 3-5 neighborhoods throughout DC) </a:t>
            </a:r>
          </a:p>
        </p:txBody>
      </p:sp>
      <p:pic>
        <p:nvPicPr>
          <p:cNvPr id="4" name="Picture 3"/>
          <p:cNvPicPr>
            <a:picLocks noChangeAspect="1"/>
          </p:cNvPicPr>
          <p:nvPr/>
        </p:nvPicPr>
        <p:blipFill>
          <a:blip r:embed="rId3"/>
          <a:stretch>
            <a:fillRect/>
          </a:stretch>
        </p:blipFill>
        <p:spPr>
          <a:xfrm>
            <a:off x="665956" y="2620876"/>
            <a:ext cx="4408905" cy="3479954"/>
          </a:xfrm>
          <a:prstGeom prst="rect">
            <a:avLst/>
          </a:prstGeom>
        </p:spPr>
      </p:pic>
      <p:pic>
        <p:nvPicPr>
          <p:cNvPr id="5" name="Picture 4"/>
          <p:cNvPicPr>
            <a:picLocks noChangeAspect="1"/>
          </p:cNvPicPr>
          <p:nvPr/>
        </p:nvPicPr>
        <p:blipFill rotWithShape="1">
          <a:blip r:embed="rId4"/>
          <a:srcRect l="6023" t="2340"/>
          <a:stretch/>
        </p:blipFill>
        <p:spPr>
          <a:xfrm>
            <a:off x="5331413" y="2620876"/>
            <a:ext cx="3355387" cy="4184316"/>
          </a:xfrm>
          <a:prstGeom prst="rect">
            <a:avLst/>
          </a:prstGeom>
        </p:spPr>
      </p:pic>
      <p:sp>
        <p:nvSpPr>
          <p:cNvPr id="6" name="TextBox 5"/>
          <p:cNvSpPr txBox="1"/>
          <p:nvPr/>
        </p:nvSpPr>
        <p:spPr>
          <a:xfrm>
            <a:off x="1390315" y="5413690"/>
            <a:ext cx="4765954" cy="1200329"/>
          </a:xfrm>
          <a:prstGeom prst="rect">
            <a:avLst/>
          </a:prstGeom>
          <a:solidFill>
            <a:schemeClr val="accent6">
              <a:lumMod val="60000"/>
              <a:lumOff val="40000"/>
            </a:schemeClr>
          </a:solidFill>
        </p:spPr>
        <p:txBody>
          <a:bodyPr wrap="square" rtlCol="0">
            <a:spAutoFit/>
          </a:bodyPr>
          <a:lstStyle/>
          <a:p>
            <a:r>
              <a:rPr lang="en-US" dirty="0" smtClean="0"/>
              <a:t>Examples:</a:t>
            </a:r>
          </a:p>
          <a:p>
            <a:r>
              <a:rPr lang="en-US" dirty="0" smtClean="0"/>
              <a:t>Cluster 8: Downtown, Chinatown, Penn Quarter, Mt. Vernon </a:t>
            </a:r>
            <a:r>
              <a:rPr lang="en-US" dirty="0" err="1" smtClean="0"/>
              <a:t>Sq</a:t>
            </a:r>
            <a:r>
              <a:rPr lang="en-US" dirty="0" smtClean="0"/>
              <a:t>, North Capitol</a:t>
            </a:r>
          </a:p>
          <a:p>
            <a:r>
              <a:rPr lang="en-US" dirty="0" smtClean="0"/>
              <a:t>Cluster 26: Capitol Hill, Lincoln Park</a:t>
            </a:r>
            <a:endParaRPr lang="en-US" dirty="0"/>
          </a:p>
        </p:txBody>
      </p:sp>
    </p:spTree>
    <p:extLst>
      <p:ext uri="{BB962C8B-B14F-4D97-AF65-F5344CB8AC3E}">
        <p14:creationId xmlns:p14="http://schemas.microsoft.com/office/powerpoint/2010/main" val="1120142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a:cs typeface="Helvetica"/>
              </a:rPr>
              <a:t>DATA SOURCES</a:t>
            </a:r>
            <a:endParaRPr lang="en-US" dirty="0">
              <a:latin typeface="Helvetica"/>
              <a:cs typeface="Helvetica"/>
            </a:endParaRPr>
          </a:p>
        </p:txBody>
      </p:sp>
      <p:sp>
        <p:nvSpPr>
          <p:cNvPr id="3" name="Content Placeholder 2"/>
          <p:cNvSpPr>
            <a:spLocks noGrp="1"/>
          </p:cNvSpPr>
          <p:nvPr>
            <p:ph idx="1"/>
          </p:nvPr>
        </p:nvSpPr>
        <p:spPr>
          <a:xfrm>
            <a:off x="457200" y="1212515"/>
            <a:ext cx="8229600" cy="4525963"/>
          </a:xfrm>
        </p:spPr>
        <p:txBody>
          <a:bodyPr/>
          <a:lstStyle/>
          <a:p>
            <a:pPr>
              <a:buFont typeface="Wingdings" charset="2"/>
              <a:buChar char="§"/>
            </a:pPr>
            <a:r>
              <a:rPr lang="en-US" dirty="0" smtClean="0">
                <a:latin typeface="Helvetica"/>
                <a:cs typeface="Helvetica"/>
              </a:rPr>
              <a:t>Neighborhood Data Web Scraper</a:t>
            </a:r>
          </a:p>
        </p:txBody>
      </p:sp>
      <p:pic>
        <p:nvPicPr>
          <p:cNvPr id="7" name="Picture 6"/>
          <p:cNvPicPr>
            <a:picLocks noChangeAspect="1"/>
          </p:cNvPicPr>
          <p:nvPr/>
        </p:nvPicPr>
        <p:blipFill>
          <a:blip r:embed="rId3"/>
          <a:stretch>
            <a:fillRect/>
          </a:stretch>
        </p:blipFill>
        <p:spPr>
          <a:xfrm>
            <a:off x="457200" y="1896061"/>
            <a:ext cx="3760900" cy="4192208"/>
          </a:xfrm>
          <a:prstGeom prst="rect">
            <a:avLst/>
          </a:prstGeom>
        </p:spPr>
      </p:pic>
      <p:sp>
        <p:nvSpPr>
          <p:cNvPr id="8" name="Rectangle 7"/>
          <p:cNvSpPr/>
          <p:nvPr/>
        </p:nvSpPr>
        <p:spPr>
          <a:xfrm>
            <a:off x="4436090" y="1896061"/>
            <a:ext cx="4568739" cy="4832092"/>
          </a:xfrm>
          <a:prstGeom prst="rect">
            <a:avLst/>
          </a:prstGeom>
        </p:spPr>
        <p:txBody>
          <a:bodyPr wrap="square">
            <a:spAutoFit/>
          </a:bodyPr>
          <a:lstStyle/>
          <a:p>
            <a:pPr lvl="0"/>
            <a:r>
              <a:rPr lang="en-US" sz="2200" dirty="0" smtClean="0"/>
              <a:t>Features Scraped for each neighborhood cluster:</a:t>
            </a:r>
          </a:p>
          <a:p>
            <a:pPr marL="342900" lvl="0" indent="-342900">
              <a:buFont typeface="+mj-lt"/>
              <a:buAutoNum type="arabicPeriod"/>
            </a:pPr>
            <a:r>
              <a:rPr lang="en-US" sz="2200" dirty="0" smtClean="0">
                <a:solidFill>
                  <a:srgbClr val="000000"/>
                </a:solidFill>
              </a:rPr>
              <a:t>population </a:t>
            </a:r>
            <a:r>
              <a:rPr lang="en-US" sz="2200" dirty="0">
                <a:solidFill>
                  <a:srgbClr val="000000"/>
                </a:solidFill>
              </a:rPr>
              <a:t>2010</a:t>
            </a:r>
          </a:p>
          <a:p>
            <a:pPr marL="342900" lvl="0" indent="-342900">
              <a:buFont typeface="+mj-lt"/>
              <a:buAutoNum type="arabicPeriod"/>
            </a:pPr>
            <a:r>
              <a:rPr lang="en-US" sz="2200" dirty="0">
                <a:solidFill>
                  <a:srgbClr val="000000"/>
                </a:solidFill>
              </a:rPr>
              <a:t>%African American </a:t>
            </a:r>
          </a:p>
          <a:p>
            <a:pPr marL="342900" lvl="0" indent="-342900">
              <a:buFont typeface="+mj-lt"/>
              <a:buAutoNum type="arabicPeriod"/>
            </a:pPr>
            <a:r>
              <a:rPr lang="en-US" sz="2200" dirty="0">
                <a:solidFill>
                  <a:srgbClr val="000000"/>
                </a:solidFill>
              </a:rPr>
              <a:t>%white</a:t>
            </a:r>
          </a:p>
          <a:p>
            <a:pPr marL="342900" lvl="0" indent="-342900">
              <a:buFont typeface="+mj-lt"/>
              <a:buAutoNum type="arabicPeriod"/>
            </a:pPr>
            <a:r>
              <a:rPr lang="en-US" sz="2200" dirty="0">
                <a:solidFill>
                  <a:srgbClr val="000000"/>
                </a:solidFill>
              </a:rPr>
              <a:t>%</a:t>
            </a:r>
            <a:r>
              <a:rPr lang="en-US" sz="2200" dirty="0" err="1">
                <a:solidFill>
                  <a:srgbClr val="000000"/>
                </a:solidFill>
              </a:rPr>
              <a:t>hispanic</a:t>
            </a:r>
            <a:endParaRPr lang="en-US" sz="2200" dirty="0">
              <a:solidFill>
                <a:srgbClr val="000000"/>
              </a:solidFill>
            </a:endParaRPr>
          </a:p>
          <a:p>
            <a:pPr marL="342900" lvl="0" indent="-342900">
              <a:buFont typeface="+mj-lt"/>
              <a:buAutoNum type="arabicPeriod"/>
            </a:pPr>
            <a:r>
              <a:rPr lang="en-US" sz="2200" dirty="0">
                <a:solidFill>
                  <a:srgbClr val="000000"/>
                </a:solidFill>
              </a:rPr>
              <a:t>%</a:t>
            </a:r>
            <a:r>
              <a:rPr lang="en-US" sz="2200" dirty="0" err="1">
                <a:solidFill>
                  <a:srgbClr val="000000"/>
                </a:solidFill>
              </a:rPr>
              <a:t>asian</a:t>
            </a:r>
            <a:endParaRPr lang="en-US" sz="2200" dirty="0">
              <a:solidFill>
                <a:srgbClr val="000000"/>
              </a:solidFill>
            </a:endParaRPr>
          </a:p>
          <a:p>
            <a:pPr marL="342900" lvl="0" indent="-342900">
              <a:buFont typeface="+mj-lt"/>
              <a:buAutoNum type="arabicPeriod"/>
            </a:pPr>
            <a:r>
              <a:rPr lang="en-US" sz="2200" dirty="0" err="1">
                <a:solidFill>
                  <a:srgbClr val="000000"/>
                </a:solidFill>
              </a:rPr>
              <a:t>poverty_rate</a:t>
            </a:r>
            <a:r>
              <a:rPr lang="en-US" sz="2200" dirty="0">
                <a:solidFill>
                  <a:srgbClr val="000000"/>
                </a:solidFill>
              </a:rPr>
              <a:t> 2008-2012</a:t>
            </a:r>
          </a:p>
          <a:p>
            <a:pPr marL="342900" lvl="0" indent="-342900">
              <a:buFont typeface="+mj-lt"/>
              <a:buAutoNum type="arabicPeriod"/>
            </a:pPr>
            <a:r>
              <a:rPr lang="en-US" sz="2200" dirty="0">
                <a:solidFill>
                  <a:srgbClr val="000000"/>
                </a:solidFill>
              </a:rPr>
              <a:t>unemployment rate 2008-2012</a:t>
            </a:r>
          </a:p>
          <a:p>
            <a:pPr marL="342900" lvl="0" indent="-342900">
              <a:buFont typeface="+mj-lt"/>
              <a:buAutoNum type="arabicPeriod"/>
            </a:pPr>
            <a:r>
              <a:rPr lang="en-US" sz="2200" dirty="0">
                <a:solidFill>
                  <a:srgbClr val="000000"/>
                </a:solidFill>
              </a:rPr>
              <a:t>employment rate 2008-2012</a:t>
            </a:r>
          </a:p>
          <a:p>
            <a:pPr marL="342900" lvl="0" indent="-342900">
              <a:buFont typeface="+mj-lt"/>
              <a:buAutoNum type="arabicPeriod"/>
            </a:pPr>
            <a:r>
              <a:rPr lang="en-US" sz="2200" dirty="0">
                <a:solidFill>
                  <a:srgbClr val="000000"/>
                </a:solidFill>
              </a:rPr>
              <a:t>no high school diploma 2008-2012</a:t>
            </a:r>
          </a:p>
          <a:p>
            <a:pPr marL="342900" lvl="0" indent="-342900">
              <a:buFont typeface="+mj-lt"/>
              <a:buAutoNum type="arabicPeriod"/>
            </a:pPr>
            <a:r>
              <a:rPr lang="en-US" sz="2200" dirty="0">
                <a:solidFill>
                  <a:srgbClr val="000000"/>
                </a:solidFill>
              </a:rPr>
              <a:t>average family income 2008-2012</a:t>
            </a:r>
          </a:p>
          <a:p>
            <a:pPr marL="342900" lvl="0" indent="-342900">
              <a:buFont typeface="+mj-lt"/>
              <a:buAutoNum type="arabicPeriod"/>
            </a:pPr>
            <a:r>
              <a:rPr lang="en-US" sz="2200" dirty="0">
                <a:solidFill>
                  <a:srgbClr val="000000"/>
                </a:solidFill>
              </a:rPr>
              <a:t>% receiving food stamps 2014</a:t>
            </a:r>
          </a:p>
          <a:p>
            <a:pPr marL="342900" lvl="0" indent="-342900">
              <a:buFont typeface="+mj-lt"/>
              <a:buAutoNum type="arabicPeriod"/>
            </a:pPr>
            <a:r>
              <a:rPr lang="en-US" sz="2200" dirty="0">
                <a:solidFill>
                  <a:srgbClr val="000000"/>
                </a:solidFill>
              </a:rPr>
              <a:t>% receiving TANF 2014</a:t>
            </a:r>
          </a:p>
        </p:txBody>
      </p:sp>
    </p:spTree>
    <p:extLst>
      <p:ext uri="{BB962C8B-B14F-4D97-AF65-F5344CB8AC3E}">
        <p14:creationId xmlns:p14="http://schemas.microsoft.com/office/powerpoint/2010/main" val="2361542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a:cs typeface="Helvetica"/>
              </a:rPr>
              <a:t>DATA SOURCES</a:t>
            </a:r>
            <a:endParaRPr lang="en-US" dirty="0">
              <a:latin typeface="Helvetica"/>
              <a:cs typeface="Helvetica"/>
            </a:endParaRPr>
          </a:p>
        </p:txBody>
      </p:sp>
      <p:sp>
        <p:nvSpPr>
          <p:cNvPr id="3" name="Content Placeholder 2"/>
          <p:cNvSpPr>
            <a:spLocks noGrp="1"/>
          </p:cNvSpPr>
          <p:nvPr>
            <p:ph idx="1"/>
          </p:nvPr>
        </p:nvSpPr>
        <p:spPr>
          <a:xfrm>
            <a:off x="457200" y="1212515"/>
            <a:ext cx="8229600" cy="5501976"/>
          </a:xfrm>
        </p:spPr>
        <p:txBody>
          <a:bodyPr>
            <a:normAutofit/>
          </a:bodyPr>
          <a:lstStyle/>
          <a:p>
            <a:pPr>
              <a:buFont typeface="Wingdings" charset="2"/>
              <a:buChar char="§"/>
            </a:pPr>
            <a:r>
              <a:rPr lang="en-US" dirty="0" smtClean="0">
                <a:latin typeface="Helvetica"/>
                <a:cs typeface="Helvetica"/>
              </a:rPr>
              <a:t>DC Weather for 2014 from NOAA</a:t>
            </a:r>
          </a:p>
          <a:p>
            <a:pPr>
              <a:buFont typeface="Wingdings" charset="2"/>
              <a:buChar char="§"/>
            </a:pPr>
            <a:r>
              <a:rPr lang="en-US" dirty="0" smtClean="0">
                <a:latin typeface="Helvetica"/>
                <a:cs typeface="Helvetica"/>
              </a:rPr>
              <a:t>Retrieved </a:t>
            </a:r>
            <a:r>
              <a:rPr lang="en-US" dirty="0" err="1" smtClean="0">
                <a:latin typeface="Helvetica"/>
                <a:cs typeface="Helvetica"/>
              </a:rPr>
              <a:t>csv</a:t>
            </a:r>
            <a:r>
              <a:rPr lang="en-US" dirty="0" smtClean="0">
                <a:latin typeface="Helvetica"/>
                <a:cs typeface="Helvetica"/>
              </a:rPr>
              <a:t> file of daily temperature recordings for DC weather stations in 2014</a:t>
            </a:r>
          </a:p>
          <a:p>
            <a:pPr lvl="1">
              <a:buFont typeface="Wingdings" charset="2"/>
              <a:buChar char="§"/>
            </a:pPr>
            <a:r>
              <a:rPr lang="en-US" dirty="0" smtClean="0">
                <a:latin typeface="Helvetica"/>
                <a:cs typeface="Helvetica"/>
              </a:rPr>
              <a:t>Reagan National Airport weather station</a:t>
            </a:r>
          </a:p>
          <a:p>
            <a:pPr>
              <a:buFont typeface="Wingdings" charset="2"/>
              <a:buChar char="§"/>
            </a:pPr>
            <a:r>
              <a:rPr lang="en-US" dirty="0" smtClean="0">
                <a:latin typeface="Helvetica"/>
                <a:cs typeface="Helvetica"/>
              </a:rPr>
              <a:t>Features:</a:t>
            </a:r>
          </a:p>
          <a:p>
            <a:pPr>
              <a:buFont typeface="Wingdings" charset="2"/>
              <a:buChar char="§"/>
            </a:pPr>
            <a:endParaRPr lang="en-US" dirty="0">
              <a:latin typeface="Helvetica"/>
              <a:cs typeface="Helvetica"/>
            </a:endParaRPr>
          </a:p>
          <a:p>
            <a:pPr>
              <a:buFont typeface="Wingdings" charset="2"/>
              <a:buChar char="§"/>
            </a:pPr>
            <a:endParaRPr lang="en-US" dirty="0" smtClean="0">
              <a:latin typeface="Helvetica"/>
              <a:cs typeface="Helvetica"/>
            </a:endParaRPr>
          </a:p>
          <a:p>
            <a:pPr>
              <a:buFont typeface="Wingdings" charset="2"/>
              <a:buChar char="§"/>
            </a:pPr>
            <a:endParaRPr lang="en-US" dirty="0">
              <a:latin typeface="Helvetica"/>
              <a:cs typeface="Helvetica"/>
            </a:endParaRPr>
          </a:p>
        </p:txBody>
      </p:sp>
      <p:sp>
        <p:nvSpPr>
          <p:cNvPr id="6" name="Rectangle 5"/>
          <p:cNvSpPr/>
          <p:nvPr/>
        </p:nvSpPr>
        <p:spPr>
          <a:xfrm>
            <a:off x="2748634" y="3409433"/>
            <a:ext cx="2331123" cy="2308324"/>
          </a:xfrm>
          <a:prstGeom prst="rect">
            <a:avLst/>
          </a:prstGeom>
        </p:spPr>
        <p:txBody>
          <a:bodyPr wrap="square">
            <a:spAutoFit/>
          </a:bodyPr>
          <a:lstStyle/>
          <a:p>
            <a:pPr marL="342900" lvl="0" indent="-342900">
              <a:buFont typeface="+mj-lt"/>
              <a:buAutoNum type="arabicPeriod"/>
            </a:pPr>
            <a:r>
              <a:rPr lang="en-US" sz="2400" dirty="0" smtClean="0"/>
              <a:t>Date</a:t>
            </a:r>
          </a:p>
          <a:p>
            <a:pPr marL="342900" lvl="0" indent="-342900">
              <a:buFont typeface="+mj-lt"/>
              <a:buAutoNum type="arabicPeriod"/>
            </a:pPr>
            <a:r>
              <a:rPr lang="en-US" sz="2400" dirty="0" smtClean="0"/>
              <a:t>Max Temp</a:t>
            </a:r>
          </a:p>
          <a:p>
            <a:pPr marL="342900" lvl="0" indent="-342900">
              <a:buFont typeface="+mj-lt"/>
              <a:buAutoNum type="arabicPeriod"/>
            </a:pPr>
            <a:r>
              <a:rPr lang="en-US" sz="2400" dirty="0" smtClean="0"/>
              <a:t>Min Temp</a:t>
            </a:r>
          </a:p>
          <a:p>
            <a:pPr marL="342900" lvl="0" indent="-342900">
              <a:buFont typeface="+mj-lt"/>
              <a:buAutoNum type="arabicPeriod"/>
            </a:pPr>
            <a:r>
              <a:rPr lang="en-US" sz="2400" dirty="0" smtClean="0"/>
              <a:t>Snow </a:t>
            </a:r>
          </a:p>
          <a:p>
            <a:pPr marL="342900" lvl="0" indent="-342900">
              <a:buFont typeface="+mj-lt"/>
              <a:buAutoNum type="arabicPeriod"/>
            </a:pPr>
            <a:r>
              <a:rPr lang="en-US" sz="2400" dirty="0" smtClean="0"/>
              <a:t>Rain</a:t>
            </a:r>
          </a:p>
          <a:p>
            <a:pPr marL="342900" lvl="0" indent="-342900">
              <a:buFont typeface="+mj-lt"/>
              <a:buAutoNum type="arabicPeriod"/>
            </a:pPr>
            <a:endParaRPr lang="en-US" sz="2400" dirty="0"/>
          </a:p>
        </p:txBody>
      </p:sp>
      <p:pic>
        <p:nvPicPr>
          <p:cNvPr id="4" name="Picture 3"/>
          <p:cNvPicPr>
            <a:picLocks noChangeAspect="1"/>
          </p:cNvPicPr>
          <p:nvPr/>
        </p:nvPicPr>
        <p:blipFill>
          <a:blip r:embed="rId3"/>
          <a:stretch>
            <a:fillRect/>
          </a:stretch>
        </p:blipFill>
        <p:spPr>
          <a:xfrm>
            <a:off x="5079757" y="3409433"/>
            <a:ext cx="3440614" cy="3726890"/>
          </a:xfrm>
          <a:prstGeom prst="rect">
            <a:avLst/>
          </a:prstGeom>
        </p:spPr>
      </p:pic>
    </p:spTree>
    <p:extLst>
      <p:ext uri="{BB962C8B-B14F-4D97-AF65-F5344CB8AC3E}">
        <p14:creationId xmlns:p14="http://schemas.microsoft.com/office/powerpoint/2010/main" val="354863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Helvetica"/>
                <a:cs typeface="Helvetica"/>
              </a:rPr>
              <a:t>DATA EXPLORATION</a:t>
            </a:r>
            <a:endParaRPr lang="en-US" dirty="0">
              <a:latin typeface="Helvetica"/>
              <a:cs typeface="Helvetica"/>
            </a:endParaRPr>
          </a:p>
        </p:txBody>
      </p:sp>
      <p:sp>
        <p:nvSpPr>
          <p:cNvPr id="3" name="Content Placeholder 2"/>
          <p:cNvSpPr>
            <a:spLocks noGrp="1"/>
          </p:cNvSpPr>
          <p:nvPr>
            <p:ph idx="1"/>
          </p:nvPr>
        </p:nvSpPr>
        <p:spPr>
          <a:xfrm>
            <a:off x="457200" y="1212515"/>
            <a:ext cx="8229600" cy="5501976"/>
          </a:xfrm>
        </p:spPr>
        <p:txBody>
          <a:bodyPr>
            <a:normAutofit fontScale="77500" lnSpcReduction="20000"/>
          </a:bodyPr>
          <a:lstStyle/>
          <a:p>
            <a:pPr marL="0" indent="0">
              <a:buNone/>
            </a:pPr>
            <a:r>
              <a:rPr lang="en-US" dirty="0" smtClean="0">
                <a:latin typeface="Helvetica"/>
                <a:cs typeface="Helvetica"/>
              </a:rPr>
              <a:t>Accomplishments:</a:t>
            </a:r>
          </a:p>
          <a:p>
            <a:pPr>
              <a:buFont typeface="Wingdings" charset="2"/>
              <a:buChar char="ü"/>
            </a:pPr>
            <a:r>
              <a:rPr lang="en-US" dirty="0" smtClean="0">
                <a:latin typeface="Helvetica"/>
                <a:cs typeface="Helvetica"/>
              </a:rPr>
              <a:t>Data cleaned for DC Government Data</a:t>
            </a:r>
          </a:p>
          <a:p>
            <a:pPr lvl="1">
              <a:buFont typeface="Arial"/>
              <a:buChar char="•"/>
            </a:pPr>
            <a:r>
              <a:rPr lang="en-US" dirty="0" smtClean="0">
                <a:latin typeface="Helvetica"/>
                <a:cs typeface="Helvetica"/>
              </a:rPr>
              <a:t>File was relatively complete; with 38k rows there were 500 missing rows </a:t>
            </a:r>
          </a:p>
          <a:p>
            <a:pPr lvl="1">
              <a:buFont typeface="Arial"/>
              <a:buChar char="•"/>
            </a:pPr>
            <a:r>
              <a:rPr lang="en-US" dirty="0" smtClean="0">
                <a:latin typeface="Helvetica"/>
                <a:cs typeface="Helvetica"/>
              </a:rPr>
              <a:t>Converted all </a:t>
            </a:r>
            <a:r>
              <a:rPr lang="en-US" dirty="0" err="1" smtClean="0">
                <a:latin typeface="Helvetica"/>
                <a:cs typeface="Helvetica"/>
              </a:rPr>
              <a:t>datatypes</a:t>
            </a:r>
            <a:r>
              <a:rPr lang="en-US" dirty="0" smtClean="0">
                <a:latin typeface="Helvetica"/>
                <a:cs typeface="Helvetica"/>
              </a:rPr>
              <a:t>/formatting</a:t>
            </a:r>
          </a:p>
          <a:p>
            <a:pPr>
              <a:buFont typeface="Wingdings" charset="2"/>
              <a:buChar char="ü"/>
            </a:pPr>
            <a:r>
              <a:rPr lang="en-US" dirty="0" smtClean="0">
                <a:latin typeface="Helvetica"/>
                <a:cs typeface="Helvetica"/>
              </a:rPr>
              <a:t>Data cleaned for web-scraped data</a:t>
            </a:r>
          </a:p>
          <a:p>
            <a:pPr lvl="1">
              <a:buFont typeface="Arial"/>
              <a:buChar char="•"/>
            </a:pPr>
            <a:r>
              <a:rPr lang="en-US" dirty="0" smtClean="0">
                <a:latin typeface="Helvetica"/>
                <a:cs typeface="Helvetica"/>
              </a:rPr>
              <a:t>Learned how to scrape data from tables on different pages</a:t>
            </a:r>
          </a:p>
          <a:p>
            <a:pPr lvl="1">
              <a:buFont typeface="Arial"/>
              <a:buChar char="•"/>
            </a:pPr>
            <a:r>
              <a:rPr lang="en-US" dirty="0" smtClean="0">
                <a:latin typeface="Helvetica"/>
                <a:cs typeface="Helvetica"/>
              </a:rPr>
              <a:t>Very few missing values for neighborhoods</a:t>
            </a:r>
          </a:p>
          <a:p>
            <a:pPr lvl="1">
              <a:buFont typeface="Arial"/>
              <a:buChar char="•"/>
            </a:pPr>
            <a:r>
              <a:rPr lang="en-US" dirty="0" smtClean="0">
                <a:latin typeface="Helvetica"/>
                <a:cs typeface="Helvetica"/>
              </a:rPr>
              <a:t>Converted all </a:t>
            </a:r>
            <a:r>
              <a:rPr lang="en-US" dirty="0" err="1" smtClean="0">
                <a:latin typeface="Helvetica"/>
                <a:cs typeface="Helvetica"/>
              </a:rPr>
              <a:t>datatypes</a:t>
            </a:r>
            <a:endParaRPr lang="en-US" dirty="0" smtClean="0">
              <a:latin typeface="Helvetica"/>
              <a:cs typeface="Helvetica"/>
            </a:endParaRPr>
          </a:p>
          <a:p>
            <a:pPr>
              <a:buFont typeface="Wingdings" charset="2"/>
              <a:buChar char="ü"/>
            </a:pPr>
            <a:r>
              <a:rPr lang="en-US" dirty="0" smtClean="0">
                <a:latin typeface="Helvetica"/>
                <a:cs typeface="Helvetica"/>
              </a:rPr>
              <a:t>2 </a:t>
            </a:r>
            <a:r>
              <a:rPr lang="en-US" dirty="0" err="1" smtClean="0">
                <a:latin typeface="Helvetica"/>
                <a:cs typeface="Helvetica"/>
              </a:rPr>
              <a:t>dataframes</a:t>
            </a:r>
            <a:r>
              <a:rPr lang="en-US" dirty="0" smtClean="0">
                <a:latin typeface="Helvetica"/>
                <a:cs typeface="Helvetica"/>
              </a:rPr>
              <a:t> have been merged (crime data and neighborhood info)</a:t>
            </a:r>
          </a:p>
          <a:p>
            <a:pPr>
              <a:buFont typeface="Wingdings" charset="2"/>
              <a:buChar char="ü"/>
            </a:pPr>
            <a:r>
              <a:rPr lang="en-US" dirty="0" smtClean="0">
                <a:latin typeface="Helvetica"/>
                <a:cs typeface="Helvetica"/>
              </a:rPr>
              <a:t>Rudimentary data visualization</a:t>
            </a:r>
          </a:p>
          <a:p>
            <a:pPr lvl="1">
              <a:buFont typeface="Arial"/>
              <a:buChar char="•"/>
            </a:pPr>
            <a:r>
              <a:rPr lang="en-US" dirty="0" smtClean="0">
                <a:latin typeface="Helvetica"/>
                <a:cs typeface="Helvetica"/>
              </a:rPr>
              <a:t>Some challenges with visualization; issues with </a:t>
            </a:r>
            <a:r>
              <a:rPr lang="en-US" dirty="0" err="1" smtClean="0">
                <a:latin typeface="Helvetica"/>
                <a:cs typeface="Helvetica"/>
              </a:rPr>
              <a:t>seaborn</a:t>
            </a:r>
            <a:r>
              <a:rPr lang="en-US" dirty="0" smtClean="0">
                <a:latin typeface="Helvetica"/>
                <a:cs typeface="Helvetica"/>
              </a:rPr>
              <a:t>, </a:t>
            </a:r>
          </a:p>
          <a:p>
            <a:pPr lvl="1">
              <a:buFont typeface="Arial"/>
              <a:buChar char="•"/>
            </a:pPr>
            <a:r>
              <a:rPr lang="en-US" dirty="0" smtClean="0">
                <a:latin typeface="Helvetica"/>
                <a:cs typeface="Helvetica"/>
              </a:rPr>
              <a:t>Seemingly simple visualizations seem to require many lines of code in </a:t>
            </a:r>
            <a:r>
              <a:rPr lang="en-US" dirty="0" err="1" smtClean="0">
                <a:latin typeface="Helvetica"/>
                <a:cs typeface="Helvetica"/>
              </a:rPr>
              <a:t>matplotlib</a:t>
            </a:r>
            <a:endParaRPr lang="en-US" dirty="0" smtClean="0">
              <a:latin typeface="Helvetica"/>
              <a:cs typeface="Helvetica"/>
            </a:endParaRPr>
          </a:p>
          <a:p>
            <a:pPr marL="0" indent="0">
              <a:buNone/>
            </a:pPr>
            <a:endParaRPr lang="en-US" dirty="0" smtClean="0">
              <a:latin typeface="Helvetica"/>
              <a:cs typeface="Helvetica"/>
            </a:endParaRPr>
          </a:p>
        </p:txBody>
      </p:sp>
    </p:spTree>
    <p:extLst>
      <p:ext uri="{BB962C8B-B14F-4D97-AF65-F5344CB8AC3E}">
        <p14:creationId xmlns:p14="http://schemas.microsoft.com/office/powerpoint/2010/main" val="102309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404470" y="1079700"/>
            <a:ext cx="5521238" cy="5778300"/>
          </a:xfrm>
          <a:prstGeom prst="rect">
            <a:avLst/>
          </a:prstGeom>
        </p:spPr>
      </p:pic>
      <p:sp>
        <p:nvSpPr>
          <p:cNvPr id="8" name="Title 1"/>
          <p:cNvSpPr>
            <a:spLocks noGrp="1"/>
          </p:cNvSpPr>
          <p:nvPr>
            <p:ph type="title"/>
          </p:nvPr>
        </p:nvSpPr>
        <p:spPr>
          <a:xfrm>
            <a:off x="333722" y="-60541"/>
            <a:ext cx="8229600" cy="1143000"/>
          </a:xfrm>
        </p:spPr>
        <p:txBody>
          <a:bodyPr>
            <a:noAutofit/>
          </a:bodyPr>
          <a:lstStyle/>
          <a:p>
            <a:pPr algn="l"/>
            <a:r>
              <a:rPr lang="en-US" sz="3200" dirty="0" smtClean="0">
                <a:latin typeface="Helvetica"/>
                <a:cs typeface="Helvetica"/>
              </a:rPr>
              <a:t>DISTRIBUTION OF CRIME TYPES IN DC</a:t>
            </a:r>
            <a:endParaRPr lang="en-US" sz="3200" dirty="0">
              <a:latin typeface="Helvetica"/>
              <a:cs typeface="Helvetica"/>
            </a:endParaRPr>
          </a:p>
        </p:txBody>
      </p:sp>
      <p:graphicFrame>
        <p:nvGraphicFramePr>
          <p:cNvPr id="9" name="Table 8"/>
          <p:cNvGraphicFramePr>
            <a:graphicFrameLocks noGrp="1"/>
          </p:cNvGraphicFramePr>
          <p:nvPr>
            <p:extLst>
              <p:ext uri="{D42A27DB-BD31-4B8C-83A1-F6EECF244321}">
                <p14:modId xmlns:p14="http://schemas.microsoft.com/office/powerpoint/2010/main" val="3786717850"/>
              </p:ext>
            </p:extLst>
          </p:nvPr>
        </p:nvGraphicFramePr>
        <p:xfrm>
          <a:off x="333722" y="1397000"/>
          <a:ext cx="2859071" cy="3855719"/>
        </p:xfrm>
        <a:graphic>
          <a:graphicData uri="http://schemas.openxmlformats.org/drawingml/2006/table">
            <a:tbl>
              <a:tblPr firstRow="1" bandRow="1">
                <a:tableStyleId>{72833802-FEF1-4C79-8D5D-14CF1EAF98D9}</a:tableStyleId>
              </a:tblPr>
              <a:tblGrid>
                <a:gridCol w="1888885"/>
                <a:gridCol w="970186"/>
              </a:tblGrid>
              <a:tr h="370840">
                <a:tc>
                  <a:txBody>
                    <a:bodyPr/>
                    <a:lstStyle/>
                    <a:p>
                      <a:pPr algn="ctr"/>
                      <a:r>
                        <a:rPr lang="en-US" sz="1400" dirty="0" smtClean="0">
                          <a:latin typeface="Helvetica"/>
                          <a:cs typeface="Helvetica"/>
                        </a:rPr>
                        <a:t>Crime Type</a:t>
                      </a:r>
                      <a:endParaRPr lang="en-US" sz="1400" dirty="0">
                        <a:latin typeface="Helvetica"/>
                        <a:cs typeface="Helvetica"/>
                      </a:endParaRPr>
                    </a:p>
                  </a:txBody>
                  <a:tcPr/>
                </a:tc>
                <a:tc>
                  <a:txBody>
                    <a:bodyPr/>
                    <a:lstStyle/>
                    <a:p>
                      <a:pPr algn="ctr"/>
                      <a:r>
                        <a:rPr lang="en-US" sz="1400" dirty="0" smtClean="0">
                          <a:latin typeface="Helvetica"/>
                          <a:cs typeface="Helvetica"/>
                        </a:rPr>
                        <a:t>Count</a:t>
                      </a:r>
                      <a:endParaRPr lang="en-US" sz="1400" dirty="0">
                        <a:latin typeface="Helvetica"/>
                        <a:cs typeface="Helvetica"/>
                      </a:endParaRPr>
                    </a:p>
                  </a:txBody>
                  <a:tcPr/>
                </a:tc>
              </a:tr>
              <a:tr h="370840">
                <a:tc>
                  <a:txBody>
                    <a:bodyPr/>
                    <a:lstStyle/>
                    <a:p>
                      <a:r>
                        <a:rPr lang="en-US" sz="1400" dirty="0" smtClean="0">
                          <a:latin typeface="Helvetica"/>
                          <a:cs typeface="Helvetica"/>
                        </a:rPr>
                        <a:t>Theft/Other</a:t>
                      </a:r>
                      <a:endParaRPr lang="en-US" sz="1400" dirty="0">
                        <a:latin typeface="Helvetica"/>
                        <a:cs typeface="Helvetica"/>
                      </a:endParaRPr>
                    </a:p>
                  </a:txBody>
                  <a:tcPr/>
                </a:tc>
                <a:tc>
                  <a:txBody>
                    <a:bodyPr/>
                    <a:lstStyle/>
                    <a:p>
                      <a:r>
                        <a:rPr lang="en-US" sz="1400" dirty="0" smtClean="0">
                          <a:latin typeface="Helvetica"/>
                          <a:cs typeface="Helvetica"/>
                        </a:rPr>
                        <a:t>14628</a:t>
                      </a:r>
                      <a:endParaRPr lang="en-US" sz="1400" dirty="0">
                        <a:latin typeface="Helvetica"/>
                        <a:cs typeface="Helvetica"/>
                      </a:endParaRPr>
                    </a:p>
                  </a:txBody>
                  <a:tcPr/>
                </a:tc>
              </a:tr>
              <a:tr h="370840">
                <a:tc>
                  <a:txBody>
                    <a:bodyPr/>
                    <a:lstStyle/>
                    <a:p>
                      <a:r>
                        <a:rPr lang="en-US" sz="1400" dirty="0" smtClean="0">
                          <a:latin typeface="Helvetica"/>
                          <a:cs typeface="Helvetica"/>
                        </a:rPr>
                        <a:t>Theft</a:t>
                      </a:r>
                      <a:r>
                        <a:rPr lang="en-US" sz="1400" baseline="0" dirty="0" smtClean="0">
                          <a:latin typeface="Helvetica"/>
                          <a:cs typeface="Helvetica"/>
                        </a:rPr>
                        <a:t> F/Auto</a:t>
                      </a:r>
                      <a:endParaRPr lang="en-US" sz="1400" dirty="0">
                        <a:latin typeface="Helvetica"/>
                        <a:cs typeface="Helvetica"/>
                      </a:endParaRPr>
                    </a:p>
                  </a:txBody>
                  <a:tcPr/>
                </a:tc>
                <a:tc>
                  <a:txBody>
                    <a:bodyPr/>
                    <a:lstStyle/>
                    <a:p>
                      <a:r>
                        <a:rPr lang="en-US" sz="1400" dirty="0" smtClean="0">
                          <a:latin typeface="Helvetica"/>
                          <a:cs typeface="Helvetica"/>
                        </a:rPr>
                        <a:t>11286</a:t>
                      </a:r>
                      <a:endParaRPr lang="en-US" sz="1400" dirty="0">
                        <a:latin typeface="Helvetica"/>
                        <a:cs typeface="Helvetica"/>
                      </a:endParaRPr>
                    </a:p>
                  </a:txBody>
                  <a:tcPr/>
                </a:tc>
              </a:tr>
              <a:tr h="370840">
                <a:tc>
                  <a:txBody>
                    <a:bodyPr/>
                    <a:lstStyle/>
                    <a:p>
                      <a:r>
                        <a:rPr lang="en-US" sz="1400" dirty="0" smtClean="0">
                          <a:latin typeface="Helvetica"/>
                          <a:cs typeface="Helvetica"/>
                        </a:rPr>
                        <a:t>Robbery</a:t>
                      </a:r>
                      <a:endParaRPr lang="en-US" sz="1400" dirty="0">
                        <a:latin typeface="Helvetica"/>
                        <a:cs typeface="Helvetica"/>
                      </a:endParaRPr>
                    </a:p>
                  </a:txBody>
                  <a:tcPr/>
                </a:tc>
                <a:tc>
                  <a:txBody>
                    <a:bodyPr/>
                    <a:lstStyle/>
                    <a:p>
                      <a:r>
                        <a:rPr lang="en-US" sz="1400" dirty="0" smtClean="0">
                          <a:latin typeface="Helvetica"/>
                          <a:cs typeface="Helvetica"/>
                        </a:rPr>
                        <a:t>3333</a:t>
                      </a:r>
                      <a:endParaRPr lang="en-US" sz="1400" dirty="0">
                        <a:latin typeface="Helvetica"/>
                        <a:cs typeface="Helvetica"/>
                      </a:endParaRPr>
                    </a:p>
                  </a:txBody>
                  <a:tcPr/>
                </a:tc>
              </a:tr>
              <a:tr h="370840">
                <a:tc>
                  <a:txBody>
                    <a:bodyPr/>
                    <a:lstStyle/>
                    <a:p>
                      <a:r>
                        <a:rPr lang="en-US" sz="1400" dirty="0" err="1" smtClean="0">
                          <a:latin typeface="Helvetica"/>
                          <a:cs typeface="Helvetica"/>
                        </a:rPr>
                        <a:t>Buglary</a:t>
                      </a:r>
                      <a:endParaRPr lang="en-US" sz="1400" dirty="0">
                        <a:latin typeface="Helvetica"/>
                        <a:cs typeface="Helvetica"/>
                      </a:endParaRPr>
                    </a:p>
                  </a:txBody>
                  <a:tcPr/>
                </a:tc>
                <a:tc>
                  <a:txBody>
                    <a:bodyPr/>
                    <a:lstStyle/>
                    <a:p>
                      <a:r>
                        <a:rPr lang="en-US" sz="1400" dirty="0" smtClean="0">
                          <a:latin typeface="Helvetica"/>
                          <a:cs typeface="Helvetica"/>
                        </a:rPr>
                        <a:t>3184</a:t>
                      </a:r>
                      <a:endParaRPr lang="en-US" sz="1400" dirty="0">
                        <a:latin typeface="Helvetica"/>
                        <a:cs typeface="Helvetica"/>
                      </a:endParaRPr>
                    </a:p>
                  </a:txBody>
                  <a:tcPr/>
                </a:tc>
              </a:tr>
              <a:tr h="370840">
                <a:tc>
                  <a:txBody>
                    <a:bodyPr/>
                    <a:lstStyle/>
                    <a:p>
                      <a:r>
                        <a:rPr lang="en-US" sz="1400" dirty="0" smtClean="0">
                          <a:latin typeface="Helvetica"/>
                          <a:cs typeface="Helvetica"/>
                        </a:rPr>
                        <a:t>Motor Vehicle Theft</a:t>
                      </a:r>
                      <a:endParaRPr lang="en-US" sz="1400" dirty="0">
                        <a:latin typeface="Helvetica"/>
                        <a:cs typeface="Helvetica"/>
                      </a:endParaRPr>
                    </a:p>
                  </a:txBody>
                  <a:tcPr/>
                </a:tc>
                <a:tc>
                  <a:txBody>
                    <a:bodyPr/>
                    <a:lstStyle/>
                    <a:p>
                      <a:r>
                        <a:rPr lang="en-US" sz="1400" dirty="0" smtClean="0">
                          <a:latin typeface="Helvetica"/>
                          <a:cs typeface="Helvetica"/>
                        </a:rPr>
                        <a:t>3118</a:t>
                      </a:r>
                      <a:endParaRPr lang="en-US" sz="1400" dirty="0">
                        <a:latin typeface="Helvetica"/>
                        <a:cs typeface="Helvetica"/>
                      </a:endParaRPr>
                    </a:p>
                  </a:txBody>
                  <a:tcPr/>
                </a:tc>
              </a:tr>
              <a:tr h="370840">
                <a:tc>
                  <a:txBody>
                    <a:bodyPr/>
                    <a:lstStyle/>
                    <a:p>
                      <a:r>
                        <a:rPr lang="en-US" sz="1400" dirty="0" smtClean="0">
                          <a:latin typeface="Helvetica"/>
                          <a:cs typeface="Helvetica"/>
                        </a:rPr>
                        <a:t>Assault w/Dangerous Weapon</a:t>
                      </a:r>
                      <a:endParaRPr lang="en-US" sz="1400" dirty="0">
                        <a:latin typeface="Helvetica"/>
                        <a:cs typeface="Helvetica"/>
                      </a:endParaRPr>
                    </a:p>
                  </a:txBody>
                  <a:tcPr/>
                </a:tc>
                <a:tc>
                  <a:txBody>
                    <a:bodyPr/>
                    <a:lstStyle/>
                    <a:p>
                      <a:r>
                        <a:rPr lang="en-US" sz="1400" dirty="0" smtClean="0">
                          <a:latin typeface="Helvetica"/>
                          <a:cs typeface="Helvetica"/>
                        </a:rPr>
                        <a:t>2398</a:t>
                      </a:r>
                      <a:endParaRPr lang="en-US" sz="1400" dirty="0">
                        <a:latin typeface="Helvetica"/>
                        <a:cs typeface="Helvetica"/>
                      </a:endParaRPr>
                    </a:p>
                  </a:txBody>
                  <a:tcPr/>
                </a:tc>
              </a:tr>
              <a:tr h="370840">
                <a:tc>
                  <a:txBody>
                    <a:bodyPr/>
                    <a:lstStyle/>
                    <a:p>
                      <a:r>
                        <a:rPr lang="en-US" sz="1400" dirty="0" smtClean="0">
                          <a:latin typeface="Helvetica"/>
                          <a:cs typeface="Helvetica"/>
                        </a:rPr>
                        <a:t>Sex</a:t>
                      </a:r>
                      <a:r>
                        <a:rPr lang="en-US" sz="1400" baseline="0" dirty="0" smtClean="0">
                          <a:latin typeface="Helvetica"/>
                          <a:cs typeface="Helvetica"/>
                        </a:rPr>
                        <a:t> Abuse</a:t>
                      </a:r>
                      <a:endParaRPr lang="en-US" sz="1400" dirty="0">
                        <a:latin typeface="Helvetica"/>
                        <a:cs typeface="Helvetica"/>
                      </a:endParaRPr>
                    </a:p>
                  </a:txBody>
                  <a:tcPr/>
                </a:tc>
                <a:tc>
                  <a:txBody>
                    <a:bodyPr/>
                    <a:lstStyle/>
                    <a:p>
                      <a:r>
                        <a:rPr lang="en-US" sz="1400" dirty="0" smtClean="0">
                          <a:latin typeface="Helvetica"/>
                          <a:cs typeface="Helvetica"/>
                        </a:rPr>
                        <a:t>309</a:t>
                      </a:r>
                      <a:endParaRPr lang="en-US" sz="1400" dirty="0">
                        <a:latin typeface="Helvetica"/>
                        <a:cs typeface="Helvetica"/>
                      </a:endParaRPr>
                    </a:p>
                  </a:txBody>
                  <a:tcPr/>
                </a:tc>
              </a:tr>
              <a:tr h="370840">
                <a:tc>
                  <a:txBody>
                    <a:bodyPr/>
                    <a:lstStyle/>
                    <a:p>
                      <a:r>
                        <a:rPr lang="en-US" sz="1400" dirty="0" smtClean="0">
                          <a:latin typeface="Helvetica"/>
                          <a:cs typeface="Helvetica"/>
                        </a:rPr>
                        <a:t>Homicide</a:t>
                      </a:r>
                      <a:endParaRPr lang="en-US" sz="1400" dirty="0">
                        <a:latin typeface="Helvetica"/>
                        <a:cs typeface="Helvetica"/>
                      </a:endParaRPr>
                    </a:p>
                  </a:txBody>
                  <a:tcPr/>
                </a:tc>
                <a:tc>
                  <a:txBody>
                    <a:bodyPr/>
                    <a:lstStyle/>
                    <a:p>
                      <a:r>
                        <a:rPr lang="en-US" sz="1400" dirty="0" smtClean="0">
                          <a:latin typeface="Helvetica"/>
                          <a:cs typeface="Helvetica"/>
                        </a:rPr>
                        <a:t>106</a:t>
                      </a:r>
                      <a:endParaRPr lang="en-US" sz="1400" dirty="0">
                        <a:latin typeface="Helvetica"/>
                        <a:cs typeface="Helvetica"/>
                      </a:endParaRPr>
                    </a:p>
                  </a:txBody>
                  <a:tcPr/>
                </a:tc>
              </a:tr>
              <a:tr h="370840">
                <a:tc>
                  <a:txBody>
                    <a:bodyPr/>
                    <a:lstStyle/>
                    <a:p>
                      <a:r>
                        <a:rPr lang="en-US" sz="1400" dirty="0" smtClean="0">
                          <a:latin typeface="Helvetica"/>
                          <a:cs typeface="Helvetica"/>
                        </a:rPr>
                        <a:t>Arson</a:t>
                      </a:r>
                      <a:endParaRPr lang="en-US" sz="1400" dirty="0">
                        <a:latin typeface="Helvetica"/>
                        <a:cs typeface="Helvetica"/>
                      </a:endParaRPr>
                    </a:p>
                  </a:txBody>
                  <a:tcPr/>
                </a:tc>
                <a:tc>
                  <a:txBody>
                    <a:bodyPr/>
                    <a:lstStyle/>
                    <a:p>
                      <a:r>
                        <a:rPr lang="en-US" sz="1400" dirty="0" smtClean="0">
                          <a:latin typeface="Helvetica"/>
                          <a:cs typeface="Helvetica"/>
                        </a:rPr>
                        <a:t>26</a:t>
                      </a:r>
                      <a:endParaRPr lang="en-US" sz="1400" dirty="0">
                        <a:latin typeface="Helvetica"/>
                        <a:cs typeface="Helvetica"/>
                      </a:endParaRPr>
                    </a:p>
                  </a:txBody>
                  <a:tcPr/>
                </a:tc>
              </a:tr>
            </a:tbl>
          </a:graphicData>
        </a:graphic>
      </p:graphicFrame>
    </p:spTree>
    <p:extLst>
      <p:ext uri="{BB962C8B-B14F-4D97-AF65-F5344CB8AC3E}">
        <p14:creationId xmlns:p14="http://schemas.microsoft.com/office/powerpoint/2010/main" val="2824720631"/>
      </p:ext>
    </p:extLst>
  </p:cSld>
  <p:clrMapOvr>
    <a:masterClrMapping/>
  </p:clrMapOvr>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649</TotalTime>
  <Words>862</Words>
  <Application>Microsoft Macintosh PowerPoint</Application>
  <PresentationFormat>On-screen Show (4:3)</PresentationFormat>
  <Paragraphs>148</Paragraphs>
  <Slides>11</Slides>
  <Notes>7</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PREDICTING CRIME IN DC</vt:lpstr>
      <vt:lpstr>PROBLEM</vt:lpstr>
      <vt:lpstr>QUESTION</vt:lpstr>
      <vt:lpstr>DATA SOURCES</vt:lpstr>
      <vt:lpstr>DATA SOURCES</vt:lpstr>
      <vt:lpstr>DATA SOURCES</vt:lpstr>
      <vt:lpstr>DATA SOURCES</vt:lpstr>
      <vt:lpstr>DATA EXPLORATION</vt:lpstr>
      <vt:lpstr>DISTRIBUTION OF CRIME TYPES IN DC</vt:lpstr>
      <vt:lpstr>TOTAL # OF OFFENSES BY NEIGHBORHOOD CLUSTER</vt:lpstr>
      <vt:lpstr>DATA EXPLORATION</vt:lpstr>
    </vt:vector>
  </TitlesOfParts>
  <Company>Decision Lens,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Debbie Yu</dc:creator>
  <cp:lastModifiedBy>Debbie Yu</cp:lastModifiedBy>
  <cp:revision>26</cp:revision>
  <cp:lastPrinted>2015-07-13T21:02:49Z</cp:lastPrinted>
  <dcterms:created xsi:type="dcterms:W3CDTF">2015-07-12T20:29:28Z</dcterms:created>
  <dcterms:modified xsi:type="dcterms:W3CDTF">2015-07-13T21:29:59Z</dcterms:modified>
</cp:coreProperties>
</file>