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Playfair Displ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4FEEFD-A2AA-41EA-8EA9-71C8F6569F55}">
  <a:tblStyle styleId="{C84FEEFD-A2AA-41EA-8EA9-71C8F6569F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PlayfairDisplay-regular.fntdata"/><Relationship Id="rId43" Type="http://schemas.openxmlformats.org/officeDocument/2006/relationships/slide" Target="slides/slide37.xml"/><Relationship Id="rId46" Type="http://schemas.openxmlformats.org/officeDocument/2006/relationships/font" Target="fonts/PlayfairDisplay-italic.fntdata"/><Relationship Id="rId45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PlayfairDisplay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hitepapers.em360tech.com/wp-content/files_mf/1407250286DAMAUKDQDimensionsWhitePaperR37.pdf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publication/200047424_How_to_measure_data_quality_-_A_metric_based_approach" TargetMode="External"/><Relationship Id="rId3" Type="http://schemas.openxmlformats.org/officeDocument/2006/relationships/hyperlink" Target="http://web.mit.edu/tdqm/www/tdqmpub/PipinoLeeWangCACMApr02.pdf" TargetMode="External"/><Relationship Id="rId4" Type="http://schemas.openxmlformats.org/officeDocument/2006/relationships/hyperlink" Target="https://www.ibm.com/support/knowledgecenter/en/SSZJPZ_11.7.0/com.ibm.swg.im.iis.ia.product.doc/topics/c_quality_score.html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6-different-ways-to-compensate-for-missing-values-data-imputation-with-examples-6022d9ca0779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15a32b0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15a32b0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5a32b00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5a32b00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5a32b00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5a32b00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15a32b0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15a32b0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5a32b00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15a32b00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5a32b00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5a32b00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5a32b00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5a32b00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5a32b00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5a32b00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5a32b0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5a32b0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5a32b00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5a32b00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5a32b00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5a32b00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15a32b00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15a32b00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15a32b00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15a32b00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5a32b00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15a32b00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15a32b00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15a32b00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5a32b00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15a32b00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5a32b00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5a32b00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15a32b006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15a32b00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15a32b00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15a32b00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15a32b00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15a32b00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15a32b00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15a32b00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5a32b0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5a32b0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19b507ff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19b507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ones highlighted in yellow are more useful for imputation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5a32b00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5a32b00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19b507f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19b507f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18d7d26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18d7d26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% completeness is most applicable to the current situation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https://www.whitepapers.em360tech.com/wp-content/files_mf/1407250286DAMAUKDQDimensionsWhitePaperR37.pdf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18d0eb9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18d0eb9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Number 2, 3 not applicable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Number 4, 5 no ground truth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18d0eb9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18d0eb9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https://www.researchgate.net/publication/200047424_How_to_measure_data_quality_-_A_metric_based_approach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Page 5: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http://web.mit.edu/tdqm/www/tdqmpub/PipinoLeeWangCACMApr02.pdf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https://www.ibm.com/support/knowledgecenter/en/SSZJPZ_11.7.0/com.ibm.swg.im.iis.ia.product.doc/topics/c_quality_score.html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18d7d26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18d7d26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https://towardsdatascience.com/6-different-ways-to-compensate-for-missing-values-data-imputation-with-examples-6022d9ca0779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19b507f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19b507f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5a32b00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15a32b00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5a32b0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5a32b0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5a32b00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15a32b00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5a32b0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5a32b0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5a32b00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5a32b00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5a32b00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5a32b00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Units DB Interim Findings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Debbie Lee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Mentored by Alvin Chua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 Data - relating to storey_no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Storey_ht: Maximum of storey_ht and storey_no_new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Num_storey: count of unique storey_no_new by block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is_resi column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 highlight rows that are from Resi Data</a:t>
            </a:r>
            <a:endParaRPr/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</a:t>
            </a:r>
            <a:endParaRPr/>
          </a:p>
        </p:txBody>
      </p:sp>
      <p:graphicFrame>
        <p:nvGraphicFramePr>
          <p:cNvPr id="132" name="Google Shape;132;p24"/>
          <p:cNvGraphicFramePr/>
          <p:nvPr/>
        </p:nvGraphicFramePr>
        <p:xfrm>
          <a:off x="311700" y="115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1427500"/>
                <a:gridCol w="1427500"/>
                <a:gridCol w="1427500"/>
                <a:gridCol w="1427500"/>
                <a:gridCol w="1427500"/>
                <a:gridCol w="1427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postal_code6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block_no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road_name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storey_no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unit_no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billing.class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98861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MARINA GARDENS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987654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YISHUN AVE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</a:t>
            </a:r>
            <a:endParaRPr/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311700" y="115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1427500"/>
                <a:gridCol w="1427500"/>
                <a:gridCol w="1427500"/>
                <a:gridCol w="1427500"/>
                <a:gridCol w="1427500"/>
                <a:gridCol w="1427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postal_code6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block_no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road_name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storey_no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unit_no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billing.class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98861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MARINA GARDENS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987654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YISHUN AVE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5"/>
          <p:cNvSpPr/>
          <p:nvPr/>
        </p:nvSpPr>
        <p:spPr>
          <a:xfrm>
            <a:off x="248300" y="1063700"/>
            <a:ext cx="1563000" cy="159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 - postal_code6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values not following 6 char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Transform_postal_code6 method to generate new column </a:t>
            </a:r>
            <a:r>
              <a:rPr b="1" lang="en-GB"/>
              <a:t>postal_code6_new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Append leading 0s dynamically depending on length of postal_code</a:t>
            </a:r>
            <a:endParaRPr/>
          </a:p>
        </p:txBody>
      </p:sp>
      <p:graphicFrame>
        <p:nvGraphicFramePr>
          <p:cNvPr id="146" name="Google Shape;146;p26"/>
          <p:cNvGraphicFramePr/>
          <p:nvPr/>
        </p:nvGraphicFramePr>
        <p:xfrm>
          <a:off x="1442050" y="207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783850"/>
                <a:gridCol w="783850"/>
                <a:gridCol w="78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19853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B"/>
                        <a:t>19853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</a:t>
            </a:r>
            <a:endParaRPr/>
          </a:p>
        </p:txBody>
      </p:sp>
      <p:graphicFrame>
        <p:nvGraphicFramePr>
          <p:cNvPr id="152" name="Google Shape;152;p27"/>
          <p:cNvGraphicFramePr/>
          <p:nvPr/>
        </p:nvGraphicFramePr>
        <p:xfrm>
          <a:off x="311700" y="115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1427500"/>
                <a:gridCol w="1427500"/>
                <a:gridCol w="1427500"/>
                <a:gridCol w="1427500"/>
                <a:gridCol w="1427500"/>
                <a:gridCol w="1427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postal_code6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block_no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road_name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storey_no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unit_no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billing.class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98861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MARINA GARDENS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987654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YISHUN AVE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7"/>
          <p:cNvSpPr/>
          <p:nvPr/>
        </p:nvSpPr>
        <p:spPr>
          <a:xfrm>
            <a:off x="4515500" y="1063700"/>
            <a:ext cx="1563000" cy="159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</a:t>
            </a:r>
            <a:r>
              <a:rPr lang="en-GB"/>
              <a:t> - storey_no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Irregular </a:t>
            </a:r>
            <a:r>
              <a:rPr lang="en-GB"/>
              <a:t>values e.g. -, B1, leading 0s, M, BK, K, S03, M01, E01, D01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Storey_cleaning method to generate new column </a:t>
            </a:r>
            <a:r>
              <a:rPr b="1" lang="en-GB"/>
              <a:t>storey_no_new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Converts Bx into -x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Extracts level number from alphanumeric 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Remove leading 0s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8"/>
          <p:cNvGraphicFramePr/>
          <p:nvPr/>
        </p:nvGraphicFramePr>
        <p:xfrm>
          <a:off x="1052275" y="264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628475"/>
                <a:gridCol w="628475"/>
                <a:gridCol w="628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49A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</a:t>
            </a:r>
            <a:r>
              <a:rPr lang="en-GB"/>
              <a:t> - relating to storey_no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Num_storey: count of unique storey_no_new by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Storey_ht: Maximum of num_storey and storey_no_new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</a:t>
            </a:r>
            <a:endParaRPr/>
          </a:p>
        </p:txBody>
      </p:sp>
      <p:graphicFrame>
        <p:nvGraphicFramePr>
          <p:cNvPr id="172" name="Google Shape;172;p30"/>
          <p:cNvGraphicFramePr/>
          <p:nvPr/>
        </p:nvGraphicFramePr>
        <p:xfrm>
          <a:off x="311700" y="115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1427500"/>
                <a:gridCol w="1427500"/>
                <a:gridCol w="1427500"/>
                <a:gridCol w="1427500"/>
                <a:gridCol w="1427500"/>
                <a:gridCol w="1427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postal_code6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block_no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road_name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storey_no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unit_no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billing.class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98861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MARINA GARDENS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987654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YISHUN AVE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30"/>
          <p:cNvSpPr/>
          <p:nvPr/>
        </p:nvSpPr>
        <p:spPr>
          <a:xfrm>
            <a:off x="7411100" y="1063700"/>
            <a:ext cx="1515600" cy="154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 - relating to billing.class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billing.class 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NON - hasNonPortable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DOM - hasDomestic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Num_accounts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Count of number of accounts per unit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 Data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311688" y="113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966950"/>
                <a:gridCol w="966950"/>
                <a:gridCol w="966950"/>
                <a:gridCol w="966950"/>
                <a:gridCol w="966950"/>
                <a:gridCol w="966950"/>
                <a:gridCol w="966950"/>
                <a:gridCol w="966950"/>
                <a:gridCol w="966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ref_period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block_no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storey_no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unit_no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road_name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postal_code6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top_date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storey_ht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reconstruction_top_date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20171Q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YIO CHU KANG GARDENS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568148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1981-07-01 00:00:00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20171Q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MARINA GARDENS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18953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1981-07-01 00:00:00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</a:t>
            </a:r>
            <a:endParaRPr/>
          </a:p>
        </p:txBody>
      </p:sp>
      <p:graphicFrame>
        <p:nvGraphicFramePr>
          <p:cNvPr id="185" name="Google Shape;185;p32"/>
          <p:cNvGraphicFramePr/>
          <p:nvPr/>
        </p:nvGraphicFramePr>
        <p:xfrm>
          <a:off x="0" y="11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746700"/>
                <a:gridCol w="693250"/>
                <a:gridCol w="662625"/>
                <a:gridCol w="578575"/>
                <a:gridCol w="563275"/>
                <a:gridCol w="823175"/>
                <a:gridCol w="800200"/>
                <a:gridCol w="1090625"/>
                <a:gridCol w="708525"/>
                <a:gridCol w="624425"/>
                <a:gridCol w="869000"/>
                <a:gridCol w="98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account_no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domestic_ind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sector_code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sector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sub_sector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premises_type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block_no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street_name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postal_code6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ssic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storey_no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unit_no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1062108009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NON-DOMESTIC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Industry-related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Utilities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Non-Manufacturing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TEMASEK BLVD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38989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01/03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1062108009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NON-DOMESTIC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Transport-related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Transport-related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Non-Manufacturing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TEMASEK BLVD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38987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2A/2C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32"/>
          <p:cNvSpPr/>
          <p:nvPr/>
        </p:nvSpPr>
        <p:spPr>
          <a:xfrm>
            <a:off x="5915400" y="1131100"/>
            <a:ext cx="817800" cy="246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 </a:t>
            </a:r>
            <a:r>
              <a:rPr lang="en-GB"/>
              <a:t>- postal_code6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values not following 6 char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Transform_postal_code6 method to generate new column </a:t>
            </a:r>
            <a:r>
              <a:rPr b="1" lang="en-GB"/>
              <a:t>postal_code6_new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Append leading 0s dynamically depending on length of postal_code</a:t>
            </a:r>
            <a:endParaRPr/>
          </a:p>
        </p:txBody>
      </p:sp>
      <p:graphicFrame>
        <p:nvGraphicFramePr>
          <p:cNvPr id="193" name="Google Shape;193;p33"/>
          <p:cNvGraphicFramePr/>
          <p:nvPr/>
        </p:nvGraphicFramePr>
        <p:xfrm>
          <a:off x="1442050" y="207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783850"/>
                <a:gridCol w="783850"/>
                <a:gridCol w="78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38989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B"/>
                        <a:t>38989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</a:t>
            </a:r>
            <a:endParaRPr/>
          </a:p>
        </p:txBody>
      </p:sp>
      <p:graphicFrame>
        <p:nvGraphicFramePr>
          <p:cNvPr id="199" name="Google Shape;199;p34"/>
          <p:cNvGraphicFramePr/>
          <p:nvPr/>
        </p:nvGraphicFramePr>
        <p:xfrm>
          <a:off x="0" y="11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746700"/>
                <a:gridCol w="693250"/>
                <a:gridCol w="662625"/>
                <a:gridCol w="578575"/>
                <a:gridCol w="563275"/>
                <a:gridCol w="823175"/>
                <a:gridCol w="800200"/>
                <a:gridCol w="1090625"/>
                <a:gridCol w="708525"/>
                <a:gridCol w="624425"/>
                <a:gridCol w="869000"/>
                <a:gridCol w="98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account_no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domestic_ind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sector_code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sector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sub_sector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premises_type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block_no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street_name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postal_code6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ssic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storey_no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unit_no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1062108009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NON-DOMESTIC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Industry-related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Utilities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Non-Manufacturing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TEMASEK BLVD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38989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01/03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1062108009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NON-DOMESTIC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Transport-related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Transport-related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Non-Manufacturing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TEMASEK BLVD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38987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2A/2C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 - storey_no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Assign </a:t>
            </a:r>
            <a:r>
              <a:rPr b="1" lang="en-GB"/>
              <a:t>storey_is_numeral </a:t>
            </a:r>
            <a:r>
              <a:rPr lang="en-GB"/>
              <a:t>(=0 or 1) to each 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</a:t>
            </a:r>
            <a:r>
              <a:rPr lang="en-GB"/>
              <a:t>rregular </a:t>
            </a:r>
            <a:r>
              <a:rPr lang="en-GB"/>
              <a:t>values e.g. (CAB 268), (MSCP), 139A/B/C, FZ, Apr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Filtered out values to a dataframe called </a:t>
            </a:r>
            <a:r>
              <a:rPr b="1" lang="en-GB"/>
              <a:t>ema_irregular_vals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Only contains alphabets e.g. A/B/C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Doesn’t start with B or L or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Start or end with special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Contains TO e.g. 2 TO 20 &amp;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Value that comes after / is an alphabet e.g. 101/G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Filtered values should be dealt with manually (?)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Values not filtered out is in another dataframe called </a:t>
            </a:r>
            <a:r>
              <a:rPr b="1" lang="en-GB"/>
              <a:t>ema_regular_vals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 - </a:t>
            </a:r>
            <a:r>
              <a:rPr lang="en-GB"/>
              <a:t>ema_regular_vals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Assign storey_is_transformable = 1 if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Storey_is_numeral is not numeric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Storey_no is not 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Storey_no contains digits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Filter out storey_is_transformable = 1 in ema_regular_vals to new df </a:t>
            </a:r>
            <a:r>
              <a:rPr b="1" lang="en-GB"/>
              <a:t>ema_transform_storey_no </a:t>
            </a:r>
            <a:r>
              <a:rPr lang="en-GB"/>
              <a:t>→ this df will now contain values that needs to be transformed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 - ema_transform_storey_no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Transformation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37"/>
          <p:cNvGraphicFramePr/>
          <p:nvPr/>
        </p:nvGraphicFramePr>
        <p:xfrm>
          <a:off x="823675" y="165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1273050"/>
                <a:gridCol w="1273050"/>
                <a:gridCol w="1273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49A/49B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49A;49B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 &amp; 30A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30;30A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 - ema_transform_storey_no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row for each unique storey_no</a:t>
            </a:r>
            <a:endParaRPr/>
          </a:p>
        </p:txBody>
      </p:sp>
      <p:graphicFrame>
        <p:nvGraphicFramePr>
          <p:cNvPr id="225" name="Google Shape;225;p38"/>
          <p:cNvGraphicFramePr/>
          <p:nvPr/>
        </p:nvGraphicFramePr>
        <p:xfrm>
          <a:off x="10050" y="16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746700"/>
                <a:gridCol w="693250"/>
                <a:gridCol w="662625"/>
                <a:gridCol w="578575"/>
                <a:gridCol w="563275"/>
                <a:gridCol w="823175"/>
                <a:gridCol w="800200"/>
                <a:gridCol w="1090625"/>
                <a:gridCol w="708525"/>
                <a:gridCol w="624425"/>
                <a:gridCol w="869000"/>
                <a:gridCol w="983625"/>
              </a:tblGrid>
              <a:tr h="3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account_no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domestic_ind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sector_code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sector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sub_sector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premises_type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block_no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street_name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postal_code6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ssic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storey_no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unit_no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1062108009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NON-DOMESTIC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Industry-related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Utilities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Non-Manufacturing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TEMASEK BLVD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38989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49A;49B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6" name="Google Shape;226;p38"/>
          <p:cNvSpPr/>
          <p:nvPr/>
        </p:nvSpPr>
        <p:spPr>
          <a:xfrm>
            <a:off x="7252875" y="1557225"/>
            <a:ext cx="963000" cy="125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38"/>
          <p:cNvGraphicFramePr/>
          <p:nvPr/>
        </p:nvGraphicFramePr>
        <p:xfrm>
          <a:off x="0" y="334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746700"/>
                <a:gridCol w="693250"/>
                <a:gridCol w="662625"/>
                <a:gridCol w="578575"/>
                <a:gridCol w="563275"/>
                <a:gridCol w="823175"/>
                <a:gridCol w="800200"/>
                <a:gridCol w="1090625"/>
                <a:gridCol w="708525"/>
                <a:gridCol w="624425"/>
                <a:gridCol w="869000"/>
                <a:gridCol w="983625"/>
              </a:tblGrid>
              <a:tr h="37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account_no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domestic_ind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sector_code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sector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sub_sector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premises_type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block_no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street_name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postal_code6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ssic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storey_no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unit_no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1062108009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NON-DOMESTIC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Industry-related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Utilities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Non-Manufacturing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TEMASEK BLVD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38989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10000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49A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1062108009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NON-DOMESTIC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Industry-related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Utilities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Non-Manufacturing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TEMASEK BLVD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38989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10000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49B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38"/>
          <p:cNvSpPr/>
          <p:nvPr/>
        </p:nvSpPr>
        <p:spPr>
          <a:xfrm>
            <a:off x="7252875" y="3268725"/>
            <a:ext cx="963000" cy="187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38"/>
          <p:cNvCxnSpPr>
            <a:stCxn id="226" idx="2"/>
            <a:endCxn id="228" idx="0"/>
          </p:cNvCxnSpPr>
          <p:nvPr/>
        </p:nvCxnSpPr>
        <p:spPr>
          <a:xfrm>
            <a:off x="7734375" y="2813025"/>
            <a:ext cx="0" cy="45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 - storey_no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Irregular </a:t>
            </a:r>
            <a:r>
              <a:rPr lang="en-GB"/>
              <a:t>values e.g. -, B1, leading 0s, M, BK, K, S03, M01, E01, D01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Storey_cleaning method to generate new column </a:t>
            </a:r>
            <a:r>
              <a:rPr b="1" lang="en-GB"/>
              <a:t>storey_no_new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Converts Bx into -x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Extracts level number from alphanumeric 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Remove leading 0s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39"/>
          <p:cNvGraphicFramePr/>
          <p:nvPr/>
        </p:nvGraphicFramePr>
        <p:xfrm>
          <a:off x="1052275" y="264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628475"/>
                <a:gridCol w="628475"/>
                <a:gridCol w="628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49A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Bind ema_regular_vals and ema_transform_storey_no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Resi_pub_ema DataFrame</a:t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Outer Joins By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postal_code6_new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block_no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storey_no_new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unit_no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Drop duplicate/old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Storey_no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Postal_code6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Road_name from </a:t>
            </a:r>
            <a:r>
              <a:rPr b="1" lang="en-GB"/>
              <a:t>Resi Data</a:t>
            </a:r>
            <a:r>
              <a:rPr lang="en-GB"/>
              <a:t> sets the standard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Initial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Replace all - with NAs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resi_pub_ema_test_sz</a:t>
            </a:r>
            <a:endParaRPr/>
          </a:p>
        </p:txBody>
      </p:sp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311700" y="1152475"/>
            <a:ext cx="295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Ref_period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Block_no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Unit_no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Storey_no_new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highlight>
                  <a:srgbClr val="FFFF00"/>
                </a:highlight>
              </a:rPr>
              <a:t>Postal_code6_new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highlight>
                  <a:srgbClr val="FFFF00"/>
                </a:highlight>
              </a:rPr>
              <a:t>TOP_year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highlight>
                  <a:srgbClr val="FFFF00"/>
                </a:highlight>
              </a:rPr>
              <a:t>Is_resi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highlight>
                  <a:srgbClr val="FFFF00"/>
                </a:highlight>
              </a:rPr>
              <a:t>hasDomestic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highlight>
                  <a:srgbClr val="FFFF00"/>
                </a:highlight>
              </a:rPr>
              <a:t>hasNonPortable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highlight>
                  <a:srgbClr val="FFFF00"/>
                </a:highlight>
              </a:rPr>
              <a:t>Num_accounts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Road_name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storey_ht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207300" y="1152475"/>
            <a:ext cx="295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Num_storey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highlight>
                  <a:srgbClr val="FFFF00"/>
                </a:highlight>
              </a:rPr>
              <a:t>Storeyht_numstorey_max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highlight>
                  <a:srgbClr val="FFFF00"/>
                </a:highlight>
              </a:rPr>
              <a:t>Domestic_ind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highlight>
                  <a:srgbClr val="FFFF00"/>
                </a:highlight>
              </a:rPr>
              <a:t>Sector_code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highlight>
                  <a:srgbClr val="FFFF00"/>
                </a:highlight>
              </a:rPr>
              <a:t>Sub_sector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highlight>
                  <a:srgbClr val="FFFF00"/>
                </a:highlight>
              </a:rPr>
              <a:t>Premises_type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REGION_N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highlight>
                  <a:srgbClr val="FFFF00"/>
                </a:highlight>
              </a:rPr>
              <a:t>PLN_AREA_N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SUBZONE_N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Filled in missing values of TOP year from PropertyGuru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Added in Subzone, Planning Zone from additional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Irregularities: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Labelling of storey_no: M, BK, K, G, FZ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Multiple storey_no:  153A/B &amp;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Slight differences in road names recorded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values in a new dataset given than resi_pub_ema? (difference only 733)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TOP_year is ⅓ missing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Framework</a:t>
            </a:r>
            <a:endParaRPr/>
          </a:p>
        </p:txBody>
      </p:sp>
      <p:sp>
        <p:nvSpPr>
          <p:cNvPr id="267" name="Google Shape;267;p44"/>
          <p:cNvSpPr/>
          <p:nvPr/>
        </p:nvSpPr>
        <p:spPr>
          <a:xfrm>
            <a:off x="311700" y="1941050"/>
            <a:ext cx="2194500" cy="125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Quality Framework on initial Dataset &amp; obtain DQ score</a:t>
            </a:r>
            <a:endParaRPr/>
          </a:p>
        </p:txBody>
      </p:sp>
      <p:cxnSp>
        <p:nvCxnSpPr>
          <p:cNvPr id="268" name="Google Shape;268;p44"/>
          <p:cNvCxnSpPr>
            <a:stCxn id="267" idx="3"/>
            <a:endCxn id="269" idx="1"/>
          </p:cNvCxnSpPr>
          <p:nvPr/>
        </p:nvCxnSpPr>
        <p:spPr>
          <a:xfrm>
            <a:off x="2506200" y="2570000"/>
            <a:ext cx="9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44"/>
          <p:cNvSpPr/>
          <p:nvPr/>
        </p:nvSpPr>
        <p:spPr>
          <a:xfrm>
            <a:off x="3435900" y="1941050"/>
            <a:ext cx="2194500" cy="125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Imputation</a:t>
            </a:r>
            <a:endParaRPr/>
          </a:p>
        </p:txBody>
      </p:sp>
      <p:sp>
        <p:nvSpPr>
          <p:cNvPr id="270" name="Google Shape;270;p44"/>
          <p:cNvSpPr/>
          <p:nvPr/>
        </p:nvSpPr>
        <p:spPr>
          <a:xfrm>
            <a:off x="6560100" y="1941050"/>
            <a:ext cx="2194500" cy="125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Calculate how much data was imputed &amp; </a:t>
            </a:r>
            <a:r>
              <a:rPr lang="en-GB"/>
              <a:t>recalculate</a:t>
            </a:r>
            <a:r>
              <a:rPr lang="en-GB"/>
              <a:t> DQ score</a:t>
            </a:r>
            <a:endParaRPr/>
          </a:p>
        </p:txBody>
      </p:sp>
      <p:cxnSp>
        <p:nvCxnSpPr>
          <p:cNvPr id="271" name="Google Shape;271;p44"/>
          <p:cNvCxnSpPr>
            <a:stCxn id="269" idx="3"/>
            <a:endCxn id="270" idx="1"/>
          </p:cNvCxnSpPr>
          <p:nvPr/>
        </p:nvCxnSpPr>
        <p:spPr>
          <a:xfrm>
            <a:off x="5630400" y="2570000"/>
            <a:ext cx="9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Quality Framework</a:t>
            </a:r>
            <a:endParaRPr/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38" y="1017450"/>
            <a:ext cx="3582925" cy="358884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5"/>
          <p:cNvSpPr/>
          <p:nvPr/>
        </p:nvSpPr>
        <p:spPr>
          <a:xfrm>
            <a:off x="4017436" y="1093650"/>
            <a:ext cx="1095300" cy="1157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Quality Framework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0000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Completeness: </a:t>
            </a:r>
            <a:r>
              <a:rPr lang="en-GB"/>
              <a:t>Definition The proportion of stored data against the potential of "100% complete"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Uniqueness: </a:t>
            </a:r>
            <a:r>
              <a:rPr lang="en-GB"/>
              <a:t>No thing will be recorded more than once based upon how that thing is identified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Timeliness: </a:t>
            </a:r>
            <a:r>
              <a:rPr lang="en-GB"/>
              <a:t>The degree to which data represent reality from the required point in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Validity: </a:t>
            </a:r>
            <a:r>
              <a:rPr lang="en-GB"/>
              <a:t>Data are valid if it conforms to the syntax (format, type, range) of its definition.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Accuracy: </a:t>
            </a:r>
            <a:r>
              <a:rPr lang="en-GB"/>
              <a:t>The degree to which data correctly describes the "real world" object or event being described.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Consistency: </a:t>
            </a:r>
            <a:r>
              <a:rPr lang="en-GB"/>
              <a:t>The absence of difference, when comparing two or more representations of a thing against a definition.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Quality Framework</a:t>
            </a:r>
            <a:endParaRPr/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Weights associated to each variable depending on use case. Total weights to sum to 100%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Calculate completeness of each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 sum of weighted average of total dataset. That is the data quality value</a:t>
            </a:r>
            <a:endParaRPr/>
          </a:p>
        </p:txBody>
      </p:sp>
      <p:graphicFrame>
        <p:nvGraphicFramePr>
          <p:cNvPr id="291" name="Google Shape;291;p47"/>
          <p:cNvGraphicFramePr/>
          <p:nvPr/>
        </p:nvGraphicFramePr>
        <p:xfrm>
          <a:off x="3117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1437275"/>
                <a:gridCol w="1819750"/>
                <a:gridCol w="1215275"/>
                <a:gridCol w="1215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Variable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Completeness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Weight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Weighted figure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postal_code6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41.5%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Weighted average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91.5%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47"/>
          <p:cNvSpPr/>
          <p:nvPr/>
        </p:nvSpPr>
        <p:spPr>
          <a:xfrm>
            <a:off x="6335125" y="3461400"/>
            <a:ext cx="2497200" cy="14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Weighted average depends on the weight score which is </a:t>
            </a:r>
            <a:r>
              <a:rPr b="1" lang="en-GB" u="sng"/>
              <a:t>subjective</a:t>
            </a:r>
            <a:endParaRPr b="1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Identify Similar Units/Impute Missing Values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552750"/>
            <a:ext cx="85206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 value imputation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Group by planning area and premise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External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E.g. Data file with list of postal codes, region, planning area, launch and completion years and subzone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Feature similarity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Find k closest neighbours to observation and impute 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Based on whether it has domestic/non portable accounts, storey_height, domestic_ind, sub_sector, premise type, planning area (or address using geospatial data) → a lot of nominal data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Standardized and robust data collection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 of ground truth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Cross check imputations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Make use of other DQ dimensions to generate a more comprehensive DQ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With better data collected, less time can be spent on these basic functions = more time for useful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 Data</a:t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11688" y="113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966950"/>
                <a:gridCol w="966950"/>
                <a:gridCol w="966950"/>
                <a:gridCol w="966950"/>
                <a:gridCol w="966950"/>
                <a:gridCol w="966950"/>
                <a:gridCol w="966950"/>
                <a:gridCol w="966950"/>
                <a:gridCol w="966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ref_period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block_no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storey_no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unit_no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road_name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postal_code6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top_date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storey_ht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reconstruction_top_date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20171Q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YIO CHU KANG GARDENS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568148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1981-07-01 00:00:00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20171Q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MARINA GARDENS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18953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1981-07-01 00:00:00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6"/>
          <p:cNvSpPr/>
          <p:nvPr/>
        </p:nvSpPr>
        <p:spPr>
          <a:xfrm>
            <a:off x="2162875" y="1056063"/>
            <a:ext cx="1108200" cy="233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 Data - storey_no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Irregular values e.g. -, B1, leading 0s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Storey_cleaning method to generate new column </a:t>
            </a:r>
            <a:r>
              <a:rPr b="1" lang="en-GB"/>
              <a:t>storey_no_new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Converts Bx into -x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Extracts level number from alphanumeric 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Remove leading 0s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1052275" y="264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628475"/>
                <a:gridCol w="628475"/>
                <a:gridCol w="628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49A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 Data</a:t>
            </a:r>
            <a:endParaRPr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311688" y="113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966950"/>
                <a:gridCol w="966950"/>
                <a:gridCol w="966950"/>
                <a:gridCol w="966950"/>
                <a:gridCol w="966950"/>
                <a:gridCol w="966950"/>
                <a:gridCol w="966950"/>
                <a:gridCol w="966950"/>
                <a:gridCol w="966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ref_period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block_no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storey_no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unit_no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road_name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postal_code6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top_date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storey_ht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reconstruction_top_date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20171Q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YIO CHU KANG GARDENS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568148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1981-07-01 00:00:00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20171Q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MARINA GARDENS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18953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1981-07-01 00:00:00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8"/>
          <p:cNvSpPr/>
          <p:nvPr/>
        </p:nvSpPr>
        <p:spPr>
          <a:xfrm>
            <a:off x="5058475" y="1056063"/>
            <a:ext cx="1108200" cy="233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 Data - postal_code6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values not following 6 char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Transform_postal_code6 </a:t>
            </a:r>
            <a:r>
              <a:rPr lang="en-GB"/>
              <a:t>method to generate new column </a:t>
            </a:r>
            <a:r>
              <a:rPr b="1" lang="en-GB"/>
              <a:t>postal_code6</a:t>
            </a:r>
            <a:r>
              <a:rPr b="1" lang="en-GB"/>
              <a:t>_new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Append leading 0s dynamically depending on length of postal_code</a:t>
            </a:r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1442050" y="207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783850"/>
                <a:gridCol w="783850"/>
                <a:gridCol w="78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19853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B"/>
                        <a:t>19853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 Data</a:t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311688" y="113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{C84FEEFD-A2AA-41EA-8EA9-71C8F6569F55}</a:tableStyleId>
              </a:tblPr>
              <a:tblGrid>
                <a:gridCol w="966950"/>
                <a:gridCol w="966950"/>
                <a:gridCol w="966950"/>
                <a:gridCol w="966950"/>
                <a:gridCol w="966950"/>
                <a:gridCol w="966950"/>
                <a:gridCol w="966950"/>
                <a:gridCol w="966950"/>
                <a:gridCol w="966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ref_period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block_no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storey_no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unit_no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road_name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postal_code6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top_date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storey_ht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reconstruction_top_date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20171Q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YIO CHU KANG GARDENS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568148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1981-07-01 00:00:00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20171Q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MARINA GARDENS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19853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1981-07-01 00:00:00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20"/>
          <p:cNvSpPr/>
          <p:nvPr/>
        </p:nvSpPr>
        <p:spPr>
          <a:xfrm>
            <a:off x="6049075" y="1056063"/>
            <a:ext cx="1108200" cy="233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977750" y="1056050"/>
            <a:ext cx="1108200" cy="233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Resi Data - top_date &amp; reconstruction_top_date</a:t>
            </a:r>
            <a:endParaRPr sz="28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Extract year out from both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column </a:t>
            </a:r>
            <a:r>
              <a:rPr b="1" lang="en-GB"/>
              <a:t>year</a:t>
            </a:r>
            <a:r>
              <a:rPr lang="en-GB"/>
              <a:t> is the maximum of the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Empty values are replaced with NA (standardization)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column </a:t>
            </a:r>
            <a:r>
              <a:rPr b="1" lang="en-GB"/>
              <a:t>year_of_development</a:t>
            </a:r>
            <a:r>
              <a:rPr lang="en-GB"/>
              <a:t> by </a:t>
            </a:r>
            <a:r>
              <a:rPr lang="en-GB"/>
              <a:t>getting max year by block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