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Playfair Display"/>
      <p:regular r:id="rId60"/>
      <p:bold r:id="rId61"/>
      <p:italic r:id="rId62"/>
      <p:boldItalic r:id="rId63"/>
    </p:embeddedFont>
    <p:embeddedFont>
      <p:font typeface="Lat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6B8DB92-2CE3-4359-A8AC-DC0B4EFB4311}">
  <a:tblStyle styleId="{96B8DB92-2CE3-4359-A8AC-DC0B4EFB431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layfairDisplay-italic.fntdata"/><Relationship Id="rId61" Type="http://schemas.openxmlformats.org/officeDocument/2006/relationships/font" Target="fonts/PlayfairDisplay-bold.fntdata"/><Relationship Id="rId20" Type="http://schemas.openxmlformats.org/officeDocument/2006/relationships/slide" Target="slides/slide14.xml"/><Relationship Id="rId64" Type="http://schemas.openxmlformats.org/officeDocument/2006/relationships/font" Target="fonts/Lato-regular.fntdata"/><Relationship Id="rId63" Type="http://schemas.openxmlformats.org/officeDocument/2006/relationships/font" Target="fonts/PlayfairDisplay-boldItalic.fntdata"/><Relationship Id="rId22" Type="http://schemas.openxmlformats.org/officeDocument/2006/relationships/slide" Target="slides/slide16.xml"/><Relationship Id="rId66" Type="http://schemas.openxmlformats.org/officeDocument/2006/relationships/font" Target="fonts/Lato-italic.fntdata"/><Relationship Id="rId21" Type="http://schemas.openxmlformats.org/officeDocument/2006/relationships/slide" Target="slides/slide15.xml"/><Relationship Id="rId65" Type="http://schemas.openxmlformats.org/officeDocument/2006/relationships/font" Target="fonts/Lato-bold.fntdata"/><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font" Target="fonts/Lato-boldItalic.fntdata"/><Relationship Id="rId60" Type="http://schemas.openxmlformats.org/officeDocument/2006/relationships/font" Target="fonts/PlayfairDisplay-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bm.com/support/knowledgecenter/SSZJPZ_11.7.0/com.ibm.swg.im.iis.ia.product.doc/topics/c_quality_score.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descat.cat/sort/sort372/37.2.2.satty-mwambi.pdf" TargetMode="External"/><Relationship Id="rId3" Type="http://schemas.openxmlformats.org/officeDocument/2006/relationships/hyperlink" Target="https://stefvanbuuren.name/fimd/sec-nonignorable.html#sec:nonignorableoverview" TargetMode="External"/><Relationship Id="rId4" Type="http://schemas.openxmlformats.org/officeDocument/2006/relationships/hyperlink" Target="https://cran.r-project.org/web/packages/miceMNAR/miceMNAR.pdf"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descat.cat/sort/sort372/37.2.2.satty-mwambi.pdf" TargetMode="External"/><Relationship Id="rId3" Type="http://schemas.openxmlformats.org/officeDocument/2006/relationships/hyperlink" Target="https://stefvanbuuren.name/fimd/sec-nonignorable.html#sec:nonignorableoverview" TargetMode="External"/><Relationship Id="rId4" Type="http://schemas.openxmlformats.org/officeDocument/2006/relationships/hyperlink" Target="https://cran.r-project.org/web/packages/miceMNAR/miceMNAR.pdf"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amo.githubusercontent.com/22cf4bccd4e6910fe5858118bb371dda3565a415/68747470733a2f2f63646e2d696d616765732d312e6d656469756d2e636f6d2f6d61782f3539322f312a69306f386d6a4666436e2d754437392d463143716b772e706e67"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atanovia.com/en/lessons/cluster-validation-statistics-must-know-methods/"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pdf/1105.0828.pdf"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lisedusseldorp.nl/elise/wp-content/uploads/2018/05/Doove2014CSDA.pdf"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lisedusseldorp.nl/elise/wp-content/uploads/2018/05/Doove2014CSDA.pdf"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searchgate.net/publication/309336197_Imputation_with_the_R_package_VIM"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rstudio-pubs-static.s3.amazonaws.com/233370_56612580566d4c46a10ff2f70fa858a4.html" TargetMode="External"/><Relationship Id="rId3" Type="http://schemas.openxmlformats.org/officeDocument/2006/relationships/hyperlink" Target="https://stefvanbuuren.name/fimd/sec-pmm.html" TargetMode="External"/><Relationship Id="rId4" Type="http://schemas.openxmlformats.org/officeDocument/2006/relationships/hyperlink" Target="https://statisticalhorizons.com/predictive-mean-matching"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ran.r-project.org/web/packages/Hmisc/Hmisc.pdf"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searchgate.net/publication/299498837_missMDA_A_Package_for_Handling_Missing_Values_in_Multivariate_Data_Analysis" TargetMode="External"/><Relationship Id="rId3" Type="http://schemas.openxmlformats.org/officeDocument/2006/relationships/hyperlink" Target="https://arxiv.org/pdf/1301.4797.pdf"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searchgate.net/publication/299498837_missMDA_A_Package_for_Handling_Missing_Values_in_Multivariate_Data_Analysis" TargetMode="External"/><Relationship Id="rId3" Type="http://schemas.openxmlformats.org/officeDocument/2006/relationships/hyperlink" Target="https://cran.r-project.org/web/packages/missMDA/missMDA.pdf" TargetMode="External"/><Relationship Id="rId4" Type="http://schemas.openxmlformats.org/officeDocument/2006/relationships/hyperlink" Target="https://arxiv.org/pdf/1401.5747.pdf" TargetMode="External"/><Relationship Id="rId5" Type="http://schemas.openxmlformats.org/officeDocument/2006/relationships/hyperlink" Target="https://papers.nips.cc/paper/1549-bayesian-pca.pdf" TargetMode="Externa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nalyticsvidhya.com/blog/2016/11/an-introduction-to-clustering-and-different-methods-of-clustering/"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nalyticsvidhya.com/blog/2016/11/an-introduction-to-clustering-and-different-methods-of-clusterin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ffc4e297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ffc4e297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Number 2, 3 not applicable</a:t>
            </a:r>
            <a:endParaRPr/>
          </a:p>
          <a:p>
            <a:pPr indent="-298450" lvl="0" marL="457200" rtl="0" algn="l">
              <a:spcBef>
                <a:spcPts val="0"/>
              </a:spcBef>
              <a:spcAft>
                <a:spcPts val="0"/>
              </a:spcAft>
              <a:buSzPts val="1100"/>
              <a:buChar char="-"/>
            </a:pPr>
            <a:r>
              <a:rPr lang="en-GB"/>
              <a:t>Number 4, 5 no ground truth</a:t>
            </a:r>
            <a:endParaRPr/>
          </a:p>
          <a:p>
            <a:pPr indent="0" lvl="0" marL="0" rtl="0" algn="l">
              <a:spcBef>
                <a:spcPts val="0"/>
              </a:spcBef>
              <a:spcAft>
                <a:spcPts val="0"/>
              </a:spcAft>
              <a:buNone/>
            </a:pPr>
            <a:r>
              <a:t/>
            </a:r>
            <a:endParaRPr/>
          </a:p>
          <a:p>
            <a:pPr indent="-304800" lvl="0" marL="457200" rtl="0" algn="l">
              <a:spcBef>
                <a:spcPts val="0"/>
              </a:spcBef>
              <a:spcAft>
                <a:spcPts val="0"/>
              </a:spcAft>
              <a:buClr>
                <a:schemeClr val="dk2"/>
              </a:buClr>
              <a:buSzPts val="1200"/>
              <a:buChar char="-"/>
            </a:pPr>
            <a:r>
              <a:rPr lang="en-GB" sz="1200">
                <a:solidFill>
                  <a:schemeClr val="dk2"/>
                </a:solidFill>
              </a:rPr>
              <a:t>Completeness %</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Uniqueness % (possibility of duplicate unit address data rows. Check why?)</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Timeliness % (maybe not rly applicable since data is monthly?)</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Validity % (data format/range/type)</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Accuracy (almost impossible because we have no ground truth). Maybe when we cross check data?</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Consistency (same across different data sources)</a:t>
            </a:r>
            <a:endParaRPr sz="1200">
              <a:solidFill>
                <a:schemeClr val="dk2"/>
              </a:solidFill>
            </a:endParaRPr>
          </a:p>
          <a:p>
            <a:pPr indent="0" lvl="0" marL="0" rtl="0" algn="l">
              <a:spcBef>
                <a:spcPts val="1600"/>
              </a:spcBef>
              <a:spcAft>
                <a:spcPts val="0"/>
              </a:spcAft>
              <a:buNone/>
            </a:pPr>
            <a:r>
              <a:rPr lang="en-GB" sz="1200">
                <a:solidFill>
                  <a:schemeClr val="dk2"/>
                </a:solidFill>
              </a:rPr>
              <a:t>Confidence of data</a:t>
            </a:r>
            <a:endParaRPr sz="1200">
              <a:solidFill>
                <a:schemeClr val="dk2"/>
              </a:solidFill>
            </a:endParaRPr>
          </a:p>
          <a:p>
            <a:pPr indent="0" lvl="0" marL="0" rtl="0" algn="l">
              <a:spcBef>
                <a:spcPts val="1600"/>
              </a:spcBef>
              <a:spcAft>
                <a:spcPts val="0"/>
              </a:spcAft>
              <a:buNone/>
            </a:pPr>
            <a:r>
              <a:rPr lang="en-GB" sz="1200">
                <a:solidFill>
                  <a:schemeClr val="dk2"/>
                </a:solidFill>
              </a:rPr>
              <a:t>Value of data</a:t>
            </a:r>
            <a:endParaRPr sz="1200">
              <a:solidFill>
                <a:schemeClr val="dk2"/>
              </a:solidFill>
            </a:endParaRPr>
          </a:p>
          <a:p>
            <a:pPr indent="-298450" lvl="0" marL="457200" rtl="0" algn="l">
              <a:spcBef>
                <a:spcPts val="1600"/>
              </a:spcBef>
              <a:spcAft>
                <a:spcPts val="0"/>
              </a:spcAft>
              <a:buSzPts val="1100"/>
              <a:buChar char="-"/>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798254bb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798254bb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InfoSphere Information Analyzer: </a:t>
            </a:r>
            <a:r>
              <a:rPr lang="en-GB" u="sng">
                <a:solidFill>
                  <a:schemeClr val="hlink"/>
                </a:solidFill>
                <a:hlinkClick r:id="rId2"/>
              </a:rPr>
              <a:t>https://www.ibm.com/support/knowledgecenter/SSZJPZ_11.7.0/com.ibm.swg.im.iis.ia.product.doc/topics/c_quality_score.html</a:t>
            </a:r>
            <a:endParaRPr/>
          </a:p>
          <a:p>
            <a:pPr indent="0" lvl="0" marL="0" rtl="0" algn="l">
              <a:spcBef>
                <a:spcPts val="0"/>
              </a:spcBef>
              <a:spcAft>
                <a:spcPts val="0"/>
              </a:spcAft>
              <a:buNone/>
            </a:pPr>
            <a:r>
              <a:rPr lang="en-GB"/>
              <a:t>Simulating % completeness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448a8768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448a8768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Main point is to see whether data quality is improving over time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ffc4e297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ffc4e297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Total 10-2=8 variables</a:t>
            </a:r>
            <a:endParaRPr/>
          </a:p>
          <a:p>
            <a:pPr indent="-298450" lvl="0" marL="457200" rtl="0" algn="l">
              <a:spcBef>
                <a:spcPts val="0"/>
              </a:spcBef>
              <a:spcAft>
                <a:spcPts val="0"/>
              </a:spcAft>
              <a:buSzPts val="1100"/>
              <a:buChar char="-"/>
            </a:pPr>
            <a:r>
              <a:rPr lang="en-GB"/>
              <a:t>Excluded block and street_name from analysis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77b610d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77b610d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Show before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ffc4e29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ffc4e29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Ie. simulation of missingness did not change properties of data</a:t>
            </a:r>
            <a:endParaRPr b="1"/>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ffc4e29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ffc4e29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Importance of identifying potential type of missingness because type of imputation strategies depends on it</a:t>
            </a:r>
            <a:endParaRPr/>
          </a:p>
          <a:p>
            <a:pPr indent="0" lvl="0" marL="0" rtl="0" algn="l">
              <a:spcBef>
                <a:spcPts val="0"/>
              </a:spcBef>
              <a:spcAft>
                <a:spcPts val="0"/>
              </a:spcAft>
              <a:buNone/>
            </a:pPr>
            <a:r>
              <a:t/>
            </a:r>
            <a:endParaRPr/>
          </a:p>
          <a:p>
            <a:pPr indent="-304800" lvl="0" marL="457200" rtl="0" algn="l">
              <a:lnSpc>
                <a:spcPct val="115000"/>
              </a:lnSpc>
              <a:spcBef>
                <a:spcPts val="0"/>
              </a:spcBef>
              <a:spcAft>
                <a:spcPts val="0"/>
              </a:spcAft>
              <a:buClr>
                <a:schemeClr val="dk2"/>
              </a:buClr>
              <a:buSzPts val="1200"/>
              <a:buFont typeface="Lato"/>
              <a:buChar char="●"/>
            </a:pPr>
            <a:r>
              <a:rPr lang="en-GB" sz="1200">
                <a:solidFill>
                  <a:schemeClr val="dk2"/>
                </a:solidFill>
                <a:latin typeface="Lato"/>
                <a:ea typeface="Lato"/>
                <a:cs typeface="Lato"/>
                <a:sym typeface="Lato"/>
              </a:rPr>
              <a:t>Missing Completely at Random (MCAR)</a:t>
            </a:r>
            <a:endParaRPr sz="1200">
              <a:solidFill>
                <a:schemeClr val="dk2"/>
              </a:solidFill>
              <a:latin typeface="Lato"/>
              <a:ea typeface="Lato"/>
              <a:cs typeface="Lato"/>
              <a:sym typeface="Lato"/>
            </a:endParaRPr>
          </a:p>
          <a:p>
            <a:pPr indent="-304800" lvl="1" marL="914400" rtl="0" algn="l">
              <a:lnSpc>
                <a:spcPct val="115000"/>
              </a:lnSpc>
              <a:spcBef>
                <a:spcPts val="0"/>
              </a:spcBef>
              <a:spcAft>
                <a:spcPts val="0"/>
              </a:spcAft>
              <a:buClr>
                <a:schemeClr val="dk2"/>
              </a:buClr>
              <a:buSzPts val="1200"/>
              <a:buFont typeface="Lato"/>
              <a:buChar char="○"/>
            </a:pPr>
            <a:r>
              <a:rPr lang="en-GB" sz="1200">
                <a:solidFill>
                  <a:schemeClr val="dk2"/>
                </a:solidFill>
                <a:latin typeface="Lato"/>
                <a:ea typeface="Lato"/>
                <a:cs typeface="Lato"/>
                <a:sym typeface="Lato"/>
              </a:rPr>
              <a:t>Probability of missingness unrelated to any variables</a:t>
            </a:r>
            <a:endParaRPr sz="1200">
              <a:solidFill>
                <a:schemeClr val="dk2"/>
              </a:solidFill>
              <a:latin typeface="Lato"/>
              <a:ea typeface="Lato"/>
              <a:cs typeface="Lato"/>
              <a:sym typeface="Lato"/>
            </a:endParaRPr>
          </a:p>
          <a:p>
            <a:pPr indent="-304800" lvl="0" marL="457200" rtl="0" algn="l">
              <a:lnSpc>
                <a:spcPct val="115000"/>
              </a:lnSpc>
              <a:spcBef>
                <a:spcPts val="0"/>
              </a:spcBef>
              <a:spcAft>
                <a:spcPts val="0"/>
              </a:spcAft>
              <a:buClr>
                <a:schemeClr val="dk2"/>
              </a:buClr>
              <a:buSzPts val="1200"/>
              <a:buFont typeface="Lato"/>
              <a:buChar char="●"/>
            </a:pPr>
            <a:r>
              <a:rPr lang="en-GB" sz="1200">
                <a:solidFill>
                  <a:schemeClr val="dk2"/>
                </a:solidFill>
                <a:latin typeface="Lato"/>
                <a:ea typeface="Lato"/>
                <a:cs typeface="Lato"/>
                <a:sym typeface="Lato"/>
              </a:rPr>
              <a:t>Missing at Random (MAR)</a:t>
            </a:r>
            <a:endParaRPr sz="1200">
              <a:solidFill>
                <a:schemeClr val="dk2"/>
              </a:solidFill>
              <a:latin typeface="Lato"/>
              <a:ea typeface="Lato"/>
              <a:cs typeface="Lato"/>
              <a:sym typeface="Lato"/>
            </a:endParaRPr>
          </a:p>
          <a:p>
            <a:pPr indent="-304800" lvl="1" marL="914400" rtl="0" algn="l">
              <a:lnSpc>
                <a:spcPct val="115000"/>
              </a:lnSpc>
              <a:spcBef>
                <a:spcPts val="0"/>
              </a:spcBef>
              <a:spcAft>
                <a:spcPts val="0"/>
              </a:spcAft>
              <a:buClr>
                <a:schemeClr val="dk2"/>
              </a:buClr>
              <a:buSzPts val="1200"/>
              <a:buFont typeface="Lato"/>
              <a:buChar char="○"/>
            </a:pPr>
            <a:r>
              <a:rPr lang="en-GB" sz="1200">
                <a:solidFill>
                  <a:schemeClr val="dk2"/>
                </a:solidFill>
                <a:latin typeface="Lato"/>
                <a:ea typeface="Lato"/>
                <a:cs typeface="Lato"/>
                <a:sym typeface="Lato"/>
              </a:rPr>
              <a:t>Probability of missingness related to certain variables</a:t>
            </a:r>
            <a:endParaRPr sz="1200">
              <a:solidFill>
                <a:schemeClr val="dk2"/>
              </a:solidFill>
              <a:latin typeface="Lato"/>
              <a:ea typeface="Lato"/>
              <a:cs typeface="Lato"/>
              <a:sym typeface="Lato"/>
            </a:endParaRPr>
          </a:p>
          <a:p>
            <a:pPr indent="-304800" lvl="0" marL="457200" rtl="0" algn="l">
              <a:lnSpc>
                <a:spcPct val="115000"/>
              </a:lnSpc>
              <a:spcBef>
                <a:spcPts val="0"/>
              </a:spcBef>
              <a:spcAft>
                <a:spcPts val="0"/>
              </a:spcAft>
              <a:buClr>
                <a:schemeClr val="dk2"/>
              </a:buClr>
              <a:buSzPts val="1200"/>
              <a:buFont typeface="Lato"/>
              <a:buChar char="●"/>
            </a:pPr>
            <a:r>
              <a:rPr lang="en-GB" sz="1200">
                <a:solidFill>
                  <a:schemeClr val="dk2"/>
                </a:solidFill>
                <a:latin typeface="Lato"/>
                <a:ea typeface="Lato"/>
                <a:cs typeface="Lato"/>
                <a:sym typeface="Lato"/>
              </a:rPr>
              <a:t>Missing Not at Random (MNAR)</a:t>
            </a:r>
            <a:endParaRPr sz="1200">
              <a:solidFill>
                <a:schemeClr val="dk2"/>
              </a:solidFill>
              <a:latin typeface="Lato"/>
              <a:ea typeface="Lato"/>
              <a:cs typeface="Lato"/>
              <a:sym typeface="Lato"/>
            </a:endParaRPr>
          </a:p>
          <a:p>
            <a:pPr indent="-304800" lvl="1" marL="914400" rtl="0" algn="l">
              <a:lnSpc>
                <a:spcPct val="115000"/>
              </a:lnSpc>
              <a:spcBef>
                <a:spcPts val="0"/>
              </a:spcBef>
              <a:spcAft>
                <a:spcPts val="0"/>
              </a:spcAft>
              <a:buClr>
                <a:schemeClr val="dk2"/>
              </a:buClr>
              <a:buSzPts val="1200"/>
              <a:buFont typeface="Lato"/>
              <a:buChar char="○"/>
            </a:pPr>
            <a:r>
              <a:rPr lang="en-GB" sz="1200">
                <a:solidFill>
                  <a:schemeClr val="dk2"/>
                </a:solidFill>
                <a:latin typeface="Lato"/>
                <a:ea typeface="Lato"/>
                <a:cs typeface="Lato"/>
                <a:sym typeface="Lato"/>
              </a:rPr>
              <a:t>Probability of missingness depends on the missing value itself</a:t>
            </a:r>
            <a:endParaRPr sz="1200">
              <a:solidFill>
                <a:schemeClr val="dk2"/>
              </a:solidFill>
              <a:latin typeface="Lato"/>
              <a:ea typeface="Lato"/>
              <a:cs typeface="Lato"/>
              <a:sym typeface="Lato"/>
            </a:endParaRPr>
          </a:p>
          <a:p>
            <a:pPr indent="0" lvl="0" marL="0" rtl="0" algn="l">
              <a:spcBef>
                <a:spcPts val="1600"/>
              </a:spcBef>
              <a:spcAft>
                <a:spcPts val="0"/>
              </a:spcAft>
              <a:buNone/>
            </a:pPr>
            <a:r>
              <a:t/>
            </a: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ffc4e29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ffc4e29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Only can have indicator of MAR/MCAR missingness</a:t>
            </a:r>
            <a:endParaRPr/>
          </a:p>
          <a:p>
            <a:pPr indent="-298450" lvl="0" marL="457200" rtl="0" algn="l">
              <a:spcBef>
                <a:spcPts val="0"/>
              </a:spcBef>
              <a:spcAft>
                <a:spcPts val="0"/>
              </a:spcAft>
              <a:buSzPts val="1100"/>
              <a:buChar char="●"/>
            </a:pPr>
            <a:r>
              <a:rPr lang="en-GB"/>
              <a:t>Almost impossible to prove MNAR unless with expert guidance</a:t>
            </a:r>
            <a:endParaRPr/>
          </a:p>
          <a:p>
            <a:pPr indent="-298450" lvl="0" marL="457200" rtl="0" algn="l">
              <a:spcBef>
                <a:spcPts val="0"/>
              </a:spcBef>
              <a:spcAft>
                <a:spcPts val="0"/>
              </a:spcAft>
              <a:buSzPts val="1100"/>
              <a:buChar char="●"/>
            </a:pPr>
            <a:r>
              <a:rPr b="1" lang="en-GB" u="sng"/>
              <a:t>If really cannot usually people will just assume MAR</a:t>
            </a:r>
            <a:endParaRPr b="1" u="sng"/>
          </a:p>
          <a:p>
            <a:pPr indent="-298450" lvl="0" marL="457200" rtl="0" algn="l">
              <a:spcBef>
                <a:spcPts val="0"/>
              </a:spcBef>
              <a:spcAft>
                <a:spcPts val="0"/>
              </a:spcAft>
              <a:buSzPts val="1100"/>
              <a:buChar char="●"/>
            </a:pPr>
            <a:r>
              <a:rPr lang="en-GB"/>
              <a:t>Main downside: will go OOM if too many data rows are involved. E.g. &gt; 10k</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GB"/>
              <a:t>Depends on user data</a:t>
            </a:r>
            <a:endParaRPr/>
          </a:p>
          <a:p>
            <a:pPr indent="-298450" lvl="0" marL="457200" rtl="0" algn="l">
              <a:spcBef>
                <a:spcPts val="0"/>
              </a:spcBef>
              <a:spcAft>
                <a:spcPts val="0"/>
              </a:spcAft>
              <a:buSzPts val="1100"/>
              <a:buChar char="-"/>
            </a:pPr>
            <a:r>
              <a:rPr lang="en-GB"/>
              <a:t>E.g. 2. Do larger values tend to be missing?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02b60b88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02b60b88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Can only help to reject that data is MCAR</a:t>
            </a:r>
            <a:endParaRPr/>
          </a:p>
          <a:p>
            <a:pPr indent="-298450" lvl="0" marL="457200" rtl="0" algn="l">
              <a:spcBef>
                <a:spcPts val="0"/>
              </a:spcBef>
              <a:spcAft>
                <a:spcPts val="0"/>
              </a:spcAft>
              <a:buSzPts val="1100"/>
              <a:buChar char="●"/>
            </a:pPr>
            <a:r>
              <a:rPr lang="en-GB"/>
              <a:t>These tests can only be indicative of whether data is MCAR or not</a:t>
            </a:r>
            <a:endParaRPr/>
          </a:p>
          <a:p>
            <a:pPr indent="-298450" lvl="0" marL="457200" rtl="0" algn="l">
              <a:spcBef>
                <a:spcPts val="0"/>
              </a:spcBef>
              <a:spcAft>
                <a:spcPts val="0"/>
              </a:spcAft>
              <a:buSzPts val="1100"/>
              <a:buChar char="●"/>
            </a:pPr>
            <a:r>
              <a:rPr lang="en-GB"/>
              <a:t>No 100% way to find out data missingness mechanism</a:t>
            </a:r>
            <a:endParaRPr b="1" u="sng"/>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ffc4e297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ffc4e297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First you do EDA and have experts to roughly identify where missing values tend to range</a:t>
            </a:r>
            <a:endParaRPr/>
          </a:p>
          <a:p>
            <a:pPr indent="-298450" lvl="0" marL="457200" rtl="0" algn="l">
              <a:spcBef>
                <a:spcPts val="0"/>
              </a:spcBef>
              <a:spcAft>
                <a:spcPts val="0"/>
              </a:spcAft>
              <a:buSzPts val="1100"/>
              <a:buChar char="●"/>
            </a:pPr>
            <a:r>
              <a:rPr lang="en-GB"/>
              <a:t>Kaplan-Meier estimation of marginal distribution and response weights</a:t>
            </a:r>
            <a:endParaRPr/>
          </a:p>
          <a:p>
            <a:pPr indent="-298450" lvl="0" marL="457200" rtl="0" algn="l">
              <a:spcBef>
                <a:spcPts val="0"/>
              </a:spcBef>
              <a:spcAft>
                <a:spcPts val="0"/>
              </a:spcAft>
              <a:buSzPts val="1100"/>
              <a:buChar char="●"/>
            </a:pPr>
            <a:r>
              <a:rPr lang="en-GB"/>
              <a:t>Both models estimate δ. Then imputed values under MAR models (e.g. PMM) and add a simple shift parameter δ to the missing data to account for shift/scale/shape bias in distribution of missing data</a:t>
            </a:r>
            <a:endParaRPr/>
          </a:p>
          <a:p>
            <a:pPr indent="-298450" lvl="0" marL="457200" rtl="0" algn="l">
              <a:spcBef>
                <a:spcPts val="0"/>
              </a:spcBef>
              <a:spcAft>
                <a:spcPts val="0"/>
              </a:spcAft>
              <a:buSzPts val="1100"/>
              <a:buChar char="●"/>
            </a:pPr>
            <a:r>
              <a:rPr lang="en-GB"/>
              <a:t>Sensitivity analysis comes in when you compare results under different values of δ</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Both different in their way of calculating joint distribution P(Y,R)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2"/>
              </a:rPr>
              <a:t>https://www.idescat.cat/sort/sort372/37.2.2.satty-mwambi.pdf</a:t>
            </a:r>
            <a:endParaRPr/>
          </a:p>
          <a:p>
            <a:pPr indent="0" lvl="0" marL="0" rtl="0" algn="l">
              <a:spcBef>
                <a:spcPts val="0"/>
              </a:spcBef>
              <a:spcAft>
                <a:spcPts val="0"/>
              </a:spcAft>
              <a:buNone/>
            </a:pPr>
            <a:r>
              <a:rPr lang="en-GB" u="sng">
                <a:solidFill>
                  <a:schemeClr val="hlink"/>
                </a:solidFill>
                <a:hlinkClick r:id="rId3"/>
              </a:rPr>
              <a:t>https://stefvanbuuren.name/fimd/sec-nonignorable.html#sec:nonignorableoverview</a:t>
            </a:r>
            <a:endParaRPr/>
          </a:p>
          <a:p>
            <a:pPr indent="0" lvl="0" marL="0" rtl="0" algn="l">
              <a:spcBef>
                <a:spcPts val="0"/>
              </a:spcBef>
              <a:spcAft>
                <a:spcPts val="0"/>
              </a:spcAft>
              <a:buNone/>
            </a:pPr>
            <a:r>
              <a:rPr lang="en-GB" u="sng">
                <a:solidFill>
                  <a:schemeClr val="hlink"/>
                </a:solidFill>
                <a:hlinkClick r:id="rId4"/>
              </a:rPr>
              <a:t>https://cran.r-project.org/web/packages/miceMNAR/miceMNAR.pdf</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2ef64f5ac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2ef64f5ac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7845f6d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7845f6d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First you do EDA and have experts to roughly identify where missing values tend to range</a:t>
            </a:r>
            <a:endParaRPr/>
          </a:p>
          <a:p>
            <a:pPr indent="-298450" lvl="0" marL="457200" rtl="0" algn="l">
              <a:spcBef>
                <a:spcPts val="0"/>
              </a:spcBef>
              <a:spcAft>
                <a:spcPts val="0"/>
              </a:spcAft>
              <a:buSzPts val="1100"/>
              <a:buChar char="●"/>
            </a:pPr>
            <a:r>
              <a:rPr lang="en-GB"/>
              <a:t>Both models estimate δ. Then imputed values under MAR models (e.g. PMM) and add a simple shift parameter δ to the missing data to account for shift/scale/shape bias in distribution of missing data</a:t>
            </a:r>
            <a:endParaRPr/>
          </a:p>
          <a:p>
            <a:pPr indent="-298450" lvl="0" marL="457200" rtl="0" algn="l">
              <a:spcBef>
                <a:spcPts val="0"/>
              </a:spcBef>
              <a:spcAft>
                <a:spcPts val="0"/>
              </a:spcAft>
              <a:buSzPts val="1100"/>
              <a:buChar char="●"/>
            </a:pPr>
            <a:r>
              <a:rPr lang="en-GB"/>
              <a:t>Sensitivity analysis comes in when you compare results under different values of δ</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Both different in their way of calculating joint distribution P(Y,R)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accent5"/>
                </a:solidFill>
                <a:hlinkClick r:id="rId2"/>
              </a:rPr>
              <a:t>https://www.idescat.cat/sort/sort372/37.2.2.satty-mwambi.pdf</a:t>
            </a:r>
            <a:endParaRPr/>
          </a:p>
          <a:p>
            <a:pPr indent="0" lvl="0" marL="0" rtl="0" algn="l">
              <a:spcBef>
                <a:spcPts val="0"/>
              </a:spcBef>
              <a:spcAft>
                <a:spcPts val="0"/>
              </a:spcAft>
              <a:buNone/>
            </a:pPr>
            <a:r>
              <a:rPr lang="en-GB" u="sng">
                <a:solidFill>
                  <a:schemeClr val="accent5"/>
                </a:solidFill>
                <a:hlinkClick r:id="rId3"/>
              </a:rPr>
              <a:t>https://stefvanbuuren.name/fimd/sec-nonignorable.html#sec:nonignorableoverview</a:t>
            </a:r>
            <a:endParaRPr/>
          </a:p>
          <a:p>
            <a:pPr indent="0" lvl="0" marL="0" rtl="0" algn="l">
              <a:spcBef>
                <a:spcPts val="0"/>
              </a:spcBef>
              <a:spcAft>
                <a:spcPts val="0"/>
              </a:spcAft>
              <a:buNone/>
            </a:pPr>
            <a:r>
              <a:rPr lang="en-GB" u="sng">
                <a:solidFill>
                  <a:schemeClr val="accent5"/>
                </a:solidFill>
                <a:hlinkClick r:id="rId4"/>
              </a:rPr>
              <a:t>https://cran.r-project.org/web/packages/miceMNAR/miceMNAR.pdf</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ffc4e297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ffc4e297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NRMSE between 0 and 1</a:t>
            </a:r>
            <a:endParaRPr/>
          </a:p>
          <a:p>
            <a:pPr indent="-298450" lvl="1" marL="914400" rtl="0" algn="l">
              <a:spcBef>
                <a:spcPts val="0"/>
              </a:spcBef>
              <a:spcAft>
                <a:spcPts val="0"/>
              </a:spcAft>
              <a:buSzPts val="1100"/>
              <a:buChar char="-"/>
            </a:pPr>
            <a:r>
              <a:rPr lang="en-GB"/>
              <a:t>0 = perfect imputation</a:t>
            </a:r>
            <a:endParaRPr/>
          </a:p>
          <a:p>
            <a:pPr indent="-298450" lvl="1" marL="914400" rtl="0" algn="l">
              <a:spcBef>
                <a:spcPts val="0"/>
              </a:spcBef>
              <a:spcAft>
                <a:spcPts val="0"/>
              </a:spcAft>
              <a:buSzPts val="1100"/>
              <a:buChar char="-"/>
            </a:pPr>
            <a:r>
              <a:rPr lang="en-GB"/>
              <a:t>1 = as good as mean imputation (aka useless)</a:t>
            </a:r>
            <a:endParaRPr/>
          </a:p>
          <a:p>
            <a:pPr indent="-298450" lvl="1" marL="914400" rtl="0" algn="l">
              <a:spcBef>
                <a:spcPts val="0"/>
              </a:spcBef>
              <a:spcAft>
                <a:spcPts val="0"/>
              </a:spcAft>
              <a:buSzPts val="1100"/>
              <a:buChar char="-"/>
            </a:pPr>
            <a:r>
              <a:rPr lang="en-GB"/>
              <a:t>For continuous variables</a:t>
            </a:r>
            <a:endParaRPr/>
          </a:p>
          <a:p>
            <a:pPr indent="-298450" lvl="0" marL="457200" rtl="0" algn="l">
              <a:spcBef>
                <a:spcPts val="0"/>
              </a:spcBef>
              <a:spcAft>
                <a:spcPts val="0"/>
              </a:spcAft>
              <a:buSzPts val="1100"/>
              <a:buChar char="-"/>
            </a:pPr>
            <a:r>
              <a:rPr lang="en-GB"/>
              <a:t>PFC</a:t>
            </a:r>
            <a:endParaRPr/>
          </a:p>
          <a:p>
            <a:pPr indent="-298450" lvl="1" marL="914400" rtl="0" algn="l">
              <a:spcBef>
                <a:spcPts val="0"/>
              </a:spcBef>
              <a:spcAft>
                <a:spcPts val="0"/>
              </a:spcAft>
              <a:buSzPts val="1100"/>
              <a:buChar char="-"/>
            </a:pPr>
            <a:r>
              <a:rPr lang="en-GB"/>
              <a:t>Percentage of false classification</a:t>
            </a:r>
            <a:endParaRPr/>
          </a:p>
          <a:p>
            <a:pPr indent="-298450" lvl="1" marL="914400" rtl="0" algn="l">
              <a:spcBef>
                <a:spcPts val="0"/>
              </a:spcBef>
              <a:spcAft>
                <a:spcPts val="0"/>
              </a:spcAft>
              <a:buSzPts val="1100"/>
              <a:buChar char="-"/>
            </a:pPr>
            <a:r>
              <a:rPr lang="en-GB"/>
              <a:t>For categorical variables (can leave data in factor form)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ffc4e297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ffc4e297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6d2b7f1f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6d2b7f1f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statistics, latent variables are variables that are not directly observed but are rather inferred from other variables that are observed. Mathematical models that aim to explain observed variables in terms of latent variables are called latent variable models</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777b610d2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77b610d2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https://camo.githubusercontent.com/22cf4bccd4e6910fe5858118bb371dda3565a415/68747470733a2f2f63646e2d696d616765732d312e6d656469756d2e636f6d2f6d61782f3539322f312a69306f386d6a4666436e2d754437392d463143716b772e706e67</a:t>
            </a:r>
            <a:endParaRPr/>
          </a:p>
          <a:p>
            <a:pPr indent="-298450" lvl="0" marL="457200" rtl="0" algn="l">
              <a:spcBef>
                <a:spcPts val="0"/>
              </a:spcBef>
              <a:spcAft>
                <a:spcPts val="0"/>
              </a:spcAft>
              <a:buSzPts val="1100"/>
              <a:buChar char="●"/>
            </a:pPr>
            <a:r>
              <a:rPr lang="en-GB"/>
              <a:t>Develop different trees from the same dataset</a:t>
            </a:r>
            <a:endParaRPr/>
          </a:p>
          <a:p>
            <a:pPr indent="-298450" lvl="0" marL="457200" rtl="0" algn="l">
              <a:spcBef>
                <a:spcPts val="0"/>
              </a:spcBef>
              <a:spcAft>
                <a:spcPts val="0"/>
              </a:spcAft>
              <a:buSzPts val="1100"/>
              <a:buChar char="●"/>
            </a:pPr>
            <a:r>
              <a:rPr lang="en-GB"/>
              <a:t>Voting system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8494058e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494058e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Have a centroid in each cluster</a:t>
            </a:r>
            <a:endParaRPr/>
          </a:p>
          <a:p>
            <a:pPr indent="-298450" lvl="0" marL="457200" rtl="0" algn="l">
              <a:spcBef>
                <a:spcPts val="0"/>
              </a:spcBef>
              <a:spcAft>
                <a:spcPts val="0"/>
              </a:spcAft>
              <a:buSzPts val="1100"/>
              <a:buChar char="●"/>
            </a:pPr>
            <a:r>
              <a:rPr lang="en-GB"/>
              <a:t>Ideally the aim is to have clusters as tight as possible and be as distant as possible from the other clusters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3c8f4c5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3c8f4c5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8448a8768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448a8768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8448a8768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8448a8768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General desc - NRMSE is pretty stable and low. But PFC results for the last 3 mrthods are terrible</a:t>
            </a:r>
            <a:endParaRPr/>
          </a:p>
          <a:p>
            <a:pPr indent="-298450" lvl="0" marL="457200" rtl="0" algn="l">
              <a:spcBef>
                <a:spcPts val="0"/>
              </a:spcBef>
              <a:spcAft>
                <a:spcPts val="0"/>
              </a:spcAft>
              <a:buSzPts val="1100"/>
              <a:buChar char="●"/>
            </a:pPr>
            <a:r>
              <a:rPr lang="en-GB"/>
              <a:t>Mean/mode produces the worst result. Because this method will introduce bias to the data, it may make the dataset worse off than before</a:t>
            </a:r>
            <a:endParaRPr/>
          </a:p>
          <a:p>
            <a:pPr indent="-298450" lvl="0" marL="457200" rtl="0" algn="l">
              <a:spcBef>
                <a:spcPts val="0"/>
              </a:spcBef>
              <a:spcAft>
                <a:spcPts val="0"/>
              </a:spcAft>
              <a:buSzPts val="1100"/>
              <a:buChar char="●"/>
            </a:pPr>
            <a:r>
              <a:rPr lang="en-GB"/>
              <a:t>Followed by Bayesian PCA. because it is not meant to be used for categorical data, and that includes encoded ones. But it worked well for numerical data</a:t>
            </a:r>
            <a:endParaRPr/>
          </a:p>
          <a:p>
            <a:pPr indent="-298450" lvl="1" marL="914400" rtl="0" algn="l">
              <a:spcBef>
                <a:spcPts val="0"/>
              </a:spcBef>
              <a:spcAft>
                <a:spcPts val="0"/>
              </a:spcAft>
              <a:buSzPts val="1100"/>
              <a:buChar char="○"/>
            </a:pPr>
            <a:r>
              <a:rPr b="1" lang="en-GB"/>
              <a:t>Ordinal data → gower distance has the ability to consider ordinal data</a:t>
            </a:r>
            <a:endParaRPr b="1"/>
          </a:p>
          <a:p>
            <a:pPr indent="-298450" lvl="0" marL="457200" rtl="0" algn="l">
              <a:spcBef>
                <a:spcPts val="0"/>
              </a:spcBef>
              <a:spcAft>
                <a:spcPts val="0"/>
              </a:spcAft>
              <a:buSzPts val="1100"/>
              <a:buChar char="●"/>
            </a:pPr>
            <a:r>
              <a:rPr lang="en-GB"/>
              <a:t>Followed by FAMD. potentially it may be because SVD reduces the representative power of the dataset. FAMD and Bayesian PCA has potential to predict well for numerical variables, but not categorical variables</a:t>
            </a:r>
            <a:endParaRPr/>
          </a:p>
          <a:p>
            <a:pPr indent="-298450" lvl="0" marL="457200" rtl="0" algn="l">
              <a:spcBef>
                <a:spcPts val="0"/>
              </a:spcBef>
              <a:spcAft>
                <a:spcPts val="0"/>
              </a:spcAft>
              <a:buSzPts val="1100"/>
              <a:buChar char="●"/>
            </a:pPr>
            <a:r>
              <a:rPr lang="en-GB"/>
              <a:t>Iterative random forests and CART MICE produce the best result. Can deduce that decision tree based algorithms work very well for this dataset. KNN too. And this is supported by other researches which found similar findings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76d2b7f1f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6d2b7f1f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One observation in dataset</a:t>
            </a:r>
            <a:endParaRPr/>
          </a:p>
          <a:p>
            <a:pPr indent="-298450" lvl="0" marL="457200" rtl="0" algn="l">
              <a:spcBef>
                <a:spcPts val="0"/>
              </a:spcBef>
              <a:spcAft>
                <a:spcPts val="0"/>
              </a:spcAft>
              <a:buSzPts val="1100"/>
              <a:buChar char="●"/>
            </a:pPr>
            <a:r>
              <a:rPr lang="en-GB"/>
              <a:t>The closer you are, the better the imputation</a:t>
            </a:r>
            <a:endParaRPr/>
          </a:p>
          <a:p>
            <a:pPr indent="-298450" lvl="0" marL="457200" rtl="0" algn="l">
              <a:spcBef>
                <a:spcPts val="0"/>
              </a:spcBef>
              <a:spcAft>
                <a:spcPts val="0"/>
              </a:spcAft>
              <a:buSzPts val="1100"/>
              <a:buChar char="●"/>
            </a:pPr>
            <a:r>
              <a:rPr lang="en-GB"/>
              <a:t>One example. Lease_commence_date and resale_price are missing</a:t>
            </a:r>
            <a:endParaRPr/>
          </a:p>
          <a:p>
            <a:pPr indent="-298450" lvl="0" marL="457200" rtl="0" algn="l">
              <a:spcBef>
                <a:spcPts val="0"/>
              </a:spcBef>
              <a:spcAft>
                <a:spcPts val="0"/>
              </a:spcAft>
              <a:buSzPts val="1100"/>
              <a:buChar char="●"/>
            </a:pPr>
            <a:r>
              <a:rPr lang="en-GB"/>
              <a:t>Supports the previous slide’s reasonings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2ef64f5ac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2ef64f5ac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With significant amount of missingness, first question is how to quantify it?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8448a8768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8448a8768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Bring back EDA. a lot </a:t>
            </a:r>
            <a:r>
              <a:rPr lang="en-GB"/>
              <a:t>don't</a:t>
            </a:r>
            <a:r>
              <a:rPr lang="en-GB"/>
              <a:t> fit normal dist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777b610d2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77b610d2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Pros and cons of each strategy</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778f32488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778f32488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is a pair of the most similar units in the dataset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802b60b88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802b60b88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GB"/>
              <a:t>Hard clustering: </a:t>
            </a:r>
            <a:r>
              <a:rPr lang="en-GB"/>
              <a:t>each data point either belongs to a cluster completely or not. E.g. a person to be put into male/female cluster</a:t>
            </a:r>
            <a:endParaRPr/>
          </a:p>
          <a:p>
            <a:pPr indent="-298450" lvl="1" marL="914400" rtl="0" algn="l">
              <a:spcBef>
                <a:spcPts val="0"/>
              </a:spcBef>
              <a:spcAft>
                <a:spcPts val="0"/>
              </a:spcAft>
              <a:buSzPts val="1100"/>
              <a:buChar char="○"/>
            </a:pPr>
            <a:r>
              <a:rPr lang="en-GB"/>
              <a:t>Centroid models: closeness determined by data point’s distance to centroid of clusters</a:t>
            </a:r>
            <a:endParaRPr/>
          </a:p>
          <a:p>
            <a:pPr indent="-298450" lvl="1" marL="914400" rtl="0" algn="l">
              <a:spcBef>
                <a:spcPts val="0"/>
              </a:spcBef>
              <a:spcAft>
                <a:spcPts val="0"/>
              </a:spcAft>
              <a:buSzPts val="1100"/>
              <a:buChar char="○"/>
            </a:pPr>
            <a:r>
              <a:rPr lang="en-GB"/>
              <a:t>Connectivity: data points closer in data space exhibit more similarity to each other than data points far away.</a:t>
            </a:r>
            <a:endParaRPr/>
          </a:p>
          <a:p>
            <a:pPr indent="-298450" lvl="0" marL="457200" rtl="0" algn="l">
              <a:spcBef>
                <a:spcPts val="0"/>
              </a:spcBef>
              <a:spcAft>
                <a:spcPts val="0"/>
              </a:spcAft>
              <a:buSzPts val="1100"/>
              <a:buChar char="●"/>
            </a:pPr>
            <a:r>
              <a:rPr b="1" lang="en-GB"/>
              <a:t>S</a:t>
            </a:r>
            <a:r>
              <a:rPr b="1" lang="en-GB"/>
              <a:t>oft clustering: </a:t>
            </a:r>
            <a:r>
              <a:rPr lang="en-GB"/>
              <a:t>probability or likelihood of data point to be in clusters assigned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802b60b88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802b60b88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Intrinsic more for our case because we have no ground truth</a:t>
            </a:r>
            <a:endParaRPr/>
          </a:p>
          <a:p>
            <a:pPr indent="0" lvl="0" marL="0" rtl="0" algn="l">
              <a:spcBef>
                <a:spcPts val="0"/>
              </a:spcBef>
              <a:spcAft>
                <a:spcPts val="0"/>
              </a:spcAft>
              <a:buNone/>
            </a:pPr>
            <a:r>
              <a:rPr lang="en-GB" u="sng">
                <a:solidFill>
                  <a:schemeClr val="hlink"/>
                </a:solidFill>
                <a:hlinkClick r:id="rId2"/>
              </a:rPr>
              <a:t>https://www.datanovia.com/en/lessons/cluster-validation-statistics-must-know-methods/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778f3248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78f3248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No need to consider fuzzy c-means/k-means because they cannot </a:t>
            </a:r>
            <a:r>
              <a:rPr lang="en-GB"/>
              <a:t>accommodate</a:t>
            </a:r>
            <a:r>
              <a:rPr lang="en-GB"/>
              <a:t> for categorical variables</a:t>
            </a:r>
            <a:endParaRPr/>
          </a:p>
          <a:p>
            <a:pPr indent="-298450" lvl="0" marL="457200" rtl="0" algn="l">
              <a:spcBef>
                <a:spcPts val="0"/>
              </a:spcBef>
              <a:spcAft>
                <a:spcPts val="0"/>
              </a:spcAft>
              <a:buSzPts val="1100"/>
              <a:buChar char="●"/>
            </a:pPr>
            <a:r>
              <a:rPr lang="en-GB"/>
              <a:t>In this case hierarchical clustering is more suited for the data</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8448a8768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8448a8768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EDA is meaningful if people is familiar is dataset is doing it</a:t>
            </a:r>
            <a:endParaRPr/>
          </a:p>
          <a:p>
            <a:pPr indent="-298450" lvl="0" marL="457200" rtl="0" algn="l">
              <a:spcBef>
                <a:spcPts val="0"/>
              </a:spcBef>
              <a:spcAft>
                <a:spcPts val="0"/>
              </a:spcAft>
              <a:buSzPts val="1100"/>
              <a:buChar char="-"/>
            </a:pPr>
            <a:r>
              <a:rPr lang="en-GB"/>
              <a:t>Data is stochastically distributed. Affects the techniques chosen to impute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778f32488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778f32488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EDA is meaningful if people is familiar is dataset is doing it</a:t>
            </a:r>
            <a:endParaRPr/>
          </a:p>
          <a:p>
            <a:pPr indent="-298450" lvl="0" marL="457200" rtl="0" algn="l">
              <a:spcBef>
                <a:spcPts val="0"/>
              </a:spcBef>
              <a:spcAft>
                <a:spcPts val="0"/>
              </a:spcAft>
              <a:buSzPts val="1100"/>
              <a:buChar char="-"/>
            </a:pPr>
            <a:r>
              <a:rPr lang="en-GB"/>
              <a:t>Data is stochastically distributed. Affects the techniques chosen to impute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7ffc4e2978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7ffc4e2978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777b610d2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77b610d2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2ef64f5ac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2ef64f5ac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7ffc4e297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7ffc4e297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https://arxiv.org/pdf/1105.0828.pdf</a:t>
            </a:r>
            <a:endParaRPr/>
          </a:p>
          <a:p>
            <a:pPr indent="-298450" lvl="0" marL="457200" rtl="0" algn="l">
              <a:spcBef>
                <a:spcPts val="0"/>
              </a:spcBef>
              <a:spcAft>
                <a:spcPts val="0"/>
              </a:spcAft>
              <a:buSzPts val="1100"/>
              <a:buChar char="-"/>
            </a:pPr>
            <a:r>
              <a:rPr lang="en-GB"/>
              <a:t>In video by statquest:</a:t>
            </a:r>
            <a:endParaRPr/>
          </a:p>
          <a:p>
            <a:pPr indent="-298450" lvl="1" marL="914400" rtl="0" algn="l">
              <a:spcBef>
                <a:spcPts val="0"/>
              </a:spcBef>
              <a:spcAft>
                <a:spcPts val="0"/>
              </a:spcAft>
              <a:buSzPts val="1100"/>
              <a:buChar char="-"/>
            </a:pPr>
            <a:r>
              <a:rPr lang="en-GB"/>
              <a:t>There will be proximity matrix</a:t>
            </a:r>
            <a:endParaRPr/>
          </a:p>
          <a:p>
            <a:pPr indent="-298450" lvl="1" marL="914400" rtl="0" algn="l">
              <a:spcBef>
                <a:spcPts val="0"/>
              </a:spcBef>
              <a:spcAft>
                <a:spcPts val="0"/>
              </a:spcAft>
              <a:buSzPts val="1100"/>
              <a:buChar char="-"/>
            </a:pPr>
            <a:r>
              <a:rPr lang="en-GB"/>
              <a:t>At the end of training random forest, when a new obs comes in it will be fitted and see which nodes are nearest to it based on proximity matrix</a:t>
            </a:r>
            <a:endParaRPr/>
          </a:p>
          <a:p>
            <a:pPr indent="-298450" lvl="1" marL="914400" rtl="0" algn="l">
              <a:spcBef>
                <a:spcPts val="0"/>
              </a:spcBef>
              <a:spcAft>
                <a:spcPts val="0"/>
              </a:spcAft>
              <a:buSzPts val="1100"/>
              <a:buChar char="-"/>
            </a:pPr>
            <a:r>
              <a:rPr lang="en-GB"/>
              <a:t>Then do a ‘voting’ to see which variable fits best (freq x weight)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7ffc4e297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7ffc4e297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7ffc4e2978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7ffc4e2978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7ffc4e297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7ffc4e297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http://elisedusseldorp.nl/elise/wp-content/uploads/2018/05/Doove2014CSDA.pdf</a:t>
            </a:r>
            <a:endParaRPr/>
          </a:p>
          <a:p>
            <a:pPr indent="-298450" lvl="0" marL="457200" rtl="0" algn="l">
              <a:spcBef>
                <a:spcPts val="0"/>
              </a:spcBef>
              <a:spcAft>
                <a:spcPts val="0"/>
              </a:spcAft>
              <a:buSzPts val="1100"/>
              <a:buChar char="-"/>
            </a:pPr>
            <a:r>
              <a:rPr lang="en-GB"/>
              <a:t>Work from the variables with least amount of missing values</a:t>
            </a:r>
            <a:endParaRPr/>
          </a:p>
          <a:p>
            <a:pPr indent="-298450" lvl="0" marL="457200" rtl="0" algn="l">
              <a:spcBef>
                <a:spcPts val="0"/>
              </a:spcBef>
              <a:spcAft>
                <a:spcPts val="0"/>
              </a:spcAft>
              <a:buSzPts val="1100"/>
              <a:buChar char="-"/>
            </a:pPr>
            <a:r>
              <a:rPr lang="en-GB"/>
              <a:t>Clusters represent the nodes with donors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7ffc4e297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ffc4e297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http://elisedusseldorp.nl/elise/wp-content/uploads/2018/05/Doove2014CSDA.pdf</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7ffc4e297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7ffc4e297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https://www.researchgate.net/publication/309336197_Imputation_with_the_R_package_VIM</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7ffc4e297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7ffc4e297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http://rstudio-pubs-static.s3.amazonaws.com/233370_56612580566d4c46a10ff2f70fa858a4.html</a:t>
            </a:r>
            <a:endParaRPr/>
          </a:p>
          <a:p>
            <a:pPr indent="-298450" lvl="0" marL="457200" rtl="0" algn="l">
              <a:spcBef>
                <a:spcPts val="0"/>
              </a:spcBef>
              <a:spcAft>
                <a:spcPts val="0"/>
              </a:spcAft>
              <a:buSzPts val="1100"/>
              <a:buChar char="●"/>
            </a:pPr>
            <a:r>
              <a:rPr lang="en-GB"/>
              <a:t>Additive regression:</a:t>
            </a:r>
            <a:endParaRPr/>
          </a:p>
          <a:p>
            <a:pPr indent="-298450" lvl="1" marL="914400" rtl="0" algn="l">
              <a:spcBef>
                <a:spcPts val="0"/>
              </a:spcBef>
              <a:spcAft>
                <a:spcPts val="0"/>
              </a:spcAft>
              <a:buSzPts val="1100"/>
              <a:buChar char="○"/>
            </a:pPr>
            <a:r>
              <a:rPr lang="en-GB"/>
              <a:t>Non parametric regression method</a:t>
            </a:r>
            <a:endParaRPr/>
          </a:p>
          <a:p>
            <a:pPr indent="-298450" lvl="1" marL="914400" rtl="0" algn="l">
              <a:spcBef>
                <a:spcPts val="0"/>
              </a:spcBef>
              <a:spcAft>
                <a:spcPts val="0"/>
              </a:spcAft>
              <a:buSzPts val="1100"/>
              <a:buChar char="○"/>
            </a:pPr>
            <a:r>
              <a:rPr lang="en-GB"/>
              <a:t>Understand effective of each variable individually/marginally</a:t>
            </a:r>
            <a:endParaRPr/>
          </a:p>
          <a:p>
            <a:pPr indent="-298450" lvl="0" marL="457200" rtl="0" algn="l">
              <a:spcBef>
                <a:spcPts val="0"/>
              </a:spcBef>
              <a:spcAft>
                <a:spcPts val="0"/>
              </a:spcAft>
              <a:buSzPts val="1100"/>
              <a:buChar char="●"/>
            </a:pPr>
            <a:r>
              <a:rPr lang="en-GB"/>
              <a:t>Bootstrap:</a:t>
            </a:r>
            <a:endParaRPr/>
          </a:p>
          <a:p>
            <a:pPr indent="-298450" lvl="1" marL="914400" rtl="0" algn="l">
              <a:spcBef>
                <a:spcPts val="0"/>
              </a:spcBef>
              <a:spcAft>
                <a:spcPts val="0"/>
              </a:spcAft>
              <a:buSzPts val="1100"/>
              <a:buChar char="○"/>
            </a:pPr>
            <a:r>
              <a:rPr lang="en-GB"/>
              <a:t>Takes all aspects of uncertainty into account</a:t>
            </a:r>
            <a:endParaRPr/>
          </a:p>
          <a:p>
            <a:pPr indent="-298450" lvl="1" marL="914400" rtl="0" algn="l">
              <a:spcBef>
                <a:spcPts val="0"/>
              </a:spcBef>
              <a:spcAft>
                <a:spcPts val="0"/>
              </a:spcAft>
              <a:buSzPts val="1100"/>
              <a:buChar char="○"/>
            </a:pPr>
            <a:r>
              <a:rPr lang="en-GB"/>
              <a:t>Used to approximate the process of drawing predicted values from a full Bayesian predictive distribution</a:t>
            </a:r>
            <a:endParaRPr/>
          </a:p>
          <a:p>
            <a:pPr indent="-298450" lvl="1" marL="914400" rtl="0" algn="l">
              <a:spcBef>
                <a:spcPts val="0"/>
              </a:spcBef>
              <a:spcAft>
                <a:spcPts val="0"/>
              </a:spcAft>
              <a:buSzPts val="1100"/>
              <a:buChar char="○"/>
            </a:pPr>
            <a:r>
              <a:rPr lang="en-GB"/>
              <a:t>Maximise R^2</a:t>
            </a:r>
            <a:endParaRPr/>
          </a:p>
          <a:p>
            <a:pPr indent="-298450" lvl="0" marL="457200" rtl="0" algn="l">
              <a:spcBef>
                <a:spcPts val="0"/>
              </a:spcBef>
              <a:spcAft>
                <a:spcPts val="0"/>
              </a:spcAft>
              <a:buSzPts val="1100"/>
              <a:buChar char="●"/>
            </a:pPr>
            <a:r>
              <a:rPr lang="en-GB"/>
              <a:t>Pmm: </a:t>
            </a:r>
            <a:r>
              <a:rPr lang="en-GB" u="sng">
                <a:solidFill>
                  <a:schemeClr val="hlink"/>
                </a:solidFill>
                <a:hlinkClick r:id="rId3"/>
              </a:rPr>
              <a:t>https://stefvanbuuren.name/fimd/sec-pmm.html</a:t>
            </a:r>
            <a:r>
              <a:rPr lang="en-GB"/>
              <a:t>; </a:t>
            </a:r>
            <a:r>
              <a:rPr lang="en-GB" u="sng">
                <a:solidFill>
                  <a:schemeClr val="hlink"/>
                </a:solidFill>
                <a:hlinkClick r:id="rId4"/>
              </a:rPr>
              <a:t>https://statisticalhorizons.com/predictive-mean-matching</a:t>
            </a:r>
            <a:r>
              <a:rPr lang="en-GB"/>
              <a:t>. A type of hot deck method</a:t>
            </a:r>
            <a:endParaRPr/>
          </a:p>
          <a:p>
            <a:pPr indent="-298450" lvl="1" marL="914400" rtl="0" algn="l">
              <a:spcBef>
                <a:spcPts val="0"/>
              </a:spcBef>
              <a:spcAft>
                <a:spcPts val="0"/>
              </a:spcAft>
              <a:buSzPts val="1100"/>
              <a:buChar char="○"/>
            </a:pPr>
            <a:r>
              <a:rPr lang="en-GB"/>
              <a:t>Only observed values used to estimate the model to produce a set of coefficients β</a:t>
            </a:r>
            <a:endParaRPr/>
          </a:p>
          <a:p>
            <a:pPr indent="-298450" lvl="1" marL="914400" rtl="0" algn="l">
              <a:spcBef>
                <a:spcPts val="0"/>
              </a:spcBef>
              <a:spcAft>
                <a:spcPts val="0"/>
              </a:spcAft>
              <a:buSzPts val="1100"/>
              <a:buChar char="○"/>
            </a:pPr>
            <a:r>
              <a:rPr lang="en-GB"/>
              <a:t>Draw randomly from posterior predictive distribution of β  and produce a new set of coefficients β∗ (Bayesian step needed to create some random variability in imputed values). Typically this would be a random draw from a multivariate normal distribution with mean β and the estimated covariance matrix of β (with an additional random draw for the residual variance). This step is necessary to produce sufficient variability in the imputed values, and is common to all “proper” methods for multiple imputation.</a:t>
            </a:r>
            <a:endParaRPr/>
          </a:p>
          <a:p>
            <a:pPr indent="-298450" lvl="1" marL="914400" rtl="0" algn="l">
              <a:spcBef>
                <a:spcPts val="0"/>
              </a:spcBef>
              <a:spcAft>
                <a:spcPts val="0"/>
              </a:spcAft>
              <a:buSzPts val="1100"/>
              <a:buChar char="○"/>
            </a:pPr>
            <a:r>
              <a:rPr lang="en-GB"/>
              <a:t>Calculate predicted values for observed and missing Y using β*</a:t>
            </a:r>
            <a:endParaRPr/>
          </a:p>
          <a:p>
            <a:pPr indent="-298450" lvl="1" marL="914400" rtl="0" algn="l">
              <a:spcBef>
                <a:spcPts val="0"/>
              </a:spcBef>
              <a:spcAft>
                <a:spcPts val="0"/>
              </a:spcAft>
              <a:buSzPts val="1100"/>
              <a:buChar char="○"/>
            </a:pPr>
            <a:r>
              <a:rPr lang="en-GB"/>
              <a:t>F</a:t>
            </a:r>
            <a:r>
              <a:rPr lang="en-GB"/>
              <a:t>or each case where Y is missing, find closest predicted values among cases where Y is observed and draw randomly from one of these three close cases to impute missing value. BUT IN aregImpute instead of closest match, optimal weighted probability sampling of donors is used</a:t>
            </a:r>
            <a:endParaRPr/>
          </a:p>
          <a:p>
            <a:pPr indent="0" lvl="0" marL="0" rtl="0" algn="l">
              <a:spcBef>
                <a:spcPts val="0"/>
              </a:spcBef>
              <a:spcAft>
                <a:spcPts val="0"/>
              </a:spcAft>
              <a:buNone/>
            </a:pPr>
            <a:r>
              <a:t/>
            </a:r>
            <a:endParaRPr/>
          </a:p>
          <a:p>
            <a:pPr indent="-298450" lvl="0" marL="457200" rtl="0" algn="l">
              <a:lnSpc>
                <a:spcPct val="115000"/>
              </a:lnSpc>
              <a:spcBef>
                <a:spcPts val="0"/>
              </a:spcBef>
              <a:spcAft>
                <a:spcPts val="0"/>
              </a:spcAft>
              <a:buSzPts val="1100"/>
              <a:buAutoNum type="arabicPeriod"/>
            </a:pPr>
            <a:r>
              <a:rPr lang="en-GB"/>
              <a:t>Initialize NAs to values from a random sample of the variable</a:t>
            </a:r>
            <a:endParaRPr/>
          </a:p>
          <a:p>
            <a:pPr indent="-298450" lvl="0" marL="457200" rtl="0" algn="l">
              <a:lnSpc>
                <a:spcPct val="115000"/>
              </a:lnSpc>
              <a:spcBef>
                <a:spcPts val="0"/>
              </a:spcBef>
              <a:spcAft>
                <a:spcPts val="0"/>
              </a:spcAft>
              <a:buSzPts val="1100"/>
              <a:buAutoNum type="arabicPeriod"/>
            </a:pPr>
            <a:r>
              <a:rPr lang="en-GB"/>
              <a:t>For variables containing NAs, draw a sample with replacement from complete portion of the dataset (bootstrapping)</a:t>
            </a:r>
            <a:endParaRPr/>
          </a:p>
          <a:p>
            <a:pPr indent="-298450" lvl="0" marL="457200" rtl="0" algn="l">
              <a:lnSpc>
                <a:spcPct val="115000"/>
              </a:lnSpc>
              <a:spcBef>
                <a:spcPts val="0"/>
              </a:spcBef>
              <a:spcAft>
                <a:spcPts val="0"/>
              </a:spcAft>
              <a:buSzPts val="1100"/>
              <a:buAutoNum type="arabicPeriod"/>
            </a:pPr>
            <a:r>
              <a:rPr lang="en-GB"/>
              <a:t>Fit a flexible additive model to predict the target variable while finding the optimum transformation of it.</a:t>
            </a:r>
            <a:endParaRPr/>
          </a:p>
          <a:p>
            <a:pPr indent="-298450" lvl="0" marL="457200" rtl="0" algn="l">
              <a:lnSpc>
                <a:spcPct val="115000"/>
              </a:lnSpc>
              <a:spcBef>
                <a:spcPts val="0"/>
              </a:spcBef>
              <a:spcAft>
                <a:spcPts val="0"/>
              </a:spcAft>
              <a:buSzPts val="1100"/>
              <a:buAutoNum type="arabicPeriod"/>
            </a:pPr>
            <a:r>
              <a:rPr lang="en-GB"/>
              <a:t>Impute each missing value of target variable with observed variable (pmm)</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76d2b7f1f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76d2b7f1f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Pg 17: </a:t>
            </a:r>
            <a:r>
              <a:rPr lang="en-GB" u="sng">
                <a:solidFill>
                  <a:schemeClr val="accent5"/>
                </a:solidFill>
                <a:hlinkClick r:id="rId2"/>
              </a:rPr>
              <a:t>https://cran.r-project.org/web/packages/Hmisc/Hmisc.pdf</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GB"/>
              <a:t>steps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7ffc4e297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7ffc4e297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https://www.researchgate.net/publication/299498837_missMDA_A_Package_for_Handling_Missing_Values_in_Multivariate_Data_Analysis</a:t>
            </a:r>
            <a:endParaRPr/>
          </a:p>
          <a:p>
            <a:pPr indent="0" lvl="0" marL="0" rtl="0" algn="l">
              <a:spcBef>
                <a:spcPts val="0"/>
              </a:spcBef>
              <a:spcAft>
                <a:spcPts val="0"/>
              </a:spcAft>
              <a:buNone/>
            </a:pPr>
            <a:r>
              <a:rPr lang="en-GB" u="sng">
                <a:solidFill>
                  <a:schemeClr val="hlink"/>
                </a:solidFill>
                <a:hlinkClick r:id="rId3"/>
              </a:rPr>
              <a:t>https://arxiv.org/pdf/1301.4797.pdf</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7798254b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7798254b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ffc4e29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ffc4e29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Looked into numerous packages: UQpy &amp; Uncertainpy (python), UQTk, NUMECA UQ (commercial tools), UQLab (MATLab)</a:t>
            </a:r>
            <a:endParaRPr/>
          </a:p>
          <a:p>
            <a:pPr indent="-298450" lvl="0" marL="457200" rtl="0" algn="l">
              <a:spcBef>
                <a:spcPts val="0"/>
              </a:spcBef>
              <a:spcAft>
                <a:spcPts val="0"/>
              </a:spcAft>
              <a:buSzPts val="1100"/>
              <a:buChar char="●"/>
            </a:pPr>
            <a:r>
              <a:rPr lang="en-GB"/>
              <a:t>But unfortunately it is not applicable to our case because the uncertainty in question comes from variance in the input values depending on its distribution, not missingness</a:t>
            </a:r>
            <a:endParaRPr/>
          </a:p>
          <a:p>
            <a:pPr indent="-298450" lvl="0" marL="457200" rtl="0" algn="l">
              <a:spcBef>
                <a:spcPts val="0"/>
              </a:spcBef>
              <a:spcAft>
                <a:spcPts val="0"/>
              </a:spcAft>
              <a:buSzPts val="1100"/>
              <a:buChar char="●"/>
            </a:pPr>
            <a:r>
              <a:rPr b="1" lang="en-GB" u="sng"/>
              <a:t>Uncertainty != missingness. Explain main difference. Uncertainty in UQ = variance in a particular value due to its distribution</a:t>
            </a:r>
            <a:endParaRPr b="1" u="sng"/>
          </a:p>
          <a:p>
            <a:pPr indent="-298450" lvl="0" marL="457200" rtl="0" algn="l">
              <a:spcBef>
                <a:spcPts val="0"/>
              </a:spcBef>
              <a:spcAft>
                <a:spcPts val="0"/>
              </a:spcAft>
              <a:buSzPts val="1100"/>
              <a:buChar char="●"/>
            </a:pPr>
            <a:r>
              <a:rPr lang="en-GB"/>
              <a:t>A lot of work available to deal with missingness but no framework</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7ffc4e297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7ffc4e297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https://www.researchgate.net/publication/299498837_missMDA_A_Package_for_Handling_Missing_Values_in_Multivariate_Data_Analysis</a:t>
            </a:r>
            <a:endParaRPr/>
          </a:p>
          <a:p>
            <a:pPr indent="0" lvl="0" marL="0" rtl="0" algn="l">
              <a:spcBef>
                <a:spcPts val="0"/>
              </a:spcBef>
              <a:spcAft>
                <a:spcPts val="0"/>
              </a:spcAft>
              <a:buNone/>
            </a:pPr>
            <a:r>
              <a:rPr lang="en-GB" u="sng">
                <a:solidFill>
                  <a:schemeClr val="hlink"/>
                </a:solidFill>
                <a:hlinkClick r:id="rId3"/>
              </a:rPr>
              <a:t>https://cran.r-project.org/web/packages/missMDA/missMDA.pdf</a:t>
            </a:r>
            <a:endParaRPr/>
          </a:p>
          <a:p>
            <a:pPr indent="0" lvl="0" marL="0" rtl="0" algn="l">
              <a:spcBef>
                <a:spcPts val="0"/>
              </a:spcBef>
              <a:spcAft>
                <a:spcPts val="0"/>
              </a:spcAft>
              <a:buNone/>
            </a:pPr>
            <a:r>
              <a:rPr lang="en-GB" u="sng">
                <a:solidFill>
                  <a:schemeClr val="hlink"/>
                </a:solidFill>
                <a:hlinkClick r:id="rId4"/>
              </a:rPr>
              <a:t>https://arxiv.org/pdf/1401.5747.pdf</a:t>
            </a:r>
            <a:endParaRPr/>
          </a:p>
          <a:p>
            <a:pPr indent="0" lvl="0" marL="0" rtl="0" algn="l">
              <a:spcBef>
                <a:spcPts val="0"/>
              </a:spcBef>
              <a:spcAft>
                <a:spcPts val="0"/>
              </a:spcAft>
              <a:buNone/>
            </a:pPr>
            <a:r>
              <a:rPr lang="en-GB" u="sng">
                <a:solidFill>
                  <a:schemeClr val="hlink"/>
                </a:solidFill>
                <a:hlinkClick r:id="rId5"/>
              </a:rPr>
              <a:t>https://papers.nips.cc/paper/1549-bayesian-pca.pdf</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GB"/>
              <a:t>Posterior distribution calculated based on data augmentation. Augmenting observed data by predictions on missing data</a:t>
            </a:r>
            <a:endParaRPr/>
          </a:p>
          <a:p>
            <a:pPr indent="-298450" lvl="0" marL="457200" rtl="0" algn="l">
              <a:spcBef>
                <a:spcPts val="0"/>
              </a:spcBef>
              <a:spcAft>
                <a:spcPts val="0"/>
              </a:spcAft>
              <a:buSzPts val="1100"/>
              <a:buChar char="●"/>
            </a:pPr>
            <a:r>
              <a:rPr lang="en-GB"/>
              <a:t>DA simulates alternatively imputed values and parameters using Markov chain which converges in probability to the observed posterior distribution</a:t>
            </a:r>
            <a:endParaRPr/>
          </a:p>
          <a:p>
            <a:pPr indent="-298450" lvl="1" marL="914400" rtl="0" algn="l">
              <a:spcBef>
                <a:spcPts val="0"/>
              </a:spcBef>
              <a:spcAft>
                <a:spcPts val="0"/>
              </a:spcAft>
              <a:buSzPts val="1100"/>
              <a:buChar char="○"/>
            </a:pPr>
            <a:r>
              <a:rPr lang="en-GB"/>
              <a:t>Imputing from current parameters and observed data</a:t>
            </a:r>
            <a:endParaRPr/>
          </a:p>
          <a:p>
            <a:pPr indent="-298450" lvl="1" marL="914400" rtl="0" algn="l">
              <a:spcBef>
                <a:spcPts val="0"/>
              </a:spcBef>
              <a:spcAft>
                <a:spcPts val="0"/>
              </a:spcAft>
              <a:buSzPts val="1100"/>
              <a:buChar char="○"/>
            </a:pPr>
            <a:r>
              <a:rPr lang="en-GB"/>
              <a:t>Drawing of new parameters from posterior given new imputation and a prior distribution on model’s parameters</a:t>
            </a:r>
            <a:endParaRPr/>
          </a:p>
          <a:p>
            <a:pPr indent="-298450" lvl="1" marL="914400" rtl="0" algn="l">
              <a:spcBef>
                <a:spcPts val="0"/>
              </a:spcBef>
              <a:spcAft>
                <a:spcPts val="0"/>
              </a:spcAft>
              <a:buSzPts val="1100"/>
              <a:buChar char="○"/>
            </a:pPr>
            <a:r>
              <a:rPr lang="en-GB"/>
              <a:t>Repeated a number of times</a:t>
            </a:r>
            <a:endParaRPr/>
          </a:p>
          <a:p>
            <a:pPr indent="-298450" lvl="1" marL="914400" rtl="0" algn="l">
              <a:spcBef>
                <a:spcPts val="0"/>
              </a:spcBef>
              <a:spcAft>
                <a:spcPts val="0"/>
              </a:spcAft>
              <a:buSzPts val="1100"/>
              <a:buChar char="○"/>
            </a:pPr>
            <a:r>
              <a:rPr lang="en-GB"/>
              <a:t>At the end of the algorithm draws from posterior distribution are obtained from an incomplete dataset</a:t>
            </a:r>
            <a:endParaRPr/>
          </a:p>
          <a:p>
            <a:pPr indent="-298450" lvl="1" marL="914400" rtl="0" algn="l">
              <a:spcBef>
                <a:spcPts val="0"/>
              </a:spcBef>
              <a:spcAft>
                <a:spcPts val="0"/>
              </a:spcAft>
              <a:buSzPts val="1100"/>
              <a:buChar char="○"/>
            </a:pPr>
            <a:br>
              <a:rPr lang="en-GB"/>
            </a:br>
            <a:endParaRPr/>
          </a:p>
          <a:p>
            <a:pPr indent="-298450" lvl="0" marL="457200" rtl="0" algn="l">
              <a:spcBef>
                <a:spcPts val="0"/>
              </a:spcBef>
              <a:spcAft>
                <a:spcPts val="0"/>
              </a:spcAft>
              <a:buSzPts val="1100"/>
              <a:buChar char="●"/>
            </a:pPr>
            <a:r>
              <a:rPr lang="en-GB"/>
              <a:t>Impute by drawing from posterior distribution given current parameters</a:t>
            </a:r>
            <a:endParaRPr/>
          </a:p>
          <a:p>
            <a:pPr indent="-298450" lvl="0" marL="457200" rtl="0" algn="l">
              <a:spcBef>
                <a:spcPts val="0"/>
              </a:spcBef>
              <a:spcAft>
                <a:spcPts val="0"/>
              </a:spcAft>
              <a:buSzPts val="1100"/>
              <a:buChar char="●"/>
            </a:pPr>
            <a:r>
              <a:rPr lang="en-GB"/>
              <a:t>Draw from updated posterior distribution by data from step 1 given PCA based on step 1</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7798254b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7798254b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802b60b88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802b60b88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https://www.analyticsvidhya.com/blog/2016/11/an-introduction-to-clustering-and-different-methods-of-clustering/</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802b60b88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802b60b88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https://www.analyticsvidhya.com/blog/2016/11/an-introduction-to-clustering-and-different-methods-of-clustering/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3c22d9b2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3c22d9b2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448a8768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448a8768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I think what DQ framework does is not to give a scientific indicator of the quality of data, but rather a rough and layman gauge of how a dataset is. Rather than just blindly using data and assuming it is fine because garbage in garbage out.</a:t>
            </a:r>
            <a:endParaRPr/>
          </a:p>
          <a:p>
            <a:pPr indent="-298450" lvl="0" marL="457200" rtl="0" algn="l">
              <a:spcBef>
                <a:spcPts val="0"/>
              </a:spcBef>
              <a:spcAft>
                <a:spcPts val="0"/>
              </a:spcAft>
              <a:buSzPts val="1100"/>
              <a:buChar char="-"/>
            </a:pPr>
            <a:r>
              <a:rPr lang="en-GB"/>
              <a:t>Maybe ultimate goal when you use a dataset is to report on DQ dimensions of a data + imputation of data (then use the values on tested subsets to show how accurate imputation CAN be)</a:t>
            </a:r>
            <a:endParaRPr/>
          </a:p>
          <a:p>
            <a:pPr indent="-298450" lvl="0" marL="457200" rtl="0" algn="l">
              <a:spcBef>
                <a:spcPts val="0"/>
              </a:spcBef>
              <a:spcAft>
                <a:spcPts val="0"/>
              </a:spcAft>
              <a:buSzPts val="1100"/>
              <a:buChar char="-"/>
            </a:pPr>
            <a:r>
              <a:rPr lang="en-GB"/>
              <a:t>But ultimately no scientific base because there is no ground truth</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Dq vs uq: dq looks mainly at the data quality dimensions and how dataset performs</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ffc4e2978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ffc4e2978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At least 20 different frameworks out there in the industry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3341924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3341924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Chose this framework because </a:t>
            </a:r>
            <a:endParaRPr/>
          </a:p>
          <a:p>
            <a:pPr indent="-298450" lvl="1" marL="914400" rtl="0" algn="l">
              <a:spcBef>
                <a:spcPts val="0"/>
              </a:spcBef>
              <a:spcAft>
                <a:spcPts val="0"/>
              </a:spcAft>
              <a:buSzPts val="1100"/>
              <a:buChar char="-"/>
            </a:pPr>
            <a:r>
              <a:rPr lang="en-GB"/>
              <a:t>Firstly its simple and easy to use</a:t>
            </a:r>
            <a:endParaRPr/>
          </a:p>
          <a:p>
            <a:pPr indent="-298450" lvl="1" marL="914400" rtl="0" algn="l">
              <a:spcBef>
                <a:spcPts val="0"/>
              </a:spcBef>
              <a:spcAft>
                <a:spcPts val="0"/>
              </a:spcAft>
              <a:buSzPts val="1100"/>
              <a:buChar char="-"/>
            </a:pPr>
            <a:r>
              <a:rPr lang="en-GB"/>
              <a:t>Secondly it is a combination of work by experts in the field and existing frameworks so there is confidence in the framework</a:t>
            </a:r>
            <a:endParaRPr/>
          </a:p>
          <a:p>
            <a:pPr indent="-298450" lvl="1" marL="914400" rtl="0" algn="l">
              <a:spcBef>
                <a:spcPts val="0"/>
              </a:spcBef>
              <a:spcAft>
                <a:spcPts val="0"/>
              </a:spcAft>
              <a:buSzPts val="1100"/>
              <a:buChar char="-"/>
            </a:pPr>
            <a:r>
              <a:rPr lang="en-GB"/>
              <a:t>Thirdly it is similar to what the DQ tools by Gartner Magic Quadrant does (IBM had a rough sample of it)/M&amp;S/PwC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ata.gov.sg/dataset/resale-flat-prices?resource_id=42ff9cfe-abe5-4b54-beda-c88f9bb438ee"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6.png"/><Relationship Id="rId7"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1.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9.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URA Presentation</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Prepared by Debbie</a:t>
            </a:r>
            <a:endParaRPr/>
          </a:p>
          <a:p>
            <a:pPr indent="0" lvl="0" marL="0" rtl="0" algn="ctr">
              <a:spcBef>
                <a:spcPts val="0"/>
              </a:spcBef>
              <a:spcAft>
                <a:spcPts val="0"/>
              </a:spcAft>
              <a:buNone/>
            </a:pPr>
            <a:r>
              <a:rPr lang="en-GB"/>
              <a:t>Mentored by Alvin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DAMA’s DQ </a:t>
            </a:r>
            <a:r>
              <a:rPr lang="en-GB"/>
              <a:t>Framework</a:t>
            </a:r>
            <a:endParaRPr/>
          </a:p>
        </p:txBody>
      </p:sp>
      <p:sp>
        <p:nvSpPr>
          <p:cNvPr id="131" name="Google Shape;131;p22"/>
          <p:cNvSpPr txBox="1"/>
          <p:nvPr>
            <p:ph idx="1" type="body"/>
          </p:nvPr>
        </p:nvSpPr>
        <p:spPr>
          <a:xfrm>
            <a:off x="311700" y="10000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GB"/>
              <a:t>Completeness: </a:t>
            </a:r>
            <a:r>
              <a:rPr lang="en-GB"/>
              <a:t>The proportion of stored data against the potential of "100% complete"</a:t>
            </a:r>
            <a:endParaRPr/>
          </a:p>
          <a:p>
            <a:pPr indent="-342900" lvl="0" marL="457200" rtl="0" algn="l">
              <a:spcBef>
                <a:spcPts val="0"/>
              </a:spcBef>
              <a:spcAft>
                <a:spcPts val="0"/>
              </a:spcAft>
              <a:buSzPts val="1800"/>
              <a:buAutoNum type="arabicPeriod"/>
            </a:pPr>
            <a:r>
              <a:rPr b="1" lang="en-GB"/>
              <a:t>Uniqueness: </a:t>
            </a:r>
            <a:r>
              <a:rPr lang="en-GB"/>
              <a:t>No thing will be recorded more than once based upon how that thing is identified</a:t>
            </a:r>
            <a:endParaRPr/>
          </a:p>
          <a:p>
            <a:pPr indent="-342900" lvl="0" marL="457200" rtl="0" algn="l">
              <a:spcBef>
                <a:spcPts val="0"/>
              </a:spcBef>
              <a:spcAft>
                <a:spcPts val="0"/>
              </a:spcAft>
              <a:buSzPts val="1800"/>
              <a:buAutoNum type="arabicPeriod"/>
            </a:pPr>
            <a:r>
              <a:rPr b="1" lang="en-GB"/>
              <a:t>Timeliness: </a:t>
            </a:r>
            <a:r>
              <a:rPr lang="en-GB"/>
              <a:t>The degree to which data represent reality from the required point in time</a:t>
            </a:r>
            <a:endParaRPr/>
          </a:p>
          <a:p>
            <a:pPr indent="-342900" lvl="0" marL="457200" rtl="0" algn="l">
              <a:spcBef>
                <a:spcPts val="0"/>
              </a:spcBef>
              <a:spcAft>
                <a:spcPts val="0"/>
              </a:spcAft>
              <a:buSzPts val="1800"/>
              <a:buAutoNum type="arabicPeriod"/>
            </a:pPr>
            <a:r>
              <a:rPr b="1" lang="en-GB"/>
              <a:t>Validity: </a:t>
            </a:r>
            <a:r>
              <a:rPr lang="en-GB"/>
              <a:t>Data are valid if it conforms to the syntax (format, type, range) of its definition.</a:t>
            </a:r>
            <a:endParaRPr/>
          </a:p>
          <a:p>
            <a:pPr indent="-342900" lvl="0" marL="457200" rtl="0" algn="l">
              <a:spcBef>
                <a:spcPts val="0"/>
              </a:spcBef>
              <a:spcAft>
                <a:spcPts val="0"/>
              </a:spcAft>
              <a:buSzPts val="1800"/>
              <a:buAutoNum type="arabicPeriod"/>
            </a:pPr>
            <a:r>
              <a:rPr b="1" lang="en-GB"/>
              <a:t>Accuracy: </a:t>
            </a:r>
            <a:r>
              <a:rPr lang="en-GB"/>
              <a:t>The degree to which data correctly describes the "real world" object or event being described. </a:t>
            </a:r>
            <a:endParaRPr/>
          </a:p>
          <a:p>
            <a:pPr indent="-342900" lvl="0" marL="457200" rtl="0" algn="l">
              <a:spcBef>
                <a:spcPts val="0"/>
              </a:spcBef>
              <a:spcAft>
                <a:spcPts val="0"/>
              </a:spcAft>
              <a:buSzPts val="1800"/>
              <a:buAutoNum type="arabicPeriod"/>
            </a:pPr>
            <a:r>
              <a:rPr b="1" lang="en-GB"/>
              <a:t>Consistency: </a:t>
            </a:r>
            <a:r>
              <a:rPr lang="en-GB"/>
              <a:t>The absence of difference, when comparing two or more representations of a thing against a definition.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DAMA’s DQ Framework</a:t>
            </a:r>
            <a:endParaRPr/>
          </a:p>
        </p:txBody>
      </p:sp>
      <p:sp>
        <p:nvSpPr>
          <p:cNvPr id="137" name="Google Shape;13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Quantify data quality dimension in % for every column</a:t>
            </a:r>
            <a:endParaRPr/>
          </a:p>
          <a:p>
            <a:pPr indent="-342900" lvl="0" marL="457200" rtl="0" algn="l">
              <a:spcBef>
                <a:spcPts val="0"/>
              </a:spcBef>
              <a:spcAft>
                <a:spcPts val="0"/>
              </a:spcAft>
              <a:buSzPts val="1800"/>
              <a:buAutoNum type="arabicPeriod"/>
            </a:pPr>
            <a:r>
              <a:rPr lang="en-GB"/>
              <a:t>Take the average/weighted score to calculate total data set quality score</a:t>
            </a:r>
            <a:endParaRPr/>
          </a:p>
        </p:txBody>
      </p:sp>
      <p:pic>
        <p:nvPicPr>
          <p:cNvPr id="138" name="Google Shape;138;p23"/>
          <p:cNvPicPr preferRelativeResize="0"/>
          <p:nvPr/>
        </p:nvPicPr>
        <p:blipFill>
          <a:blip r:embed="rId3">
            <a:alphaModFix/>
          </a:blip>
          <a:stretch>
            <a:fillRect/>
          </a:stretch>
        </p:blipFill>
        <p:spPr>
          <a:xfrm>
            <a:off x="0" y="1926666"/>
            <a:ext cx="9144002" cy="25393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DQ Framework</a:t>
            </a:r>
            <a:endParaRPr/>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Scorecard to provide time analysis</a:t>
            </a:r>
            <a:endParaRPr/>
          </a:p>
        </p:txBody>
      </p:sp>
      <p:pic>
        <p:nvPicPr>
          <p:cNvPr id="145" name="Google Shape;145;p24"/>
          <p:cNvPicPr preferRelativeResize="0"/>
          <p:nvPr/>
        </p:nvPicPr>
        <p:blipFill>
          <a:blip r:embed="rId3">
            <a:alphaModFix/>
          </a:blip>
          <a:stretch>
            <a:fillRect/>
          </a:stretch>
        </p:blipFill>
        <p:spPr>
          <a:xfrm>
            <a:off x="311700" y="1682200"/>
            <a:ext cx="4191000" cy="2562225"/>
          </a:xfrm>
          <a:prstGeom prst="rect">
            <a:avLst/>
          </a:prstGeom>
          <a:noFill/>
          <a:ln>
            <a:noFill/>
          </a:ln>
        </p:spPr>
      </p:pic>
      <p:pic>
        <p:nvPicPr>
          <p:cNvPr id="146" name="Google Shape;146;p24"/>
          <p:cNvPicPr preferRelativeResize="0"/>
          <p:nvPr/>
        </p:nvPicPr>
        <p:blipFill>
          <a:blip r:embed="rId4">
            <a:alphaModFix/>
          </a:blip>
          <a:stretch>
            <a:fillRect/>
          </a:stretch>
        </p:blipFill>
        <p:spPr>
          <a:xfrm>
            <a:off x="4502693" y="1255110"/>
            <a:ext cx="4663658" cy="34164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HDB Resale Data</a:t>
            </a:r>
            <a:endParaRPr/>
          </a:p>
        </p:txBody>
      </p:sp>
      <p:sp>
        <p:nvSpPr>
          <p:cNvPr id="152" name="Google Shape;15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u="sng">
                <a:solidFill>
                  <a:schemeClr val="hlink"/>
                </a:solidFill>
                <a:hlinkClick r:id="rId3"/>
              </a:rPr>
              <a:t>https://data.gov.sg/dataset/resale-flat-prices?resource_id=42ff9cfe-abe5-4b54-beda-c88f9bb438ee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6704 rows x 10 columns</a:t>
            </a:r>
            <a:endParaRPr/>
          </a:p>
          <a:p>
            <a:pPr indent="-317500" lvl="1" marL="914400" rtl="0" algn="l">
              <a:spcBef>
                <a:spcPts val="0"/>
              </a:spcBef>
              <a:spcAft>
                <a:spcPts val="0"/>
              </a:spcAft>
              <a:buSzPts val="1400"/>
              <a:buChar char="○"/>
            </a:pPr>
            <a:r>
              <a:rPr lang="en-GB"/>
              <a:t>3 categorical, 5 continuous</a:t>
            </a:r>
            <a:endParaRPr/>
          </a:p>
          <a:p>
            <a:pPr indent="-342900" lvl="0" marL="457200" rtl="0" algn="l">
              <a:spcBef>
                <a:spcPts val="0"/>
              </a:spcBef>
              <a:spcAft>
                <a:spcPts val="0"/>
              </a:spcAft>
              <a:buSzPts val="1800"/>
              <a:buChar char="●"/>
            </a:pPr>
            <a:r>
              <a:rPr lang="en-GB"/>
              <a:t>Simulated storey_no + introduced 40% incomplete observations</a:t>
            </a:r>
            <a:endParaRPr/>
          </a:p>
          <a:p>
            <a:pPr indent="-317500" lvl="1" marL="914400" rtl="0" algn="l">
              <a:spcBef>
                <a:spcPts val="0"/>
              </a:spcBef>
              <a:spcAft>
                <a:spcPts val="0"/>
              </a:spcAft>
              <a:buSzPts val="1400"/>
              <a:buChar char="○"/>
            </a:pPr>
            <a:r>
              <a:rPr lang="en-GB"/>
              <a:t>So data should be </a:t>
            </a:r>
            <a:r>
              <a:rPr b="1" lang="en-GB" u="sng"/>
              <a:t>MCAR</a:t>
            </a:r>
            <a:endParaRPr b="1" u="sng"/>
          </a:p>
        </p:txBody>
      </p:sp>
      <p:pic>
        <p:nvPicPr>
          <p:cNvPr id="153" name="Google Shape;153;p25"/>
          <p:cNvPicPr preferRelativeResize="0"/>
          <p:nvPr/>
        </p:nvPicPr>
        <p:blipFill>
          <a:blip r:embed="rId4">
            <a:alphaModFix/>
          </a:blip>
          <a:stretch>
            <a:fillRect/>
          </a:stretch>
        </p:blipFill>
        <p:spPr>
          <a:xfrm>
            <a:off x="844875" y="1922613"/>
            <a:ext cx="6953250" cy="1628775"/>
          </a:xfrm>
          <a:prstGeom prst="rect">
            <a:avLst/>
          </a:prstGeom>
          <a:noFill/>
          <a:ln>
            <a:noFill/>
          </a:ln>
        </p:spPr>
      </p:pic>
      <p:sp>
        <p:nvSpPr>
          <p:cNvPr id="154" name="Google Shape;154;p25"/>
          <p:cNvSpPr/>
          <p:nvPr/>
        </p:nvSpPr>
        <p:spPr>
          <a:xfrm>
            <a:off x="2100050" y="2062725"/>
            <a:ext cx="1263300" cy="1428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HDB Resale Data EDA (before)</a:t>
            </a:r>
            <a:endParaRPr/>
          </a:p>
        </p:txBody>
      </p:sp>
      <p:sp>
        <p:nvSpPr>
          <p:cNvPr id="160" name="Google Shape;16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Stochastic distribution</a:t>
            </a:r>
            <a:endParaRPr/>
          </a:p>
        </p:txBody>
      </p:sp>
      <p:pic>
        <p:nvPicPr>
          <p:cNvPr id="161" name="Google Shape;161;p26"/>
          <p:cNvPicPr preferRelativeResize="0"/>
          <p:nvPr/>
        </p:nvPicPr>
        <p:blipFill>
          <a:blip r:embed="rId3">
            <a:alphaModFix/>
          </a:blip>
          <a:stretch>
            <a:fillRect/>
          </a:stretch>
        </p:blipFill>
        <p:spPr>
          <a:xfrm>
            <a:off x="38037" y="2404337"/>
            <a:ext cx="2235599" cy="2235599"/>
          </a:xfrm>
          <a:prstGeom prst="rect">
            <a:avLst/>
          </a:prstGeom>
          <a:noFill/>
          <a:ln>
            <a:noFill/>
          </a:ln>
        </p:spPr>
      </p:pic>
      <p:pic>
        <p:nvPicPr>
          <p:cNvPr id="162" name="Google Shape;162;p26"/>
          <p:cNvPicPr preferRelativeResize="0"/>
          <p:nvPr/>
        </p:nvPicPr>
        <p:blipFill>
          <a:blip r:embed="rId4">
            <a:alphaModFix/>
          </a:blip>
          <a:stretch>
            <a:fillRect/>
          </a:stretch>
        </p:blipFill>
        <p:spPr>
          <a:xfrm>
            <a:off x="2197425" y="2380938"/>
            <a:ext cx="2235599" cy="2235599"/>
          </a:xfrm>
          <a:prstGeom prst="rect">
            <a:avLst/>
          </a:prstGeom>
          <a:noFill/>
          <a:ln>
            <a:noFill/>
          </a:ln>
        </p:spPr>
      </p:pic>
      <p:pic>
        <p:nvPicPr>
          <p:cNvPr id="163" name="Google Shape;163;p26"/>
          <p:cNvPicPr preferRelativeResize="0"/>
          <p:nvPr/>
        </p:nvPicPr>
        <p:blipFill>
          <a:blip r:embed="rId5">
            <a:alphaModFix/>
          </a:blip>
          <a:stretch>
            <a:fillRect/>
          </a:stretch>
        </p:blipFill>
        <p:spPr>
          <a:xfrm>
            <a:off x="4280600" y="2333275"/>
            <a:ext cx="2235599" cy="2235599"/>
          </a:xfrm>
          <a:prstGeom prst="rect">
            <a:avLst/>
          </a:prstGeom>
          <a:noFill/>
          <a:ln>
            <a:noFill/>
          </a:ln>
        </p:spPr>
      </p:pic>
      <p:pic>
        <p:nvPicPr>
          <p:cNvPr id="164" name="Google Shape;164;p26"/>
          <p:cNvPicPr preferRelativeResize="0"/>
          <p:nvPr/>
        </p:nvPicPr>
        <p:blipFill>
          <a:blip r:embed="rId6">
            <a:alphaModFix/>
          </a:blip>
          <a:stretch>
            <a:fillRect/>
          </a:stretch>
        </p:blipFill>
        <p:spPr>
          <a:xfrm>
            <a:off x="6596700" y="97675"/>
            <a:ext cx="2235599" cy="2235599"/>
          </a:xfrm>
          <a:prstGeom prst="rect">
            <a:avLst/>
          </a:prstGeom>
          <a:noFill/>
          <a:ln>
            <a:noFill/>
          </a:ln>
        </p:spPr>
      </p:pic>
      <p:pic>
        <p:nvPicPr>
          <p:cNvPr id="165" name="Google Shape;165;p26"/>
          <p:cNvPicPr preferRelativeResize="0"/>
          <p:nvPr/>
        </p:nvPicPr>
        <p:blipFill>
          <a:blip r:embed="rId7">
            <a:alphaModFix/>
          </a:blip>
          <a:stretch>
            <a:fillRect/>
          </a:stretch>
        </p:blipFill>
        <p:spPr>
          <a:xfrm>
            <a:off x="6596700" y="2333275"/>
            <a:ext cx="2235599" cy="22355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HDB Resale Data EDA (after)</a:t>
            </a:r>
            <a:endParaRPr/>
          </a:p>
        </p:txBody>
      </p:sp>
      <p:sp>
        <p:nvSpPr>
          <p:cNvPr id="171" name="Google Shape;17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~59% completeness</a:t>
            </a:r>
            <a:endParaRPr/>
          </a:p>
          <a:p>
            <a:pPr indent="-342900" lvl="0" marL="457200" rtl="0" algn="l">
              <a:spcBef>
                <a:spcPts val="0"/>
              </a:spcBef>
              <a:spcAft>
                <a:spcPts val="0"/>
              </a:spcAft>
              <a:buSzPts val="1800"/>
              <a:buChar char="●"/>
            </a:pPr>
            <a:r>
              <a:rPr lang="en-GB"/>
              <a:t>Stochastic distribution across continuous variables</a:t>
            </a:r>
            <a:endParaRPr/>
          </a:p>
        </p:txBody>
      </p:sp>
      <p:pic>
        <p:nvPicPr>
          <p:cNvPr id="172" name="Google Shape;172;p27"/>
          <p:cNvPicPr preferRelativeResize="0"/>
          <p:nvPr/>
        </p:nvPicPr>
        <p:blipFill>
          <a:blip r:embed="rId3">
            <a:alphaModFix/>
          </a:blip>
          <a:stretch>
            <a:fillRect/>
          </a:stretch>
        </p:blipFill>
        <p:spPr>
          <a:xfrm>
            <a:off x="54570" y="2329400"/>
            <a:ext cx="2237332" cy="2237336"/>
          </a:xfrm>
          <a:prstGeom prst="rect">
            <a:avLst/>
          </a:prstGeom>
          <a:noFill/>
          <a:ln>
            <a:noFill/>
          </a:ln>
        </p:spPr>
      </p:pic>
      <p:pic>
        <p:nvPicPr>
          <p:cNvPr id="173" name="Google Shape;173;p27"/>
          <p:cNvPicPr preferRelativeResize="0"/>
          <p:nvPr/>
        </p:nvPicPr>
        <p:blipFill>
          <a:blip r:embed="rId4">
            <a:alphaModFix/>
          </a:blip>
          <a:stretch>
            <a:fillRect/>
          </a:stretch>
        </p:blipFill>
        <p:spPr>
          <a:xfrm>
            <a:off x="2253495" y="2380067"/>
            <a:ext cx="2237332" cy="2237336"/>
          </a:xfrm>
          <a:prstGeom prst="rect">
            <a:avLst/>
          </a:prstGeom>
          <a:noFill/>
          <a:ln>
            <a:noFill/>
          </a:ln>
        </p:spPr>
      </p:pic>
      <p:pic>
        <p:nvPicPr>
          <p:cNvPr id="174" name="Google Shape;174;p27"/>
          <p:cNvPicPr preferRelativeResize="0"/>
          <p:nvPr/>
        </p:nvPicPr>
        <p:blipFill>
          <a:blip r:embed="rId5">
            <a:alphaModFix/>
          </a:blip>
          <a:stretch>
            <a:fillRect/>
          </a:stretch>
        </p:blipFill>
        <p:spPr>
          <a:xfrm>
            <a:off x="4243169" y="2380065"/>
            <a:ext cx="2237332" cy="2237336"/>
          </a:xfrm>
          <a:prstGeom prst="rect">
            <a:avLst/>
          </a:prstGeom>
          <a:noFill/>
          <a:ln>
            <a:noFill/>
          </a:ln>
        </p:spPr>
      </p:pic>
      <p:pic>
        <p:nvPicPr>
          <p:cNvPr id="175" name="Google Shape;175;p27"/>
          <p:cNvPicPr preferRelativeResize="0"/>
          <p:nvPr/>
        </p:nvPicPr>
        <p:blipFill>
          <a:blip r:embed="rId6">
            <a:alphaModFix/>
          </a:blip>
          <a:stretch>
            <a:fillRect/>
          </a:stretch>
        </p:blipFill>
        <p:spPr>
          <a:xfrm>
            <a:off x="6376920" y="196134"/>
            <a:ext cx="2237332" cy="2237336"/>
          </a:xfrm>
          <a:prstGeom prst="rect">
            <a:avLst/>
          </a:prstGeom>
          <a:noFill/>
          <a:ln>
            <a:noFill/>
          </a:ln>
        </p:spPr>
      </p:pic>
      <p:pic>
        <p:nvPicPr>
          <p:cNvPr id="176" name="Google Shape;176;p27"/>
          <p:cNvPicPr preferRelativeResize="0"/>
          <p:nvPr/>
        </p:nvPicPr>
        <p:blipFill>
          <a:blip r:embed="rId7">
            <a:alphaModFix/>
          </a:blip>
          <a:stretch>
            <a:fillRect/>
          </a:stretch>
        </p:blipFill>
        <p:spPr>
          <a:xfrm>
            <a:off x="6376920" y="2380065"/>
            <a:ext cx="2237332" cy="223733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Types of Missingness</a:t>
            </a:r>
            <a:endParaRPr/>
          </a:p>
        </p:txBody>
      </p:sp>
      <p:cxnSp>
        <p:nvCxnSpPr>
          <p:cNvPr id="182" name="Google Shape;182;p28"/>
          <p:cNvCxnSpPr/>
          <p:nvPr/>
        </p:nvCxnSpPr>
        <p:spPr>
          <a:xfrm>
            <a:off x="334475" y="2826275"/>
            <a:ext cx="8463000" cy="19200"/>
          </a:xfrm>
          <a:prstGeom prst="straightConnector1">
            <a:avLst/>
          </a:prstGeom>
          <a:noFill/>
          <a:ln cap="flat" cmpd="sng" w="28575">
            <a:solidFill>
              <a:schemeClr val="dk2"/>
            </a:solidFill>
            <a:prstDash val="solid"/>
            <a:round/>
            <a:headEnd len="med" w="med" type="none"/>
            <a:tailEnd len="med" w="med" type="triangle"/>
          </a:ln>
        </p:spPr>
      </p:cxnSp>
      <p:cxnSp>
        <p:nvCxnSpPr>
          <p:cNvPr id="183" name="Google Shape;183;p28"/>
          <p:cNvCxnSpPr/>
          <p:nvPr/>
        </p:nvCxnSpPr>
        <p:spPr>
          <a:xfrm rot="10800000">
            <a:off x="966510" y="2739825"/>
            <a:ext cx="0" cy="203700"/>
          </a:xfrm>
          <a:prstGeom prst="straightConnector1">
            <a:avLst/>
          </a:prstGeom>
          <a:noFill/>
          <a:ln cap="flat" cmpd="sng" w="28575">
            <a:solidFill>
              <a:schemeClr val="dk2"/>
            </a:solidFill>
            <a:prstDash val="solid"/>
            <a:round/>
            <a:headEnd len="med" w="med" type="none"/>
            <a:tailEnd len="med" w="med" type="none"/>
          </a:ln>
        </p:spPr>
      </p:cxnSp>
      <p:cxnSp>
        <p:nvCxnSpPr>
          <p:cNvPr id="184" name="Google Shape;184;p28"/>
          <p:cNvCxnSpPr/>
          <p:nvPr/>
        </p:nvCxnSpPr>
        <p:spPr>
          <a:xfrm rot="10800000">
            <a:off x="7903210" y="2739825"/>
            <a:ext cx="0" cy="203700"/>
          </a:xfrm>
          <a:prstGeom prst="straightConnector1">
            <a:avLst/>
          </a:prstGeom>
          <a:noFill/>
          <a:ln cap="flat" cmpd="sng" w="28575">
            <a:solidFill>
              <a:schemeClr val="dk2"/>
            </a:solidFill>
            <a:prstDash val="solid"/>
            <a:round/>
            <a:headEnd len="med" w="med" type="none"/>
            <a:tailEnd len="med" w="med" type="none"/>
          </a:ln>
        </p:spPr>
      </p:cxnSp>
      <p:cxnSp>
        <p:nvCxnSpPr>
          <p:cNvPr id="185" name="Google Shape;185;p28"/>
          <p:cNvCxnSpPr/>
          <p:nvPr/>
        </p:nvCxnSpPr>
        <p:spPr>
          <a:xfrm rot="10800000">
            <a:off x="4500301" y="2739825"/>
            <a:ext cx="0" cy="203700"/>
          </a:xfrm>
          <a:prstGeom prst="straightConnector1">
            <a:avLst/>
          </a:prstGeom>
          <a:noFill/>
          <a:ln cap="flat" cmpd="sng" w="28575">
            <a:solidFill>
              <a:schemeClr val="dk2"/>
            </a:solidFill>
            <a:prstDash val="solid"/>
            <a:round/>
            <a:headEnd len="med" w="med" type="none"/>
            <a:tailEnd len="med" w="med" type="none"/>
          </a:ln>
        </p:spPr>
      </p:cxnSp>
      <p:sp>
        <p:nvSpPr>
          <p:cNvPr id="186" name="Google Shape;186;p28"/>
          <p:cNvSpPr txBox="1"/>
          <p:nvPr/>
        </p:nvSpPr>
        <p:spPr>
          <a:xfrm>
            <a:off x="0" y="2943525"/>
            <a:ext cx="19257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MCAR</a:t>
            </a:r>
            <a:endParaRPr b="1">
              <a:latin typeface="Lato"/>
              <a:ea typeface="Lato"/>
              <a:cs typeface="Lato"/>
              <a:sym typeface="Lato"/>
            </a:endParaRPr>
          </a:p>
          <a:p>
            <a:pPr indent="0" lvl="0" marL="0" rtl="0" algn="ctr">
              <a:spcBef>
                <a:spcPts val="0"/>
              </a:spcBef>
              <a:spcAft>
                <a:spcPts val="0"/>
              </a:spcAft>
              <a:buNone/>
            </a:pPr>
            <a:r>
              <a:rPr lang="en-GB">
                <a:latin typeface="Lato"/>
                <a:ea typeface="Lato"/>
                <a:cs typeface="Lato"/>
                <a:sym typeface="Lato"/>
              </a:rPr>
              <a:t>(missing completely </a:t>
            </a:r>
            <a:endParaRPr>
              <a:latin typeface="Lato"/>
              <a:ea typeface="Lato"/>
              <a:cs typeface="Lato"/>
              <a:sym typeface="Lato"/>
            </a:endParaRPr>
          </a:p>
          <a:p>
            <a:pPr indent="0" lvl="0" marL="0" rtl="0" algn="ctr">
              <a:spcBef>
                <a:spcPts val="0"/>
              </a:spcBef>
              <a:spcAft>
                <a:spcPts val="0"/>
              </a:spcAft>
              <a:buNone/>
            </a:pPr>
            <a:r>
              <a:rPr lang="en-GB">
                <a:latin typeface="Lato"/>
                <a:ea typeface="Lato"/>
                <a:cs typeface="Lato"/>
                <a:sym typeface="Lato"/>
              </a:rPr>
              <a:t>at random)</a:t>
            </a:r>
            <a:endParaRPr>
              <a:latin typeface="Lato"/>
              <a:ea typeface="Lato"/>
              <a:cs typeface="Lato"/>
              <a:sym typeface="Lato"/>
            </a:endParaRPr>
          </a:p>
        </p:txBody>
      </p:sp>
      <p:sp>
        <p:nvSpPr>
          <p:cNvPr id="187" name="Google Shape;187;p28"/>
          <p:cNvSpPr txBox="1"/>
          <p:nvPr/>
        </p:nvSpPr>
        <p:spPr>
          <a:xfrm>
            <a:off x="3810650" y="2943525"/>
            <a:ext cx="14148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MAR</a:t>
            </a:r>
            <a:endParaRPr b="1">
              <a:latin typeface="Lato"/>
              <a:ea typeface="Lato"/>
              <a:cs typeface="Lato"/>
              <a:sym typeface="Lato"/>
            </a:endParaRPr>
          </a:p>
          <a:p>
            <a:pPr indent="0" lvl="0" marL="0" rtl="0" algn="ctr">
              <a:spcBef>
                <a:spcPts val="0"/>
              </a:spcBef>
              <a:spcAft>
                <a:spcPts val="0"/>
              </a:spcAft>
              <a:buNone/>
            </a:pPr>
            <a:r>
              <a:rPr lang="en-GB">
                <a:latin typeface="Lato"/>
                <a:ea typeface="Lato"/>
                <a:cs typeface="Lato"/>
                <a:sym typeface="Lato"/>
              </a:rPr>
              <a:t>(missing at random)</a:t>
            </a:r>
            <a:endParaRPr>
              <a:latin typeface="Lato"/>
              <a:ea typeface="Lato"/>
              <a:cs typeface="Lato"/>
              <a:sym typeface="Lato"/>
            </a:endParaRPr>
          </a:p>
        </p:txBody>
      </p:sp>
      <p:sp>
        <p:nvSpPr>
          <p:cNvPr id="188" name="Google Shape;188;p28"/>
          <p:cNvSpPr txBox="1"/>
          <p:nvPr/>
        </p:nvSpPr>
        <p:spPr>
          <a:xfrm>
            <a:off x="7328125" y="2943525"/>
            <a:ext cx="1126800" cy="149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MNAR</a:t>
            </a:r>
            <a:endParaRPr b="1">
              <a:latin typeface="Lato"/>
              <a:ea typeface="Lato"/>
              <a:cs typeface="Lato"/>
              <a:sym typeface="Lato"/>
            </a:endParaRPr>
          </a:p>
          <a:p>
            <a:pPr indent="0" lvl="0" marL="0" rtl="0" algn="ctr">
              <a:spcBef>
                <a:spcPts val="0"/>
              </a:spcBef>
              <a:spcAft>
                <a:spcPts val="0"/>
              </a:spcAft>
              <a:buNone/>
            </a:pPr>
            <a:r>
              <a:rPr lang="en-GB">
                <a:latin typeface="Lato"/>
                <a:ea typeface="Lato"/>
                <a:cs typeface="Lato"/>
                <a:sym typeface="Lato"/>
              </a:rPr>
              <a:t>(missing not at random)</a:t>
            </a:r>
            <a:endParaRPr>
              <a:latin typeface="Lato"/>
              <a:ea typeface="Lato"/>
              <a:cs typeface="Lato"/>
              <a:sym typeface="Lato"/>
            </a:endParaRPr>
          </a:p>
        </p:txBody>
      </p:sp>
      <p:sp>
        <p:nvSpPr>
          <p:cNvPr id="189" name="Google Shape;189;p28"/>
          <p:cNvSpPr txBox="1"/>
          <p:nvPr/>
        </p:nvSpPr>
        <p:spPr>
          <a:xfrm>
            <a:off x="-69850" y="3825725"/>
            <a:ext cx="2258100" cy="196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Missing based on </a:t>
            </a:r>
            <a:r>
              <a:rPr b="1" lang="en-GB" u="sng">
                <a:latin typeface="Lato"/>
                <a:ea typeface="Lato"/>
                <a:cs typeface="Lato"/>
                <a:sym typeface="Lato"/>
              </a:rPr>
              <a:t>random</a:t>
            </a:r>
            <a:r>
              <a:rPr b="1" lang="en-GB">
                <a:latin typeface="Lato"/>
                <a:ea typeface="Lato"/>
                <a:cs typeface="Lato"/>
                <a:sym typeface="Lato"/>
              </a:rPr>
              <a:t> </a:t>
            </a:r>
            <a:r>
              <a:rPr lang="en-GB">
                <a:latin typeface="Lato"/>
                <a:ea typeface="Lato"/>
                <a:cs typeface="Lato"/>
                <a:sym typeface="Lato"/>
              </a:rPr>
              <a:t>chance</a:t>
            </a:r>
            <a:endParaRPr>
              <a:latin typeface="Lato"/>
              <a:ea typeface="Lato"/>
              <a:cs typeface="Lato"/>
              <a:sym typeface="Lato"/>
            </a:endParaRPr>
          </a:p>
        </p:txBody>
      </p:sp>
      <p:sp>
        <p:nvSpPr>
          <p:cNvPr id="190" name="Google Shape;190;p28"/>
          <p:cNvSpPr txBox="1"/>
          <p:nvPr/>
        </p:nvSpPr>
        <p:spPr>
          <a:xfrm>
            <a:off x="3425700" y="3825725"/>
            <a:ext cx="2258100" cy="196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Missing because of another variable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E.g. TOP dates for AMK are missing</a:t>
            </a:r>
            <a:endParaRPr>
              <a:latin typeface="Lato"/>
              <a:ea typeface="Lato"/>
              <a:cs typeface="Lato"/>
              <a:sym typeface="Lato"/>
            </a:endParaRPr>
          </a:p>
        </p:txBody>
      </p:sp>
      <p:sp>
        <p:nvSpPr>
          <p:cNvPr id="191" name="Google Shape;191;p28"/>
          <p:cNvSpPr txBox="1"/>
          <p:nvPr/>
        </p:nvSpPr>
        <p:spPr>
          <a:xfrm>
            <a:off x="6778500" y="3825725"/>
            <a:ext cx="2258100" cy="196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Missing because of the variable itself</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E.g. data rows relating to units in AMK are missing</a:t>
            </a:r>
            <a:endParaRPr>
              <a:latin typeface="Lato"/>
              <a:ea typeface="Lato"/>
              <a:cs typeface="Lato"/>
              <a:sym typeface="Lato"/>
            </a:endParaRPr>
          </a:p>
        </p:txBody>
      </p:sp>
      <p:sp>
        <p:nvSpPr>
          <p:cNvPr id="192" name="Google Shape;192;p28"/>
          <p:cNvSpPr txBox="1"/>
          <p:nvPr/>
        </p:nvSpPr>
        <p:spPr>
          <a:xfrm>
            <a:off x="7305150" y="2010050"/>
            <a:ext cx="2576400" cy="36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Severity </a:t>
            </a:r>
            <a:endParaRPr>
              <a:latin typeface="Lato"/>
              <a:ea typeface="Lato"/>
              <a:cs typeface="Lato"/>
              <a:sym typeface="Lato"/>
            </a:endParaRPr>
          </a:p>
          <a:p>
            <a:pPr indent="0" lvl="0" marL="0" rtl="0" algn="ctr">
              <a:spcBef>
                <a:spcPts val="0"/>
              </a:spcBef>
              <a:spcAft>
                <a:spcPts val="0"/>
              </a:spcAft>
              <a:buNone/>
            </a:pPr>
            <a:r>
              <a:rPr lang="en-GB">
                <a:latin typeface="Lato"/>
                <a:ea typeface="Lato"/>
                <a:cs typeface="Lato"/>
                <a:sym typeface="Lato"/>
              </a:rPr>
              <a:t>of </a:t>
            </a:r>
            <a:endParaRPr>
              <a:latin typeface="Lato"/>
              <a:ea typeface="Lato"/>
              <a:cs typeface="Lato"/>
              <a:sym typeface="Lato"/>
            </a:endParaRPr>
          </a:p>
          <a:p>
            <a:pPr indent="0" lvl="0" marL="0" rtl="0" algn="ctr">
              <a:spcBef>
                <a:spcPts val="0"/>
              </a:spcBef>
              <a:spcAft>
                <a:spcPts val="0"/>
              </a:spcAft>
              <a:buNone/>
            </a:pPr>
            <a:r>
              <a:rPr lang="en-GB">
                <a:latin typeface="Lato"/>
                <a:ea typeface="Lato"/>
                <a:cs typeface="Lato"/>
                <a:sym typeface="Lato"/>
              </a:rPr>
              <a:t>Missingness</a:t>
            </a:r>
            <a:endParaRPr>
              <a:latin typeface="Lato"/>
              <a:ea typeface="Lato"/>
              <a:cs typeface="Lato"/>
              <a:sym typeface="Lato"/>
            </a:endParaRPr>
          </a:p>
        </p:txBody>
      </p:sp>
      <p:grpSp>
        <p:nvGrpSpPr>
          <p:cNvPr id="193" name="Google Shape;193;p28"/>
          <p:cNvGrpSpPr/>
          <p:nvPr/>
        </p:nvGrpSpPr>
        <p:grpSpPr>
          <a:xfrm>
            <a:off x="426500" y="1201275"/>
            <a:ext cx="1080000" cy="1080000"/>
            <a:chOff x="426500" y="3868275"/>
            <a:chExt cx="1080000" cy="1080000"/>
          </a:xfrm>
        </p:grpSpPr>
        <p:sp>
          <p:nvSpPr>
            <p:cNvPr id="194" name="Google Shape;194;p28"/>
            <p:cNvSpPr/>
            <p:nvPr/>
          </p:nvSpPr>
          <p:spPr>
            <a:xfrm>
              <a:off x="426500" y="3868275"/>
              <a:ext cx="1080000" cy="1080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8"/>
            <p:cNvSpPr/>
            <p:nvPr/>
          </p:nvSpPr>
          <p:spPr>
            <a:xfrm>
              <a:off x="1110700" y="4087225"/>
              <a:ext cx="180000" cy="180000"/>
            </a:xfrm>
            <a:prstGeom prst="ellipse">
              <a:avLst/>
            </a:pr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a:off x="654625" y="4471325"/>
              <a:ext cx="180000" cy="180000"/>
            </a:xfrm>
            <a:prstGeom prst="ellipse">
              <a:avLst/>
            </a:pr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p:nvPr/>
          </p:nvSpPr>
          <p:spPr>
            <a:xfrm>
              <a:off x="1110700" y="4651325"/>
              <a:ext cx="180000" cy="180000"/>
            </a:xfrm>
            <a:prstGeom prst="ellipse">
              <a:avLst/>
            </a:pr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28"/>
          <p:cNvGrpSpPr/>
          <p:nvPr/>
        </p:nvGrpSpPr>
        <p:grpSpPr>
          <a:xfrm>
            <a:off x="7125150" y="1201275"/>
            <a:ext cx="1318050" cy="1080000"/>
            <a:chOff x="7125150" y="3868275"/>
            <a:chExt cx="1318050" cy="1080000"/>
          </a:xfrm>
        </p:grpSpPr>
        <p:sp>
          <p:nvSpPr>
            <p:cNvPr id="199" name="Google Shape;199;p28"/>
            <p:cNvSpPr/>
            <p:nvPr/>
          </p:nvSpPr>
          <p:spPr>
            <a:xfrm>
              <a:off x="7363200" y="3868275"/>
              <a:ext cx="1080000" cy="1080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8"/>
            <p:cNvSpPr/>
            <p:nvPr/>
          </p:nvSpPr>
          <p:spPr>
            <a:xfrm>
              <a:off x="7125150" y="4075350"/>
              <a:ext cx="619500" cy="626100"/>
            </a:xfrm>
            <a:prstGeom prst="ellipse">
              <a:avLst/>
            </a:pr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28"/>
          <p:cNvGrpSpPr/>
          <p:nvPr/>
        </p:nvGrpSpPr>
        <p:grpSpPr>
          <a:xfrm>
            <a:off x="3943375" y="1201275"/>
            <a:ext cx="1080000" cy="1080000"/>
            <a:chOff x="3943375" y="3868275"/>
            <a:chExt cx="1080000" cy="1080000"/>
          </a:xfrm>
        </p:grpSpPr>
        <p:sp>
          <p:nvSpPr>
            <p:cNvPr id="202" name="Google Shape;202;p28"/>
            <p:cNvSpPr/>
            <p:nvPr/>
          </p:nvSpPr>
          <p:spPr>
            <a:xfrm>
              <a:off x="3943375" y="3868275"/>
              <a:ext cx="1080000" cy="10800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8"/>
            <p:cNvSpPr/>
            <p:nvPr/>
          </p:nvSpPr>
          <p:spPr>
            <a:xfrm>
              <a:off x="4346950" y="4075350"/>
              <a:ext cx="619500" cy="626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p:nvPr/>
          </p:nvSpPr>
          <p:spPr>
            <a:xfrm>
              <a:off x="4685725" y="4159250"/>
              <a:ext cx="180000" cy="180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8"/>
            <p:cNvSpPr/>
            <p:nvPr/>
          </p:nvSpPr>
          <p:spPr>
            <a:xfrm>
              <a:off x="4393375" y="4339250"/>
              <a:ext cx="180000" cy="180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6" name="Google Shape;206;p28"/>
          <p:cNvCxnSpPr>
            <a:stCxn id="207" idx="2"/>
            <a:endCxn id="203" idx="6"/>
          </p:cNvCxnSpPr>
          <p:nvPr/>
        </p:nvCxnSpPr>
        <p:spPr>
          <a:xfrm flipH="1">
            <a:off x="4966550" y="1420950"/>
            <a:ext cx="842100" cy="300600"/>
          </a:xfrm>
          <a:prstGeom prst="straightConnector1">
            <a:avLst/>
          </a:prstGeom>
          <a:noFill/>
          <a:ln cap="flat" cmpd="sng" w="9525">
            <a:solidFill>
              <a:schemeClr val="dk2"/>
            </a:solidFill>
            <a:prstDash val="solid"/>
            <a:round/>
            <a:headEnd len="med" w="med" type="none"/>
            <a:tailEnd len="med" w="med" type="triangle"/>
          </a:ln>
        </p:spPr>
      </p:cxnSp>
      <p:sp>
        <p:nvSpPr>
          <p:cNvPr id="207" name="Google Shape;207;p28"/>
          <p:cNvSpPr txBox="1"/>
          <p:nvPr/>
        </p:nvSpPr>
        <p:spPr>
          <a:xfrm>
            <a:off x="5101250" y="1056450"/>
            <a:ext cx="1414800" cy="364500"/>
          </a:xfrm>
          <a:prstGeom prst="rect">
            <a:avLst/>
          </a:prstGeom>
          <a:solidFill>
            <a:srgbClr val="FFFF00">
              <a:alpha val="19100"/>
            </a:srgbClr>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300">
                <a:latin typeface="Lato"/>
                <a:ea typeface="Lato"/>
                <a:cs typeface="Lato"/>
                <a:sym typeface="Lato"/>
              </a:rPr>
              <a:t>Subset of Data</a:t>
            </a:r>
            <a:endParaRPr sz="1300">
              <a:latin typeface="Lato"/>
              <a:ea typeface="Lato"/>
              <a:cs typeface="Lato"/>
              <a:sym typeface="Lato"/>
            </a:endParaRPr>
          </a:p>
        </p:txBody>
      </p:sp>
      <p:cxnSp>
        <p:nvCxnSpPr>
          <p:cNvPr id="208" name="Google Shape;208;p28"/>
          <p:cNvCxnSpPr>
            <a:stCxn id="209" idx="2"/>
            <a:endCxn id="197" idx="7"/>
          </p:cNvCxnSpPr>
          <p:nvPr/>
        </p:nvCxnSpPr>
        <p:spPr>
          <a:xfrm flipH="1">
            <a:off x="1264200" y="1486950"/>
            <a:ext cx="1013100" cy="523800"/>
          </a:xfrm>
          <a:prstGeom prst="straightConnector1">
            <a:avLst/>
          </a:prstGeom>
          <a:noFill/>
          <a:ln cap="flat" cmpd="sng" w="9525">
            <a:solidFill>
              <a:schemeClr val="dk2"/>
            </a:solidFill>
            <a:prstDash val="solid"/>
            <a:round/>
            <a:headEnd len="med" w="med" type="none"/>
            <a:tailEnd len="med" w="med" type="triangle"/>
          </a:ln>
        </p:spPr>
      </p:cxnSp>
      <p:sp>
        <p:nvSpPr>
          <p:cNvPr id="209" name="Google Shape;209;p28"/>
          <p:cNvSpPr txBox="1"/>
          <p:nvPr/>
        </p:nvSpPr>
        <p:spPr>
          <a:xfrm>
            <a:off x="1569900" y="1017450"/>
            <a:ext cx="1414800" cy="469500"/>
          </a:xfrm>
          <a:prstGeom prst="rect">
            <a:avLst/>
          </a:prstGeom>
          <a:solidFill>
            <a:srgbClr val="FFFF00">
              <a:alpha val="19100"/>
            </a:srgbClr>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latin typeface="Lato"/>
                <a:ea typeface="Lato"/>
                <a:cs typeface="Lato"/>
                <a:sym typeface="Lato"/>
              </a:rPr>
              <a:t>Random Missing Data Spots</a:t>
            </a:r>
            <a:endParaRPr sz="1200">
              <a:latin typeface="Lato"/>
              <a:ea typeface="Lato"/>
              <a:cs typeface="Lato"/>
              <a:sym typeface="Lato"/>
            </a:endParaRPr>
          </a:p>
        </p:txBody>
      </p:sp>
      <p:cxnSp>
        <p:nvCxnSpPr>
          <p:cNvPr id="210" name="Google Shape;210;p28"/>
          <p:cNvCxnSpPr>
            <a:stCxn id="211" idx="2"/>
            <a:endCxn id="199" idx="0"/>
          </p:cNvCxnSpPr>
          <p:nvPr/>
        </p:nvCxnSpPr>
        <p:spPr>
          <a:xfrm flipH="1">
            <a:off x="7903050" y="971325"/>
            <a:ext cx="4500" cy="230100"/>
          </a:xfrm>
          <a:prstGeom prst="straightConnector1">
            <a:avLst/>
          </a:prstGeom>
          <a:noFill/>
          <a:ln cap="flat" cmpd="sng" w="9525">
            <a:solidFill>
              <a:schemeClr val="dk2"/>
            </a:solidFill>
            <a:prstDash val="solid"/>
            <a:round/>
            <a:headEnd len="med" w="med" type="none"/>
            <a:tailEnd len="med" w="med" type="triangle"/>
          </a:ln>
        </p:spPr>
      </p:cxnSp>
      <p:sp>
        <p:nvSpPr>
          <p:cNvPr id="211" name="Google Shape;211;p28"/>
          <p:cNvSpPr txBox="1"/>
          <p:nvPr/>
        </p:nvSpPr>
        <p:spPr>
          <a:xfrm>
            <a:off x="7200150" y="447525"/>
            <a:ext cx="1414800" cy="523800"/>
          </a:xfrm>
          <a:prstGeom prst="rect">
            <a:avLst/>
          </a:prstGeom>
          <a:solidFill>
            <a:srgbClr val="FFFF00">
              <a:alpha val="19100"/>
            </a:srgbClr>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300">
                <a:latin typeface="Lato"/>
                <a:ea typeface="Lato"/>
                <a:cs typeface="Lato"/>
                <a:sym typeface="Lato"/>
              </a:rPr>
              <a:t>Only experts will know its a circle!</a:t>
            </a:r>
            <a:endParaRPr sz="1300">
              <a:latin typeface="Lato"/>
              <a:ea typeface="Lato"/>
              <a:cs typeface="Lato"/>
              <a:sym typeface="Lato"/>
            </a:endParaRPr>
          </a:p>
        </p:txBody>
      </p:sp>
      <p:cxnSp>
        <p:nvCxnSpPr>
          <p:cNvPr id="212" name="Google Shape;212;p28"/>
          <p:cNvCxnSpPr>
            <a:stCxn id="209" idx="2"/>
            <a:endCxn id="195" idx="6"/>
          </p:cNvCxnSpPr>
          <p:nvPr/>
        </p:nvCxnSpPr>
        <p:spPr>
          <a:xfrm flipH="1">
            <a:off x="1290600" y="1486950"/>
            <a:ext cx="986700" cy="234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28"/>
          <p:cNvCxnSpPr>
            <a:stCxn id="209" idx="2"/>
            <a:endCxn id="196" idx="6"/>
          </p:cNvCxnSpPr>
          <p:nvPr/>
        </p:nvCxnSpPr>
        <p:spPr>
          <a:xfrm flipH="1">
            <a:off x="834600" y="1486950"/>
            <a:ext cx="1442700" cy="407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Tests to Determine Missingness Mechanism</a:t>
            </a:r>
            <a:endParaRPr sz="3000"/>
          </a:p>
        </p:txBody>
      </p:sp>
      <p:graphicFrame>
        <p:nvGraphicFramePr>
          <p:cNvPr id="219" name="Google Shape;219;p29"/>
          <p:cNvGraphicFramePr/>
          <p:nvPr/>
        </p:nvGraphicFramePr>
        <p:xfrm>
          <a:off x="194950" y="994400"/>
          <a:ext cx="3000000" cy="3000000"/>
        </p:xfrm>
        <a:graphic>
          <a:graphicData uri="http://schemas.openxmlformats.org/drawingml/2006/table">
            <a:tbl>
              <a:tblPr>
                <a:noFill/>
                <a:tableStyleId>{96B8DB92-2CE3-4359-A8AC-DC0B4EFB4311}</a:tableStyleId>
              </a:tblPr>
              <a:tblGrid>
                <a:gridCol w="1265775"/>
                <a:gridCol w="4476825"/>
                <a:gridCol w="2871300"/>
              </a:tblGrid>
              <a:tr h="316775">
                <a:tc>
                  <a:txBody>
                    <a:bodyPr/>
                    <a:lstStyle/>
                    <a:p>
                      <a:pPr indent="0" lvl="0" marL="0" rtl="0" algn="l">
                        <a:spcBef>
                          <a:spcPts val="0"/>
                        </a:spcBef>
                        <a:spcAft>
                          <a:spcPts val="0"/>
                        </a:spcAft>
                        <a:buNone/>
                      </a:pPr>
                      <a:r>
                        <a:rPr lang="en-GB" sz="1200"/>
                        <a:t>Test</a:t>
                      </a:r>
                      <a:endParaRPr sz="1200"/>
                    </a:p>
                  </a:txBody>
                  <a:tcPr marT="91425" marB="91425" marR="91425" marL="91425"/>
                </a:tc>
                <a:tc>
                  <a:txBody>
                    <a:bodyPr/>
                    <a:lstStyle/>
                    <a:p>
                      <a:pPr indent="0" lvl="0" marL="0" rtl="0" algn="l">
                        <a:spcBef>
                          <a:spcPts val="0"/>
                        </a:spcBef>
                        <a:spcAft>
                          <a:spcPts val="0"/>
                        </a:spcAft>
                        <a:buNone/>
                      </a:pPr>
                      <a:r>
                        <a:rPr lang="en-GB" sz="1200"/>
                        <a:t>Steps</a:t>
                      </a:r>
                      <a:endParaRPr sz="1200"/>
                    </a:p>
                  </a:txBody>
                  <a:tcPr marT="91425" marB="91425" marR="91425" marL="91425"/>
                </a:tc>
                <a:tc>
                  <a:txBody>
                    <a:bodyPr/>
                    <a:lstStyle/>
                    <a:p>
                      <a:pPr indent="0" lvl="0" marL="0" rtl="0" algn="l">
                        <a:spcBef>
                          <a:spcPts val="0"/>
                        </a:spcBef>
                        <a:spcAft>
                          <a:spcPts val="0"/>
                        </a:spcAft>
                        <a:buNone/>
                      </a:pPr>
                      <a:r>
                        <a:rPr lang="en-GB" sz="1200"/>
                        <a:t>Findings</a:t>
                      </a:r>
                      <a:endParaRPr sz="1200"/>
                    </a:p>
                  </a:txBody>
                  <a:tcPr marT="91425" marB="91425" marR="91425" marL="91425"/>
                </a:tc>
              </a:tr>
              <a:tr h="757150">
                <a:tc>
                  <a:txBody>
                    <a:bodyPr/>
                    <a:lstStyle/>
                    <a:p>
                      <a:pPr indent="0" lvl="0" marL="0" rtl="0" algn="l">
                        <a:spcBef>
                          <a:spcPts val="0"/>
                        </a:spcBef>
                        <a:spcAft>
                          <a:spcPts val="0"/>
                        </a:spcAft>
                        <a:buNone/>
                      </a:pPr>
                      <a:r>
                        <a:rPr lang="en-GB" sz="1200"/>
                        <a:t>Shadow Matrix</a:t>
                      </a:r>
                      <a:endParaRPr sz="1200"/>
                    </a:p>
                  </a:txBody>
                  <a:tcPr marT="91425" marB="91425" marR="91425" marL="91425"/>
                </a:tc>
                <a:tc>
                  <a:txBody>
                    <a:bodyPr/>
                    <a:lstStyle/>
                    <a:p>
                      <a:pPr indent="-304800" lvl="0" marL="457200" rtl="0" algn="l">
                        <a:lnSpc>
                          <a:spcPct val="115000"/>
                        </a:lnSpc>
                        <a:spcBef>
                          <a:spcPts val="0"/>
                        </a:spcBef>
                        <a:spcAft>
                          <a:spcPts val="0"/>
                        </a:spcAft>
                        <a:buSzPts val="1200"/>
                        <a:buChar char="●"/>
                      </a:pPr>
                      <a:r>
                        <a:rPr lang="en-GB" sz="1200"/>
                        <a:t>Encode dataset into 0 or 1</a:t>
                      </a:r>
                      <a:endParaRPr sz="1200"/>
                    </a:p>
                    <a:p>
                      <a:pPr indent="-304800" lvl="0" marL="457200" rtl="0" algn="l">
                        <a:lnSpc>
                          <a:spcPct val="115000"/>
                        </a:lnSpc>
                        <a:spcBef>
                          <a:spcPts val="0"/>
                        </a:spcBef>
                        <a:spcAft>
                          <a:spcPts val="0"/>
                        </a:spcAft>
                        <a:buSzPts val="1200"/>
                        <a:buChar char="●"/>
                      </a:pPr>
                      <a:r>
                        <a:rPr lang="en-GB" sz="1200"/>
                        <a:t>Check correlation between missingness</a:t>
                      </a:r>
                      <a:endParaRPr sz="1200"/>
                    </a:p>
                  </a:txBody>
                  <a:tcPr marT="91425" marB="91425" marR="91425" marL="91425"/>
                </a:tc>
                <a:tc>
                  <a:txBody>
                    <a:bodyPr/>
                    <a:lstStyle/>
                    <a:p>
                      <a:pPr indent="-304800" lvl="0" marL="457200" rtl="0" algn="l">
                        <a:spcBef>
                          <a:spcPts val="0"/>
                        </a:spcBef>
                        <a:spcAft>
                          <a:spcPts val="0"/>
                        </a:spcAft>
                        <a:buSzPts val="1200"/>
                        <a:buChar char="●"/>
                      </a:pPr>
                      <a:r>
                        <a:rPr lang="en-GB" sz="1200"/>
                        <a:t>Can only identify which variables </a:t>
                      </a:r>
                      <a:r>
                        <a:rPr b="1" lang="en-GB" sz="1200" u="sng"/>
                        <a:t>tend to be missing together</a:t>
                      </a:r>
                      <a:endParaRPr b="1" sz="1200" u="sng"/>
                    </a:p>
                  </a:txBody>
                  <a:tcPr marT="91425" marB="91425" marR="91425" marL="91425"/>
                </a:tc>
              </a:tr>
              <a:tr h="789475">
                <a:tc>
                  <a:txBody>
                    <a:bodyPr/>
                    <a:lstStyle/>
                    <a:p>
                      <a:pPr indent="0" lvl="0" marL="0" rtl="0" algn="l">
                        <a:spcBef>
                          <a:spcPts val="0"/>
                        </a:spcBef>
                        <a:spcAft>
                          <a:spcPts val="0"/>
                        </a:spcAft>
                        <a:buNone/>
                      </a:pPr>
                      <a:r>
                        <a:rPr lang="en-GB" sz="1200"/>
                        <a:t>Test Missingness for Independence</a:t>
                      </a:r>
                      <a:endParaRPr sz="1200"/>
                    </a:p>
                  </a:txBody>
                  <a:tcPr marT="91425" marB="91425" marR="91425" marL="91425"/>
                </a:tc>
                <a:tc>
                  <a:txBody>
                    <a:bodyPr/>
                    <a:lstStyle/>
                    <a:p>
                      <a:pPr indent="-304800" lvl="0" marL="457200" rtl="0" algn="l">
                        <a:lnSpc>
                          <a:spcPct val="115000"/>
                        </a:lnSpc>
                        <a:spcBef>
                          <a:spcPts val="0"/>
                        </a:spcBef>
                        <a:spcAft>
                          <a:spcPts val="0"/>
                        </a:spcAft>
                        <a:buSzPts val="1200"/>
                        <a:buChar char="●"/>
                      </a:pPr>
                      <a:r>
                        <a:rPr lang="en-GB" sz="1200"/>
                        <a:t>Combine shadow matrix with original dataframe</a:t>
                      </a:r>
                      <a:endParaRPr sz="1200"/>
                    </a:p>
                    <a:p>
                      <a:pPr indent="-304800" lvl="0" marL="457200" rtl="0" algn="l">
                        <a:lnSpc>
                          <a:spcPct val="115000"/>
                        </a:lnSpc>
                        <a:spcBef>
                          <a:spcPts val="0"/>
                        </a:spcBef>
                        <a:spcAft>
                          <a:spcPts val="0"/>
                        </a:spcAft>
                        <a:buSzPts val="1200"/>
                        <a:buChar char="●"/>
                      </a:pPr>
                      <a:r>
                        <a:rPr lang="en-GB" sz="1200"/>
                        <a:t>Check correlation of missingness</a:t>
                      </a:r>
                      <a:endParaRPr sz="1200"/>
                    </a:p>
                  </a:txBody>
                  <a:tcPr marT="91425" marB="91425" marR="91425" marL="91425"/>
                </a:tc>
                <a:tc>
                  <a:txBody>
                    <a:bodyPr/>
                    <a:lstStyle/>
                    <a:p>
                      <a:pPr indent="-304800" lvl="0" marL="457200" rtl="0" algn="l">
                        <a:spcBef>
                          <a:spcPts val="0"/>
                        </a:spcBef>
                        <a:spcAft>
                          <a:spcPts val="0"/>
                        </a:spcAft>
                        <a:buSzPts val="1200"/>
                        <a:buChar char="●"/>
                      </a:pPr>
                      <a:r>
                        <a:rPr lang="en-GB" sz="1200"/>
                        <a:t>Potentially identify MAR (tendency for a variable to be missing when </a:t>
                      </a:r>
                      <a:r>
                        <a:rPr b="1" lang="en-GB" sz="1200" u="sng"/>
                        <a:t>another variable is of certain value</a:t>
                      </a:r>
                      <a:r>
                        <a:rPr lang="en-GB" sz="1200"/>
                        <a:t>)</a:t>
                      </a:r>
                      <a:endParaRPr sz="1200"/>
                    </a:p>
                  </a:txBody>
                  <a:tcPr marT="91425" marB="91425" marR="91425" marL="91425"/>
                </a:tc>
              </a:tr>
              <a:tr h="1610475">
                <a:tc>
                  <a:txBody>
                    <a:bodyPr/>
                    <a:lstStyle/>
                    <a:p>
                      <a:pPr indent="0" lvl="0" marL="0" rtl="0" algn="l">
                        <a:spcBef>
                          <a:spcPts val="0"/>
                        </a:spcBef>
                        <a:spcAft>
                          <a:spcPts val="0"/>
                        </a:spcAft>
                        <a:buNone/>
                      </a:pPr>
                      <a:r>
                        <a:rPr lang="en-GB" sz="1200"/>
                        <a:t>Statistical MCAR Test</a:t>
                      </a:r>
                      <a:endParaRPr sz="1200"/>
                    </a:p>
                  </a:txBody>
                  <a:tcPr marT="91425" marB="91425" marR="91425" marL="91425"/>
                </a:tc>
                <a:tc>
                  <a:txBody>
                    <a:bodyPr/>
                    <a:lstStyle/>
                    <a:p>
                      <a:pPr indent="-304800" lvl="0" marL="457200" rtl="0" algn="l">
                        <a:lnSpc>
                          <a:spcPct val="115000"/>
                        </a:lnSpc>
                        <a:spcBef>
                          <a:spcPts val="0"/>
                        </a:spcBef>
                        <a:spcAft>
                          <a:spcPts val="0"/>
                        </a:spcAft>
                        <a:buSzPts val="1200"/>
                        <a:buChar char="●"/>
                      </a:pPr>
                      <a:r>
                        <a:rPr lang="en-GB" sz="1200"/>
                        <a:t>BaylorEdPsych R package</a:t>
                      </a:r>
                      <a:endParaRPr sz="1200"/>
                    </a:p>
                    <a:p>
                      <a:pPr indent="-304800" lvl="1" marL="914400" rtl="0" algn="l">
                        <a:lnSpc>
                          <a:spcPct val="115000"/>
                        </a:lnSpc>
                        <a:spcBef>
                          <a:spcPts val="0"/>
                        </a:spcBef>
                        <a:spcAft>
                          <a:spcPts val="0"/>
                        </a:spcAft>
                        <a:buSzPts val="1200"/>
                        <a:buChar char="○"/>
                      </a:pPr>
                      <a:r>
                        <a:rPr lang="en-GB" sz="1200"/>
                        <a:t>Implementation of Little’s MCAR test</a:t>
                      </a:r>
                      <a:endParaRPr sz="1200"/>
                    </a:p>
                    <a:p>
                      <a:pPr indent="-304800" lvl="1" marL="914400" rtl="0" algn="l">
                        <a:lnSpc>
                          <a:spcPct val="115000"/>
                        </a:lnSpc>
                        <a:spcBef>
                          <a:spcPts val="0"/>
                        </a:spcBef>
                        <a:spcAft>
                          <a:spcPts val="0"/>
                        </a:spcAft>
                        <a:buSzPts val="1200"/>
                        <a:buChar char="○"/>
                      </a:pPr>
                      <a:r>
                        <a:rPr lang="en-GB" sz="1200"/>
                        <a:t>Assumes multivariate normality</a:t>
                      </a:r>
                      <a:endParaRPr sz="1200"/>
                    </a:p>
                    <a:p>
                      <a:pPr indent="-304800" lvl="1" marL="914400" rtl="0" algn="l">
                        <a:lnSpc>
                          <a:spcPct val="115000"/>
                        </a:lnSpc>
                        <a:spcBef>
                          <a:spcPts val="0"/>
                        </a:spcBef>
                        <a:spcAft>
                          <a:spcPts val="0"/>
                        </a:spcAft>
                        <a:buSzPts val="1200"/>
                        <a:buChar char="○"/>
                      </a:pPr>
                      <a:r>
                        <a:rPr lang="en-GB" sz="1200"/>
                        <a:t>Supports mixed variables</a:t>
                      </a:r>
                      <a:endParaRPr sz="1200"/>
                    </a:p>
                    <a:p>
                      <a:pPr indent="-304800" lvl="0" marL="457200" rtl="0" algn="l">
                        <a:lnSpc>
                          <a:spcPct val="115000"/>
                        </a:lnSpc>
                        <a:spcBef>
                          <a:spcPts val="0"/>
                        </a:spcBef>
                        <a:spcAft>
                          <a:spcPts val="0"/>
                        </a:spcAft>
                        <a:buSzPts val="1200"/>
                        <a:buChar char="●"/>
                      </a:pPr>
                      <a:r>
                        <a:rPr lang="en-GB" sz="1200"/>
                        <a:t>MissMech R Package</a:t>
                      </a:r>
                      <a:endParaRPr sz="1200"/>
                    </a:p>
                    <a:p>
                      <a:pPr indent="-304800" lvl="1" marL="914400" rtl="0" algn="l">
                        <a:lnSpc>
                          <a:spcPct val="115000"/>
                        </a:lnSpc>
                        <a:spcBef>
                          <a:spcPts val="0"/>
                        </a:spcBef>
                        <a:spcAft>
                          <a:spcPts val="0"/>
                        </a:spcAft>
                        <a:buSzPts val="1200"/>
                        <a:buChar char="○"/>
                      </a:pPr>
                      <a:r>
                        <a:rPr lang="en-GB" sz="1200"/>
                        <a:t>Works for non-parametric distributions</a:t>
                      </a:r>
                      <a:endParaRPr sz="1200"/>
                    </a:p>
                    <a:p>
                      <a:pPr indent="-304800" lvl="1" marL="914400" rtl="0" algn="l">
                        <a:lnSpc>
                          <a:spcPct val="115000"/>
                        </a:lnSpc>
                        <a:spcBef>
                          <a:spcPts val="0"/>
                        </a:spcBef>
                        <a:spcAft>
                          <a:spcPts val="0"/>
                        </a:spcAft>
                        <a:buSzPts val="1200"/>
                        <a:buChar char="○"/>
                      </a:pPr>
                      <a:r>
                        <a:rPr lang="en-GB" sz="1200"/>
                        <a:t>Do not support categorical variables</a:t>
                      </a:r>
                      <a:endParaRPr sz="1200"/>
                    </a:p>
                  </a:txBody>
                  <a:tcPr marT="91425" marB="91425" marR="91425" marL="91425"/>
                </a:tc>
                <a:tc>
                  <a:txBody>
                    <a:bodyPr/>
                    <a:lstStyle/>
                    <a:p>
                      <a:pPr indent="-304800" lvl="0" marL="457200" rtl="0" algn="l">
                        <a:spcBef>
                          <a:spcPts val="0"/>
                        </a:spcBef>
                        <a:spcAft>
                          <a:spcPts val="0"/>
                        </a:spcAft>
                        <a:buSzPts val="1200"/>
                        <a:buChar char="●"/>
                      </a:pPr>
                      <a:r>
                        <a:rPr lang="en-GB" sz="1200"/>
                        <a:t>Support for only either mixed variables or non-parametric distributions</a:t>
                      </a:r>
                      <a:endParaRPr sz="1200"/>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Tests to Determine Missingness Mechanism</a:t>
            </a:r>
            <a:endParaRPr/>
          </a:p>
        </p:txBody>
      </p:sp>
      <p:sp>
        <p:nvSpPr>
          <p:cNvPr id="225" name="Google Shape;225;p30"/>
          <p:cNvSpPr/>
          <p:nvPr/>
        </p:nvSpPr>
        <p:spPr>
          <a:xfrm>
            <a:off x="917925" y="1441925"/>
            <a:ext cx="288000" cy="292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a:off x="1703825" y="1275275"/>
            <a:ext cx="1530600" cy="62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BaylorEdPsych</a:t>
            </a:r>
            <a:endParaRPr/>
          </a:p>
        </p:txBody>
      </p:sp>
      <p:sp>
        <p:nvSpPr>
          <p:cNvPr id="227" name="Google Shape;227;p30"/>
          <p:cNvSpPr/>
          <p:nvPr/>
        </p:nvSpPr>
        <p:spPr>
          <a:xfrm>
            <a:off x="3732325" y="1158725"/>
            <a:ext cx="2153700" cy="859200"/>
          </a:xfrm>
          <a:prstGeom prst="diamon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Rejected?</a:t>
            </a:r>
            <a:endParaRPr/>
          </a:p>
        </p:txBody>
      </p:sp>
      <p:sp>
        <p:nvSpPr>
          <p:cNvPr id="228" name="Google Shape;228;p30"/>
          <p:cNvSpPr/>
          <p:nvPr/>
        </p:nvSpPr>
        <p:spPr>
          <a:xfrm>
            <a:off x="4043875" y="2447375"/>
            <a:ext cx="1530600" cy="62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Data is not MCAR statistically</a:t>
            </a:r>
            <a:endParaRPr/>
          </a:p>
        </p:txBody>
      </p:sp>
      <p:sp>
        <p:nvSpPr>
          <p:cNvPr id="229" name="Google Shape;229;p30"/>
          <p:cNvSpPr/>
          <p:nvPr/>
        </p:nvSpPr>
        <p:spPr>
          <a:xfrm>
            <a:off x="6383925" y="1275275"/>
            <a:ext cx="1530600" cy="62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MissMech</a:t>
            </a:r>
            <a:endParaRPr/>
          </a:p>
        </p:txBody>
      </p:sp>
      <p:sp>
        <p:nvSpPr>
          <p:cNvPr id="230" name="Google Shape;230;p30"/>
          <p:cNvSpPr/>
          <p:nvPr/>
        </p:nvSpPr>
        <p:spPr>
          <a:xfrm>
            <a:off x="6072375" y="3430375"/>
            <a:ext cx="2153700" cy="859200"/>
          </a:xfrm>
          <a:prstGeom prst="diamon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Rejected?</a:t>
            </a:r>
            <a:endParaRPr/>
          </a:p>
        </p:txBody>
      </p:sp>
      <p:sp>
        <p:nvSpPr>
          <p:cNvPr id="231" name="Google Shape;231;p30"/>
          <p:cNvSpPr/>
          <p:nvPr/>
        </p:nvSpPr>
        <p:spPr>
          <a:xfrm>
            <a:off x="1703825" y="3546925"/>
            <a:ext cx="1530600" cy="62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Possible that data is MCAR</a:t>
            </a:r>
            <a:endParaRPr/>
          </a:p>
        </p:txBody>
      </p:sp>
      <p:sp>
        <p:nvSpPr>
          <p:cNvPr id="232" name="Google Shape;232;p30"/>
          <p:cNvSpPr/>
          <p:nvPr/>
        </p:nvSpPr>
        <p:spPr>
          <a:xfrm>
            <a:off x="917925" y="3713575"/>
            <a:ext cx="288000" cy="2928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3" name="Google Shape;233;p30"/>
          <p:cNvCxnSpPr>
            <a:stCxn id="225" idx="6"/>
            <a:endCxn id="226" idx="1"/>
          </p:cNvCxnSpPr>
          <p:nvPr/>
        </p:nvCxnSpPr>
        <p:spPr>
          <a:xfrm>
            <a:off x="1205925" y="1588325"/>
            <a:ext cx="498000" cy="0"/>
          </a:xfrm>
          <a:prstGeom prst="straightConnector1">
            <a:avLst/>
          </a:prstGeom>
          <a:noFill/>
          <a:ln cap="flat" cmpd="sng" w="9525">
            <a:solidFill>
              <a:schemeClr val="dk2"/>
            </a:solidFill>
            <a:prstDash val="solid"/>
            <a:round/>
            <a:headEnd len="med" w="med" type="none"/>
            <a:tailEnd len="med" w="med" type="triangle"/>
          </a:ln>
        </p:spPr>
      </p:cxnSp>
      <p:cxnSp>
        <p:nvCxnSpPr>
          <p:cNvPr id="234" name="Google Shape;234;p30"/>
          <p:cNvCxnSpPr>
            <a:stCxn id="226" idx="3"/>
            <a:endCxn id="227" idx="1"/>
          </p:cNvCxnSpPr>
          <p:nvPr/>
        </p:nvCxnSpPr>
        <p:spPr>
          <a:xfrm>
            <a:off x="3234425" y="1588325"/>
            <a:ext cx="498000" cy="0"/>
          </a:xfrm>
          <a:prstGeom prst="straightConnector1">
            <a:avLst/>
          </a:prstGeom>
          <a:noFill/>
          <a:ln cap="flat" cmpd="sng" w="9525">
            <a:solidFill>
              <a:schemeClr val="dk2"/>
            </a:solidFill>
            <a:prstDash val="solid"/>
            <a:round/>
            <a:headEnd len="med" w="med" type="none"/>
            <a:tailEnd len="med" w="med" type="triangle"/>
          </a:ln>
        </p:spPr>
      </p:cxnSp>
      <p:cxnSp>
        <p:nvCxnSpPr>
          <p:cNvPr id="235" name="Google Shape;235;p30"/>
          <p:cNvCxnSpPr>
            <a:stCxn id="227" idx="3"/>
            <a:endCxn id="229" idx="1"/>
          </p:cNvCxnSpPr>
          <p:nvPr/>
        </p:nvCxnSpPr>
        <p:spPr>
          <a:xfrm>
            <a:off x="5886025" y="1588325"/>
            <a:ext cx="498000" cy="0"/>
          </a:xfrm>
          <a:prstGeom prst="straightConnector1">
            <a:avLst/>
          </a:prstGeom>
          <a:noFill/>
          <a:ln cap="flat" cmpd="sng" w="9525">
            <a:solidFill>
              <a:schemeClr val="dk2"/>
            </a:solidFill>
            <a:prstDash val="solid"/>
            <a:round/>
            <a:headEnd len="med" w="med" type="none"/>
            <a:tailEnd len="med" w="med" type="triangle"/>
          </a:ln>
        </p:spPr>
      </p:cxnSp>
      <p:cxnSp>
        <p:nvCxnSpPr>
          <p:cNvPr id="236" name="Google Shape;236;p30"/>
          <p:cNvCxnSpPr>
            <a:stCxn id="229" idx="2"/>
            <a:endCxn id="230" idx="0"/>
          </p:cNvCxnSpPr>
          <p:nvPr/>
        </p:nvCxnSpPr>
        <p:spPr>
          <a:xfrm>
            <a:off x="7149225" y="1901375"/>
            <a:ext cx="0" cy="15291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30"/>
          <p:cNvCxnSpPr>
            <a:stCxn id="230" idx="1"/>
            <a:endCxn id="231" idx="3"/>
          </p:cNvCxnSpPr>
          <p:nvPr/>
        </p:nvCxnSpPr>
        <p:spPr>
          <a:xfrm rot="10800000">
            <a:off x="3234375" y="3859975"/>
            <a:ext cx="2838000" cy="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30"/>
          <p:cNvCxnSpPr>
            <a:stCxn id="231" idx="1"/>
            <a:endCxn id="232" idx="6"/>
          </p:cNvCxnSpPr>
          <p:nvPr/>
        </p:nvCxnSpPr>
        <p:spPr>
          <a:xfrm rot="10800000">
            <a:off x="1205825" y="3859975"/>
            <a:ext cx="498000" cy="0"/>
          </a:xfrm>
          <a:prstGeom prst="straightConnector1">
            <a:avLst/>
          </a:prstGeom>
          <a:noFill/>
          <a:ln cap="flat" cmpd="sng" w="9525">
            <a:solidFill>
              <a:schemeClr val="dk2"/>
            </a:solidFill>
            <a:prstDash val="solid"/>
            <a:round/>
            <a:headEnd len="med" w="med" type="none"/>
            <a:tailEnd len="med" w="med" type="triangle"/>
          </a:ln>
        </p:spPr>
      </p:cxnSp>
      <p:cxnSp>
        <p:nvCxnSpPr>
          <p:cNvPr id="239" name="Google Shape;239;p30"/>
          <p:cNvCxnSpPr>
            <a:stCxn id="227" idx="2"/>
            <a:endCxn id="228" idx="0"/>
          </p:cNvCxnSpPr>
          <p:nvPr/>
        </p:nvCxnSpPr>
        <p:spPr>
          <a:xfrm>
            <a:off x="4809175" y="2017925"/>
            <a:ext cx="0" cy="429600"/>
          </a:xfrm>
          <a:prstGeom prst="straightConnector1">
            <a:avLst/>
          </a:prstGeom>
          <a:noFill/>
          <a:ln cap="flat" cmpd="sng" w="9525">
            <a:solidFill>
              <a:schemeClr val="dk2"/>
            </a:solidFill>
            <a:prstDash val="solid"/>
            <a:round/>
            <a:headEnd len="med" w="med" type="none"/>
            <a:tailEnd len="med" w="med" type="triangle"/>
          </a:ln>
        </p:spPr>
      </p:cxnSp>
      <p:cxnSp>
        <p:nvCxnSpPr>
          <p:cNvPr id="240" name="Google Shape;240;p30"/>
          <p:cNvCxnSpPr>
            <a:endCxn id="228" idx="2"/>
          </p:cNvCxnSpPr>
          <p:nvPr/>
        </p:nvCxnSpPr>
        <p:spPr>
          <a:xfrm rot="10800000">
            <a:off x="4809175" y="3073475"/>
            <a:ext cx="2400" cy="795000"/>
          </a:xfrm>
          <a:prstGeom prst="straightConnector1">
            <a:avLst/>
          </a:prstGeom>
          <a:noFill/>
          <a:ln cap="flat" cmpd="sng" w="9525">
            <a:solidFill>
              <a:schemeClr val="dk2"/>
            </a:solidFill>
            <a:prstDash val="solid"/>
            <a:round/>
            <a:headEnd len="med" w="med" type="none"/>
            <a:tailEnd len="med" w="med" type="triangle"/>
          </a:ln>
        </p:spPr>
      </p:cxnSp>
      <p:cxnSp>
        <p:nvCxnSpPr>
          <p:cNvPr id="241" name="Google Shape;241;p30"/>
          <p:cNvCxnSpPr>
            <a:endCxn id="232" idx="0"/>
          </p:cNvCxnSpPr>
          <p:nvPr/>
        </p:nvCxnSpPr>
        <p:spPr>
          <a:xfrm>
            <a:off x="1054425" y="2791675"/>
            <a:ext cx="7500" cy="921900"/>
          </a:xfrm>
          <a:prstGeom prst="straightConnector1">
            <a:avLst/>
          </a:prstGeom>
          <a:noFill/>
          <a:ln cap="flat" cmpd="sng" w="9525">
            <a:solidFill>
              <a:schemeClr val="dk2"/>
            </a:solidFill>
            <a:prstDash val="solid"/>
            <a:round/>
            <a:headEnd len="med" w="med" type="none"/>
            <a:tailEnd len="med" w="med" type="triangle"/>
          </a:ln>
        </p:spPr>
      </p:cxnSp>
      <p:cxnSp>
        <p:nvCxnSpPr>
          <p:cNvPr id="242" name="Google Shape;242;p30"/>
          <p:cNvCxnSpPr>
            <a:endCxn id="228" idx="1"/>
          </p:cNvCxnSpPr>
          <p:nvPr/>
        </p:nvCxnSpPr>
        <p:spPr>
          <a:xfrm flipH="1" rot="10800000">
            <a:off x="1042975" y="2760425"/>
            <a:ext cx="3000900" cy="19800"/>
          </a:xfrm>
          <a:prstGeom prst="straightConnector1">
            <a:avLst/>
          </a:prstGeom>
          <a:noFill/>
          <a:ln cap="flat" cmpd="sng" w="9525">
            <a:solidFill>
              <a:schemeClr val="dk2"/>
            </a:solidFill>
            <a:prstDash val="solid"/>
            <a:round/>
            <a:headEnd len="med" w="med" type="none"/>
            <a:tailEnd len="med" w="med" type="none"/>
          </a:ln>
        </p:spPr>
      </p:cxnSp>
      <p:sp>
        <p:nvSpPr>
          <p:cNvPr id="243" name="Google Shape;243;p30"/>
          <p:cNvSpPr txBox="1"/>
          <p:nvPr/>
        </p:nvSpPr>
        <p:spPr>
          <a:xfrm>
            <a:off x="5901925" y="1328825"/>
            <a:ext cx="436800" cy="2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latin typeface="Lato"/>
                <a:ea typeface="Lato"/>
                <a:cs typeface="Lato"/>
                <a:sym typeface="Lato"/>
              </a:rPr>
              <a:t>No</a:t>
            </a:r>
            <a:endParaRPr sz="1200">
              <a:latin typeface="Lato"/>
              <a:ea typeface="Lato"/>
              <a:cs typeface="Lato"/>
              <a:sym typeface="Lato"/>
            </a:endParaRPr>
          </a:p>
        </p:txBody>
      </p:sp>
      <p:sp>
        <p:nvSpPr>
          <p:cNvPr id="244" name="Google Shape;244;p30"/>
          <p:cNvSpPr txBox="1"/>
          <p:nvPr/>
        </p:nvSpPr>
        <p:spPr>
          <a:xfrm>
            <a:off x="3803425" y="3609075"/>
            <a:ext cx="436800" cy="2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latin typeface="Lato"/>
                <a:ea typeface="Lato"/>
                <a:cs typeface="Lato"/>
                <a:sym typeface="Lato"/>
              </a:rPr>
              <a:t>No</a:t>
            </a:r>
            <a:endParaRPr sz="1200">
              <a:latin typeface="Lato"/>
              <a:ea typeface="Lato"/>
              <a:cs typeface="Lato"/>
              <a:sym typeface="Lato"/>
            </a:endParaRPr>
          </a:p>
        </p:txBody>
      </p:sp>
      <p:sp>
        <p:nvSpPr>
          <p:cNvPr id="245" name="Google Shape;245;p30"/>
          <p:cNvSpPr txBox="1"/>
          <p:nvPr/>
        </p:nvSpPr>
        <p:spPr>
          <a:xfrm>
            <a:off x="4733025" y="3336975"/>
            <a:ext cx="436800" cy="2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latin typeface="Lato"/>
                <a:ea typeface="Lato"/>
                <a:cs typeface="Lato"/>
                <a:sym typeface="Lato"/>
              </a:rPr>
              <a:t>Yes</a:t>
            </a:r>
            <a:endParaRPr sz="1200">
              <a:latin typeface="Lato"/>
              <a:ea typeface="Lato"/>
              <a:cs typeface="Lato"/>
              <a:sym typeface="Lato"/>
            </a:endParaRPr>
          </a:p>
        </p:txBody>
      </p:sp>
      <p:sp>
        <p:nvSpPr>
          <p:cNvPr id="246" name="Google Shape;246;p30"/>
          <p:cNvSpPr txBox="1"/>
          <p:nvPr/>
        </p:nvSpPr>
        <p:spPr>
          <a:xfrm>
            <a:off x="4733025" y="2026700"/>
            <a:ext cx="436800" cy="2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latin typeface="Lato"/>
                <a:ea typeface="Lato"/>
                <a:cs typeface="Lato"/>
                <a:sym typeface="Lato"/>
              </a:rPr>
              <a:t>Yes</a:t>
            </a:r>
            <a:endParaRPr sz="12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1"/>
          <p:cNvSpPr txBox="1"/>
          <p:nvPr>
            <p:ph idx="1" type="body"/>
          </p:nvPr>
        </p:nvSpPr>
        <p:spPr>
          <a:xfrm>
            <a:off x="311700" y="1152475"/>
            <a:ext cx="8520600" cy="39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Both different in their ways of calculating </a:t>
            </a:r>
            <a:r>
              <a:rPr b="1" lang="en-GB"/>
              <a:t>joint distribution P(Y, R)</a:t>
            </a:r>
            <a:r>
              <a:rPr lang="en-GB"/>
              <a:t> where Y is the variable to be imputed and R is =0 if missing and =1 if non missing:</a:t>
            </a:r>
            <a:endParaRPr/>
          </a:p>
          <a:p>
            <a:pPr indent="-342900" lvl="0" marL="457200" rtl="0" algn="l">
              <a:spcBef>
                <a:spcPts val="1600"/>
              </a:spcBef>
              <a:spcAft>
                <a:spcPts val="0"/>
              </a:spcAft>
              <a:buSzPts val="1800"/>
              <a:buChar char="●"/>
            </a:pPr>
            <a:r>
              <a:rPr lang="en-GB"/>
              <a:t>Selection models</a:t>
            </a:r>
            <a:endParaRPr/>
          </a:p>
          <a:p>
            <a:pPr indent="-317500" lvl="1" marL="914400" rtl="0" algn="l">
              <a:spcBef>
                <a:spcPts val="0"/>
              </a:spcBef>
              <a:spcAft>
                <a:spcPts val="0"/>
              </a:spcAft>
              <a:buSzPts val="1400"/>
              <a:buChar char="○"/>
            </a:pPr>
            <a:r>
              <a:rPr lang="en-GB"/>
              <a:t>P(Y, R) = P(Y)P(R|Y)</a:t>
            </a:r>
            <a:endParaRPr/>
          </a:p>
          <a:p>
            <a:pPr indent="-342900" lvl="0" marL="457200" rtl="0" algn="l">
              <a:spcBef>
                <a:spcPts val="0"/>
              </a:spcBef>
              <a:spcAft>
                <a:spcPts val="0"/>
              </a:spcAft>
              <a:buSzPts val="1800"/>
              <a:buChar char="●"/>
            </a:pPr>
            <a:r>
              <a:rPr lang="en-GB"/>
              <a:t>Pattern mixture models</a:t>
            </a:r>
            <a:endParaRPr/>
          </a:p>
          <a:p>
            <a:pPr indent="-317500" lvl="1" marL="914400" rtl="0" algn="l">
              <a:lnSpc>
                <a:spcPct val="100000"/>
              </a:lnSpc>
              <a:spcBef>
                <a:spcPts val="0"/>
              </a:spcBef>
              <a:spcAft>
                <a:spcPts val="0"/>
              </a:spcAft>
              <a:buSzPts val="1400"/>
              <a:buChar char="○"/>
            </a:pPr>
            <a:r>
              <a:rPr lang="en-GB"/>
              <a:t>P(Y, R) = P(R)P(Y|R) → the exact opposite of selection model</a:t>
            </a:r>
            <a:endParaRPr/>
          </a:p>
          <a:p>
            <a:pPr indent="0" lvl="0" marL="457200" rtl="0" algn="l">
              <a:lnSpc>
                <a:spcPct val="100000"/>
              </a:lnSpc>
              <a:spcBef>
                <a:spcPts val="0"/>
              </a:spcBef>
              <a:spcAft>
                <a:spcPts val="0"/>
              </a:spcAft>
              <a:buNone/>
            </a:pPr>
            <a:r>
              <a:rPr lang="en-GB" sz="1400"/>
              <a:t>		  = P(Y|R=1)P(R=1) +</a:t>
            </a:r>
            <a:r>
              <a:rPr lang="en-GB" sz="1400"/>
              <a:t> P(Y|R=0)P(R=0) </a:t>
            </a:r>
            <a:endParaRPr sz="1400"/>
          </a:p>
        </p:txBody>
      </p:sp>
      <p:sp>
        <p:nvSpPr>
          <p:cNvPr id="252" name="Google Shape;252;p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a:t>
            </a:r>
            <a:r>
              <a:rPr lang="en-GB"/>
              <a:t>mputation Strategies for MNAR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Content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Recap of Interim Findings</a:t>
            </a:r>
            <a:endParaRPr/>
          </a:p>
          <a:p>
            <a:pPr indent="-342900" lvl="0" marL="457200" rtl="0" algn="l">
              <a:spcBef>
                <a:spcPts val="0"/>
              </a:spcBef>
              <a:spcAft>
                <a:spcPts val="0"/>
              </a:spcAft>
              <a:buSzPts val="1800"/>
              <a:buChar char="●"/>
            </a:pPr>
            <a:r>
              <a:rPr lang="en-GB"/>
              <a:t>Uncertainty Quantification</a:t>
            </a:r>
            <a:endParaRPr/>
          </a:p>
          <a:p>
            <a:pPr indent="-342900" lvl="0" marL="457200" rtl="0" algn="l">
              <a:spcBef>
                <a:spcPts val="0"/>
              </a:spcBef>
              <a:spcAft>
                <a:spcPts val="0"/>
              </a:spcAft>
              <a:buSzPts val="1800"/>
              <a:buChar char="●"/>
            </a:pPr>
            <a:r>
              <a:rPr lang="en-GB"/>
              <a:t>Data Quality Framework</a:t>
            </a:r>
            <a:endParaRPr/>
          </a:p>
          <a:p>
            <a:pPr indent="-342900" lvl="0" marL="457200" rtl="0" algn="l">
              <a:spcBef>
                <a:spcPts val="0"/>
              </a:spcBef>
              <a:spcAft>
                <a:spcPts val="0"/>
              </a:spcAft>
              <a:buSzPts val="1800"/>
              <a:buChar char="●"/>
            </a:pPr>
            <a:r>
              <a:rPr lang="en-GB"/>
              <a:t>Data Imputation</a:t>
            </a:r>
            <a:endParaRPr/>
          </a:p>
          <a:p>
            <a:pPr indent="-317500" lvl="1" marL="914400" rtl="0" algn="l">
              <a:spcBef>
                <a:spcPts val="0"/>
              </a:spcBef>
              <a:spcAft>
                <a:spcPts val="0"/>
              </a:spcAft>
              <a:buSzPts val="1400"/>
              <a:buChar char="○"/>
            </a:pPr>
            <a:r>
              <a:rPr lang="en-GB"/>
              <a:t>HDB Resale Data to Demonstrate</a:t>
            </a:r>
            <a:endParaRPr/>
          </a:p>
          <a:p>
            <a:pPr indent="-317500" lvl="1" marL="914400" rtl="0" algn="l">
              <a:spcBef>
                <a:spcPts val="0"/>
              </a:spcBef>
              <a:spcAft>
                <a:spcPts val="0"/>
              </a:spcAft>
              <a:buSzPts val="1400"/>
              <a:buChar char="○"/>
            </a:pPr>
            <a:r>
              <a:rPr lang="en-GB"/>
              <a:t>Exploratory Data Analysis</a:t>
            </a:r>
            <a:endParaRPr/>
          </a:p>
          <a:p>
            <a:pPr indent="-317500" lvl="1" marL="914400" rtl="0" algn="l">
              <a:spcBef>
                <a:spcPts val="0"/>
              </a:spcBef>
              <a:spcAft>
                <a:spcPts val="0"/>
              </a:spcAft>
              <a:buSzPts val="1400"/>
              <a:buChar char="○"/>
            </a:pPr>
            <a:r>
              <a:rPr lang="en-GB"/>
              <a:t>Tests for Missingness Mechanism</a:t>
            </a:r>
            <a:endParaRPr/>
          </a:p>
          <a:p>
            <a:pPr indent="-317500" lvl="1" marL="914400" rtl="0" algn="l">
              <a:spcBef>
                <a:spcPts val="0"/>
              </a:spcBef>
              <a:spcAft>
                <a:spcPts val="0"/>
              </a:spcAft>
              <a:buSzPts val="1400"/>
              <a:buChar char="○"/>
            </a:pPr>
            <a:r>
              <a:rPr lang="en-GB"/>
              <a:t>Imputation Techniques</a:t>
            </a:r>
            <a:endParaRPr/>
          </a:p>
          <a:p>
            <a:pPr indent="-342900" lvl="0" marL="457200" rtl="0" algn="l">
              <a:spcBef>
                <a:spcPts val="0"/>
              </a:spcBef>
              <a:spcAft>
                <a:spcPts val="0"/>
              </a:spcAft>
              <a:buSzPts val="1800"/>
              <a:buChar char="●"/>
            </a:pPr>
            <a:r>
              <a:rPr lang="en-GB"/>
              <a:t>Evaluate Results of Imputation</a:t>
            </a:r>
            <a:endParaRPr/>
          </a:p>
          <a:p>
            <a:pPr indent="-342900" lvl="0" marL="457200" rtl="0" algn="l">
              <a:spcBef>
                <a:spcPts val="0"/>
              </a:spcBef>
              <a:spcAft>
                <a:spcPts val="0"/>
              </a:spcAft>
              <a:buSzPts val="1800"/>
              <a:buChar char="●"/>
            </a:pPr>
            <a:r>
              <a:rPr lang="en-GB"/>
              <a:t>Identifying Similar Units</a:t>
            </a:r>
            <a:endParaRPr/>
          </a:p>
          <a:p>
            <a:pPr indent="-342900" lvl="0" marL="457200" rtl="0" algn="l">
              <a:spcBef>
                <a:spcPts val="0"/>
              </a:spcBef>
              <a:spcAft>
                <a:spcPts val="0"/>
              </a:spcAft>
              <a:buSzPts val="1800"/>
              <a:buChar char="●"/>
            </a:pPr>
            <a:r>
              <a:rPr lang="en-GB"/>
              <a:t>Key Discussions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Imputation Strategies for MNAR</a:t>
            </a:r>
            <a:endParaRPr/>
          </a:p>
        </p:txBody>
      </p:sp>
      <p:sp>
        <p:nvSpPr>
          <p:cNvPr id="258" name="Google Shape;25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Conduct EDA and have experts roughly identify where missing values tend to range</a:t>
            </a:r>
            <a:endParaRPr/>
          </a:p>
          <a:p>
            <a:pPr indent="-342900" lvl="0" marL="457200" rtl="0" algn="l">
              <a:spcBef>
                <a:spcPts val="0"/>
              </a:spcBef>
              <a:spcAft>
                <a:spcPts val="0"/>
              </a:spcAft>
              <a:buSzPts val="1800"/>
              <a:buAutoNum type="arabicPeriod"/>
            </a:pPr>
            <a:r>
              <a:rPr lang="en-GB"/>
              <a:t>Impute values under MAR models (e.g. PMM)</a:t>
            </a:r>
            <a:endParaRPr/>
          </a:p>
          <a:p>
            <a:pPr indent="-342900" lvl="0" marL="457200" rtl="0" algn="l">
              <a:spcBef>
                <a:spcPts val="0"/>
              </a:spcBef>
              <a:spcAft>
                <a:spcPts val="0"/>
              </a:spcAft>
              <a:buSzPts val="1800"/>
              <a:buAutoNum type="arabicPeriod"/>
            </a:pPr>
            <a:r>
              <a:rPr lang="en-GB"/>
              <a:t>Both models estimate differences (x) in mean of missing vs observed data using </a:t>
            </a:r>
            <a:r>
              <a:rPr b="1" lang="en-GB"/>
              <a:t>P(Y, R)</a:t>
            </a:r>
            <a:endParaRPr b="1"/>
          </a:p>
          <a:p>
            <a:pPr indent="-342900" lvl="0" marL="457200" rtl="0" algn="l">
              <a:spcBef>
                <a:spcPts val="0"/>
              </a:spcBef>
              <a:spcAft>
                <a:spcPts val="0"/>
              </a:spcAft>
              <a:buSzPts val="1800"/>
              <a:buAutoNum type="arabicPeriod"/>
            </a:pPr>
            <a:r>
              <a:rPr lang="en-GB"/>
              <a:t>Sensitivity analysis: Come up with a few sensible δ adjustment values to adjust the imputed values (e.g. shift/scale/shape distribution of data) and identify which δ produces a value closest to the difference (x) in step 3 ie. difference between mean of imputed and observed values should be similar to difference (x) in step 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Imputation Strategies for MCAR/MAR</a:t>
            </a:r>
            <a:endParaRPr/>
          </a:p>
        </p:txBody>
      </p:sp>
      <p:sp>
        <p:nvSpPr>
          <p:cNvPr id="264" name="Google Shape;26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Simple Imputation</a:t>
            </a:r>
            <a:endParaRPr/>
          </a:p>
          <a:p>
            <a:pPr indent="-317500" lvl="1" marL="914400" rtl="0" algn="l">
              <a:spcBef>
                <a:spcPts val="0"/>
              </a:spcBef>
              <a:spcAft>
                <a:spcPts val="0"/>
              </a:spcAft>
              <a:buSzPts val="1400"/>
              <a:buChar char="○"/>
            </a:pPr>
            <a:r>
              <a:rPr lang="en-GB"/>
              <a:t>Only one dataset generated</a:t>
            </a:r>
            <a:endParaRPr/>
          </a:p>
          <a:p>
            <a:pPr indent="-317500" lvl="1" marL="914400" rtl="0" algn="l">
              <a:spcBef>
                <a:spcPts val="0"/>
              </a:spcBef>
              <a:spcAft>
                <a:spcPts val="0"/>
              </a:spcAft>
              <a:buSzPts val="1400"/>
              <a:buChar char="○"/>
            </a:pPr>
            <a:r>
              <a:rPr lang="en-GB"/>
              <a:t>Low level (e.g. mean/mode) to ML techniques</a:t>
            </a:r>
            <a:endParaRPr/>
          </a:p>
          <a:p>
            <a:pPr indent="-342900" lvl="0" marL="457200" rtl="0" algn="l">
              <a:spcBef>
                <a:spcPts val="0"/>
              </a:spcBef>
              <a:spcAft>
                <a:spcPts val="0"/>
              </a:spcAft>
              <a:buSzPts val="1800"/>
              <a:buChar char="●"/>
            </a:pPr>
            <a:r>
              <a:rPr lang="en-GB"/>
              <a:t>Multiple Imputation</a:t>
            </a:r>
            <a:endParaRPr/>
          </a:p>
          <a:p>
            <a:pPr indent="-317500" lvl="1" marL="914400" rtl="0" algn="l">
              <a:spcBef>
                <a:spcPts val="0"/>
              </a:spcBef>
              <a:spcAft>
                <a:spcPts val="0"/>
              </a:spcAft>
              <a:buSzPts val="1400"/>
              <a:buChar char="○"/>
            </a:pPr>
            <a:r>
              <a:rPr lang="en-GB"/>
              <a:t>Multiple datasets generated</a:t>
            </a:r>
            <a:endParaRPr/>
          </a:p>
          <a:p>
            <a:pPr indent="-317500" lvl="1" marL="914400" rtl="0" algn="l">
              <a:spcBef>
                <a:spcPts val="0"/>
              </a:spcBef>
              <a:spcAft>
                <a:spcPts val="0"/>
              </a:spcAft>
              <a:buSzPts val="1400"/>
              <a:buChar char="○"/>
            </a:pPr>
            <a:r>
              <a:rPr lang="en-GB"/>
              <a:t>Reflects uncertainty across the different datasets generated</a:t>
            </a:r>
            <a:endParaRPr/>
          </a:p>
          <a:p>
            <a:pPr indent="-317500" lvl="1" marL="914400" rtl="0" algn="l">
              <a:spcBef>
                <a:spcPts val="0"/>
              </a:spcBef>
              <a:spcAft>
                <a:spcPts val="0"/>
              </a:spcAft>
              <a:buSzPts val="1400"/>
              <a:buChar char="○"/>
            </a:pPr>
            <a:r>
              <a:rPr lang="en-GB"/>
              <a:t>MICE is most common</a:t>
            </a:r>
            <a:endParaRPr/>
          </a:p>
          <a:p>
            <a:pPr indent="0" lvl="0" marL="0" rtl="0" algn="l">
              <a:spcBef>
                <a:spcPts val="1600"/>
              </a:spcBef>
              <a:spcAft>
                <a:spcPts val="0"/>
              </a:spcAft>
              <a:buNone/>
            </a:pPr>
            <a:r>
              <a:rPr b="1" lang="en-GB"/>
              <a:t>Benchmarking/comparison:</a:t>
            </a:r>
            <a:endParaRPr b="1"/>
          </a:p>
          <a:p>
            <a:pPr indent="-342900" lvl="0" marL="457200" rtl="0" algn="l">
              <a:spcBef>
                <a:spcPts val="1600"/>
              </a:spcBef>
              <a:spcAft>
                <a:spcPts val="0"/>
              </a:spcAft>
              <a:buSzPts val="1800"/>
              <a:buChar char="●"/>
            </a:pPr>
            <a:r>
              <a:rPr lang="en-GB"/>
              <a:t>Comparison</a:t>
            </a:r>
            <a:endParaRPr/>
          </a:p>
          <a:p>
            <a:pPr indent="-317500" lvl="1" marL="914400" rtl="0" algn="l">
              <a:spcBef>
                <a:spcPts val="0"/>
              </a:spcBef>
              <a:spcAft>
                <a:spcPts val="0"/>
              </a:spcAft>
              <a:buSzPts val="1400"/>
              <a:buChar char="○"/>
            </a:pPr>
            <a:r>
              <a:rPr lang="en-GB"/>
              <a:t>NRMSE</a:t>
            </a:r>
            <a:endParaRPr/>
          </a:p>
          <a:p>
            <a:pPr indent="-317500" lvl="1" marL="914400" rtl="0" algn="l">
              <a:spcBef>
                <a:spcPts val="0"/>
              </a:spcBef>
              <a:spcAft>
                <a:spcPts val="0"/>
              </a:spcAft>
              <a:buSzPts val="1400"/>
              <a:buChar char="○"/>
            </a:pPr>
            <a:r>
              <a:rPr lang="en-GB"/>
              <a:t>PFC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Imputation Strategies</a:t>
            </a:r>
            <a:endParaRPr/>
          </a:p>
          <a:p>
            <a:pPr indent="0" lvl="0" marL="0" rtl="0" algn="l">
              <a:spcBef>
                <a:spcPts val="0"/>
              </a:spcBef>
              <a:spcAft>
                <a:spcPts val="0"/>
              </a:spcAft>
              <a:buNone/>
            </a:pPr>
            <a:r>
              <a:t/>
            </a:r>
            <a:endParaRPr/>
          </a:p>
        </p:txBody>
      </p:sp>
      <p:sp>
        <p:nvSpPr>
          <p:cNvPr id="270" name="Google Shape;270;p34"/>
          <p:cNvSpPr/>
          <p:nvPr/>
        </p:nvSpPr>
        <p:spPr>
          <a:xfrm>
            <a:off x="3834150" y="1093650"/>
            <a:ext cx="1445700" cy="42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Imputation Strategies</a:t>
            </a:r>
            <a:endParaRPr/>
          </a:p>
        </p:txBody>
      </p:sp>
      <p:sp>
        <p:nvSpPr>
          <p:cNvPr id="271" name="Google Shape;271;p34"/>
          <p:cNvSpPr/>
          <p:nvPr/>
        </p:nvSpPr>
        <p:spPr>
          <a:xfrm>
            <a:off x="1427319" y="1880481"/>
            <a:ext cx="1445700" cy="42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Single </a:t>
            </a:r>
            <a:r>
              <a:rPr lang="en-GB"/>
              <a:t>Imputation</a:t>
            </a:r>
            <a:endParaRPr/>
          </a:p>
        </p:txBody>
      </p:sp>
      <p:sp>
        <p:nvSpPr>
          <p:cNvPr id="272" name="Google Shape;272;p34"/>
          <p:cNvSpPr/>
          <p:nvPr/>
        </p:nvSpPr>
        <p:spPr>
          <a:xfrm>
            <a:off x="6218627" y="1880481"/>
            <a:ext cx="1445700" cy="42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Multiple </a:t>
            </a:r>
            <a:r>
              <a:rPr lang="en-GB"/>
              <a:t>Imputations</a:t>
            </a:r>
            <a:endParaRPr/>
          </a:p>
        </p:txBody>
      </p:sp>
      <p:sp>
        <p:nvSpPr>
          <p:cNvPr id="273" name="Google Shape;273;p34"/>
          <p:cNvSpPr/>
          <p:nvPr/>
        </p:nvSpPr>
        <p:spPr>
          <a:xfrm>
            <a:off x="234300" y="2490074"/>
            <a:ext cx="1445700" cy="42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Statistical Imputation</a:t>
            </a:r>
            <a:endParaRPr/>
          </a:p>
        </p:txBody>
      </p:sp>
      <p:sp>
        <p:nvSpPr>
          <p:cNvPr id="274" name="Google Shape;274;p34"/>
          <p:cNvSpPr/>
          <p:nvPr/>
        </p:nvSpPr>
        <p:spPr>
          <a:xfrm>
            <a:off x="79650" y="3099675"/>
            <a:ext cx="1755000" cy="70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Mean/mode impute</a:t>
            </a:r>
            <a:endParaRPr/>
          </a:p>
        </p:txBody>
      </p:sp>
      <p:sp>
        <p:nvSpPr>
          <p:cNvPr id="275" name="Google Shape;275;p34"/>
          <p:cNvSpPr/>
          <p:nvPr/>
        </p:nvSpPr>
        <p:spPr>
          <a:xfrm>
            <a:off x="2518050" y="3099675"/>
            <a:ext cx="1755000" cy="181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Iterative Random Forests</a:t>
            </a:r>
            <a:endParaRPr/>
          </a:p>
          <a:p>
            <a:pPr indent="-317500" lvl="0" marL="457200" rtl="0" algn="l">
              <a:spcBef>
                <a:spcPts val="0"/>
              </a:spcBef>
              <a:spcAft>
                <a:spcPts val="0"/>
              </a:spcAft>
              <a:buSzPts val="1400"/>
              <a:buChar char="●"/>
            </a:pPr>
            <a:r>
              <a:rPr lang="en-GB"/>
              <a:t>KNN</a:t>
            </a:r>
            <a:endParaRPr/>
          </a:p>
          <a:p>
            <a:pPr indent="-317500" lvl="0" marL="457200" rtl="0" algn="l">
              <a:spcBef>
                <a:spcPts val="0"/>
              </a:spcBef>
              <a:spcAft>
                <a:spcPts val="0"/>
              </a:spcAft>
              <a:buSzPts val="1400"/>
              <a:buChar char="●"/>
            </a:pPr>
            <a:r>
              <a:rPr lang="en-GB"/>
              <a:t>FAMD</a:t>
            </a:r>
            <a:endParaRPr/>
          </a:p>
          <a:p>
            <a:pPr indent="-317500" lvl="0" marL="457200" rtl="0" algn="l">
              <a:spcBef>
                <a:spcPts val="0"/>
              </a:spcBef>
              <a:spcAft>
                <a:spcPts val="0"/>
              </a:spcAft>
              <a:buSzPts val="1400"/>
              <a:buChar char="●"/>
            </a:pPr>
            <a:r>
              <a:rPr lang="en-GB"/>
              <a:t>Bayesian PCA</a:t>
            </a:r>
            <a:endParaRPr/>
          </a:p>
        </p:txBody>
      </p:sp>
      <p:sp>
        <p:nvSpPr>
          <p:cNvPr id="276" name="Google Shape;276;p34"/>
          <p:cNvSpPr/>
          <p:nvPr/>
        </p:nvSpPr>
        <p:spPr>
          <a:xfrm>
            <a:off x="2672708" y="2490074"/>
            <a:ext cx="1445700" cy="42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Imputation Based on ML</a:t>
            </a:r>
            <a:endParaRPr/>
          </a:p>
        </p:txBody>
      </p:sp>
      <p:sp>
        <p:nvSpPr>
          <p:cNvPr id="277" name="Google Shape;277;p34"/>
          <p:cNvSpPr/>
          <p:nvPr/>
        </p:nvSpPr>
        <p:spPr>
          <a:xfrm>
            <a:off x="6218630" y="2466299"/>
            <a:ext cx="1445700" cy="42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Imputation Based on ML</a:t>
            </a:r>
            <a:endParaRPr/>
          </a:p>
        </p:txBody>
      </p:sp>
      <p:sp>
        <p:nvSpPr>
          <p:cNvPr id="278" name="Google Shape;278;p34"/>
          <p:cNvSpPr/>
          <p:nvPr/>
        </p:nvSpPr>
        <p:spPr>
          <a:xfrm>
            <a:off x="6063975" y="3075900"/>
            <a:ext cx="1755000" cy="113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CART MICE</a:t>
            </a:r>
            <a:endParaRPr/>
          </a:p>
          <a:p>
            <a:pPr indent="-317500" lvl="0" marL="457200" rtl="0" algn="l">
              <a:spcBef>
                <a:spcPts val="0"/>
              </a:spcBef>
              <a:spcAft>
                <a:spcPts val="0"/>
              </a:spcAft>
              <a:buSzPts val="1400"/>
              <a:buChar char="●"/>
            </a:pPr>
            <a:r>
              <a:rPr lang="en-GB"/>
              <a:t>RF MICE</a:t>
            </a:r>
            <a:endParaRPr/>
          </a:p>
          <a:p>
            <a:pPr indent="-317500" lvl="0" marL="457200" rtl="0" algn="l">
              <a:spcBef>
                <a:spcPts val="0"/>
              </a:spcBef>
              <a:spcAft>
                <a:spcPts val="0"/>
              </a:spcAft>
              <a:buSzPts val="1400"/>
              <a:buChar char="●"/>
            </a:pPr>
            <a:r>
              <a:rPr lang="en-GB"/>
              <a:t>Hmisc aregImpute</a:t>
            </a:r>
            <a:endParaRPr/>
          </a:p>
        </p:txBody>
      </p:sp>
      <p:cxnSp>
        <p:nvCxnSpPr>
          <p:cNvPr id="279" name="Google Shape;279;p34"/>
          <p:cNvCxnSpPr>
            <a:stCxn id="271" idx="0"/>
            <a:endCxn id="270" idx="2"/>
          </p:cNvCxnSpPr>
          <p:nvPr/>
        </p:nvCxnSpPr>
        <p:spPr>
          <a:xfrm rot="-5400000">
            <a:off x="3170619" y="494031"/>
            <a:ext cx="366000" cy="24069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280" name="Google Shape;280;p34"/>
          <p:cNvCxnSpPr>
            <a:stCxn id="270" idx="2"/>
            <a:endCxn id="272" idx="0"/>
          </p:cNvCxnSpPr>
          <p:nvPr/>
        </p:nvCxnSpPr>
        <p:spPr>
          <a:xfrm flipH="1" rot="-5400000">
            <a:off x="5566200" y="505350"/>
            <a:ext cx="366000" cy="23844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281" name="Google Shape;281;p34"/>
          <p:cNvCxnSpPr>
            <a:stCxn id="271" idx="2"/>
            <a:endCxn id="273" idx="0"/>
          </p:cNvCxnSpPr>
          <p:nvPr/>
        </p:nvCxnSpPr>
        <p:spPr>
          <a:xfrm rot="5400000">
            <a:off x="1459269" y="1799181"/>
            <a:ext cx="188700" cy="1193100"/>
          </a:xfrm>
          <a:prstGeom prst="bentConnector3">
            <a:avLst>
              <a:gd fmla="val 49998" name="adj1"/>
            </a:avLst>
          </a:prstGeom>
          <a:noFill/>
          <a:ln cap="flat" cmpd="sng" w="9525">
            <a:solidFill>
              <a:schemeClr val="dk2"/>
            </a:solidFill>
            <a:prstDash val="solid"/>
            <a:round/>
            <a:headEnd len="med" w="med" type="none"/>
            <a:tailEnd len="med" w="med" type="none"/>
          </a:ln>
        </p:spPr>
      </p:cxnSp>
      <p:cxnSp>
        <p:nvCxnSpPr>
          <p:cNvPr id="282" name="Google Shape;282;p34"/>
          <p:cNvCxnSpPr>
            <a:stCxn id="271" idx="2"/>
            <a:endCxn id="276" idx="0"/>
          </p:cNvCxnSpPr>
          <p:nvPr/>
        </p:nvCxnSpPr>
        <p:spPr>
          <a:xfrm flipH="1" rot="-5400000">
            <a:off x="2678469" y="1773081"/>
            <a:ext cx="188700" cy="1245300"/>
          </a:xfrm>
          <a:prstGeom prst="bentConnector3">
            <a:avLst>
              <a:gd fmla="val 49998" name="adj1"/>
            </a:avLst>
          </a:prstGeom>
          <a:noFill/>
          <a:ln cap="flat" cmpd="sng" w="9525">
            <a:solidFill>
              <a:schemeClr val="dk2"/>
            </a:solidFill>
            <a:prstDash val="solid"/>
            <a:round/>
            <a:headEnd len="med" w="med" type="none"/>
            <a:tailEnd len="med" w="med" type="none"/>
          </a:ln>
        </p:spPr>
      </p:cxnSp>
      <p:cxnSp>
        <p:nvCxnSpPr>
          <p:cNvPr id="283" name="Google Shape;283;p34"/>
          <p:cNvCxnSpPr>
            <a:stCxn id="272" idx="2"/>
          </p:cNvCxnSpPr>
          <p:nvPr/>
        </p:nvCxnSpPr>
        <p:spPr>
          <a:xfrm flipH="1" rot="-5400000">
            <a:off x="6859277" y="2383581"/>
            <a:ext cx="1650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84" name="Google Shape;284;p34"/>
          <p:cNvCxnSpPr>
            <a:endCxn id="274" idx="0"/>
          </p:cNvCxnSpPr>
          <p:nvPr/>
        </p:nvCxnSpPr>
        <p:spPr>
          <a:xfrm>
            <a:off x="957150" y="2910975"/>
            <a:ext cx="0" cy="1887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34"/>
          <p:cNvCxnSpPr/>
          <p:nvPr/>
        </p:nvCxnSpPr>
        <p:spPr>
          <a:xfrm>
            <a:off x="3395550" y="2910975"/>
            <a:ext cx="0" cy="1887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34"/>
          <p:cNvCxnSpPr>
            <a:stCxn id="277" idx="2"/>
            <a:endCxn id="278" idx="0"/>
          </p:cNvCxnSpPr>
          <p:nvPr/>
        </p:nvCxnSpPr>
        <p:spPr>
          <a:xfrm>
            <a:off x="6941480" y="2887199"/>
            <a:ext cx="0" cy="188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Imputation Strategies Taxonomy</a:t>
            </a:r>
            <a:endParaRPr/>
          </a:p>
        </p:txBody>
      </p:sp>
      <p:sp>
        <p:nvSpPr>
          <p:cNvPr id="292" name="Google Shape;292;p35"/>
          <p:cNvSpPr/>
          <p:nvPr/>
        </p:nvSpPr>
        <p:spPr>
          <a:xfrm>
            <a:off x="3576868" y="977100"/>
            <a:ext cx="1230900" cy="33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Imputation Strategies</a:t>
            </a:r>
            <a:endParaRPr sz="1100"/>
          </a:p>
        </p:txBody>
      </p:sp>
      <p:sp>
        <p:nvSpPr>
          <p:cNvPr id="293" name="Google Shape;293;p35"/>
          <p:cNvSpPr/>
          <p:nvPr/>
        </p:nvSpPr>
        <p:spPr>
          <a:xfrm>
            <a:off x="86779" y="1601352"/>
            <a:ext cx="1230900" cy="33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Statistical</a:t>
            </a:r>
            <a:endParaRPr sz="1100"/>
          </a:p>
          <a:p>
            <a:pPr indent="0" lvl="0" marL="0" rtl="0" algn="ctr">
              <a:spcBef>
                <a:spcPts val="0"/>
              </a:spcBef>
              <a:spcAft>
                <a:spcPts val="0"/>
              </a:spcAft>
              <a:buNone/>
            </a:pPr>
            <a:r>
              <a:rPr lang="en-GB" sz="1100"/>
              <a:t>Imputation</a:t>
            </a:r>
            <a:endParaRPr sz="1100"/>
          </a:p>
        </p:txBody>
      </p:sp>
      <p:sp>
        <p:nvSpPr>
          <p:cNvPr id="294" name="Google Shape;294;p35"/>
          <p:cNvSpPr/>
          <p:nvPr/>
        </p:nvSpPr>
        <p:spPr>
          <a:xfrm>
            <a:off x="5607265" y="1601357"/>
            <a:ext cx="1230900" cy="33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Imputation based on ML</a:t>
            </a:r>
            <a:endParaRPr sz="1100"/>
          </a:p>
        </p:txBody>
      </p:sp>
      <p:cxnSp>
        <p:nvCxnSpPr>
          <p:cNvPr id="295" name="Google Shape;295;p35"/>
          <p:cNvCxnSpPr>
            <a:stCxn id="293" idx="0"/>
            <a:endCxn id="292" idx="2"/>
          </p:cNvCxnSpPr>
          <p:nvPr/>
        </p:nvCxnSpPr>
        <p:spPr>
          <a:xfrm rot="-5400000">
            <a:off x="2302129" y="-288948"/>
            <a:ext cx="290400" cy="3490200"/>
          </a:xfrm>
          <a:prstGeom prst="bentConnector3">
            <a:avLst>
              <a:gd fmla="val 49992" name="adj1"/>
            </a:avLst>
          </a:prstGeom>
          <a:noFill/>
          <a:ln cap="flat" cmpd="sng" w="9525">
            <a:solidFill>
              <a:schemeClr val="dk2"/>
            </a:solidFill>
            <a:prstDash val="solid"/>
            <a:round/>
            <a:headEnd len="med" w="med" type="none"/>
            <a:tailEnd len="med" w="med" type="none"/>
          </a:ln>
        </p:spPr>
      </p:cxnSp>
      <p:cxnSp>
        <p:nvCxnSpPr>
          <p:cNvPr id="296" name="Google Shape;296;p35"/>
          <p:cNvCxnSpPr>
            <a:stCxn id="292" idx="2"/>
            <a:endCxn id="294" idx="0"/>
          </p:cNvCxnSpPr>
          <p:nvPr/>
        </p:nvCxnSpPr>
        <p:spPr>
          <a:xfrm flipH="1" rot="-5400000">
            <a:off x="5062318" y="441000"/>
            <a:ext cx="290400" cy="2030400"/>
          </a:xfrm>
          <a:prstGeom prst="bentConnector3">
            <a:avLst>
              <a:gd fmla="val 49993" name="adj1"/>
            </a:avLst>
          </a:prstGeom>
          <a:noFill/>
          <a:ln cap="flat" cmpd="sng" w="9525">
            <a:solidFill>
              <a:schemeClr val="dk2"/>
            </a:solidFill>
            <a:prstDash val="solid"/>
            <a:round/>
            <a:headEnd len="med" w="med" type="none"/>
            <a:tailEnd len="med" w="med" type="none"/>
          </a:ln>
        </p:spPr>
      </p:cxnSp>
      <p:sp>
        <p:nvSpPr>
          <p:cNvPr id="297" name="Google Shape;297;p35"/>
          <p:cNvSpPr/>
          <p:nvPr/>
        </p:nvSpPr>
        <p:spPr>
          <a:xfrm>
            <a:off x="86779" y="2791163"/>
            <a:ext cx="1230900" cy="33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Mean/Mode Imputation</a:t>
            </a:r>
            <a:endParaRPr sz="1100"/>
          </a:p>
        </p:txBody>
      </p:sp>
      <p:sp>
        <p:nvSpPr>
          <p:cNvPr id="298" name="Google Shape;298;p35"/>
          <p:cNvSpPr/>
          <p:nvPr/>
        </p:nvSpPr>
        <p:spPr>
          <a:xfrm>
            <a:off x="2180465" y="2061399"/>
            <a:ext cx="1230900" cy="60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Decision Trees</a:t>
            </a:r>
            <a:endParaRPr sz="1100"/>
          </a:p>
        </p:txBody>
      </p:sp>
      <p:sp>
        <p:nvSpPr>
          <p:cNvPr id="299" name="Google Shape;299;p35"/>
          <p:cNvSpPr/>
          <p:nvPr/>
        </p:nvSpPr>
        <p:spPr>
          <a:xfrm>
            <a:off x="4565141" y="2061399"/>
            <a:ext cx="1230900" cy="60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Distance-based</a:t>
            </a:r>
            <a:endParaRPr sz="1100"/>
          </a:p>
        </p:txBody>
      </p:sp>
      <p:sp>
        <p:nvSpPr>
          <p:cNvPr id="300" name="Google Shape;300;p35"/>
          <p:cNvSpPr/>
          <p:nvPr/>
        </p:nvSpPr>
        <p:spPr>
          <a:xfrm>
            <a:off x="7111168" y="2061562"/>
            <a:ext cx="1230900" cy="60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Dimensionality Reduction</a:t>
            </a:r>
            <a:endParaRPr sz="1100"/>
          </a:p>
        </p:txBody>
      </p:sp>
      <p:sp>
        <p:nvSpPr>
          <p:cNvPr id="301" name="Google Shape;301;p35"/>
          <p:cNvSpPr/>
          <p:nvPr/>
        </p:nvSpPr>
        <p:spPr>
          <a:xfrm>
            <a:off x="86775" y="2061412"/>
            <a:ext cx="1230900" cy="60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Central Value Representation</a:t>
            </a:r>
            <a:endParaRPr sz="1100"/>
          </a:p>
        </p:txBody>
      </p:sp>
      <p:sp>
        <p:nvSpPr>
          <p:cNvPr id="302" name="Google Shape;302;p35"/>
          <p:cNvSpPr/>
          <p:nvPr/>
        </p:nvSpPr>
        <p:spPr>
          <a:xfrm>
            <a:off x="1468076" y="3520950"/>
            <a:ext cx="1230900" cy="33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Random Forests</a:t>
            </a:r>
            <a:endParaRPr sz="1100"/>
          </a:p>
        </p:txBody>
      </p:sp>
      <p:sp>
        <p:nvSpPr>
          <p:cNvPr id="303" name="Google Shape;303;p35"/>
          <p:cNvSpPr/>
          <p:nvPr/>
        </p:nvSpPr>
        <p:spPr>
          <a:xfrm>
            <a:off x="2923773" y="3520950"/>
            <a:ext cx="1230900" cy="33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CART</a:t>
            </a:r>
            <a:endParaRPr sz="1100"/>
          </a:p>
        </p:txBody>
      </p:sp>
      <p:sp>
        <p:nvSpPr>
          <p:cNvPr id="304" name="Google Shape;304;p35"/>
          <p:cNvSpPr/>
          <p:nvPr/>
        </p:nvSpPr>
        <p:spPr>
          <a:xfrm>
            <a:off x="3853418" y="4733400"/>
            <a:ext cx="1230900" cy="33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KNN</a:t>
            </a:r>
            <a:endParaRPr sz="1100"/>
          </a:p>
        </p:txBody>
      </p:sp>
      <p:sp>
        <p:nvSpPr>
          <p:cNvPr id="305" name="Google Shape;305;p35"/>
          <p:cNvSpPr/>
          <p:nvPr/>
        </p:nvSpPr>
        <p:spPr>
          <a:xfrm>
            <a:off x="6423691" y="3538900"/>
            <a:ext cx="1230900" cy="33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Bayesian PCA</a:t>
            </a:r>
            <a:endParaRPr sz="1100"/>
          </a:p>
        </p:txBody>
      </p:sp>
      <p:sp>
        <p:nvSpPr>
          <p:cNvPr id="306" name="Google Shape;306;p35"/>
          <p:cNvSpPr/>
          <p:nvPr/>
        </p:nvSpPr>
        <p:spPr>
          <a:xfrm>
            <a:off x="7788320" y="3538900"/>
            <a:ext cx="1230900" cy="33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FAMD</a:t>
            </a:r>
            <a:endParaRPr sz="1100"/>
          </a:p>
        </p:txBody>
      </p:sp>
      <p:sp>
        <p:nvSpPr>
          <p:cNvPr id="307" name="Google Shape;307;p35"/>
          <p:cNvSpPr/>
          <p:nvPr/>
        </p:nvSpPr>
        <p:spPr>
          <a:xfrm>
            <a:off x="1468073" y="2791170"/>
            <a:ext cx="1230900" cy="60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Fit bootstrap samples to multiple trees</a:t>
            </a:r>
            <a:endParaRPr sz="1100"/>
          </a:p>
        </p:txBody>
      </p:sp>
      <p:sp>
        <p:nvSpPr>
          <p:cNvPr id="308" name="Google Shape;308;p35"/>
          <p:cNvSpPr/>
          <p:nvPr/>
        </p:nvSpPr>
        <p:spPr>
          <a:xfrm>
            <a:off x="2923769" y="2791170"/>
            <a:ext cx="1230900" cy="60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Dataset fitted to one tree</a:t>
            </a:r>
            <a:endParaRPr sz="1100"/>
          </a:p>
        </p:txBody>
      </p:sp>
      <p:sp>
        <p:nvSpPr>
          <p:cNvPr id="309" name="Google Shape;309;p35"/>
          <p:cNvSpPr/>
          <p:nvPr/>
        </p:nvSpPr>
        <p:spPr>
          <a:xfrm>
            <a:off x="3853414" y="3992332"/>
            <a:ext cx="1230900" cy="60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Takes median/mode of k neighbors</a:t>
            </a:r>
            <a:endParaRPr sz="1100"/>
          </a:p>
        </p:txBody>
      </p:sp>
      <p:sp>
        <p:nvSpPr>
          <p:cNvPr id="310" name="Google Shape;310;p35"/>
          <p:cNvSpPr/>
          <p:nvPr/>
        </p:nvSpPr>
        <p:spPr>
          <a:xfrm>
            <a:off x="6423712" y="2809132"/>
            <a:ext cx="1230900" cy="60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Linear combinations of variables</a:t>
            </a:r>
            <a:endParaRPr sz="1100"/>
          </a:p>
        </p:txBody>
      </p:sp>
      <p:sp>
        <p:nvSpPr>
          <p:cNvPr id="311" name="Google Shape;311;p35"/>
          <p:cNvSpPr/>
          <p:nvPr/>
        </p:nvSpPr>
        <p:spPr>
          <a:xfrm>
            <a:off x="7788316" y="2809132"/>
            <a:ext cx="1230900" cy="60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Linear combinations of latent variables</a:t>
            </a:r>
            <a:endParaRPr sz="1100"/>
          </a:p>
        </p:txBody>
      </p:sp>
      <p:sp>
        <p:nvSpPr>
          <p:cNvPr id="312" name="Google Shape;312;p35"/>
          <p:cNvSpPr/>
          <p:nvPr/>
        </p:nvSpPr>
        <p:spPr>
          <a:xfrm>
            <a:off x="5413668" y="4733400"/>
            <a:ext cx="1230900" cy="33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Hmisc aregImpute</a:t>
            </a:r>
            <a:endParaRPr sz="1100"/>
          </a:p>
        </p:txBody>
      </p:sp>
      <p:sp>
        <p:nvSpPr>
          <p:cNvPr id="313" name="Google Shape;313;p35"/>
          <p:cNvSpPr/>
          <p:nvPr/>
        </p:nvSpPr>
        <p:spPr>
          <a:xfrm>
            <a:off x="5413664" y="3992332"/>
            <a:ext cx="1230900" cy="60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Takes value of a random neighbor</a:t>
            </a:r>
            <a:endParaRPr sz="1100"/>
          </a:p>
        </p:txBody>
      </p:sp>
      <p:cxnSp>
        <p:nvCxnSpPr>
          <p:cNvPr id="314" name="Google Shape;314;p35"/>
          <p:cNvCxnSpPr>
            <a:stCxn id="293" idx="2"/>
            <a:endCxn id="301" idx="0"/>
          </p:cNvCxnSpPr>
          <p:nvPr/>
        </p:nvCxnSpPr>
        <p:spPr>
          <a:xfrm>
            <a:off x="702229" y="1935252"/>
            <a:ext cx="0" cy="126300"/>
          </a:xfrm>
          <a:prstGeom prst="straightConnector1">
            <a:avLst/>
          </a:prstGeom>
          <a:noFill/>
          <a:ln cap="flat" cmpd="sng" w="9525">
            <a:solidFill>
              <a:schemeClr val="dk2"/>
            </a:solidFill>
            <a:prstDash val="solid"/>
            <a:round/>
            <a:headEnd len="med" w="med" type="none"/>
            <a:tailEnd len="med" w="med" type="none"/>
          </a:ln>
        </p:spPr>
      </p:cxnSp>
      <p:cxnSp>
        <p:nvCxnSpPr>
          <p:cNvPr id="315" name="Google Shape;315;p35"/>
          <p:cNvCxnSpPr>
            <a:stCxn id="301" idx="2"/>
            <a:endCxn id="297" idx="0"/>
          </p:cNvCxnSpPr>
          <p:nvPr/>
        </p:nvCxnSpPr>
        <p:spPr>
          <a:xfrm>
            <a:off x="702225" y="2665012"/>
            <a:ext cx="0" cy="12630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p35"/>
          <p:cNvCxnSpPr>
            <a:stCxn id="307" idx="2"/>
            <a:endCxn id="302" idx="0"/>
          </p:cNvCxnSpPr>
          <p:nvPr/>
        </p:nvCxnSpPr>
        <p:spPr>
          <a:xfrm>
            <a:off x="2083523" y="3394770"/>
            <a:ext cx="0" cy="1263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35"/>
          <p:cNvCxnSpPr>
            <a:stCxn id="308" idx="2"/>
            <a:endCxn id="303" idx="0"/>
          </p:cNvCxnSpPr>
          <p:nvPr/>
        </p:nvCxnSpPr>
        <p:spPr>
          <a:xfrm>
            <a:off x="3539219" y="3394770"/>
            <a:ext cx="0" cy="1263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35"/>
          <p:cNvCxnSpPr>
            <a:stCxn id="310" idx="2"/>
            <a:endCxn id="305" idx="0"/>
          </p:cNvCxnSpPr>
          <p:nvPr/>
        </p:nvCxnSpPr>
        <p:spPr>
          <a:xfrm>
            <a:off x="7039162" y="3412732"/>
            <a:ext cx="0" cy="1263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35"/>
          <p:cNvCxnSpPr>
            <a:stCxn id="311" idx="2"/>
            <a:endCxn id="306" idx="0"/>
          </p:cNvCxnSpPr>
          <p:nvPr/>
        </p:nvCxnSpPr>
        <p:spPr>
          <a:xfrm>
            <a:off x="8403766" y="3412732"/>
            <a:ext cx="0" cy="1263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35"/>
          <p:cNvCxnSpPr>
            <a:stCxn id="298" idx="0"/>
            <a:endCxn id="294" idx="2"/>
          </p:cNvCxnSpPr>
          <p:nvPr/>
        </p:nvCxnSpPr>
        <p:spPr>
          <a:xfrm rot="-5400000">
            <a:off x="4446365" y="284949"/>
            <a:ext cx="126000" cy="3426900"/>
          </a:xfrm>
          <a:prstGeom prst="bentConnector3">
            <a:avLst>
              <a:gd fmla="val 50056" name="adj1"/>
            </a:avLst>
          </a:prstGeom>
          <a:noFill/>
          <a:ln cap="flat" cmpd="sng" w="9525">
            <a:solidFill>
              <a:schemeClr val="dk2"/>
            </a:solidFill>
            <a:prstDash val="solid"/>
            <a:round/>
            <a:headEnd len="med" w="med" type="none"/>
            <a:tailEnd len="med" w="med" type="none"/>
          </a:ln>
        </p:spPr>
      </p:cxnSp>
      <p:cxnSp>
        <p:nvCxnSpPr>
          <p:cNvPr id="321" name="Google Shape;321;p35"/>
          <p:cNvCxnSpPr>
            <a:stCxn id="299" idx="0"/>
            <a:endCxn id="294" idx="2"/>
          </p:cNvCxnSpPr>
          <p:nvPr/>
        </p:nvCxnSpPr>
        <p:spPr>
          <a:xfrm rot="-5400000">
            <a:off x="5638691" y="1477299"/>
            <a:ext cx="126000" cy="1042200"/>
          </a:xfrm>
          <a:prstGeom prst="bentConnector3">
            <a:avLst>
              <a:gd fmla="val 50056" name="adj1"/>
            </a:avLst>
          </a:prstGeom>
          <a:noFill/>
          <a:ln cap="flat" cmpd="sng" w="9525">
            <a:solidFill>
              <a:schemeClr val="dk2"/>
            </a:solidFill>
            <a:prstDash val="solid"/>
            <a:round/>
            <a:headEnd len="med" w="med" type="none"/>
            <a:tailEnd len="med" w="med" type="none"/>
          </a:ln>
        </p:spPr>
      </p:cxnSp>
      <p:cxnSp>
        <p:nvCxnSpPr>
          <p:cNvPr id="322" name="Google Shape;322;p35"/>
          <p:cNvCxnSpPr>
            <a:stCxn id="300" idx="0"/>
            <a:endCxn id="294" idx="2"/>
          </p:cNvCxnSpPr>
          <p:nvPr/>
        </p:nvCxnSpPr>
        <p:spPr>
          <a:xfrm flipH="1" rot="5400000">
            <a:off x="6911518" y="1246462"/>
            <a:ext cx="126300" cy="15039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323" name="Google Shape;323;p35"/>
          <p:cNvCxnSpPr>
            <a:stCxn id="307" idx="0"/>
            <a:endCxn id="298" idx="2"/>
          </p:cNvCxnSpPr>
          <p:nvPr/>
        </p:nvCxnSpPr>
        <p:spPr>
          <a:xfrm rot="-5400000">
            <a:off x="2376623" y="2371770"/>
            <a:ext cx="126300" cy="712500"/>
          </a:xfrm>
          <a:prstGeom prst="bentConnector3">
            <a:avLst>
              <a:gd fmla="val 49949" name="adj1"/>
            </a:avLst>
          </a:prstGeom>
          <a:noFill/>
          <a:ln cap="flat" cmpd="sng" w="9525">
            <a:solidFill>
              <a:schemeClr val="dk2"/>
            </a:solidFill>
            <a:prstDash val="solid"/>
            <a:round/>
            <a:headEnd len="med" w="med" type="none"/>
            <a:tailEnd len="med" w="med" type="none"/>
          </a:ln>
        </p:spPr>
      </p:cxnSp>
      <p:cxnSp>
        <p:nvCxnSpPr>
          <p:cNvPr id="324" name="Google Shape;324;p35"/>
          <p:cNvCxnSpPr>
            <a:stCxn id="308" idx="0"/>
            <a:endCxn id="298" idx="2"/>
          </p:cNvCxnSpPr>
          <p:nvPr/>
        </p:nvCxnSpPr>
        <p:spPr>
          <a:xfrm flipH="1" rot="5400000">
            <a:off x="3104369" y="2356320"/>
            <a:ext cx="126300" cy="743400"/>
          </a:xfrm>
          <a:prstGeom prst="bentConnector3">
            <a:avLst>
              <a:gd fmla="val 49949" name="adj1"/>
            </a:avLst>
          </a:prstGeom>
          <a:noFill/>
          <a:ln cap="flat" cmpd="sng" w="9525">
            <a:solidFill>
              <a:schemeClr val="dk2"/>
            </a:solidFill>
            <a:prstDash val="solid"/>
            <a:round/>
            <a:headEnd len="med" w="med" type="none"/>
            <a:tailEnd len="med" w="med" type="none"/>
          </a:ln>
        </p:spPr>
      </p:cxnSp>
      <p:cxnSp>
        <p:nvCxnSpPr>
          <p:cNvPr id="325" name="Google Shape;325;p35"/>
          <p:cNvCxnSpPr>
            <a:stCxn id="309" idx="0"/>
            <a:endCxn id="299" idx="2"/>
          </p:cNvCxnSpPr>
          <p:nvPr/>
        </p:nvCxnSpPr>
        <p:spPr>
          <a:xfrm rot="-5400000">
            <a:off x="4161064" y="2972932"/>
            <a:ext cx="1327200" cy="711600"/>
          </a:xfrm>
          <a:prstGeom prst="bentConnector3">
            <a:avLst>
              <a:gd fmla="val 50005" name="adj1"/>
            </a:avLst>
          </a:prstGeom>
          <a:noFill/>
          <a:ln cap="flat" cmpd="sng" w="9525">
            <a:solidFill>
              <a:schemeClr val="dk2"/>
            </a:solidFill>
            <a:prstDash val="solid"/>
            <a:round/>
            <a:headEnd len="med" w="med" type="none"/>
            <a:tailEnd len="med" w="med" type="none"/>
          </a:ln>
        </p:spPr>
      </p:cxnSp>
      <p:cxnSp>
        <p:nvCxnSpPr>
          <p:cNvPr id="326" name="Google Shape;326;p35"/>
          <p:cNvCxnSpPr>
            <a:stCxn id="313" idx="0"/>
            <a:endCxn id="299" idx="2"/>
          </p:cNvCxnSpPr>
          <p:nvPr/>
        </p:nvCxnSpPr>
        <p:spPr>
          <a:xfrm flipH="1" rot="5400000">
            <a:off x="4941314" y="2904532"/>
            <a:ext cx="1327200" cy="848400"/>
          </a:xfrm>
          <a:prstGeom prst="bentConnector3">
            <a:avLst>
              <a:gd fmla="val 50005" name="adj1"/>
            </a:avLst>
          </a:prstGeom>
          <a:noFill/>
          <a:ln cap="flat" cmpd="sng" w="9525">
            <a:solidFill>
              <a:schemeClr val="dk2"/>
            </a:solidFill>
            <a:prstDash val="solid"/>
            <a:round/>
            <a:headEnd len="med" w="med" type="none"/>
            <a:tailEnd len="med" w="med" type="none"/>
          </a:ln>
        </p:spPr>
      </p:cxnSp>
      <p:cxnSp>
        <p:nvCxnSpPr>
          <p:cNvPr id="327" name="Google Shape;327;p35"/>
          <p:cNvCxnSpPr>
            <a:stCxn id="310" idx="0"/>
            <a:endCxn id="300" idx="2"/>
          </p:cNvCxnSpPr>
          <p:nvPr/>
        </p:nvCxnSpPr>
        <p:spPr>
          <a:xfrm rot="-5400000">
            <a:off x="7310962" y="2393332"/>
            <a:ext cx="144000" cy="687600"/>
          </a:xfrm>
          <a:prstGeom prst="bentConnector3">
            <a:avLst>
              <a:gd fmla="val 49990" name="adj1"/>
            </a:avLst>
          </a:prstGeom>
          <a:noFill/>
          <a:ln cap="flat" cmpd="sng" w="9525">
            <a:solidFill>
              <a:schemeClr val="dk2"/>
            </a:solidFill>
            <a:prstDash val="solid"/>
            <a:round/>
            <a:headEnd len="med" w="med" type="none"/>
            <a:tailEnd len="med" w="med" type="none"/>
          </a:ln>
        </p:spPr>
      </p:cxnSp>
      <p:cxnSp>
        <p:nvCxnSpPr>
          <p:cNvPr id="328" name="Google Shape;328;p35"/>
          <p:cNvCxnSpPr>
            <a:stCxn id="311" idx="0"/>
            <a:endCxn id="300" idx="2"/>
          </p:cNvCxnSpPr>
          <p:nvPr/>
        </p:nvCxnSpPr>
        <p:spPr>
          <a:xfrm flipH="1" rot="5400000">
            <a:off x="7993216" y="2398582"/>
            <a:ext cx="144000" cy="677100"/>
          </a:xfrm>
          <a:prstGeom prst="bentConnector3">
            <a:avLst>
              <a:gd fmla="val 49990" name="adj1"/>
            </a:avLst>
          </a:prstGeom>
          <a:noFill/>
          <a:ln cap="flat" cmpd="sng" w="9525">
            <a:solidFill>
              <a:schemeClr val="dk2"/>
            </a:solidFill>
            <a:prstDash val="solid"/>
            <a:round/>
            <a:headEnd len="med" w="med" type="none"/>
            <a:tailEnd len="med" w="med" type="none"/>
          </a:ln>
        </p:spPr>
      </p:cxnSp>
      <p:cxnSp>
        <p:nvCxnSpPr>
          <p:cNvPr id="329" name="Google Shape;329;p35"/>
          <p:cNvCxnSpPr>
            <a:stCxn id="309" idx="2"/>
            <a:endCxn id="304" idx="0"/>
          </p:cNvCxnSpPr>
          <p:nvPr/>
        </p:nvCxnSpPr>
        <p:spPr>
          <a:xfrm>
            <a:off x="4468864" y="4595932"/>
            <a:ext cx="0" cy="13740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35"/>
          <p:cNvCxnSpPr>
            <a:stCxn id="313" idx="2"/>
            <a:endCxn id="312" idx="0"/>
          </p:cNvCxnSpPr>
          <p:nvPr/>
        </p:nvCxnSpPr>
        <p:spPr>
          <a:xfrm>
            <a:off x="6029114" y="4595932"/>
            <a:ext cx="0" cy="137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3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Random Forests</a:t>
            </a:r>
            <a:endParaRPr/>
          </a:p>
        </p:txBody>
      </p:sp>
      <p:pic>
        <p:nvPicPr>
          <p:cNvPr id="336" name="Google Shape;336;p36"/>
          <p:cNvPicPr preferRelativeResize="0"/>
          <p:nvPr/>
        </p:nvPicPr>
        <p:blipFill>
          <a:blip r:embed="rId3">
            <a:alphaModFix/>
          </a:blip>
          <a:stretch>
            <a:fillRect/>
          </a:stretch>
        </p:blipFill>
        <p:spPr>
          <a:xfrm>
            <a:off x="2024500" y="1017450"/>
            <a:ext cx="5095001" cy="3821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Nearest Neighbor Clustering</a:t>
            </a:r>
            <a:endParaRPr/>
          </a:p>
        </p:txBody>
      </p:sp>
      <p:pic>
        <p:nvPicPr>
          <p:cNvPr id="342" name="Google Shape;342;p37"/>
          <p:cNvPicPr preferRelativeResize="0"/>
          <p:nvPr/>
        </p:nvPicPr>
        <p:blipFill>
          <a:blip r:embed="rId3">
            <a:alphaModFix/>
          </a:blip>
          <a:stretch>
            <a:fillRect/>
          </a:stretch>
        </p:blipFill>
        <p:spPr>
          <a:xfrm>
            <a:off x="2076175" y="961625"/>
            <a:ext cx="4991650" cy="3743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3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Evaluating Results of Imputation</a:t>
            </a:r>
            <a:endParaRPr/>
          </a:p>
        </p:txBody>
      </p:sp>
      <p:graphicFrame>
        <p:nvGraphicFramePr>
          <p:cNvPr id="348" name="Google Shape;348;p38"/>
          <p:cNvGraphicFramePr/>
          <p:nvPr/>
        </p:nvGraphicFramePr>
        <p:xfrm>
          <a:off x="311700" y="989525"/>
          <a:ext cx="3000000" cy="3000000"/>
        </p:xfrm>
        <a:graphic>
          <a:graphicData uri="http://schemas.openxmlformats.org/drawingml/2006/table">
            <a:tbl>
              <a:tblPr>
                <a:noFill/>
                <a:tableStyleId>{96B8DB92-2CE3-4359-A8AC-DC0B4EFB4311}</a:tableStyleId>
              </a:tblPr>
              <a:tblGrid>
                <a:gridCol w="1216950"/>
                <a:gridCol w="5303025"/>
                <a:gridCol w="974300"/>
                <a:gridCol w="1026325"/>
              </a:tblGrid>
              <a:tr h="396200">
                <a:tc>
                  <a:txBody>
                    <a:bodyPr/>
                    <a:lstStyle/>
                    <a:p>
                      <a:pPr indent="0" lvl="0" marL="0" rtl="0" algn="l">
                        <a:spcBef>
                          <a:spcPts val="0"/>
                        </a:spcBef>
                        <a:spcAft>
                          <a:spcPts val="0"/>
                        </a:spcAft>
                        <a:buNone/>
                      </a:pPr>
                      <a:r>
                        <a:rPr lang="en-GB"/>
                        <a:t>Strategy</a:t>
                      </a:r>
                      <a:endParaRPr/>
                    </a:p>
                  </a:txBody>
                  <a:tcPr marT="91425" marB="91425" marR="91425" marL="91425"/>
                </a:tc>
                <a:tc>
                  <a:txBody>
                    <a:bodyPr/>
                    <a:lstStyle/>
                    <a:p>
                      <a:pPr indent="0" lvl="0" marL="0" rtl="0" algn="l">
                        <a:spcBef>
                          <a:spcPts val="0"/>
                        </a:spcBef>
                        <a:spcAft>
                          <a:spcPts val="0"/>
                        </a:spcAft>
                        <a:buNone/>
                      </a:pPr>
                      <a:r>
                        <a:rPr lang="en-GB"/>
                        <a:t>Description</a:t>
                      </a:r>
                      <a:endParaRPr/>
                    </a:p>
                  </a:txBody>
                  <a:tcPr marT="91425" marB="91425" marR="91425" marL="91425"/>
                </a:tc>
                <a:tc>
                  <a:txBody>
                    <a:bodyPr/>
                    <a:lstStyle/>
                    <a:p>
                      <a:pPr indent="0" lvl="0" marL="0" rtl="0" algn="l">
                        <a:spcBef>
                          <a:spcPts val="0"/>
                        </a:spcBef>
                        <a:spcAft>
                          <a:spcPts val="0"/>
                        </a:spcAft>
                        <a:buNone/>
                      </a:pPr>
                      <a:r>
                        <a:rPr lang="en-GB"/>
                        <a:t>NRMSE</a:t>
                      </a:r>
                      <a:endParaRPr/>
                    </a:p>
                  </a:txBody>
                  <a:tcPr marT="91425" marB="91425" marR="91425" marL="91425"/>
                </a:tc>
                <a:tc>
                  <a:txBody>
                    <a:bodyPr/>
                    <a:lstStyle/>
                    <a:p>
                      <a:pPr indent="0" lvl="0" marL="0" rtl="0" algn="l">
                        <a:spcBef>
                          <a:spcPts val="0"/>
                        </a:spcBef>
                        <a:spcAft>
                          <a:spcPts val="0"/>
                        </a:spcAft>
                        <a:buNone/>
                      </a:pPr>
                      <a:r>
                        <a:rPr lang="en-GB"/>
                        <a:t>PFC</a:t>
                      </a:r>
                      <a:endParaRPr/>
                    </a:p>
                  </a:txBody>
                  <a:tcPr marT="91425" marB="91425" marR="91425" marL="91425"/>
                </a:tc>
              </a:tr>
              <a:tr h="381000">
                <a:tc>
                  <a:txBody>
                    <a:bodyPr/>
                    <a:lstStyle/>
                    <a:p>
                      <a:pPr indent="0" lvl="0" marL="0" rtl="0" algn="l">
                        <a:spcBef>
                          <a:spcPts val="0"/>
                        </a:spcBef>
                        <a:spcAft>
                          <a:spcPts val="0"/>
                        </a:spcAft>
                        <a:buNone/>
                      </a:pPr>
                      <a:r>
                        <a:rPr lang="en-GB"/>
                        <a:t>Mean/mode imputation</a:t>
                      </a:r>
                      <a:endParaRPr/>
                    </a:p>
                  </a:txBody>
                  <a:tcPr marT="91425" marB="91425" marR="91425" marL="91425"/>
                </a:tc>
                <a:tc>
                  <a:txBody>
                    <a:bodyPr/>
                    <a:lstStyle/>
                    <a:p>
                      <a:pPr indent="-317500" lvl="0" marL="457200" rtl="0" algn="l">
                        <a:spcBef>
                          <a:spcPts val="0"/>
                        </a:spcBef>
                        <a:spcAft>
                          <a:spcPts val="0"/>
                        </a:spcAft>
                        <a:buSzPts val="1400"/>
                        <a:buChar char="●"/>
                      </a:pPr>
                      <a:r>
                        <a:rPr lang="en-GB"/>
                        <a:t>Continuous variables - replaced with mean of column</a:t>
                      </a:r>
                      <a:endParaRPr/>
                    </a:p>
                    <a:p>
                      <a:pPr indent="-317500" lvl="0" marL="457200" rtl="0" algn="l">
                        <a:spcBef>
                          <a:spcPts val="0"/>
                        </a:spcBef>
                        <a:spcAft>
                          <a:spcPts val="0"/>
                        </a:spcAft>
                        <a:buSzPts val="1400"/>
                        <a:buChar char="●"/>
                      </a:pPr>
                      <a:r>
                        <a:rPr lang="en-GB"/>
                        <a:t>Categorical variables - replaced with mode of column</a:t>
                      </a:r>
                      <a:endParaRPr/>
                    </a:p>
                  </a:txBody>
                  <a:tcPr marT="91425" marB="91425" marR="91425" marL="91425"/>
                </a:tc>
                <a:tc>
                  <a:txBody>
                    <a:bodyPr/>
                    <a:lstStyle/>
                    <a:p>
                      <a:pPr indent="0" lvl="0" marL="0" rtl="0" algn="l">
                        <a:spcBef>
                          <a:spcPts val="0"/>
                        </a:spcBef>
                        <a:spcAft>
                          <a:spcPts val="0"/>
                        </a:spcAft>
                        <a:buNone/>
                      </a:pPr>
                      <a:r>
                        <a:rPr lang="en-GB"/>
                        <a:t>0.40</a:t>
                      </a:r>
                      <a:endParaRPr/>
                    </a:p>
                  </a:txBody>
                  <a:tcPr marT="91425" marB="91425" marR="91425" marL="91425"/>
                </a:tc>
                <a:tc>
                  <a:txBody>
                    <a:bodyPr/>
                    <a:lstStyle/>
                    <a:p>
                      <a:pPr indent="0" lvl="0" marL="0" rtl="0" algn="l">
                        <a:spcBef>
                          <a:spcPts val="0"/>
                        </a:spcBef>
                        <a:spcAft>
                          <a:spcPts val="0"/>
                        </a:spcAft>
                        <a:buNone/>
                      </a:pPr>
                      <a:r>
                        <a:rPr lang="en-GB"/>
                        <a:t>0.47</a:t>
                      </a:r>
                      <a:endParaRPr/>
                    </a:p>
                  </a:txBody>
                  <a:tcPr marT="91425" marB="91425" marR="91425" marL="91425"/>
                </a:tc>
              </a:tr>
              <a:tr h="381000">
                <a:tc>
                  <a:txBody>
                    <a:bodyPr/>
                    <a:lstStyle/>
                    <a:p>
                      <a:pPr indent="0" lvl="0" marL="0" rtl="0" algn="l">
                        <a:spcBef>
                          <a:spcPts val="0"/>
                        </a:spcBef>
                        <a:spcAft>
                          <a:spcPts val="0"/>
                        </a:spcAft>
                        <a:buNone/>
                      </a:pPr>
                      <a:r>
                        <a:rPr lang="en-GB"/>
                        <a:t>Iterative Random Forests</a:t>
                      </a:r>
                      <a:endParaRPr/>
                    </a:p>
                  </a:txBody>
                  <a:tcPr marT="91425" marB="91425" marR="91425" marL="91425"/>
                </a:tc>
                <a:tc>
                  <a:txBody>
                    <a:bodyPr/>
                    <a:lstStyle/>
                    <a:p>
                      <a:pPr indent="-317500" lvl="0" marL="457200" rtl="0" algn="l">
                        <a:spcBef>
                          <a:spcPts val="0"/>
                        </a:spcBef>
                        <a:spcAft>
                          <a:spcPts val="0"/>
                        </a:spcAft>
                        <a:buSzPts val="1400"/>
                        <a:buChar char="●"/>
                      </a:pPr>
                      <a:r>
                        <a:rPr lang="en-GB"/>
                        <a:t>Iterative in that variables with least missing values are imputed first using predictions from random forests</a:t>
                      </a:r>
                      <a:endParaRPr/>
                    </a:p>
                    <a:p>
                      <a:pPr indent="-317500" lvl="0" marL="457200" rtl="0" algn="l">
                        <a:spcBef>
                          <a:spcPts val="0"/>
                        </a:spcBef>
                        <a:spcAft>
                          <a:spcPts val="0"/>
                        </a:spcAft>
                        <a:buSzPts val="1400"/>
                        <a:buChar char="●"/>
                      </a:pPr>
                      <a:r>
                        <a:rPr lang="en-GB"/>
                        <a:t>Repeated till predictions stabilized</a:t>
                      </a:r>
                      <a:endParaRPr/>
                    </a:p>
                    <a:p>
                      <a:pPr indent="-317500" lvl="0" marL="457200" rtl="0" algn="l">
                        <a:spcBef>
                          <a:spcPts val="0"/>
                        </a:spcBef>
                        <a:spcAft>
                          <a:spcPts val="0"/>
                        </a:spcAft>
                        <a:buSzPts val="1400"/>
                        <a:buChar char="●"/>
                      </a:pPr>
                      <a:r>
                        <a:rPr lang="en-GB"/>
                        <a:t>Do not rely on distributional assumptions</a:t>
                      </a:r>
                      <a:endParaRPr/>
                    </a:p>
                  </a:txBody>
                  <a:tcPr marT="91425" marB="91425" marR="91425" marL="91425"/>
                </a:tc>
                <a:tc>
                  <a:txBody>
                    <a:bodyPr/>
                    <a:lstStyle/>
                    <a:p>
                      <a:pPr indent="0" lvl="0" marL="0" rtl="0" algn="l">
                        <a:spcBef>
                          <a:spcPts val="0"/>
                        </a:spcBef>
                        <a:spcAft>
                          <a:spcPts val="0"/>
                        </a:spcAft>
                        <a:buNone/>
                      </a:pPr>
                      <a:r>
                        <a:rPr lang="en-GB"/>
                        <a:t>0.09</a:t>
                      </a:r>
                      <a:endParaRPr/>
                    </a:p>
                  </a:txBody>
                  <a:tcPr marT="91425" marB="91425" marR="91425" marL="91425"/>
                </a:tc>
                <a:tc>
                  <a:txBody>
                    <a:bodyPr/>
                    <a:lstStyle/>
                    <a:p>
                      <a:pPr indent="0" lvl="0" marL="0" rtl="0" algn="l">
                        <a:spcBef>
                          <a:spcPts val="0"/>
                        </a:spcBef>
                        <a:spcAft>
                          <a:spcPts val="0"/>
                        </a:spcAft>
                        <a:buNone/>
                      </a:pPr>
                      <a:r>
                        <a:rPr lang="en-GB"/>
                        <a:t>0.08</a:t>
                      </a:r>
                      <a:endParaRPr/>
                    </a:p>
                  </a:txBody>
                  <a:tcPr marT="91425" marB="91425" marR="91425" marL="91425"/>
                </a:tc>
              </a:tr>
              <a:tr h="381000">
                <a:tc>
                  <a:txBody>
                    <a:bodyPr/>
                    <a:lstStyle/>
                    <a:p>
                      <a:pPr indent="0" lvl="0" marL="0" rtl="0" algn="l">
                        <a:spcBef>
                          <a:spcPts val="0"/>
                        </a:spcBef>
                        <a:spcAft>
                          <a:spcPts val="0"/>
                        </a:spcAft>
                        <a:buNone/>
                      </a:pPr>
                      <a:r>
                        <a:rPr lang="en-GB"/>
                        <a:t>CART MICE</a:t>
                      </a:r>
                      <a:endParaRPr/>
                    </a:p>
                  </a:txBody>
                  <a:tcPr marT="91425" marB="91425" marR="91425" marL="91425"/>
                </a:tc>
                <a:tc>
                  <a:txBody>
                    <a:bodyPr/>
                    <a:lstStyle/>
                    <a:p>
                      <a:pPr indent="-317500" lvl="0" marL="457200" rtl="0" algn="l">
                        <a:spcBef>
                          <a:spcPts val="0"/>
                        </a:spcBef>
                        <a:spcAft>
                          <a:spcPts val="0"/>
                        </a:spcAft>
                        <a:buSzPts val="1400"/>
                        <a:buChar char="●"/>
                      </a:pPr>
                      <a:r>
                        <a:rPr lang="en-GB"/>
                        <a:t>CART with MICE</a:t>
                      </a:r>
                      <a:endParaRPr/>
                    </a:p>
                  </a:txBody>
                  <a:tcPr marT="91425" marB="91425" marR="91425" marL="91425"/>
                </a:tc>
                <a:tc>
                  <a:txBody>
                    <a:bodyPr/>
                    <a:lstStyle/>
                    <a:p>
                      <a:pPr indent="0" lvl="0" marL="0" rtl="0" algn="l">
                        <a:spcBef>
                          <a:spcPts val="0"/>
                        </a:spcBef>
                        <a:spcAft>
                          <a:spcPts val="0"/>
                        </a:spcAft>
                        <a:buNone/>
                      </a:pPr>
                      <a:r>
                        <a:rPr lang="en-GB"/>
                        <a:t>0.12</a:t>
                      </a:r>
                      <a:endParaRPr/>
                    </a:p>
                  </a:txBody>
                  <a:tcPr marT="91425" marB="91425" marR="91425" marL="91425"/>
                </a:tc>
                <a:tc>
                  <a:txBody>
                    <a:bodyPr/>
                    <a:lstStyle/>
                    <a:p>
                      <a:pPr indent="0" lvl="0" marL="0" rtl="0" algn="l">
                        <a:spcBef>
                          <a:spcPts val="0"/>
                        </a:spcBef>
                        <a:spcAft>
                          <a:spcPts val="0"/>
                        </a:spcAft>
                        <a:buNone/>
                      </a:pPr>
                      <a:r>
                        <a:rPr lang="en-GB"/>
                        <a:t>0.11</a:t>
                      </a:r>
                      <a:endParaRPr/>
                    </a:p>
                  </a:txBody>
                  <a:tcPr marT="91425" marB="91425" marR="91425" marL="91425"/>
                </a:tc>
              </a:tr>
              <a:tr h="381000">
                <a:tc>
                  <a:txBody>
                    <a:bodyPr/>
                    <a:lstStyle/>
                    <a:p>
                      <a:pPr indent="0" lvl="0" marL="0" rtl="0" algn="l">
                        <a:spcBef>
                          <a:spcPts val="0"/>
                        </a:spcBef>
                        <a:spcAft>
                          <a:spcPts val="0"/>
                        </a:spcAft>
                        <a:buNone/>
                      </a:pPr>
                      <a:r>
                        <a:rPr lang="en-GB"/>
                        <a:t>KNN</a:t>
                      </a:r>
                      <a:endParaRPr/>
                    </a:p>
                  </a:txBody>
                  <a:tcPr marT="91425" marB="91425" marR="91425" marL="91425"/>
                </a:tc>
                <a:tc>
                  <a:txBody>
                    <a:bodyPr/>
                    <a:lstStyle/>
                    <a:p>
                      <a:pPr indent="-317500" lvl="0" marL="457200" rtl="0" algn="l">
                        <a:spcBef>
                          <a:spcPts val="0"/>
                        </a:spcBef>
                        <a:spcAft>
                          <a:spcPts val="0"/>
                        </a:spcAft>
                        <a:buSzPts val="1400"/>
                        <a:buChar char="●"/>
                      </a:pPr>
                      <a:r>
                        <a:rPr lang="en-GB"/>
                        <a:t>Identifies k closest observations using Gower distance</a:t>
                      </a:r>
                      <a:endParaRPr/>
                    </a:p>
                    <a:p>
                      <a:pPr indent="-317500" lvl="0" marL="457200" rtl="0" algn="l">
                        <a:spcBef>
                          <a:spcPts val="0"/>
                        </a:spcBef>
                        <a:spcAft>
                          <a:spcPts val="0"/>
                        </a:spcAft>
                        <a:buSzPts val="1400"/>
                        <a:buChar char="●"/>
                      </a:pPr>
                      <a:r>
                        <a:rPr lang="en-GB"/>
                        <a:t>Median for continuous variables, mode for categorical variables</a:t>
                      </a:r>
                      <a:endParaRPr/>
                    </a:p>
                  </a:txBody>
                  <a:tcPr marT="91425" marB="91425" marR="91425" marL="91425"/>
                </a:tc>
                <a:tc>
                  <a:txBody>
                    <a:bodyPr/>
                    <a:lstStyle/>
                    <a:p>
                      <a:pPr indent="0" lvl="0" marL="0" rtl="0" algn="l">
                        <a:spcBef>
                          <a:spcPts val="0"/>
                        </a:spcBef>
                        <a:spcAft>
                          <a:spcPts val="0"/>
                        </a:spcAft>
                        <a:buNone/>
                      </a:pPr>
                      <a:r>
                        <a:rPr lang="en-GB"/>
                        <a:t>0.12</a:t>
                      </a:r>
                      <a:endParaRPr/>
                    </a:p>
                  </a:txBody>
                  <a:tcPr marT="91425" marB="91425" marR="91425" marL="91425"/>
                </a:tc>
                <a:tc>
                  <a:txBody>
                    <a:bodyPr/>
                    <a:lstStyle/>
                    <a:p>
                      <a:pPr indent="0" lvl="0" marL="0" rtl="0" algn="l">
                        <a:spcBef>
                          <a:spcPts val="0"/>
                        </a:spcBef>
                        <a:spcAft>
                          <a:spcPts val="0"/>
                        </a:spcAft>
                        <a:buNone/>
                      </a:pPr>
                      <a:r>
                        <a:rPr lang="en-GB"/>
                        <a:t>0.15</a:t>
                      </a:r>
                      <a:endParaRPr/>
                    </a:p>
                  </a:txBody>
                  <a:tcPr marT="91425" marB="91425" marR="91425" marL="91425"/>
                </a:tc>
              </a:tr>
              <a:tr h="381000">
                <a:tc>
                  <a:txBody>
                    <a:bodyPr/>
                    <a:lstStyle/>
                    <a:p>
                      <a:pPr indent="0" lvl="0" marL="0" rtl="0" algn="l">
                        <a:spcBef>
                          <a:spcPts val="0"/>
                        </a:spcBef>
                        <a:spcAft>
                          <a:spcPts val="0"/>
                        </a:spcAft>
                        <a:buNone/>
                      </a:pPr>
                      <a:r>
                        <a:rPr lang="en-GB"/>
                        <a:t>RF MICE</a:t>
                      </a:r>
                      <a:endParaRPr/>
                    </a:p>
                  </a:txBody>
                  <a:tcPr marT="91425" marB="91425" marR="91425" marL="91425"/>
                </a:tc>
                <a:tc>
                  <a:txBody>
                    <a:bodyPr/>
                    <a:lstStyle/>
                    <a:p>
                      <a:pPr indent="-317500" lvl="0" marL="457200" rtl="0" algn="l">
                        <a:spcBef>
                          <a:spcPts val="0"/>
                        </a:spcBef>
                        <a:spcAft>
                          <a:spcPts val="0"/>
                        </a:spcAft>
                        <a:buSzPts val="1400"/>
                        <a:buChar char="●"/>
                      </a:pPr>
                      <a:r>
                        <a:rPr lang="en-GB"/>
                        <a:t>Random Forests </a:t>
                      </a:r>
                      <a:r>
                        <a:rPr lang="en-GB"/>
                        <a:t>with MICE</a:t>
                      </a:r>
                      <a:endParaRPr/>
                    </a:p>
                  </a:txBody>
                  <a:tcPr marT="91425" marB="91425" marR="91425" marL="91425"/>
                </a:tc>
                <a:tc>
                  <a:txBody>
                    <a:bodyPr/>
                    <a:lstStyle/>
                    <a:p>
                      <a:pPr indent="0" lvl="0" marL="0" rtl="0" algn="l">
                        <a:spcBef>
                          <a:spcPts val="0"/>
                        </a:spcBef>
                        <a:spcAft>
                          <a:spcPts val="0"/>
                        </a:spcAft>
                        <a:buNone/>
                      </a:pPr>
                      <a:r>
                        <a:rPr lang="en-GB"/>
                        <a:t>0.16</a:t>
                      </a:r>
                      <a:endParaRPr/>
                    </a:p>
                  </a:txBody>
                  <a:tcPr marT="91425" marB="91425" marR="91425" marL="91425"/>
                </a:tc>
                <a:tc>
                  <a:txBody>
                    <a:bodyPr/>
                    <a:lstStyle/>
                    <a:p>
                      <a:pPr indent="0" lvl="0" marL="0" rtl="0" algn="l">
                        <a:spcBef>
                          <a:spcPts val="0"/>
                        </a:spcBef>
                        <a:spcAft>
                          <a:spcPts val="0"/>
                        </a:spcAft>
                        <a:buNone/>
                      </a:pPr>
                      <a:r>
                        <a:rPr lang="en-GB"/>
                        <a:t>0.22</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3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Evaluating Results of Imputation</a:t>
            </a:r>
            <a:endParaRPr/>
          </a:p>
        </p:txBody>
      </p:sp>
      <p:graphicFrame>
        <p:nvGraphicFramePr>
          <p:cNvPr id="354" name="Google Shape;354;p39"/>
          <p:cNvGraphicFramePr/>
          <p:nvPr/>
        </p:nvGraphicFramePr>
        <p:xfrm>
          <a:off x="311700" y="989525"/>
          <a:ext cx="3000000" cy="3000000"/>
        </p:xfrm>
        <a:graphic>
          <a:graphicData uri="http://schemas.openxmlformats.org/drawingml/2006/table">
            <a:tbl>
              <a:tblPr>
                <a:noFill/>
                <a:tableStyleId>{96B8DB92-2CE3-4359-A8AC-DC0B4EFB4311}</a:tableStyleId>
              </a:tblPr>
              <a:tblGrid>
                <a:gridCol w="1216950"/>
                <a:gridCol w="5303025"/>
                <a:gridCol w="974300"/>
                <a:gridCol w="1026325"/>
              </a:tblGrid>
              <a:tr h="396200">
                <a:tc>
                  <a:txBody>
                    <a:bodyPr/>
                    <a:lstStyle/>
                    <a:p>
                      <a:pPr indent="0" lvl="0" marL="0" rtl="0" algn="l">
                        <a:spcBef>
                          <a:spcPts val="0"/>
                        </a:spcBef>
                        <a:spcAft>
                          <a:spcPts val="0"/>
                        </a:spcAft>
                        <a:buNone/>
                      </a:pPr>
                      <a:r>
                        <a:rPr lang="en-GB"/>
                        <a:t>Strategy</a:t>
                      </a:r>
                      <a:endParaRPr/>
                    </a:p>
                  </a:txBody>
                  <a:tcPr marT="91425" marB="91425" marR="91425" marL="91425"/>
                </a:tc>
                <a:tc>
                  <a:txBody>
                    <a:bodyPr/>
                    <a:lstStyle/>
                    <a:p>
                      <a:pPr indent="0" lvl="0" marL="0" rtl="0" algn="l">
                        <a:spcBef>
                          <a:spcPts val="0"/>
                        </a:spcBef>
                        <a:spcAft>
                          <a:spcPts val="0"/>
                        </a:spcAft>
                        <a:buNone/>
                      </a:pPr>
                      <a:r>
                        <a:rPr lang="en-GB"/>
                        <a:t>Description</a:t>
                      </a:r>
                      <a:endParaRPr/>
                    </a:p>
                  </a:txBody>
                  <a:tcPr marT="91425" marB="91425" marR="91425" marL="91425"/>
                </a:tc>
                <a:tc>
                  <a:txBody>
                    <a:bodyPr/>
                    <a:lstStyle/>
                    <a:p>
                      <a:pPr indent="0" lvl="0" marL="0" rtl="0" algn="l">
                        <a:spcBef>
                          <a:spcPts val="0"/>
                        </a:spcBef>
                        <a:spcAft>
                          <a:spcPts val="0"/>
                        </a:spcAft>
                        <a:buNone/>
                      </a:pPr>
                      <a:r>
                        <a:rPr lang="en-GB"/>
                        <a:t>NRMSE</a:t>
                      </a:r>
                      <a:endParaRPr/>
                    </a:p>
                  </a:txBody>
                  <a:tcPr marT="91425" marB="91425" marR="91425" marL="91425"/>
                </a:tc>
                <a:tc>
                  <a:txBody>
                    <a:bodyPr/>
                    <a:lstStyle/>
                    <a:p>
                      <a:pPr indent="0" lvl="0" marL="0" rtl="0" algn="l">
                        <a:spcBef>
                          <a:spcPts val="0"/>
                        </a:spcBef>
                        <a:spcAft>
                          <a:spcPts val="0"/>
                        </a:spcAft>
                        <a:buNone/>
                      </a:pPr>
                      <a:r>
                        <a:rPr lang="en-GB"/>
                        <a:t>PFC</a:t>
                      </a:r>
                      <a:endParaRPr/>
                    </a:p>
                  </a:txBody>
                  <a:tcPr marT="91425" marB="91425" marR="91425" marL="91425"/>
                </a:tc>
              </a:tr>
              <a:tr h="381000">
                <a:tc>
                  <a:txBody>
                    <a:bodyPr/>
                    <a:lstStyle/>
                    <a:p>
                      <a:pPr indent="0" lvl="0" marL="0" rtl="0" algn="l">
                        <a:spcBef>
                          <a:spcPts val="0"/>
                        </a:spcBef>
                        <a:spcAft>
                          <a:spcPts val="0"/>
                        </a:spcAft>
                        <a:buNone/>
                      </a:pPr>
                      <a:r>
                        <a:rPr lang="en-GB"/>
                        <a:t>Hmisc</a:t>
                      </a:r>
                      <a:endParaRPr/>
                    </a:p>
                  </a:txBody>
                  <a:tcPr marT="91425" marB="91425" marR="91425" marL="91425"/>
                </a:tc>
                <a:tc>
                  <a:txBody>
                    <a:bodyPr/>
                    <a:lstStyle/>
                    <a:p>
                      <a:pPr indent="-317500" lvl="0" marL="457200" rtl="0" algn="l">
                        <a:spcBef>
                          <a:spcPts val="0"/>
                        </a:spcBef>
                        <a:spcAft>
                          <a:spcPts val="0"/>
                        </a:spcAft>
                        <a:buSzPts val="1400"/>
                        <a:buChar char="●"/>
                      </a:pPr>
                      <a:r>
                        <a:rPr lang="en-GB"/>
                        <a:t>Predictive mean matching</a:t>
                      </a:r>
                      <a:endParaRPr/>
                    </a:p>
                  </a:txBody>
                  <a:tcPr marT="91425" marB="91425" marR="91425" marL="91425"/>
                </a:tc>
                <a:tc>
                  <a:txBody>
                    <a:bodyPr/>
                    <a:lstStyle/>
                    <a:p>
                      <a:pPr indent="0" lvl="0" marL="0" rtl="0" algn="l">
                        <a:spcBef>
                          <a:spcPts val="0"/>
                        </a:spcBef>
                        <a:spcAft>
                          <a:spcPts val="0"/>
                        </a:spcAft>
                        <a:buNone/>
                      </a:pPr>
                      <a:r>
                        <a:rPr lang="en-GB"/>
                        <a:t>0.18</a:t>
                      </a:r>
                      <a:endParaRPr/>
                    </a:p>
                  </a:txBody>
                  <a:tcPr marT="91425" marB="91425" marR="91425" marL="91425"/>
                </a:tc>
                <a:tc>
                  <a:txBody>
                    <a:bodyPr/>
                    <a:lstStyle/>
                    <a:p>
                      <a:pPr indent="0" lvl="0" marL="0" rtl="0" algn="l">
                        <a:spcBef>
                          <a:spcPts val="0"/>
                        </a:spcBef>
                        <a:spcAft>
                          <a:spcPts val="0"/>
                        </a:spcAft>
                        <a:buNone/>
                      </a:pPr>
                      <a:r>
                        <a:rPr lang="en-GB"/>
                        <a:t>0.27</a:t>
                      </a:r>
                      <a:endParaRPr/>
                    </a:p>
                  </a:txBody>
                  <a:tcPr marT="91425" marB="91425" marR="91425" marL="91425"/>
                </a:tc>
              </a:tr>
              <a:tr h="381000">
                <a:tc>
                  <a:txBody>
                    <a:bodyPr/>
                    <a:lstStyle/>
                    <a:p>
                      <a:pPr indent="0" lvl="0" marL="0" rtl="0" algn="l">
                        <a:spcBef>
                          <a:spcPts val="0"/>
                        </a:spcBef>
                        <a:spcAft>
                          <a:spcPts val="0"/>
                        </a:spcAft>
                        <a:buNone/>
                      </a:pPr>
                      <a:r>
                        <a:rPr lang="en-GB"/>
                        <a:t>FAMD</a:t>
                      </a:r>
                      <a:endParaRPr/>
                    </a:p>
                  </a:txBody>
                  <a:tcPr marT="91425" marB="91425" marR="91425" marL="91425"/>
                </a:tc>
                <a:tc>
                  <a:txBody>
                    <a:bodyPr/>
                    <a:lstStyle/>
                    <a:p>
                      <a:pPr indent="-317500" lvl="0" marL="457200" rtl="0" algn="l">
                        <a:spcBef>
                          <a:spcPts val="0"/>
                        </a:spcBef>
                        <a:spcAft>
                          <a:spcPts val="0"/>
                        </a:spcAft>
                        <a:buSzPts val="1400"/>
                        <a:buChar char="●"/>
                      </a:pPr>
                      <a:r>
                        <a:rPr lang="en-GB"/>
                        <a:t>Principal component method of imputation</a:t>
                      </a:r>
                      <a:endParaRPr/>
                    </a:p>
                    <a:p>
                      <a:pPr indent="-317500" lvl="0" marL="457200" rtl="0" algn="l">
                        <a:spcBef>
                          <a:spcPts val="0"/>
                        </a:spcBef>
                        <a:spcAft>
                          <a:spcPts val="0"/>
                        </a:spcAft>
                        <a:buSzPts val="1400"/>
                        <a:buChar char="●"/>
                      </a:pPr>
                      <a:r>
                        <a:rPr lang="en-GB"/>
                        <a:t>FAMD on complete dataset and reconstruct to predict missing values</a:t>
                      </a:r>
                      <a:endParaRPr/>
                    </a:p>
                  </a:txBody>
                  <a:tcPr marT="91425" marB="91425" marR="91425" marL="91425"/>
                </a:tc>
                <a:tc>
                  <a:txBody>
                    <a:bodyPr/>
                    <a:lstStyle/>
                    <a:p>
                      <a:pPr indent="0" lvl="0" marL="0" rtl="0" algn="l">
                        <a:spcBef>
                          <a:spcPts val="0"/>
                        </a:spcBef>
                        <a:spcAft>
                          <a:spcPts val="0"/>
                        </a:spcAft>
                        <a:buNone/>
                      </a:pPr>
                      <a:r>
                        <a:rPr lang="en-GB"/>
                        <a:t>0.17</a:t>
                      </a:r>
                      <a:endParaRPr/>
                    </a:p>
                  </a:txBody>
                  <a:tcPr marT="91425" marB="91425" marR="91425" marL="91425"/>
                </a:tc>
                <a:tc>
                  <a:txBody>
                    <a:bodyPr/>
                    <a:lstStyle/>
                    <a:p>
                      <a:pPr indent="0" lvl="0" marL="0" rtl="0" algn="l">
                        <a:spcBef>
                          <a:spcPts val="0"/>
                        </a:spcBef>
                        <a:spcAft>
                          <a:spcPts val="0"/>
                        </a:spcAft>
                        <a:buNone/>
                      </a:pPr>
                      <a:r>
                        <a:rPr lang="en-GB"/>
                        <a:t>0.40</a:t>
                      </a:r>
                      <a:endParaRPr/>
                    </a:p>
                  </a:txBody>
                  <a:tcPr marT="91425" marB="91425" marR="91425" marL="91425"/>
                </a:tc>
              </a:tr>
              <a:tr h="381000">
                <a:tc>
                  <a:txBody>
                    <a:bodyPr/>
                    <a:lstStyle/>
                    <a:p>
                      <a:pPr indent="0" lvl="0" marL="0" rtl="0" algn="l">
                        <a:spcBef>
                          <a:spcPts val="0"/>
                        </a:spcBef>
                        <a:spcAft>
                          <a:spcPts val="0"/>
                        </a:spcAft>
                        <a:buNone/>
                      </a:pPr>
                      <a:r>
                        <a:rPr lang="en-GB"/>
                        <a:t>Bayesian PCA</a:t>
                      </a:r>
                      <a:endParaRPr/>
                    </a:p>
                  </a:txBody>
                  <a:tcPr marT="91425" marB="91425" marR="91425" marL="91425"/>
                </a:tc>
                <a:tc>
                  <a:txBody>
                    <a:bodyPr/>
                    <a:lstStyle/>
                    <a:p>
                      <a:pPr indent="-317500" lvl="0" marL="457200" rtl="0" algn="l">
                        <a:spcBef>
                          <a:spcPts val="0"/>
                        </a:spcBef>
                        <a:spcAft>
                          <a:spcPts val="0"/>
                        </a:spcAft>
                        <a:buSzPts val="1400"/>
                        <a:buChar char="●"/>
                      </a:pPr>
                      <a:r>
                        <a:rPr lang="en-GB"/>
                        <a:t>Defines probability distribution of variables to draw new parameters</a:t>
                      </a:r>
                      <a:endParaRPr/>
                    </a:p>
                  </a:txBody>
                  <a:tcPr marT="91425" marB="91425" marR="91425" marL="91425"/>
                </a:tc>
                <a:tc>
                  <a:txBody>
                    <a:bodyPr/>
                    <a:lstStyle/>
                    <a:p>
                      <a:pPr indent="0" lvl="0" marL="0" rtl="0" algn="l">
                        <a:spcBef>
                          <a:spcPts val="0"/>
                        </a:spcBef>
                        <a:spcAft>
                          <a:spcPts val="0"/>
                        </a:spcAft>
                        <a:buNone/>
                      </a:pPr>
                      <a:r>
                        <a:rPr lang="en-GB"/>
                        <a:t>0.16</a:t>
                      </a:r>
                      <a:endParaRPr/>
                    </a:p>
                  </a:txBody>
                  <a:tcPr marT="91425" marB="91425" marR="91425" marL="91425"/>
                </a:tc>
                <a:tc>
                  <a:txBody>
                    <a:bodyPr/>
                    <a:lstStyle/>
                    <a:p>
                      <a:pPr indent="0" lvl="0" marL="0" rtl="0" algn="l">
                        <a:spcBef>
                          <a:spcPts val="0"/>
                        </a:spcBef>
                        <a:spcAft>
                          <a:spcPts val="0"/>
                        </a:spcAft>
                        <a:buNone/>
                      </a:pPr>
                      <a:r>
                        <a:rPr lang="en-GB"/>
                        <a:t>0.46</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Evaluating Results of Imputation</a:t>
            </a:r>
            <a:endParaRPr/>
          </a:p>
        </p:txBody>
      </p:sp>
      <p:pic>
        <p:nvPicPr>
          <p:cNvPr id="360" name="Google Shape;360;p40" title="Chart"/>
          <p:cNvPicPr preferRelativeResize="0"/>
          <p:nvPr/>
        </p:nvPicPr>
        <p:blipFill>
          <a:blip r:embed="rId3">
            <a:alphaModFix/>
          </a:blip>
          <a:stretch>
            <a:fillRect/>
          </a:stretch>
        </p:blipFill>
        <p:spPr>
          <a:xfrm>
            <a:off x="1476875" y="1017450"/>
            <a:ext cx="6190245" cy="38212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4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Evaluating Results of Imputation</a:t>
            </a:r>
            <a:endParaRPr/>
          </a:p>
        </p:txBody>
      </p:sp>
      <p:pic>
        <p:nvPicPr>
          <p:cNvPr id="366" name="Google Shape;366;p41"/>
          <p:cNvPicPr preferRelativeResize="0"/>
          <p:nvPr/>
        </p:nvPicPr>
        <p:blipFill>
          <a:blip r:embed="rId3">
            <a:alphaModFix/>
          </a:blip>
          <a:stretch>
            <a:fillRect/>
          </a:stretch>
        </p:blipFill>
        <p:spPr>
          <a:xfrm>
            <a:off x="497263" y="1017450"/>
            <a:ext cx="8149466" cy="3821250"/>
          </a:xfrm>
          <a:prstGeom prst="rect">
            <a:avLst/>
          </a:prstGeom>
          <a:noFill/>
          <a:ln>
            <a:noFill/>
          </a:ln>
        </p:spPr>
      </p:pic>
      <p:sp>
        <p:nvSpPr>
          <p:cNvPr id="367" name="Google Shape;367;p41"/>
          <p:cNvSpPr/>
          <p:nvPr/>
        </p:nvSpPr>
        <p:spPr>
          <a:xfrm>
            <a:off x="795875" y="2734700"/>
            <a:ext cx="641400" cy="2970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1"/>
          <p:cNvSpPr/>
          <p:nvPr/>
        </p:nvSpPr>
        <p:spPr>
          <a:xfrm>
            <a:off x="6353100" y="3094975"/>
            <a:ext cx="1095000" cy="7089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1"/>
          <p:cNvSpPr/>
          <p:nvPr/>
        </p:nvSpPr>
        <p:spPr>
          <a:xfrm>
            <a:off x="4872175" y="2631800"/>
            <a:ext cx="948300" cy="5028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0" name="Google Shape;370;p41"/>
          <p:cNvCxnSpPr/>
          <p:nvPr/>
        </p:nvCxnSpPr>
        <p:spPr>
          <a:xfrm flipH="1">
            <a:off x="7003750" y="2808925"/>
            <a:ext cx="383700" cy="378600"/>
          </a:xfrm>
          <a:prstGeom prst="straightConnector1">
            <a:avLst/>
          </a:prstGeom>
          <a:noFill/>
          <a:ln cap="flat" cmpd="sng" w="9525">
            <a:solidFill>
              <a:srgbClr val="FF0000"/>
            </a:solidFill>
            <a:prstDash val="solid"/>
            <a:round/>
            <a:headEnd len="med" w="med" type="none"/>
            <a:tailEnd len="med" w="med" type="triangle"/>
          </a:ln>
        </p:spPr>
      </p:cxnSp>
      <p:sp>
        <p:nvSpPr>
          <p:cNvPr id="371" name="Google Shape;371;p41"/>
          <p:cNvSpPr txBox="1"/>
          <p:nvPr/>
        </p:nvSpPr>
        <p:spPr>
          <a:xfrm>
            <a:off x="7387450" y="2521125"/>
            <a:ext cx="1409400" cy="341100"/>
          </a:xfrm>
          <a:prstGeom prst="rect">
            <a:avLst/>
          </a:prstGeom>
          <a:solidFill>
            <a:srgbClr val="FFF2CC"/>
          </a:solid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sz="600">
                <a:latin typeface="Lato"/>
                <a:ea typeface="Lato"/>
                <a:cs typeface="Lato"/>
                <a:sym typeface="Lato"/>
              </a:rPr>
              <a:t>The closer you are to ACTUAL, the better the imputation</a:t>
            </a:r>
            <a:endParaRPr b="1" sz="600">
              <a:latin typeface="Lato"/>
              <a:ea typeface="Lato"/>
              <a:cs typeface="Lato"/>
              <a:sym typeface="Lato"/>
            </a:endParaRPr>
          </a:p>
          <a:p>
            <a:pPr indent="0" lvl="0" marL="0" rtl="0" algn="l">
              <a:spcBef>
                <a:spcPts val="0"/>
              </a:spcBef>
              <a:spcAft>
                <a:spcPts val="0"/>
              </a:spcAft>
              <a:buNone/>
            </a:pPr>
            <a:r>
              <a:t/>
            </a:r>
            <a:endParaRPr sz="6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Interim Findings on Resi Data</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~60% complete dataset (resi only) after aggregation from multiple sources: EMA, PUB, PropertyGuru, planning area dataset</a:t>
            </a:r>
            <a:endParaRPr/>
          </a:p>
          <a:p>
            <a:pPr indent="-342900" lvl="0" marL="457200" rtl="0" algn="l">
              <a:spcBef>
                <a:spcPts val="0"/>
              </a:spcBef>
              <a:spcAft>
                <a:spcPts val="0"/>
              </a:spcAft>
              <a:buSzPts val="1800"/>
              <a:buChar char="●"/>
            </a:pPr>
            <a:r>
              <a:rPr lang="en-GB"/>
              <a:t>Questions to answer </a:t>
            </a:r>
            <a:r>
              <a:rPr b="1" lang="en-GB" u="sng"/>
              <a:t>in order of priority</a:t>
            </a:r>
            <a:r>
              <a:rPr lang="en-GB"/>
              <a:t>:</a:t>
            </a:r>
            <a:endParaRPr/>
          </a:p>
          <a:p>
            <a:pPr indent="-317500" lvl="1" marL="914400" rtl="0" algn="l">
              <a:spcBef>
                <a:spcPts val="0"/>
              </a:spcBef>
              <a:spcAft>
                <a:spcPts val="0"/>
              </a:spcAft>
              <a:buSzPts val="1400"/>
              <a:buChar char="○"/>
            </a:pPr>
            <a:r>
              <a:rPr lang="en-GB"/>
              <a:t>DQ Framework</a:t>
            </a:r>
            <a:endParaRPr/>
          </a:p>
          <a:p>
            <a:pPr indent="-317500" lvl="1" marL="914400" rtl="0" algn="l">
              <a:spcBef>
                <a:spcPts val="0"/>
              </a:spcBef>
              <a:spcAft>
                <a:spcPts val="0"/>
              </a:spcAft>
              <a:buSzPts val="1400"/>
              <a:buChar char="○"/>
            </a:pPr>
            <a:r>
              <a:rPr lang="en-GB"/>
              <a:t>Imputation techniques for partial data &amp; how imputation accuracy quantification</a:t>
            </a:r>
            <a:endParaRPr/>
          </a:p>
          <a:p>
            <a:pPr indent="-317500" lvl="1" marL="914400" rtl="0" algn="l">
              <a:spcBef>
                <a:spcPts val="0"/>
              </a:spcBef>
              <a:spcAft>
                <a:spcPts val="0"/>
              </a:spcAft>
              <a:buSzPts val="1400"/>
              <a:buChar char="○"/>
            </a:pPr>
            <a:r>
              <a:rPr lang="en-GB"/>
              <a:t>Clustering to identify similar units - use complete data or complete+imputed data?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4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Evaluating Results of Imputation</a:t>
            </a:r>
            <a:endParaRPr/>
          </a:p>
        </p:txBody>
      </p:sp>
      <p:sp>
        <p:nvSpPr>
          <p:cNvPr id="377" name="Google Shape;377;p42"/>
          <p:cNvSpPr/>
          <p:nvPr/>
        </p:nvSpPr>
        <p:spPr>
          <a:xfrm>
            <a:off x="199975" y="1402050"/>
            <a:ext cx="8721600" cy="15051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78" name="Google Shape;378;p42"/>
          <p:cNvGraphicFramePr/>
          <p:nvPr/>
        </p:nvGraphicFramePr>
        <p:xfrm>
          <a:off x="311700" y="1009650"/>
          <a:ext cx="3000000" cy="3000000"/>
        </p:xfrm>
        <a:graphic>
          <a:graphicData uri="http://schemas.openxmlformats.org/drawingml/2006/table">
            <a:tbl>
              <a:tblPr>
                <a:noFill/>
                <a:tableStyleId>{96B8DB92-2CE3-4359-A8AC-DC0B4EFB4311}</a:tableStyleId>
              </a:tblPr>
              <a:tblGrid>
                <a:gridCol w="2214775"/>
                <a:gridCol w="1548525"/>
                <a:gridCol w="1796300"/>
                <a:gridCol w="1973750"/>
                <a:gridCol w="987225"/>
              </a:tblGrid>
              <a:tr h="381000">
                <a:tc>
                  <a:txBody>
                    <a:bodyPr/>
                    <a:lstStyle/>
                    <a:p>
                      <a:pPr indent="0" lvl="0" marL="0" rtl="0" algn="l">
                        <a:spcBef>
                          <a:spcPts val="0"/>
                        </a:spcBef>
                        <a:spcAft>
                          <a:spcPts val="0"/>
                        </a:spcAft>
                        <a:buNone/>
                      </a:pPr>
                      <a:r>
                        <a:rPr lang="en-GB"/>
                        <a:t>Strategy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Results Ranking</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GB"/>
                        <a:t>Mixed Variables?</a:t>
                      </a:r>
                      <a:endParaRPr/>
                    </a:p>
                  </a:txBody>
                  <a:tcPr marT="91425" marB="91425" marR="91425" marL="91425"/>
                </a:tc>
                <a:tc>
                  <a:txBody>
                    <a:bodyPr/>
                    <a:lstStyle/>
                    <a:p>
                      <a:pPr indent="0" lvl="0" marL="0" rtl="0" algn="l">
                        <a:spcBef>
                          <a:spcPts val="0"/>
                        </a:spcBef>
                        <a:spcAft>
                          <a:spcPts val="0"/>
                        </a:spcAft>
                        <a:buNone/>
                      </a:pPr>
                      <a:r>
                        <a:rPr lang="en-GB"/>
                        <a:t>Assumes Distribution?</a:t>
                      </a:r>
                      <a:endParaRPr/>
                    </a:p>
                  </a:txBody>
                  <a:tcPr marT="91425" marB="91425" marR="91425" marL="91425"/>
                </a:tc>
                <a:tc>
                  <a:txBody>
                    <a:bodyPr/>
                    <a:lstStyle/>
                    <a:p>
                      <a:pPr indent="0" lvl="0" marL="0" rtl="0" algn="l">
                        <a:spcBef>
                          <a:spcPts val="0"/>
                        </a:spcBef>
                        <a:spcAft>
                          <a:spcPts val="0"/>
                        </a:spcAft>
                        <a:buNone/>
                      </a:pPr>
                      <a:r>
                        <a:rPr lang="en-GB"/>
                        <a:t>Runtime</a:t>
                      </a:r>
                      <a:endParaRPr/>
                    </a:p>
                  </a:txBody>
                  <a:tcPr marT="91425" marB="91425" marR="91425" marL="91425"/>
                </a:tc>
              </a:tr>
              <a:tr h="511075">
                <a:tc>
                  <a:txBody>
                    <a:bodyPr/>
                    <a:lstStyle/>
                    <a:p>
                      <a:pPr indent="0" lvl="0" marL="0" rtl="0" algn="l">
                        <a:lnSpc>
                          <a:spcPct val="100000"/>
                        </a:lnSpc>
                        <a:spcBef>
                          <a:spcPts val="0"/>
                        </a:spcBef>
                        <a:spcAft>
                          <a:spcPts val="0"/>
                        </a:spcAft>
                        <a:buNone/>
                      </a:pPr>
                      <a:r>
                        <a:rPr lang="en-GB"/>
                        <a:t>Iterative Random Forests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3733800" rtl="0" algn="ctr">
                        <a:lnSpc>
                          <a:spcPct val="100000"/>
                        </a:lnSpc>
                        <a:spcBef>
                          <a:spcPts val="0"/>
                        </a:spcBef>
                        <a:spcAft>
                          <a:spcPts val="0"/>
                        </a:spcAft>
                        <a:buNone/>
                      </a:pPr>
                      <a:r>
                        <a:rPr lang="en-GB" sz="1800"/>
                        <a:t>✔</a:t>
                      </a:r>
                      <a:endParaRPr sz="1800"/>
                    </a:p>
                  </a:txBody>
                  <a:tcPr marT="91425" marB="91425" marR="91425" marL="91425"/>
                </a:tc>
                <a:tc>
                  <a:txBody>
                    <a:bodyPr/>
                    <a:lstStyle/>
                    <a:p>
                      <a:pPr indent="0" lvl="0" marL="0" rtl="0" algn="l">
                        <a:lnSpc>
                          <a:spcPct val="100000"/>
                        </a:lnSpc>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11 mins</a:t>
                      </a:r>
                      <a:endParaRPr/>
                    </a:p>
                  </a:txBody>
                  <a:tcPr marT="91425" marB="91425" marR="91425" marL="91425"/>
                </a:tc>
              </a:tr>
              <a:tr h="381000">
                <a:tc>
                  <a:txBody>
                    <a:bodyPr/>
                    <a:lstStyle/>
                    <a:p>
                      <a:pPr indent="0" lvl="0" marL="0" rtl="0" algn="l">
                        <a:lnSpc>
                          <a:spcPct val="100000"/>
                        </a:lnSpc>
                        <a:spcBef>
                          <a:spcPts val="0"/>
                        </a:spcBef>
                        <a:spcAft>
                          <a:spcPts val="0"/>
                        </a:spcAft>
                        <a:buNone/>
                      </a:pPr>
                      <a:r>
                        <a:rPr lang="en-GB"/>
                        <a:t>CART MICE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3733800" rtl="0" algn="ctr">
                        <a:lnSpc>
                          <a:spcPct val="100000"/>
                        </a:lnSpc>
                        <a:spcBef>
                          <a:spcPts val="0"/>
                        </a:spcBef>
                        <a:spcAft>
                          <a:spcPts val="0"/>
                        </a:spcAft>
                        <a:buNone/>
                      </a:pPr>
                      <a:r>
                        <a:rPr lang="en-GB" sz="1800"/>
                        <a:t>✔</a:t>
                      </a:r>
                      <a:endParaRPr/>
                    </a:p>
                  </a:txBody>
                  <a:tcPr marT="91425" marB="91425" marR="91425" marL="91425"/>
                </a:tc>
                <a:tc>
                  <a:txBody>
                    <a:bodyPr/>
                    <a:lstStyle/>
                    <a:p>
                      <a:pPr indent="0" lvl="0" marL="0" rtl="0" algn="l">
                        <a:lnSpc>
                          <a:spcPct val="100000"/>
                        </a:lnSpc>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2 mins</a:t>
                      </a:r>
                      <a:endParaRPr/>
                    </a:p>
                  </a:txBody>
                  <a:tcPr marT="91425" marB="91425" marR="91425" marL="91425"/>
                </a:tc>
              </a:tr>
              <a:tr h="381000">
                <a:tc>
                  <a:txBody>
                    <a:bodyPr/>
                    <a:lstStyle/>
                    <a:p>
                      <a:pPr indent="0" lvl="0" marL="0" rtl="0" algn="l">
                        <a:lnSpc>
                          <a:spcPct val="100000"/>
                        </a:lnSpc>
                        <a:spcBef>
                          <a:spcPts val="0"/>
                        </a:spcBef>
                        <a:spcAft>
                          <a:spcPts val="0"/>
                        </a:spcAft>
                        <a:buNone/>
                      </a:pPr>
                      <a:r>
                        <a:rPr lang="en-GB"/>
                        <a:t>KNN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a:t>3</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3733800" rtl="0" algn="ctr">
                        <a:lnSpc>
                          <a:spcPct val="100000"/>
                        </a:lnSpc>
                        <a:spcBef>
                          <a:spcPts val="0"/>
                        </a:spcBef>
                        <a:spcAft>
                          <a:spcPts val="0"/>
                        </a:spcAft>
                        <a:buNone/>
                      </a:pPr>
                      <a:r>
                        <a:rPr lang="en-GB" sz="1800"/>
                        <a:t>✔</a:t>
                      </a:r>
                      <a:endParaRPr/>
                    </a:p>
                  </a:txBody>
                  <a:tcPr marT="91425" marB="91425" marR="91425" marL="91425"/>
                </a:tc>
                <a:tc>
                  <a:txBody>
                    <a:bodyPr/>
                    <a:lstStyle/>
                    <a:p>
                      <a:pPr indent="0" lvl="0" marL="0" rtl="0" algn="l">
                        <a:lnSpc>
                          <a:spcPct val="100000"/>
                        </a:lnSpc>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11s</a:t>
                      </a:r>
                      <a:endParaRPr/>
                    </a:p>
                  </a:txBody>
                  <a:tcPr marT="91425" marB="91425" marR="91425" marL="91425"/>
                </a:tc>
              </a:tr>
              <a:tr h="381000">
                <a:tc>
                  <a:txBody>
                    <a:bodyPr/>
                    <a:lstStyle/>
                    <a:p>
                      <a:pPr indent="0" lvl="0" marL="0" rtl="0" algn="l">
                        <a:lnSpc>
                          <a:spcPct val="100000"/>
                        </a:lnSpc>
                        <a:spcBef>
                          <a:spcPts val="0"/>
                        </a:spcBef>
                        <a:spcAft>
                          <a:spcPts val="0"/>
                        </a:spcAft>
                        <a:buNone/>
                      </a:pPr>
                      <a:r>
                        <a:rPr lang="en-GB"/>
                        <a:t>RF </a:t>
                      </a:r>
                      <a:r>
                        <a:rPr lang="en-GB"/>
                        <a:t>MICE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a:t>4</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3733800" rtl="0" algn="ctr">
                        <a:lnSpc>
                          <a:spcPct val="100000"/>
                        </a:lnSpc>
                        <a:spcBef>
                          <a:spcPts val="0"/>
                        </a:spcBef>
                        <a:spcAft>
                          <a:spcPts val="0"/>
                        </a:spcAft>
                        <a:buNone/>
                      </a:pPr>
                      <a:r>
                        <a:rPr lang="en-GB" sz="1800"/>
                        <a:t>✔</a:t>
                      </a:r>
                      <a:endParaRPr/>
                    </a:p>
                  </a:txBody>
                  <a:tcPr marT="91425" marB="91425" marR="91425" marL="91425"/>
                </a:tc>
                <a:tc>
                  <a:txBody>
                    <a:bodyPr/>
                    <a:lstStyle/>
                    <a:p>
                      <a:pPr indent="0" lvl="0" marL="0" marR="3733800" rtl="0" algn="l">
                        <a:lnSpc>
                          <a:spcPct val="100000"/>
                        </a:lnSpc>
                        <a:spcBef>
                          <a:spcPts val="0"/>
                        </a:spcBef>
                        <a:spcAft>
                          <a:spcPts val="0"/>
                        </a:spcAft>
                        <a:buNone/>
                      </a:pPr>
                      <a:r>
                        <a:rPr lang="en-GB" sz="1800"/>
                        <a:t>✔</a:t>
                      </a:r>
                      <a:endParaRPr/>
                    </a:p>
                  </a:txBody>
                  <a:tcPr marT="91425" marB="91425" marR="91425" marL="91425"/>
                </a:tc>
                <a:tc>
                  <a:txBody>
                    <a:bodyPr/>
                    <a:lstStyle/>
                    <a:p>
                      <a:pPr indent="0" lvl="0" marL="0" rtl="0" algn="l">
                        <a:spcBef>
                          <a:spcPts val="0"/>
                        </a:spcBef>
                        <a:spcAft>
                          <a:spcPts val="0"/>
                        </a:spcAft>
                        <a:buNone/>
                      </a:pPr>
                      <a:r>
                        <a:rPr lang="en-GB"/>
                        <a:t>4 mins</a:t>
                      </a:r>
                      <a:endParaRPr/>
                    </a:p>
                  </a:txBody>
                  <a:tcPr marT="91425" marB="91425" marR="91425" marL="91425"/>
                </a:tc>
              </a:tr>
              <a:tr h="381000">
                <a:tc>
                  <a:txBody>
                    <a:bodyPr/>
                    <a:lstStyle/>
                    <a:p>
                      <a:pPr indent="0" lvl="0" marL="0" rtl="0" algn="l">
                        <a:lnSpc>
                          <a:spcPct val="100000"/>
                        </a:lnSpc>
                        <a:spcBef>
                          <a:spcPts val="0"/>
                        </a:spcBef>
                        <a:spcAft>
                          <a:spcPts val="0"/>
                        </a:spcAft>
                        <a:buNone/>
                      </a:pPr>
                      <a:r>
                        <a:rPr lang="en-GB"/>
                        <a:t>Hmisc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a:t>5</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3733800" rtl="0" algn="ctr">
                        <a:lnSpc>
                          <a:spcPct val="100000"/>
                        </a:lnSpc>
                        <a:spcBef>
                          <a:spcPts val="0"/>
                        </a:spcBef>
                        <a:spcAft>
                          <a:spcPts val="0"/>
                        </a:spcAft>
                        <a:buNone/>
                      </a:pPr>
                      <a:r>
                        <a:rPr lang="en-GB" sz="1800"/>
                        <a:t>✔</a:t>
                      </a:r>
                      <a:endParaRPr/>
                    </a:p>
                  </a:txBody>
                  <a:tcPr marT="91425" marB="91425" marR="91425" marL="91425"/>
                </a:tc>
                <a:tc>
                  <a:txBody>
                    <a:bodyPr/>
                    <a:lstStyle/>
                    <a:p>
                      <a:pPr indent="0" lvl="0" marL="0" rtl="0" algn="l">
                        <a:lnSpc>
                          <a:spcPct val="100000"/>
                        </a:lnSpc>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26s</a:t>
                      </a:r>
                      <a:endParaRPr/>
                    </a:p>
                  </a:txBody>
                  <a:tcPr marT="91425" marB="91425" marR="91425" marL="91425"/>
                </a:tc>
              </a:tr>
              <a:tr h="381000">
                <a:tc>
                  <a:txBody>
                    <a:bodyPr/>
                    <a:lstStyle/>
                    <a:p>
                      <a:pPr indent="0" lvl="0" marL="0" rtl="0" algn="l">
                        <a:lnSpc>
                          <a:spcPct val="100000"/>
                        </a:lnSpc>
                        <a:spcBef>
                          <a:spcPts val="0"/>
                        </a:spcBef>
                        <a:spcAft>
                          <a:spcPts val="0"/>
                        </a:spcAft>
                        <a:buNone/>
                      </a:pPr>
                      <a:r>
                        <a:rPr lang="en-GB"/>
                        <a:t>FAMD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a:t>6</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3733800" rtl="0" algn="ctr">
                        <a:lnSpc>
                          <a:spcPct val="100000"/>
                        </a:lnSpc>
                        <a:spcBef>
                          <a:spcPts val="0"/>
                        </a:spcBef>
                        <a:spcAft>
                          <a:spcPts val="0"/>
                        </a:spcAft>
                        <a:buNone/>
                      </a:pPr>
                      <a:r>
                        <a:rPr lang="en-GB" sz="1800"/>
                        <a:t>✔</a:t>
                      </a:r>
                      <a:endParaRPr/>
                    </a:p>
                  </a:txBody>
                  <a:tcPr marT="91425" marB="91425" marR="91425" marL="91425"/>
                </a:tc>
                <a:tc>
                  <a:txBody>
                    <a:bodyPr/>
                    <a:lstStyle/>
                    <a:p>
                      <a:pPr indent="0" lvl="0" marL="0" rtl="0" algn="l">
                        <a:lnSpc>
                          <a:spcPct val="100000"/>
                        </a:lnSpc>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1.5s</a:t>
                      </a:r>
                      <a:endParaRPr/>
                    </a:p>
                  </a:txBody>
                  <a:tcPr marT="91425" marB="91425" marR="91425" marL="91425"/>
                </a:tc>
              </a:tr>
              <a:tr h="381000">
                <a:tc>
                  <a:txBody>
                    <a:bodyPr/>
                    <a:lstStyle/>
                    <a:p>
                      <a:pPr indent="0" lvl="0" marL="0" rtl="0" algn="l">
                        <a:lnSpc>
                          <a:spcPct val="100000"/>
                        </a:lnSpc>
                        <a:spcBef>
                          <a:spcPts val="0"/>
                        </a:spcBef>
                        <a:spcAft>
                          <a:spcPts val="0"/>
                        </a:spcAft>
                        <a:buNone/>
                      </a:pPr>
                      <a:r>
                        <a:rPr lang="en-GB"/>
                        <a:t>Bayesian PCA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a:t>7</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lnSpc>
                          <a:spcPct val="100000"/>
                        </a:lnSpc>
                        <a:spcBef>
                          <a:spcPts val="0"/>
                        </a:spcBef>
                        <a:spcAft>
                          <a:spcPts val="0"/>
                        </a:spcAft>
                        <a:buNone/>
                      </a:pPr>
                      <a:r>
                        <a:t/>
                      </a:r>
                      <a:endParaRPr/>
                    </a:p>
                  </a:txBody>
                  <a:tcPr marT="91425" marB="91425" marR="91425" marL="91425"/>
                </a:tc>
                <a:tc>
                  <a:txBody>
                    <a:bodyPr/>
                    <a:lstStyle/>
                    <a:p>
                      <a:pPr indent="0" lvl="0" marL="0" marR="3733800" rtl="0" algn="l">
                        <a:lnSpc>
                          <a:spcPct val="100000"/>
                        </a:lnSpc>
                        <a:spcBef>
                          <a:spcPts val="0"/>
                        </a:spcBef>
                        <a:spcAft>
                          <a:spcPts val="0"/>
                        </a:spcAft>
                        <a:buNone/>
                      </a:pPr>
                      <a:r>
                        <a:rPr lang="en-GB" sz="1800"/>
                        <a:t>✔</a:t>
                      </a:r>
                      <a:endParaRPr/>
                    </a:p>
                  </a:txBody>
                  <a:tcPr marT="91425" marB="91425" marR="91425" marL="91425"/>
                </a:tc>
                <a:tc>
                  <a:txBody>
                    <a:bodyPr/>
                    <a:lstStyle/>
                    <a:p>
                      <a:pPr indent="0" lvl="0" marL="0" rtl="0" algn="l">
                        <a:spcBef>
                          <a:spcPts val="0"/>
                        </a:spcBef>
                        <a:spcAft>
                          <a:spcPts val="0"/>
                        </a:spcAft>
                        <a:buNone/>
                      </a:pPr>
                      <a:r>
                        <a:rPr lang="en-GB"/>
                        <a:t>17 mins</a:t>
                      </a:r>
                      <a:endParaRPr/>
                    </a:p>
                  </a:txBody>
                  <a:tcPr marT="91425" marB="91425" marR="91425" marL="91425"/>
                </a:tc>
              </a:tr>
              <a:tr h="381000">
                <a:tc>
                  <a:txBody>
                    <a:bodyPr/>
                    <a:lstStyle/>
                    <a:p>
                      <a:pPr indent="0" lvl="0" marL="0" rtl="0" algn="l">
                        <a:lnSpc>
                          <a:spcPct val="100000"/>
                        </a:lnSpc>
                        <a:spcBef>
                          <a:spcPts val="0"/>
                        </a:spcBef>
                        <a:spcAft>
                          <a:spcPts val="0"/>
                        </a:spcAft>
                        <a:buNone/>
                      </a:pPr>
                      <a:r>
                        <a:rPr lang="en-GB"/>
                        <a:t>Mean/mode Imputation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a:t>8</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3733800" rtl="0" algn="ctr">
                        <a:lnSpc>
                          <a:spcPct val="100000"/>
                        </a:lnSpc>
                        <a:spcBef>
                          <a:spcPts val="0"/>
                        </a:spcBef>
                        <a:spcAft>
                          <a:spcPts val="0"/>
                        </a:spcAft>
                        <a:buNone/>
                      </a:pPr>
                      <a:r>
                        <a:rPr lang="en-GB" sz="1800"/>
                        <a:t>✔</a:t>
                      </a:r>
                      <a:endParaRPr/>
                    </a:p>
                  </a:txBody>
                  <a:tcPr marT="91425" marB="91425" marR="91425" marL="91425"/>
                </a:tc>
                <a:tc>
                  <a:txBody>
                    <a:bodyPr/>
                    <a:lstStyle/>
                    <a:p>
                      <a:pPr indent="0" lvl="0" marL="0" marR="3733800" rtl="0" algn="l">
                        <a:lnSpc>
                          <a:spcPct val="100000"/>
                        </a:lnSpc>
                        <a:spcBef>
                          <a:spcPts val="0"/>
                        </a:spcBef>
                        <a:spcAft>
                          <a:spcPts val="0"/>
                        </a:spcAft>
                        <a:buNone/>
                      </a:pPr>
                      <a:r>
                        <a:rPr lang="en-GB" sz="1800"/>
                        <a:t>✔</a:t>
                      </a:r>
                      <a:endParaRPr/>
                    </a:p>
                  </a:txBody>
                  <a:tcPr marT="91425" marB="91425" marR="91425" marL="91425"/>
                </a:tc>
                <a:tc>
                  <a:txBody>
                    <a:bodyPr/>
                    <a:lstStyle/>
                    <a:p>
                      <a:pPr indent="0" lvl="0" marL="0" rtl="0" algn="l">
                        <a:spcBef>
                          <a:spcPts val="0"/>
                        </a:spcBef>
                        <a:spcAft>
                          <a:spcPts val="0"/>
                        </a:spcAft>
                        <a:buNone/>
                      </a:pPr>
                      <a:r>
                        <a:rPr lang="en-GB"/>
                        <a:t>0.04ms</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Distance matrix</a:t>
            </a:r>
            <a:endParaRPr/>
          </a:p>
          <a:p>
            <a:pPr indent="-317500" lvl="1" marL="914400" rtl="0" algn="l">
              <a:spcBef>
                <a:spcPts val="0"/>
              </a:spcBef>
              <a:spcAft>
                <a:spcPts val="0"/>
              </a:spcAft>
              <a:buSzPts val="1400"/>
              <a:buAutoNum type="alphaLcPeriod"/>
            </a:pPr>
            <a:r>
              <a:rPr lang="en-GB"/>
              <a:t>Gower Distance: best type of distance metric chosen for each type of variable</a:t>
            </a:r>
            <a:endParaRPr/>
          </a:p>
          <a:p>
            <a:pPr indent="-342900" lvl="0" marL="457200" rtl="0" algn="l">
              <a:spcBef>
                <a:spcPts val="0"/>
              </a:spcBef>
              <a:spcAft>
                <a:spcPts val="0"/>
              </a:spcAft>
              <a:buSzPts val="1800"/>
              <a:buAutoNum type="arabicPeriod"/>
            </a:pPr>
            <a:r>
              <a:rPr lang="en-GB"/>
              <a:t>Clustering Strategies</a:t>
            </a:r>
            <a:endParaRPr/>
          </a:p>
          <a:p>
            <a:pPr indent="-317500" lvl="1" marL="914400" rtl="0" algn="l">
              <a:spcBef>
                <a:spcPts val="0"/>
              </a:spcBef>
              <a:spcAft>
                <a:spcPts val="0"/>
              </a:spcAft>
              <a:buSzPts val="1400"/>
              <a:buAutoNum type="alphaLcPeriod"/>
            </a:pPr>
            <a:r>
              <a:rPr lang="en-GB"/>
              <a:t>K-medoids</a:t>
            </a:r>
            <a:endParaRPr/>
          </a:p>
          <a:p>
            <a:pPr indent="-317500" lvl="1" marL="914400" rtl="0" algn="l">
              <a:spcBef>
                <a:spcPts val="0"/>
              </a:spcBef>
              <a:spcAft>
                <a:spcPts val="0"/>
              </a:spcAft>
              <a:buSzPts val="1400"/>
              <a:buAutoNum type="alphaLcPeriod"/>
            </a:pPr>
            <a:r>
              <a:rPr lang="en-GB"/>
              <a:t>K-means</a:t>
            </a:r>
            <a:endParaRPr/>
          </a:p>
          <a:p>
            <a:pPr indent="-317500" lvl="1" marL="914400" rtl="0" algn="l">
              <a:spcBef>
                <a:spcPts val="0"/>
              </a:spcBef>
              <a:spcAft>
                <a:spcPts val="0"/>
              </a:spcAft>
              <a:buSzPts val="1400"/>
              <a:buAutoNum type="alphaLcPeriod"/>
            </a:pPr>
            <a:r>
              <a:rPr lang="en-GB"/>
              <a:t>Fuzzy-c means</a:t>
            </a:r>
            <a:endParaRPr/>
          </a:p>
          <a:p>
            <a:pPr indent="-317500" lvl="1" marL="914400" rtl="0" algn="l">
              <a:spcBef>
                <a:spcPts val="0"/>
              </a:spcBef>
              <a:spcAft>
                <a:spcPts val="0"/>
              </a:spcAft>
              <a:buSzPts val="1400"/>
              <a:buAutoNum type="alphaLcPeriod"/>
            </a:pPr>
            <a:r>
              <a:rPr lang="en-GB"/>
              <a:t>Hierarchical</a:t>
            </a:r>
            <a:endParaRPr/>
          </a:p>
        </p:txBody>
      </p:sp>
      <p:sp>
        <p:nvSpPr>
          <p:cNvPr id="384" name="Google Shape;384;p4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Identification of Similar Units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4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Identification of Similar Units - Distance Matrix</a:t>
            </a:r>
            <a:endParaRPr/>
          </a:p>
        </p:txBody>
      </p:sp>
      <p:pic>
        <p:nvPicPr>
          <p:cNvPr id="390" name="Google Shape;390;p44"/>
          <p:cNvPicPr preferRelativeResize="0"/>
          <p:nvPr/>
        </p:nvPicPr>
        <p:blipFill>
          <a:blip r:embed="rId3">
            <a:alphaModFix/>
          </a:blip>
          <a:stretch>
            <a:fillRect/>
          </a:stretch>
        </p:blipFill>
        <p:spPr>
          <a:xfrm>
            <a:off x="642938" y="2333625"/>
            <a:ext cx="7858125" cy="1085850"/>
          </a:xfrm>
          <a:prstGeom prst="rect">
            <a:avLst/>
          </a:prstGeom>
          <a:noFill/>
          <a:ln>
            <a:noFill/>
          </a:ln>
        </p:spPr>
      </p:pic>
      <p:sp>
        <p:nvSpPr>
          <p:cNvPr id="391" name="Google Shape;391;p44"/>
          <p:cNvSpPr txBox="1"/>
          <p:nvPr>
            <p:ph idx="1" type="body"/>
          </p:nvPr>
        </p:nvSpPr>
        <p:spPr>
          <a:xfrm>
            <a:off x="311700" y="1515400"/>
            <a:ext cx="8520600" cy="305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Compute distance matrix using Gower Distance</a:t>
            </a:r>
            <a:endParaRPr/>
          </a:p>
          <a:p>
            <a:pPr indent="-342900" lvl="0" marL="457200" rtl="0" algn="l">
              <a:spcBef>
                <a:spcPts val="0"/>
              </a:spcBef>
              <a:spcAft>
                <a:spcPts val="0"/>
              </a:spcAft>
              <a:buSzPts val="1800"/>
              <a:buChar char="●"/>
            </a:pPr>
            <a:r>
              <a:rPr lang="en-GB"/>
              <a:t>Only 7s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4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Identification of Similar Units - </a:t>
            </a:r>
            <a:r>
              <a:rPr lang="en-GB"/>
              <a:t>Clustering Strategies</a:t>
            </a:r>
            <a:endParaRPr/>
          </a:p>
        </p:txBody>
      </p:sp>
      <p:sp>
        <p:nvSpPr>
          <p:cNvPr id="397" name="Google Shape;397;p45"/>
          <p:cNvSpPr/>
          <p:nvPr/>
        </p:nvSpPr>
        <p:spPr>
          <a:xfrm>
            <a:off x="3834150" y="1093650"/>
            <a:ext cx="1445700" cy="42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Clustering </a:t>
            </a:r>
            <a:r>
              <a:rPr lang="en-GB"/>
              <a:t>Strategies</a:t>
            </a:r>
            <a:endParaRPr/>
          </a:p>
        </p:txBody>
      </p:sp>
      <p:sp>
        <p:nvSpPr>
          <p:cNvPr id="398" name="Google Shape;398;p45"/>
          <p:cNvSpPr/>
          <p:nvPr/>
        </p:nvSpPr>
        <p:spPr>
          <a:xfrm>
            <a:off x="1427319" y="1880481"/>
            <a:ext cx="1445700" cy="42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Hard </a:t>
            </a:r>
            <a:r>
              <a:rPr lang="en-GB"/>
              <a:t>Clustering</a:t>
            </a:r>
            <a:endParaRPr/>
          </a:p>
        </p:txBody>
      </p:sp>
      <p:sp>
        <p:nvSpPr>
          <p:cNvPr id="399" name="Google Shape;399;p45"/>
          <p:cNvSpPr/>
          <p:nvPr/>
        </p:nvSpPr>
        <p:spPr>
          <a:xfrm>
            <a:off x="6218627" y="1880481"/>
            <a:ext cx="1445700" cy="42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Soft </a:t>
            </a:r>
            <a:endParaRPr b="1"/>
          </a:p>
          <a:p>
            <a:pPr indent="0" lvl="0" marL="0" rtl="0" algn="ctr">
              <a:spcBef>
                <a:spcPts val="0"/>
              </a:spcBef>
              <a:spcAft>
                <a:spcPts val="0"/>
              </a:spcAft>
              <a:buNone/>
            </a:pPr>
            <a:r>
              <a:rPr lang="en-GB"/>
              <a:t>Clustering</a:t>
            </a:r>
            <a:endParaRPr b="1"/>
          </a:p>
        </p:txBody>
      </p:sp>
      <p:sp>
        <p:nvSpPr>
          <p:cNvPr id="400" name="Google Shape;400;p45"/>
          <p:cNvSpPr/>
          <p:nvPr/>
        </p:nvSpPr>
        <p:spPr>
          <a:xfrm>
            <a:off x="234300" y="3785474"/>
            <a:ext cx="1445700" cy="42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Observation as Centroid Mean</a:t>
            </a:r>
            <a:endParaRPr/>
          </a:p>
        </p:txBody>
      </p:sp>
      <p:sp>
        <p:nvSpPr>
          <p:cNvPr id="401" name="Google Shape;401;p45"/>
          <p:cNvSpPr/>
          <p:nvPr/>
        </p:nvSpPr>
        <p:spPr>
          <a:xfrm>
            <a:off x="79650" y="4395075"/>
            <a:ext cx="1755000" cy="48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K-medoids</a:t>
            </a:r>
            <a:endParaRPr/>
          </a:p>
        </p:txBody>
      </p:sp>
      <p:sp>
        <p:nvSpPr>
          <p:cNvPr id="402" name="Google Shape;402;p45"/>
          <p:cNvSpPr/>
          <p:nvPr/>
        </p:nvSpPr>
        <p:spPr>
          <a:xfrm>
            <a:off x="2139308" y="3785474"/>
            <a:ext cx="1445700" cy="42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Exact Centroid Mean</a:t>
            </a:r>
            <a:endParaRPr/>
          </a:p>
        </p:txBody>
      </p:sp>
      <p:cxnSp>
        <p:nvCxnSpPr>
          <p:cNvPr id="403" name="Google Shape;403;p45"/>
          <p:cNvCxnSpPr>
            <a:stCxn id="398" idx="0"/>
            <a:endCxn id="397" idx="2"/>
          </p:cNvCxnSpPr>
          <p:nvPr/>
        </p:nvCxnSpPr>
        <p:spPr>
          <a:xfrm rot="-5400000">
            <a:off x="3170619" y="494031"/>
            <a:ext cx="366000" cy="24069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404" name="Google Shape;404;p45"/>
          <p:cNvCxnSpPr>
            <a:stCxn id="397" idx="2"/>
            <a:endCxn id="399" idx="0"/>
          </p:cNvCxnSpPr>
          <p:nvPr/>
        </p:nvCxnSpPr>
        <p:spPr>
          <a:xfrm flipH="1" rot="-5400000">
            <a:off x="5566200" y="505350"/>
            <a:ext cx="366000" cy="23844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405" name="Google Shape;405;p45"/>
          <p:cNvCxnSpPr>
            <a:stCxn id="406" idx="2"/>
            <a:endCxn id="400" idx="0"/>
          </p:cNvCxnSpPr>
          <p:nvPr/>
        </p:nvCxnSpPr>
        <p:spPr>
          <a:xfrm rot="5400000">
            <a:off x="984294" y="2860056"/>
            <a:ext cx="898200" cy="952500"/>
          </a:xfrm>
          <a:prstGeom prst="bentConnector3">
            <a:avLst>
              <a:gd fmla="val 50004" name="adj1"/>
            </a:avLst>
          </a:prstGeom>
          <a:noFill/>
          <a:ln cap="flat" cmpd="sng" w="9525">
            <a:solidFill>
              <a:schemeClr val="dk2"/>
            </a:solidFill>
            <a:prstDash val="solid"/>
            <a:round/>
            <a:headEnd len="med" w="med" type="none"/>
            <a:tailEnd len="med" w="med" type="none"/>
          </a:ln>
        </p:spPr>
      </p:cxnSp>
      <p:cxnSp>
        <p:nvCxnSpPr>
          <p:cNvPr id="407" name="Google Shape;407;p45"/>
          <p:cNvCxnSpPr>
            <a:stCxn id="406" idx="2"/>
            <a:endCxn id="402" idx="0"/>
          </p:cNvCxnSpPr>
          <p:nvPr/>
        </p:nvCxnSpPr>
        <p:spPr>
          <a:xfrm flipH="1" rot="-5400000">
            <a:off x="1936794" y="2860056"/>
            <a:ext cx="898200" cy="952500"/>
          </a:xfrm>
          <a:prstGeom prst="bentConnector3">
            <a:avLst>
              <a:gd fmla="val 50004" name="adj1"/>
            </a:avLst>
          </a:prstGeom>
          <a:noFill/>
          <a:ln cap="flat" cmpd="sng" w="9525">
            <a:solidFill>
              <a:schemeClr val="dk2"/>
            </a:solidFill>
            <a:prstDash val="solid"/>
            <a:round/>
            <a:headEnd len="med" w="med" type="none"/>
            <a:tailEnd len="med" w="med" type="none"/>
          </a:ln>
        </p:spPr>
      </p:cxnSp>
      <p:cxnSp>
        <p:nvCxnSpPr>
          <p:cNvPr id="408" name="Google Shape;408;p45"/>
          <p:cNvCxnSpPr>
            <a:stCxn id="399" idx="2"/>
            <a:endCxn id="409" idx="0"/>
          </p:cNvCxnSpPr>
          <p:nvPr/>
        </p:nvCxnSpPr>
        <p:spPr>
          <a:xfrm flipH="1" rot="-5400000">
            <a:off x="6465077" y="2777781"/>
            <a:ext cx="953400" cy="600"/>
          </a:xfrm>
          <a:prstGeom prst="bentConnector3">
            <a:avLst>
              <a:gd fmla="val 49997" name="adj1"/>
            </a:avLst>
          </a:prstGeom>
          <a:noFill/>
          <a:ln cap="flat" cmpd="sng" w="9525">
            <a:solidFill>
              <a:schemeClr val="dk2"/>
            </a:solidFill>
            <a:prstDash val="solid"/>
            <a:round/>
            <a:headEnd len="med" w="med" type="none"/>
            <a:tailEnd len="med" w="med" type="none"/>
          </a:ln>
        </p:spPr>
      </p:cxnSp>
      <p:cxnSp>
        <p:nvCxnSpPr>
          <p:cNvPr id="410" name="Google Shape;410;p45"/>
          <p:cNvCxnSpPr>
            <a:stCxn id="400" idx="2"/>
            <a:endCxn id="401" idx="0"/>
          </p:cNvCxnSpPr>
          <p:nvPr/>
        </p:nvCxnSpPr>
        <p:spPr>
          <a:xfrm>
            <a:off x="957150" y="4206374"/>
            <a:ext cx="0" cy="188700"/>
          </a:xfrm>
          <a:prstGeom prst="straightConnector1">
            <a:avLst/>
          </a:prstGeom>
          <a:noFill/>
          <a:ln cap="flat" cmpd="sng" w="9525">
            <a:solidFill>
              <a:schemeClr val="dk2"/>
            </a:solidFill>
            <a:prstDash val="solid"/>
            <a:round/>
            <a:headEnd len="med" w="med" type="none"/>
            <a:tailEnd len="med" w="med" type="none"/>
          </a:ln>
        </p:spPr>
      </p:cxnSp>
      <p:cxnSp>
        <p:nvCxnSpPr>
          <p:cNvPr id="411" name="Google Shape;411;p45"/>
          <p:cNvCxnSpPr>
            <a:stCxn id="402" idx="2"/>
            <a:endCxn id="412" idx="0"/>
          </p:cNvCxnSpPr>
          <p:nvPr/>
        </p:nvCxnSpPr>
        <p:spPr>
          <a:xfrm>
            <a:off x="2862158" y="4206374"/>
            <a:ext cx="0" cy="188700"/>
          </a:xfrm>
          <a:prstGeom prst="straightConnector1">
            <a:avLst/>
          </a:prstGeom>
          <a:noFill/>
          <a:ln cap="flat" cmpd="sng" w="9525">
            <a:solidFill>
              <a:schemeClr val="dk2"/>
            </a:solidFill>
            <a:prstDash val="solid"/>
            <a:round/>
            <a:headEnd len="med" w="med" type="none"/>
            <a:tailEnd len="med" w="med" type="none"/>
          </a:ln>
        </p:spPr>
      </p:cxnSp>
      <p:sp>
        <p:nvSpPr>
          <p:cNvPr id="412" name="Google Shape;412;p45"/>
          <p:cNvSpPr/>
          <p:nvPr/>
        </p:nvSpPr>
        <p:spPr>
          <a:xfrm>
            <a:off x="1984650" y="4395075"/>
            <a:ext cx="1755000" cy="48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K-means</a:t>
            </a:r>
            <a:endParaRPr/>
          </a:p>
        </p:txBody>
      </p:sp>
      <p:sp>
        <p:nvSpPr>
          <p:cNvPr id="406" name="Google Shape;406;p45"/>
          <p:cNvSpPr/>
          <p:nvPr/>
        </p:nvSpPr>
        <p:spPr>
          <a:xfrm>
            <a:off x="1186794" y="2466306"/>
            <a:ext cx="1445700" cy="42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Centroid Models</a:t>
            </a:r>
            <a:endParaRPr/>
          </a:p>
        </p:txBody>
      </p:sp>
      <p:sp>
        <p:nvSpPr>
          <p:cNvPr id="409" name="Google Shape;409;p45"/>
          <p:cNvSpPr/>
          <p:nvPr/>
        </p:nvSpPr>
        <p:spPr>
          <a:xfrm>
            <a:off x="6063975" y="3254725"/>
            <a:ext cx="1755000" cy="70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Fuzzy c-means</a:t>
            </a:r>
            <a:endParaRPr/>
          </a:p>
        </p:txBody>
      </p:sp>
      <p:sp>
        <p:nvSpPr>
          <p:cNvPr id="413" name="Google Shape;413;p45"/>
          <p:cNvSpPr/>
          <p:nvPr/>
        </p:nvSpPr>
        <p:spPr>
          <a:xfrm>
            <a:off x="3894602" y="2466306"/>
            <a:ext cx="1445700" cy="42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Connectivity Models</a:t>
            </a:r>
            <a:endParaRPr/>
          </a:p>
        </p:txBody>
      </p:sp>
      <p:cxnSp>
        <p:nvCxnSpPr>
          <p:cNvPr id="414" name="Google Shape;414;p45"/>
          <p:cNvCxnSpPr>
            <a:stCxn id="413" idx="2"/>
            <a:endCxn id="415" idx="0"/>
          </p:cNvCxnSpPr>
          <p:nvPr/>
        </p:nvCxnSpPr>
        <p:spPr>
          <a:xfrm flipH="1" rot="-5400000">
            <a:off x="4434002" y="3070656"/>
            <a:ext cx="367500" cy="600"/>
          </a:xfrm>
          <a:prstGeom prst="bentConnector3">
            <a:avLst>
              <a:gd fmla="val 50003" name="adj1"/>
            </a:avLst>
          </a:prstGeom>
          <a:noFill/>
          <a:ln cap="flat" cmpd="sng" w="9525">
            <a:solidFill>
              <a:schemeClr val="dk2"/>
            </a:solidFill>
            <a:prstDash val="solid"/>
            <a:round/>
            <a:headEnd len="med" w="med" type="none"/>
            <a:tailEnd len="med" w="med" type="none"/>
          </a:ln>
        </p:spPr>
      </p:cxnSp>
      <p:sp>
        <p:nvSpPr>
          <p:cNvPr id="415" name="Google Shape;415;p45"/>
          <p:cNvSpPr/>
          <p:nvPr/>
        </p:nvSpPr>
        <p:spPr>
          <a:xfrm>
            <a:off x="3739650" y="3254725"/>
            <a:ext cx="1755000" cy="70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Hierarchical</a:t>
            </a:r>
            <a:endParaRPr/>
          </a:p>
        </p:txBody>
      </p:sp>
      <p:cxnSp>
        <p:nvCxnSpPr>
          <p:cNvPr id="416" name="Google Shape;416;p45"/>
          <p:cNvCxnSpPr>
            <a:stCxn id="406" idx="0"/>
            <a:endCxn id="398" idx="2"/>
          </p:cNvCxnSpPr>
          <p:nvPr/>
        </p:nvCxnSpPr>
        <p:spPr>
          <a:xfrm rot="-5400000">
            <a:off x="1947444" y="2263506"/>
            <a:ext cx="165000" cy="240600"/>
          </a:xfrm>
          <a:prstGeom prst="bentConnector3">
            <a:avLst>
              <a:gd fmla="val 49977" name="adj1"/>
            </a:avLst>
          </a:prstGeom>
          <a:noFill/>
          <a:ln cap="flat" cmpd="sng" w="9525">
            <a:solidFill>
              <a:schemeClr val="dk2"/>
            </a:solidFill>
            <a:prstDash val="solid"/>
            <a:round/>
            <a:headEnd len="med" w="med" type="none"/>
            <a:tailEnd len="med" w="med" type="none"/>
          </a:ln>
        </p:spPr>
      </p:cxnSp>
      <p:cxnSp>
        <p:nvCxnSpPr>
          <p:cNvPr id="417" name="Google Shape;417;p45"/>
          <p:cNvCxnSpPr>
            <a:stCxn id="413" idx="0"/>
            <a:endCxn id="398" idx="2"/>
          </p:cNvCxnSpPr>
          <p:nvPr/>
        </p:nvCxnSpPr>
        <p:spPr>
          <a:xfrm flipH="1" rot="5400000">
            <a:off x="3301352" y="1150206"/>
            <a:ext cx="165000" cy="2467200"/>
          </a:xfrm>
          <a:prstGeom prst="bentConnector3">
            <a:avLst>
              <a:gd fmla="val 49977"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4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Identification of Similar Units - </a:t>
            </a:r>
            <a:r>
              <a:rPr lang="en-GB"/>
              <a:t>Clustering Evaluation</a:t>
            </a:r>
            <a:endParaRPr/>
          </a:p>
        </p:txBody>
      </p:sp>
      <p:sp>
        <p:nvSpPr>
          <p:cNvPr id="423" name="Google Shape;423;p46"/>
          <p:cNvSpPr txBox="1"/>
          <p:nvPr>
            <p:ph idx="1" type="body"/>
          </p:nvPr>
        </p:nvSpPr>
        <p:spPr>
          <a:xfrm>
            <a:off x="311700" y="1457275"/>
            <a:ext cx="8388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GB" sz="1700"/>
              <a:t>Extrinsic measures (ie. with ground truth/labels)</a:t>
            </a:r>
            <a:endParaRPr sz="1700"/>
          </a:p>
          <a:p>
            <a:pPr indent="-336550" lvl="0" marL="457200" rtl="0" algn="l">
              <a:spcBef>
                <a:spcPts val="0"/>
              </a:spcBef>
              <a:spcAft>
                <a:spcPts val="0"/>
              </a:spcAft>
              <a:buSzPts val="1700"/>
              <a:buChar char="●"/>
            </a:pPr>
            <a:r>
              <a:rPr lang="en-GB" sz="1700"/>
              <a:t>Intrinsic measures</a:t>
            </a:r>
            <a:endParaRPr sz="1700"/>
          </a:p>
        </p:txBody>
      </p:sp>
      <p:graphicFrame>
        <p:nvGraphicFramePr>
          <p:cNvPr id="424" name="Google Shape;424;p46"/>
          <p:cNvGraphicFramePr/>
          <p:nvPr/>
        </p:nvGraphicFramePr>
        <p:xfrm>
          <a:off x="311700" y="2191350"/>
          <a:ext cx="3000000" cy="3000000"/>
        </p:xfrm>
        <a:graphic>
          <a:graphicData uri="http://schemas.openxmlformats.org/drawingml/2006/table">
            <a:tbl>
              <a:tblPr>
                <a:noFill/>
                <a:tableStyleId>{96B8DB92-2CE3-4359-A8AC-DC0B4EFB4311}</a:tableStyleId>
              </a:tblPr>
              <a:tblGrid>
                <a:gridCol w="4260300"/>
                <a:gridCol w="4260300"/>
              </a:tblGrid>
              <a:tr h="437650">
                <a:tc>
                  <a:txBody>
                    <a:bodyPr/>
                    <a:lstStyle/>
                    <a:p>
                      <a:pPr indent="0" lvl="0" marL="0" rtl="0" algn="l">
                        <a:lnSpc>
                          <a:spcPct val="100000"/>
                        </a:lnSpc>
                        <a:spcBef>
                          <a:spcPts val="0"/>
                        </a:spcBef>
                        <a:spcAft>
                          <a:spcPts val="0"/>
                        </a:spcAft>
                        <a:buNone/>
                      </a:pPr>
                      <a:r>
                        <a:rPr b="1" lang="en-GB"/>
                        <a:t>Silhouette Coefficient</a:t>
                      </a:r>
                      <a:endParaRPr b="1"/>
                    </a:p>
                  </a:txBody>
                  <a:tcPr marT="91425" marB="91425" marR="91425" marL="91425">
                    <a:solidFill>
                      <a:srgbClr val="FFFF00">
                        <a:alpha val="19100"/>
                      </a:srgbClr>
                    </a:solidFill>
                  </a:tcPr>
                </a:tc>
                <a:tc>
                  <a:txBody>
                    <a:bodyPr/>
                    <a:lstStyle/>
                    <a:p>
                      <a:pPr indent="0" lvl="0" marL="0" rtl="0" algn="l">
                        <a:lnSpc>
                          <a:spcPct val="100000"/>
                        </a:lnSpc>
                        <a:spcBef>
                          <a:spcPts val="0"/>
                        </a:spcBef>
                        <a:spcAft>
                          <a:spcPts val="0"/>
                        </a:spcAft>
                        <a:buNone/>
                      </a:pPr>
                      <a:r>
                        <a:rPr b="1" lang="en-GB"/>
                        <a:t>Dunn Index</a:t>
                      </a:r>
                      <a:endParaRPr b="1"/>
                    </a:p>
                  </a:txBody>
                  <a:tcPr marT="91425" marB="91425" marR="91425" marL="91425">
                    <a:solidFill>
                      <a:srgbClr val="FFFF00">
                        <a:alpha val="19100"/>
                      </a:srgbClr>
                    </a:solidFill>
                  </a:tcPr>
                </a:tc>
              </a:tr>
              <a:tr h="2009725">
                <a:tc>
                  <a:txBody>
                    <a:bodyPr/>
                    <a:lstStyle/>
                    <a:p>
                      <a:pPr indent="-342900" lvl="0" marL="457200" rtl="0" algn="l">
                        <a:lnSpc>
                          <a:spcPct val="100000"/>
                        </a:lnSpc>
                        <a:spcBef>
                          <a:spcPts val="0"/>
                        </a:spcBef>
                        <a:spcAft>
                          <a:spcPts val="0"/>
                        </a:spcAft>
                        <a:buClr>
                          <a:schemeClr val="dk2"/>
                        </a:buClr>
                        <a:buSzPts val="1800"/>
                        <a:buFont typeface="Lato"/>
                        <a:buChar char="➢"/>
                      </a:pPr>
                      <a:r>
                        <a:rPr b="1" lang="en-GB">
                          <a:solidFill>
                            <a:schemeClr val="dk2"/>
                          </a:solidFill>
                          <a:latin typeface="Lato"/>
                          <a:ea typeface="Lato"/>
                          <a:cs typeface="Lato"/>
                          <a:sym typeface="Lato"/>
                        </a:rPr>
                        <a:t>Estimates average distance between clusters</a:t>
                      </a:r>
                      <a:endParaRPr b="1">
                        <a:solidFill>
                          <a:schemeClr val="dk2"/>
                        </a:solidFill>
                        <a:latin typeface="Lato"/>
                        <a:ea typeface="Lato"/>
                        <a:cs typeface="Lato"/>
                        <a:sym typeface="Lato"/>
                      </a:endParaRPr>
                    </a:p>
                    <a:p>
                      <a:pPr indent="-342900" lvl="0" marL="457200" rtl="0" algn="l">
                        <a:lnSpc>
                          <a:spcPct val="100000"/>
                        </a:lnSpc>
                        <a:spcBef>
                          <a:spcPts val="0"/>
                        </a:spcBef>
                        <a:spcAft>
                          <a:spcPts val="0"/>
                        </a:spcAft>
                        <a:buClr>
                          <a:schemeClr val="dk2"/>
                        </a:buClr>
                        <a:buSzPts val="1800"/>
                        <a:buFont typeface="Lato"/>
                        <a:buChar char="➢"/>
                      </a:pPr>
                      <a:r>
                        <a:rPr lang="en-GB">
                          <a:solidFill>
                            <a:schemeClr val="dk2"/>
                          </a:solidFill>
                          <a:latin typeface="Lato"/>
                          <a:ea typeface="Lato"/>
                          <a:cs typeface="Lato"/>
                          <a:sym typeface="Lato"/>
                        </a:rPr>
                        <a:t>Range between -1 to 1</a:t>
                      </a:r>
                      <a:endParaRPr>
                        <a:solidFill>
                          <a:schemeClr val="dk2"/>
                        </a:solidFill>
                        <a:latin typeface="Lato"/>
                        <a:ea typeface="Lato"/>
                        <a:cs typeface="Lato"/>
                        <a:sym typeface="Lato"/>
                      </a:endParaRPr>
                    </a:p>
                    <a:p>
                      <a:pPr indent="-342900" lvl="0" marL="457200" rtl="0" algn="l">
                        <a:lnSpc>
                          <a:spcPct val="100000"/>
                        </a:lnSpc>
                        <a:spcBef>
                          <a:spcPts val="0"/>
                        </a:spcBef>
                        <a:spcAft>
                          <a:spcPts val="0"/>
                        </a:spcAft>
                        <a:buClr>
                          <a:schemeClr val="dk2"/>
                        </a:buClr>
                        <a:buSzPts val="1800"/>
                        <a:buFont typeface="Lato"/>
                        <a:buChar char="➢"/>
                      </a:pPr>
                      <a:r>
                        <a:rPr lang="en-GB">
                          <a:solidFill>
                            <a:schemeClr val="dk2"/>
                          </a:solidFill>
                          <a:latin typeface="Lato"/>
                          <a:ea typeface="Lato"/>
                          <a:cs typeface="Lato"/>
                          <a:sym typeface="Lato"/>
                        </a:rPr>
                        <a:t>Close to 1: observation is well matched to assigned cluster</a:t>
                      </a:r>
                      <a:endParaRPr>
                        <a:solidFill>
                          <a:schemeClr val="dk2"/>
                        </a:solidFill>
                        <a:latin typeface="Lato"/>
                        <a:ea typeface="Lato"/>
                        <a:cs typeface="Lato"/>
                        <a:sym typeface="Lato"/>
                      </a:endParaRPr>
                    </a:p>
                    <a:p>
                      <a:pPr indent="-342900" lvl="0" marL="457200" rtl="0" algn="l">
                        <a:lnSpc>
                          <a:spcPct val="100000"/>
                        </a:lnSpc>
                        <a:spcBef>
                          <a:spcPts val="0"/>
                        </a:spcBef>
                        <a:spcAft>
                          <a:spcPts val="0"/>
                        </a:spcAft>
                        <a:buClr>
                          <a:schemeClr val="dk2"/>
                        </a:buClr>
                        <a:buSzPts val="1800"/>
                        <a:buFont typeface="Lato"/>
                        <a:buChar char="➢"/>
                      </a:pPr>
                      <a:r>
                        <a:rPr lang="en-GB">
                          <a:solidFill>
                            <a:schemeClr val="dk2"/>
                          </a:solidFill>
                          <a:latin typeface="Lato"/>
                          <a:ea typeface="Lato"/>
                          <a:cs typeface="Lato"/>
                          <a:sym typeface="Lato"/>
                        </a:rPr>
                        <a:t>Close to 0: borderline between 2 clusters</a:t>
                      </a:r>
                      <a:endParaRPr>
                        <a:solidFill>
                          <a:schemeClr val="dk2"/>
                        </a:solidFill>
                        <a:latin typeface="Lato"/>
                        <a:ea typeface="Lato"/>
                        <a:cs typeface="Lato"/>
                        <a:sym typeface="Lato"/>
                      </a:endParaRPr>
                    </a:p>
                    <a:p>
                      <a:pPr indent="-342900" lvl="0" marL="457200" rtl="0" algn="l">
                        <a:lnSpc>
                          <a:spcPct val="100000"/>
                        </a:lnSpc>
                        <a:spcBef>
                          <a:spcPts val="0"/>
                        </a:spcBef>
                        <a:spcAft>
                          <a:spcPts val="0"/>
                        </a:spcAft>
                        <a:buClr>
                          <a:schemeClr val="dk2"/>
                        </a:buClr>
                        <a:buSzPts val="1800"/>
                        <a:buFont typeface="Lato"/>
                        <a:buChar char="➢"/>
                      </a:pPr>
                      <a:r>
                        <a:rPr lang="en-GB">
                          <a:solidFill>
                            <a:schemeClr val="dk2"/>
                          </a:solidFill>
                          <a:latin typeface="Lato"/>
                          <a:ea typeface="Lato"/>
                          <a:cs typeface="Lato"/>
                          <a:sym typeface="Lato"/>
                        </a:rPr>
                        <a:t>Close to -1: observations may be assigned to wrong cluster</a:t>
                      </a:r>
                      <a:endParaRPr>
                        <a:solidFill>
                          <a:schemeClr val="dk2"/>
                        </a:solidFill>
                        <a:latin typeface="Lato"/>
                        <a:ea typeface="Lato"/>
                        <a:cs typeface="Lato"/>
                        <a:sym typeface="Lato"/>
                      </a:endParaRPr>
                    </a:p>
                    <a:p>
                      <a:pPr indent="-342900" lvl="0" marL="457200" rtl="0" algn="l">
                        <a:lnSpc>
                          <a:spcPct val="100000"/>
                        </a:lnSpc>
                        <a:spcBef>
                          <a:spcPts val="0"/>
                        </a:spcBef>
                        <a:spcAft>
                          <a:spcPts val="0"/>
                        </a:spcAft>
                        <a:buClr>
                          <a:schemeClr val="dk2"/>
                        </a:buClr>
                        <a:buSzPts val="1800"/>
                        <a:buFont typeface="Lato"/>
                        <a:buChar char="➢"/>
                      </a:pPr>
                      <a:r>
                        <a:rPr lang="en-GB">
                          <a:solidFill>
                            <a:schemeClr val="dk2"/>
                          </a:solidFill>
                          <a:latin typeface="Lato"/>
                          <a:ea typeface="Lato"/>
                          <a:cs typeface="Lato"/>
                          <a:sym typeface="Lato"/>
                        </a:rPr>
                        <a:t>Ideally should be &gt; 0.4 </a:t>
                      </a:r>
                      <a:endParaRPr/>
                    </a:p>
                  </a:txBody>
                  <a:tcPr marT="91425" marB="91425" marR="91425" marL="91425"/>
                </a:tc>
                <a:tc>
                  <a:txBody>
                    <a:bodyPr/>
                    <a:lstStyle/>
                    <a:p>
                      <a:pPr indent="-342900" lvl="0" marL="457200" rtl="0" algn="l">
                        <a:spcBef>
                          <a:spcPts val="0"/>
                        </a:spcBef>
                        <a:spcAft>
                          <a:spcPts val="0"/>
                        </a:spcAft>
                        <a:buClr>
                          <a:schemeClr val="dk2"/>
                        </a:buClr>
                        <a:buSzPts val="1800"/>
                        <a:buFont typeface="Lato"/>
                        <a:buChar char="➢"/>
                      </a:pPr>
                      <a:r>
                        <a:rPr b="1" lang="en-GB">
                          <a:solidFill>
                            <a:schemeClr val="dk2"/>
                          </a:solidFill>
                          <a:latin typeface="Lato"/>
                          <a:ea typeface="Lato"/>
                          <a:cs typeface="Lato"/>
                          <a:sym typeface="Lato"/>
                        </a:rPr>
                        <a:t>Higher values means that clusters are compact and well-separated from other clusters</a:t>
                      </a:r>
                      <a:endParaRPr b="1">
                        <a:solidFill>
                          <a:schemeClr val="dk2"/>
                        </a:solidFill>
                        <a:latin typeface="Lato"/>
                        <a:ea typeface="Lato"/>
                        <a:cs typeface="Lato"/>
                        <a:sym typeface="Lato"/>
                      </a:endParaRPr>
                    </a:p>
                    <a:p>
                      <a:pPr indent="-342900" lvl="0" marL="457200" rtl="0" algn="l">
                        <a:lnSpc>
                          <a:spcPct val="100000"/>
                        </a:lnSpc>
                        <a:spcBef>
                          <a:spcPts val="0"/>
                        </a:spcBef>
                        <a:spcAft>
                          <a:spcPts val="0"/>
                        </a:spcAft>
                        <a:buClr>
                          <a:schemeClr val="dk2"/>
                        </a:buClr>
                        <a:buSzPts val="1800"/>
                        <a:buFont typeface="Lato"/>
                        <a:buChar char="➢"/>
                      </a:pPr>
                      <a:r>
                        <a:rPr lang="en-GB">
                          <a:solidFill>
                            <a:schemeClr val="dk2"/>
                          </a:solidFill>
                          <a:latin typeface="Lato"/>
                          <a:ea typeface="Lato"/>
                          <a:cs typeface="Lato"/>
                          <a:sym typeface="Lato"/>
                        </a:rPr>
                        <a:t>Should be maximised</a:t>
                      </a:r>
                      <a:endParaRPr>
                        <a:solidFill>
                          <a:schemeClr val="dk2"/>
                        </a:solidFill>
                        <a:latin typeface="Lato"/>
                        <a:ea typeface="Lato"/>
                        <a:cs typeface="Lato"/>
                        <a:sym typeface="Lato"/>
                      </a:endParaRPr>
                    </a:p>
                    <a:p>
                      <a:pPr indent="-342900" lvl="0" marL="457200" rtl="0" algn="l">
                        <a:lnSpc>
                          <a:spcPct val="100000"/>
                        </a:lnSpc>
                        <a:spcBef>
                          <a:spcPts val="0"/>
                        </a:spcBef>
                        <a:spcAft>
                          <a:spcPts val="0"/>
                        </a:spcAft>
                        <a:buClr>
                          <a:schemeClr val="dk2"/>
                        </a:buClr>
                        <a:buSzPts val="1800"/>
                        <a:buFont typeface="Lato"/>
                        <a:buChar char="➢"/>
                      </a:pPr>
                      <a:r>
                        <a:rPr lang="en-GB">
                          <a:solidFill>
                            <a:schemeClr val="dk2"/>
                          </a:solidFill>
                          <a:latin typeface="Lato"/>
                          <a:ea typeface="Lato"/>
                          <a:cs typeface="Lato"/>
                          <a:sym typeface="Lato"/>
                        </a:rPr>
                        <a:t>(Minimum inter-cluster distance)/(maximum cluster size)</a:t>
                      </a:r>
                      <a:endParaRPr>
                        <a:solidFill>
                          <a:schemeClr val="dk2"/>
                        </a:solidFill>
                        <a:latin typeface="Lato"/>
                        <a:ea typeface="Lato"/>
                        <a:cs typeface="Lato"/>
                        <a:sym typeface="Lato"/>
                      </a:endParaRPr>
                    </a:p>
                    <a:p>
                      <a:pPr indent="-342900" lvl="0" marL="457200" rtl="0" algn="l">
                        <a:lnSpc>
                          <a:spcPct val="100000"/>
                        </a:lnSpc>
                        <a:spcBef>
                          <a:spcPts val="0"/>
                        </a:spcBef>
                        <a:spcAft>
                          <a:spcPts val="0"/>
                        </a:spcAft>
                        <a:buClr>
                          <a:schemeClr val="dk2"/>
                        </a:buClr>
                        <a:buSzPts val="1800"/>
                        <a:buFont typeface="Lato"/>
                        <a:buChar char="➢"/>
                      </a:pPr>
                      <a:r>
                        <a:rPr lang="en-GB">
                          <a:solidFill>
                            <a:schemeClr val="dk2"/>
                          </a:solidFill>
                          <a:latin typeface="Lato"/>
                          <a:ea typeface="Lato"/>
                          <a:cs typeface="Lato"/>
                          <a:sym typeface="Lato"/>
                        </a:rPr>
                        <a:t>Ie. larger inter-cluster distance and smaller cluster size will lead to higher DI value</a:t>
                      </a:r>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4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Identification of Similar Units - Clustering Evaluation</a:t>
            </a:r>
            <a:endParaRPr/>
          </a:p>
        </p:txBody>
      </p:sp>
      <p:graphicFrame>
        <p:nvGraphicFramePr>
          <p:cNvPr id="430" name="Google Shape;430;p47"/>
          <p:cNvGraphicFramePr/>
          <p:nvPr/>
        </p:nvGraphicFramePr>
        <p:xfrm>
          <a:off x="495300" y="1619250"/>
          <a:ext cx="3000000" cy="3000000"/>
        </p:xfrm>
        <a:graphic>
          <a:graphicData uri="http://schemas.openxmlformats.org/drawingml/2006/table">
            <a:tbl>
              <a:tblPr>
                <a:noFill/>
                <a:tableStyleId>{96B8DB92-2CE3-4359-A8AC-DC0B4EFB4311}</a:tableStyleId>
              </a:tblPr>
              <a:tblGrid>
                <a:gridCol w="1667400"/>
                <a:gridCol w="1667400"/>
                <a:gridCol w="1667400"/>
                <a:gridCol w="1667400"/>
                <a:gridCol w="1667400"/>
              </a:tblGrid>
              <a:tr h="9003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Silhouette Index</a:t>
                      </a:r>
                      <a:endParaRPr/>
                    </a:p>
                  </a:txBody>
                  <a:tcPr marT="91425" marB="91425" marR="91425" marL="91425"/>
                </a:tc>
                <a:tc>
                  <a:txBody>
                    <a:bodyPr/>
                    <a:lstStyle/>
                    <a:p>
                      <a:pPr indent="0" lvl="0" marL="0" rtl="0" algn="l">
                        <a:spcBef>
                          <a:spcPts val="0"/>
                        </a:spcBef>
                        <a:spcAft>
                          <a:spcPts val="0"/>
                        </a:spcAft>
                        <a:buNone/>
                      </a:pPr>
                      <a:r>
                        <a:rPr lang="en-GB"/>
                        <a:t>Dunn Index</a:t>
                      </a:r>
                      <a:endParaRPr/>
                    </a:p>
                  </a:txBody>
                  <a:tcPr marT="91425" marB="91425" marR="91425" marL="91425"/>
                </a:tc>
                <a:tc>
                  <a:txBody>
                    <a:bodyPr/>
                    <a:lstStyle/>
                    <a:p>
                      <a:pPr indent="0" lvl="0" marL="0" rtl="0" algn="l">
                        <a:spcBef>
                          <a:spcPts val="0"/>
                        </a:spcBef>
                        <a:spcAft>
                          <a:spcPts val="0"/>
                        </a:spcAft>
                        <a:buNone/>
                      </a:pPr>
                      <a:r>
                        <a:rPr lang="en-GB"/>
                        <a:t>Mixed Data?</a:t>
                      </a:r>
                      <a:endParaRPr/>
                    </a:p>
                  </a:txBody>
                  <a:tcPr marT="91425" marB="91425" marR="91425" marL="91425"/>
                </a:tc>
                <a:tc>
                  <a:txBody>
                    <a:bodyPr/>
                    <a:lstStyle/>
                    <a:p>
                      <a:pPr indent="0" lvl="0" marL="0" rtl="0" algn="l">
                        <a:spcBef>
                          <a:spcPts val="0"/>
                        </a:spcBef>
                        <a:spcAft>
                          <a:spcPts val="0"/>
                        </a:spcAft>
                        <a:buNone/>
                      </a:pPr>
                      <a:r>
                        <a:rPr lang="en-GB"/>
                        <a:t>Runtime</a:t>
                      </a:r>
                      <a:endParaRPr/>
                    </a:p>
                  </a:txBody>
                  <a:tcPr marT="91425" marB="91425" marR="91425" marL="91425"/>
                </a:tc>
              </a:tr>
              <a:tr h="592625">
                <a:tc>
                  <a:txBody>
                    <a:bodyPr/>
                    <a:lstStyle/>
                    <a:p>
                      <a:pPr indent="0" lvl="0" marL="0" rtl="0" algn="l">
                        <a:spcBef>
                          <a:spcPts val="0"/>
                        </a:spcBef>
                        <a:spcAft>
                          <a:spcPts val="0"/>
                        </a:spcAft>
                        <a:buNone/>
                      </a:pPr>
                      <a:r>
                        <a:rPr lang="en-GB"/>
                        <a:t>K-medoids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0.5</a:t>
                      </a:r>
                      <a:endParaRPr/>
                    </a:p>
                  </a:txBody>
                  <a:tcPr marT="91425" marB="91425" marR="91425" marL="91425"/>
                </a:tc>
                <a:tc>
                  <a:txBody>
                    <a:bodyPr/>
                    <a:lstStyle/>
                    <a:p>
                      <a:pPr indent="0" lvl="0" marL="0" rtl="0" algn="l">
                        <a:spcBef>
                          <a:spcPts val="0"/>
                        </a:spcBef>
                        <a:spcAft>
                          <a:spcPts val="0"/>
                        </a:spcAft>
                        <a:buNone/>
                      </a:pPr>
                      <a:r>
                        <a:rPr lang="en-GB"/>
                        <a:t>0.01</a:t>
                      </a:r>
                      <a:endParaRPr/>
                    </a:p>
                  </a:txBody>
                  <a:tcPr marT="91425" marB="91425" marR="91425" marL="91425"/>
                </a:tc>
                <a:tc>
                  <a:txBody>
                    <a:bodyPr/>
                    <a:lstStyle/>
                    <a:p>
                      <a:pPr indent="0" lvl="0" marL="0" marR="3733800" rtl="0" algn="ctr">
                        <a:spcBef>
                          <a:spcPts val="0"/>
                        </a:spcBef>
                        <a:spcAft>
                          <a:spcPts val="0"/>
                        </a:spcAft>
                        <a:buNone/>
                      </a:pPr>
                      <a:r>
                        <a:rPr lang="en-GB" sz="1800"/>
                        <a:t>✔</a:t>
                      </a:r>
                      <a:endParaRPr/>
                    </a:p>
                  </a:txBody>
                  <a:tcPr marT="91425" marB="91425" marR="91425" marL="91425"/>
                </a:tc>
                <a:tc>
                  <a:txBody>
                    <a:bodyPr/>
                    <a:lstStyle/>
                    <a:p>
                      <a:pPr indent="0" lvl="0" marL="0" rtl="0" algn="l">
                        <a:spcBef>
                          <a:spcPts val="0"/>
                        </a:spcBef>
                        <a:spcAft>
                          <a:spcPts val="0"/>
                        </a:spcAft>
                        <a:buNone/>
                      </a:pPr>
                      <a:r>
                        <a:rPr lang="en-GB"/>
                        <a:t>3 mins</a:t>
                      </a:r>
                      <a:endParaRPr/>
                    </a:p>
                  </a:txBody>
                  <a:tcPr marT="91425" marB="91425" marR="91425" marL="91425"/>
                </a:tc>
              </a:tr>
              <a:tr h="586950">
                <a:tc>
                  <a:txBody>
                    <a:bodyPr/>
                    <a:lstStyle/>
                    <a:p>
                      <a:pPr indent="0" lvl="0" marL="0" rtl="0" algn="l">
                        <a:spcBef>
                          <a:spcPts val="0"/>
                        </a:spcBef>
                        <a:spcAft>
                          <a:spcPts val="0"/>
                        </a:spcAft>
                        <a:buNone/>
                      </a:pPr>
                      <a:r>
                        <a:rPr lang="en-GB"/>
                        <a:t>Hierarchical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0.4</a:t>
                      </a:r>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0.17</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3733800" rtl="0" algn="ctr">
                        <a:spcBef>
                          <a:spcPts val="0"/>
                        </a:spcBef>
                        <a:spcAft>
                          <a:spcPts val="0"/>
                        </a:spcAft>
                        <a:buNone/>
                      </a:pPr>
                      <a:r>
                        <a:rPr lang="en-GB" sz="1800"/>
                        <a: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3s</a:t>
                      </a:r>
                      <a:endParaRPr/>
                    </a:p>
                  </a:txBody>
                  <a:tcPr marT="91425" marB="91425" marR="91425" marL="91425">
                    <a:lnB cap="flat" cmpd="sng" w="9525">
                      <a:solidFill>
                        <a:srgbClr val="9E9E9E"/>
                      </a:solidFill>
                      <a:prstDash val="solid"/>
                      <a:round/>
                      <a:headEnd len="sm" w="sm" type="none"/>
                      <a:tailEnd len="sm" w="sm" type="none"/>
                    </a:lnB>
                  </a:tcPr>
                </a:tc>
              </a:tr>
              <a:tr h="586950">
                <a:tc>
                  <a:txBody>
                    <a:bodyPr/>
                    <a:lstStyle/>
                    <a:p>
                      <a:pPr indent="0" lvl="0" marL="0" rtl="0" algn="l">
                        <a:spcBef>
                          <a:spcPts val="0"/>
                        </a:spcBef>
                        <a:spcAft>
                          <a:spcPts val="0"/>
                        </a:spcAft>
                        <a:buNone/>
                      </a:pPr>
                      <a:r>
                        <a:rPr lang="en-GB"/>
                        <a:t>Fuzzy-c means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86950">
                <a:tc>
                  <a:txBody>
                    <a:bodyPr/>
                    <a:lstStyle/>
                    <a:p>
                      <a:pPr indent="0" lvl="0" marL="0" rtl="0" algn="l">
                        <a:spcBef>
                          <a:spcPts val="0"/>
                        </a:spcBef>
                        <a:spcAft>
                          <a:spcPts val="0"/>
                        </a:spcAft>
                        <a:buNone/>
                      </a:pPr>
                      <a:r>
                        <a:rPr lang="en-GB"/>
                        <a:t>K-means</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DQ Framework</a:t>
            </a:r>
            <a:endParaRPr/>
          </a:p>
          <a:p>
            <a:pPr indent="-317500" lvl="1" marL="914400" rtl="0" algn="l">
              <a:spcBef>
                <a:spcPts val="0"/>
              </a:spcBef>
              <a:spcAft>
                <a:spcPts val="0"/>
              </a:spcAft>
              <a:buSzPts val="1400"/>
              <a:buAutoNum type="alphaLcPeriod"/>
            </a:pPr>
            <a:r>
              <a:rPr lang="en-GB"/>
              <a:t>DAMA UK’s 6 dimensions</a:t>
            </a:r>
            <a:endParaRPr/>
          </a:p>
          <a:p>
            <a:pPr indent="-342900" lvl="0" marL="457200" rtl="0" algn="l">
              <a:spcBef>
                <a:spcPts val="0"/>
              </a:spcBef>
              <a:spcAft>
                <a:spcPts val="0"/>
              </a:spcAft>
              <a:buSzPts val="1800"/>
              <a:buAutoNum type="arabicPeriod"/>
            </a:pPr>
            <a:r>
              <a:rPr lang="en-GB"/>
              <a:t>Missingness Mechanism</a:t>
            </a:r>
            <a:endParaRPr/>
          </a:p>
          <a:p>
            <a:pPr indent="-317500" lvl="1" marL="914400" rtl="0" algn="l">
              <a:spcBef>
                <a:spcPts val="0"/>
              </a:spcBef>
              <a:spcAft>
                <a:spcPts val="0"/>
              </a:spcAft>
              <a:buSzPts val="1400"/>
              <a:buAutoNum type="alphaLcPeriod"/>
            </a:pPr>
            <a:r>
              <a:rPr lang="en-GB"/>
              <a:t>Expert to identify potential missingness pattern</a:t>
            </a:r>
            <a:endParaRPr/>
          </a:p>
          <a:p>
            <a:pPr indent="-317500" lvl="1" marL="914400" rtl="0" algn="l">
              <a:spcBef>
                <a:spcPts val="0"/>
              </a:spcBef>
              <a:spcAft>
                <a:spcPts val="0"/>
              </a:spcAft>
              <a:buSzPts val="1400"/>
              <a:buAutoNum type="alphaLcPeriod"/>
            </a:pPr>
            <a:r>
              <a:rPr lang="en-GB"/>
              <a:t>Run the 3 tests to have an indication of potential pattern</a:t>
            </a:r>
            <a:endParaRPr/>
          </a:p>
          <a:p>
            <a:pPr indent="-342900" lvl="0" marL="457200" rtl="0" algn="l">
              <a:spcBef>
                <a:spcPts val="0"/>
              </a:spcBef>
              <a:spcAft>
                <a:spcPts val="0"/>
              </a:spcAft>
              <a:buSzPts val="1800"/>
              <a:buAutoNum type="arabicPeriod"/>
            </a:pPr>
            <a:r>
              <a:rPr lang="en-GB"/>
              <a:t>Recommended Imputation Strategies (if MCAR/MAR)</a:t>
            </a:r>
            <a:endParaRPr/>
          </a:p>
          <a:p>
            <a:pPr indent="-317500" lvl="1" marL="914400" rtl="0" algn="l">
              <a:spcBef>
                <a:spcPts val="0"/>
              </a:spcBef>
              <a:spcAft>
                <a:spcPts val="0"/>
              </a:spcAft>
              <a:buSzPts val="1400"/>
              <a:buAutoNum type="alphaLcPeriod"/>
            </a:pPr>
            <a:r>
              <a:rPr lang="en-GB"/>
              <a:t>Iterative Random Forests</a:t>
            </a:r>
            <a:endParaRPr/>
          </a:p>
          <a:p>
            <a:pPr indent="-317500" lvl="1" marL="914400" rtl="0" algn="l">
              <a:spcBef>
                <a:spcPts val="0"/>
              </a:spcBef>
              <a:spcAft>
                <a:spcPts val="0"/>
              </a:spcAft>
              <a:buSzPts val="1400"/>
              <a:buAutoNum type="alphaLcPeriod"/>
            </a:pPr>
            <a:r>
              <a:rPr lang="en-GB"/>
              <a:t>CART MICE</a:t>
            </a:r>
            <a:endParaRPr/>
          </a:p>
          <a:p>
            <a:pPr indent="-317500" lvl="1" marL="914400" rtl="0" algn="l">
              <a:spcBef>
                <a:spcPts val="0"/>
              </a:spcBef>
              <a:spcAft>
                <a:spcPts val="0"/>
              </a:spcAft>
              <a:buSzPts val="1400"/>
              <a:buAutoNum type="alphaLcPeriod"/>
            </a:pPr>
            <a:r>
              <a:rPr lang="en-GB"/>
              <a:t>KNN</a:t>
            </a:r>
            <a:endParaRPr/>
          </a:p>
          <a:p>
            <a:pPr indent="-342900" lvl="0" marL="457200" rtl="0" algn="l">
              <a:spcBef>
                <a:spcPts val="0"/>
              </a:spcBef>
              <a:spcAft>
                <a:spcPts val="0"/>
              </a:spcAft>
              <a:buSzPts val="1800"/>
              <a:buAutoNum type="arabicPeriod"/>
            </a:pPr>
            <a:r>
              <a:rPr lang="en-GB"/>
              <a:t>Identification of Similar Units</a:t>
            </a:r>
            <a:endParaRPr/>
          </a:p>
          <a:p>
            <a:pPr indent="-317500" lvl="1" marL="914400" rtl="0" algn="l">
              <a:spcBef>
                <a:spcPts val="0"/>
              </a:spcBef>
              <a:spcAft>
                <a:spcPts val="0"/>
              </a:spcAft>
              <a:buSzPts val="1400"/>
              <a:buAutoNum type="alphaLcPeriod"/>
            </a:pPr>
            <a:r>
              <a:rPr lang="en-GB"/>
              <a:t>Gower distance matrix</a:t>
            </a:r>
            <a:endParaRPr/>
          </a:p>
          <a:p>
            <a:pPr indent="-317500" lvl="1" marL="914400" rtl="0" algn="l">
              <a:spcBef>
                <a:spcPts val="0"/>
              </a:spcBef>
              <a:spcAft>
                <a:spcPts val="0"/>
              </a:spcAft>
              <a:buSzPts val="1400"/>
              <a:buAutoNum type="alphaLcPeriod"/>
            </a:pPr>
            <a:r>
              <a:rPr lang="en-GB"/>
              <a:t>Distance matrix &gt; clustering matrix, because its more straightforward in the output and computation</a:t>
            </a:r>
            <a:endParaRPr/>
          </a:p>
        </p:txBody>
      </p:sp>
      <p:sp>
        <p:nvSpPr>
          <p:cNvPr id="436" name="Google Shape;436;p4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Concluding Results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4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Key Discussions</a:t>
            </a:r>
            <a:endParaRPr/>
          </a:p>
        </p:txBody>
      </p:sp>
      <p:sp>
        <p:nvSpPr>
          <p:cNvPr id="442" name="Google Shape;442;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DQ framework</a:t>
            </a:r>
            <a:endParaRPr/>
          </a:p>
          <a:p>
            <a:pPr indent="-317500" lvl="1" marL="914400" rtl="0" algn="l">
              <a:spcBef>
                <a:spcPts val="0"/>
              </a:spcBef>
              <a:spcAft>
                <a:spcPts val="0"/>
              </a:spcAft>
              <a:buSzPts val="1400"/>
              <a:buAutoNum type="alphaLcPeriod"/>
            </a:pPr>
            <a:r>
              <a:rPr lang="en-GB"/>
              <a:t>Which dimensions are most important for the data?</a:t>
            </a:r>
            <a:endParaRPr/>
          </a:p>
          <a:p>
            <a:pPr indent="-317500" lvl="1" marL="914400" rtl="0" algn="l">
              <a:spcBef>
                <a:spcPts val="0"/>
              </a:spcBef>
              <a:spcAft>
                <a:spcPts val="0"/>
              </a:spcAft>
              <a:buSzPts val="1400"/>
              <a:buAutoNum type="alphaLcPeriod"/>
            </a:pPr>
            <a:r>
              <a:rPr lang="en-GB"/>
              <a:t>Baselines set for each dimension</a:t>
            </a:r>
            <a:endParaRPr/>
          </a:p>
          <a:p>
            <a:pPr indent="-317500" lvl="1" marL="914400" rtl="0" algn="l">
              <a:spcBef>
                <a:spcPts val="0"/>
              </a:spcBef>
              <a:spcAft>
                <a:spcPts val="0"/>
              </a:spcAft>
              <a:buSzPts val="1400"/>
              <a:buAutoNum type="alphaLcPeriod"/>
            </a:pPr>
            <a:r>
              <a:rPr lang="en-GB"/>
              <a:t>What to do when quality baseline isn’t met?</a:t>
            </a:r>
            <a:endParaRPr b="1"/>
          </a:p>
          <a:p>
            <a:pPr indent="-342900" lvl="0" marL="457200" rtl="0" algn="l">
              <a:spcBef>
                <a:spcPts val="0"/>
              </a:spcBef>
              <a:spcAft>
                <a:spcPts val="0"/>
              </a:spcAft>
              <a:buSzPts val="1800"/>
              <a:buAutoNum type="arabicPeriod"/>
            </a:pPr>
            <a:r>
              <a:rPr lang="en-GB"/>
              <a:t>Need to identify type of missingness</a:t>
            </a:r>
            <a:endParaRPr/>
          </a:p>
          <a:p>
            <a:pPr indent="-317500" lvl="1" marL="914400" rtl="0" algn="l">
              <a:spcBef>
                <a:spcPts val="0"/>
              </a:spcBef>
              <a:spcAft>
                <a:spcPts val="0"/>
              </a:spcAft>
              <a:buSzPts val="1400"/>
              <a:buAutoNum type="alphaLcPeriod"/>
            </a:pPr>
            <a:r>
              <a:rPr lang="en-GB"/>
              <a:t>This requires experts to do so/people familiar with the dataset</a:t>
            </a:r>
            <a:endParaRPr/>
          </a:p>
          <a:p>
            <a:pPr indent="-342900" lvl="0" marL="457200" rtl="0" algn="l">
              <a:spcBef>
                <a:spcPts val="0"/>
              </a:spcBef>
              <a:spcAft>
                <a:spcPts val="0"/>
              </a:spcAft>
              <a:buSzPts val="1800"/>
              <a:buAutoNum type="arabicPeriod"/>
            </a:pPr>
            <a:r>
              <a:rPr lang="en-GB"/>
              <a:t>Imputation strategies can be tested on complete portion of data to see which works best</a:t>
            </a:r>
            <a:endParaRPr/>
          </a:p>
          <a:p>
            <a:pPr indent="-342900" lvl="0" marL="457200" rtl="0" algn="l">
              <a:spcBef>
                <a:spcPts val="0"/>
              </a:spcBef>
              <a:spcAft>
                <a:spcPts val="0"/>
              </a:spcAft>
              <a:buSzPts val="1800"/>
              <a:buAutoNum type="arabicPeriod"/>
            </a:pPr>
            <a:r>
              <a:rPr lang="en-GB"/>
              <a:t>Clustering - When to apply	</a:t>
            </a:r>
            <a:endParaRPr/>
          </a:p>
          <a:p>
            <a:pPr indent="-317500" lvl="1" marL="914400" rtl="0" algn="l">
              <a:spcBef>
                <a:spcPts val="0"/>
              </a:spcBef>
              <a:spcAft>
                <a:spcPts val="0"/>
              </a:spcAft>
              <a:buSzPts val="1400"/>
              <a:buAutoNum type="alphaLcPeriod"/>
            </a:pPr>
            <a:r>
              <a:rPr lang="en-GB"/>
              <a:t>Before Imputation?</a:t>
            </a:r>
            <a:endParaRPr/>
          </a:p>
          <a:p>
            <a:pPr indent="-317500" lvl="1" marL="914400" rtl="0" algn="l">
              <a:spcBef>
                <a:spcPts val="0"/>
              </a:spcBef>
              <a:spcAft>
                <a:spcPts val="0"/>
              </a:spcAft>
              <a:buSzPts val="1400"/>
              <a:buAutoNum type="alphaLcPeriod"/>
            </a:pPr>
            <a:r>
              <a:rPr lang="en-GB"/>
              <a:t>After Imputation?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50"/>
          <p:cNvSpPr txBox="1"/>
          <p:nvPr>
            <p:ph type="title"/>
          </p:nvPr>
        </p:nvSpPr>
        <p:spPr>
          <a:xfrm>
            <a:off x="311700" y="1233100"/>
            <a:ext cx="8520600" cy="161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Appendix</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5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DQ Framework</a:t>
            </a:r>
            <a:endParaRPr/>
          </a:p>
        </p:txBody>
      </p:sp>
      <p:sp>
        <p:nvSpPr>
          <p:cNvPr id="453" name="Google Shape;453;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Something similar to provide bird’s eye view</a:t>
            </a:r>
            <a:endParaRPr/>
          </a:p>
        </p:txBody>
      </p:sp>
      <p:pic>
        <p:nvPicPr>
          <p:cNvPr id="454" name="Google Shape;454;p51"/>
          <p:cNvPicPr preferRelativeResize="0"/>
          <p:nvPr/>
        </p:nvPicPr>
        <p:blipFill>
          <a:blip r:embed="rId3">
            <a:alphaModFix/>
          </a:blip>
          <a:stretch>
            <a:fillRect/>
          </a:stretch>
        </p:blipFill>
        <p:spPr>
          <a:xfrm>
            <a:off x="311700" y="1585275"/>
            <a:ext cx="4086225" cy="2390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Uncertainty Quantification (≠ DQ)</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Looking at sources of uncertainty in numerical simulation</a:t>
            </a:r>
            <a:endParaRPr/>
          </a:p>
          <a:p>
            <a:pPr indent="-342900" lvl="0" marL="457200" rtl="0" algn="l">
              <a:spcBef>
                <a:spcPts val="0"/>
              </a:spcBef>
              <a:spcAft>
                <a:spcPts val="0"/>
              </a:spcAft>
              <a:buSzPts val="1800"/>
              <a:buChar char="●"/>
            </a:pPr>
            <a:r>
              <a:rPr lang="en-GB"/>
              <a:t>Modelling = input → model → output</a:t>
            </a:r>
            <a:endParaRPr/>
          </a:p>
          <a:p>
            <a:pPr indent="-342900" lvl="0" marL="457200" rtl="0" algn="l">
              <a:spcBef>
                <a:spcPts val="0"/>
              </a:spcBef>
              <a:spcAft>
                <a:spcPts val="0"/>
              </a:spcAft>
              <a:buSzPts val="1800"/>
              <a:buChar char="●"/>
            </a:pPr>
            <a:r>
              <a:rPr lang="en-GB"/>
              <a:t>This field of study looks at how variances in input are reflected by output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In this project’s case, look at:</a:t>
            </a:r>
            <a:endParaRPr/>
          </a:p>
          <a:p>
            <a:pPr indent="0" lvl="0" marL="0" rtl="0" algn="l">
              <a:spcBef>
                <a:spcPts val="1600"/>
              </a:spcBef>
              <a:spcAft>
                <a:spcPts val="1600"/>
              </a:spcAft>
              <a:buNone/>
            </a:pPr>
            <a:r>
              <a:rPr lang="en-GB"/>
              <a:t>How </a:t>
            </a:r>
            <a:r>
              <a:rPr b="1" lang="en-GB"/>
              <a:t>missing values</a:t>
            </a:r>
            <a:r>
              <a:rPr lang="en-GB"/>
              <a:t> (uncertainty) in dataset affects modelling outputs e.g. k-means clustering to identify ‘problematic’ units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Extension of CART</a:t>
            </a:r>
            <a:endParaRPr/>
          </a:p>
          <a:p>
            <a:pPr indent="-342900" lvl="0" marL="457200" rtl="0" algn="l">
              <a:spcBef>
                <a:spcPts val="0"/>
              </a:spcBef>
              <a:spcAft>
                <a:spcPts val="0"/>
              </a:spcAft>
              <a:buSzPts val="1800"/>
              <a:buChar char="●"/>
            </a:pPr>
            <a:r>
              <a:rPr lang="en-GB"/>
              <a:t>Don’t rely on distributional assumptions and can accomodate non-linear relations</a:t>
            </a:r>
            <a:endParaRPr/>
          </a:p>
          <a:p>
            <a:pPr indent="-342900" lvl="0" marL="457200" rtl="0" algn="l">
              <a:spcBef>
                <a:spcPts val="0"/>
              </a:spcBef>
              <a:spcAft>
                <a:spcPts val="0"/>
              </a:spcAft>
              <a:buSzPts val="1800"/>
              <a:buChar char="●"/>
            </a:pPr>
            <a:r>
              <a:rPr lang="en-GB"/>
              <a:t>Build random forest trained on complete observations (initial matrix)</a:t>
            </a:r>
            <a:endParaRPr/>
          </a:p>
          <a:p>
            <a:pPr indent="-342900" lvl="0" marL="457200" rtl="0" algn="l">
              <a:spcBef>
                <a:spcPts val="0"/>
              </a:spcBef>
              <a:spcAft>
                <a:spcPts val="0"/>
              </a:spcAft>
              <a:buSzPts val="1800"/>
              <a:buChar char="●"/>
            </a:pPr>
            <a:r>
              <a:rPr lang="en-GB"/>
              <a:t>Initial variables are imputed typically using mean of the variable</a:t>
            </a:r>
            <a:endParaRPr/>
          </a:p>
          <a:p>
            <a:pPr indent="-342900" lvl="0" marL="457200" rtl="0" algn="l">
              <a:spcBef>
                <a:spcPts val="0"/>
              </a:spcBef>
              <a:spcAft>
                <a:spcPts val="0"/>
              </a:spcAft>
              <a:buSzPts val="1800"/>
              <a:buChar char="●"/>
            </a:pPr>
            <a:r>
              <a:rPr lang="en-GB"/>
              <a:t>Iterative in that variables with least number of missing values are imputed first using predictions from missing forests</a:t>
            </a:r>
            <a:endParaRPr/>
          </a:p>
          <a:p>
            <a:pPr indent="-342900" lvl="0" marL="457200" rtl="0" algn="l">
              <a:spcBef>
                <a:spcPts val="0"/>
              </a:spcBef>
              <a:spcAft>
                <a:spcPts val="0"/>
              </a:spcAft>
              <a:buSzPts val="1800"/>
              <a:buChar char="●"/>
            </a:pPr>
            <a:r>
              <a:rPr lang="en-GB"/>
              <a:t>To impute a missing variable in an observation, fit the observation into the trained random forest</a:t>
            </a:r>
            <a:endParaRPr/>
          </a:p>
          <a:p>
            <a:pPr indent="-342900" lvl="0" marL="457200" rtl="0" algn="l">
              <a:spcBef>
                <a:spcPts val="0"/>
              </a:spcBef>
              <a:spcAft>
                <a:spcPts val="0"/>
              </a:spcAft>
              <a:buSzPts val="1800"/>
              <a:buChar char="●"/>
            </a:pPr>
            <a:r>
              <a:rPr lang="en-GB"/>
              <a:t>Update the matrix of observations with imputed data</a:t>
            </a:r>
            <a:endParaRPr/>
          </a:p>
          <a:p>
            <a:pPr indent="-342900" lvl="0" marL="457200" rtl="0" algn="l">
              <a:spcBef>
                <a:spcPts val="0"/>
              </a:spcBef>
              <a:spcAft>
                <a:spcPts val="0"/>
              </a:spcAft>
              <a:buSzPts val="1800"/>
              <a:buChar char="●"/>
            </a:pPr>
            <a:r>
              <a:rPr lang="en-GB"/>
              <a:t>Repeated for each variable till predictions stabilize</a:t>
            </a:r>
            <a:endParaRPr/>
          </a:p>
        </p:txBody>
      </p:sp>
      <p:sp>
        <p:nvSpPr>
          <p:cNvPr id="460" name="Google Shape;460;p5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Iterative Random Forests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5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MICE Imputation</a:t>
            </a:r>
            <a:endParaRPr/>
          </a:p>
        </p:txBody>
      </p:sp>
      <p:sp>
        <p:nvSpPr>
          <p:cNvPr id="466" name="Google Shape;466;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MICE = multiple imputation by chained equation</a:t>
            </a:r>
            <a:endParaRPr/>
          </a:p>
          <a:p>
            <a:pPr indent="-342900" lvl="0" marL="457200" rtl="0" algn="l">
              <a:spcBef>
                <a:spcPts val="0"/>
              </a:spcBef>
              <a:spcAft>
                <a:spcPts val="0"/>
              </a:spcAft>
              <a:buSzPts val="1800"/>
              <a:buChar char="●"/>
            </a:pPr>
            <a:r>
              <a:rPr lang="en-GB"/>
              <a:t>Chained equation because each variable can have its own type of imputation (e.g. linear reg, logistic reg, CART, RF)</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5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MICE Imputation</a:t>
            </a:r>
            <a:endParaRPr/>
          </a:p>
        </p:txBody>
      </p:sp>
      <p:sp>
        <p:nvSpPr>
          <p:cNvPr id="472" name="Google Shape;472;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Simple imputation (e.g. mean/mode) for every missing value. They are “place holders”</a:t>
            </a:r>
            <a:endParaRPr/>
          </a:p>
          <a:p>
            <a:pPr indent="-342900" lvl="0" marL="457200" rtl="0" algn="l">
              <a:spcBef>
                <a:spcPts val="0"/>
              </a:spcBef>
              <a:spcAft>
                <a:spcPts val="0"/>
              </a:spcAft>
              <a:buSzPts val="1800"/>
              <a:buAutoNum type="arabicPeriod"/>
            </a:pPr>
            <a:r>
              <a:rPr lang="en-GB"/>
              <a:t>Place holders for a variable are set back to missing</a:t>
            </a:r>
            <a:endParaRPr/>
          </a:p>
          <a:p>
            <a:pPr indent="-342900" lvl="0" marL="457200" rtl="0" algn="l">
              <a:spcBef>
                <a:spcPts val="0"/>
              </a:spcBef>
              <a:spcAft>
                <a:spcPts val="0"/>
              </a:spcAft>
              <a:buSzPts val="1800"/>
              <a:buAutoNum type="arabicPeriod"/>
            </a:pPr>
            <a:r>
              <a:rPr lang="en-GB"/>
              <a:t>Observed values from the variable in step 2 are regressed on the other variables in the imputation model (ie. variable is now dependent var with other independent var)</a:t>
            </a:r>
            <a:endParaRPr/>
          </a:p>
          <a:p>
            <a:pPr indent="-342900" lvl="0" marL="457200" rtl="0" algn="l">
              <a:spcBef>
                <a:spcPts val="0"/>
              </a:spcBef>
              <a:spcAft>
                <a:spcPts val="0"/>
              </a:spcAft>
              <a:buSzPts val="1800"/>
              <a:buAutoNum type="arabicPeriod"/>
            </a:pPr>
            <a:r>
              <a:rPr lang="en-GB"/>
              <a:t>Missing values of the variable in step 2 are replaced with imputations from previous imputation model</a:t>
            </a:r>
            <a:endParaRPr/>
          </a:p>
          <a:p>
            <a:pPr indent="-342900" lvl="0" marL="457200" rtl="0" algn="l">
              <a:spcBef>
                <a:spcPts val="0"/>
              </a:spcBef>
              <a:spcAft>
                <a:spcPts val="0"/>
              </a:spcAft>
              <a:buSzPts val="1800"/>
              <a:buAutoNum type="arabicPeriod"/>
            </a:pPr>
            <a:r>
              <a:rPr lang="en-GB"/>
              <a:t>Steps </a:t>
            </a:r>
            <a:r>
              <a:rPr b="1" lang="en-GB"/>
              <a:t>2 to 4</a:t>
            </a:r>
            <a:r>
              <a:rPr lang="en-GB"/>
              <a:t> repeated for each variable and this is a cycle</a:t>
            </a:r>
            <a:endParaRPr/>
          </a:p>
          <a:p>
            <a:pPr indent="-342900" lvl="0" marL="457200" rtl="0" algn="l">
              <a:spcBef>
                <a:spcPts val="0"/>
              </a:spcBef>
              <a:spcAft>
                <a:spcPts val="0"/>
              </a:spcAft>
              <a:buSzPts val="1800"/>
              <a:buAutoNum type="arabicPeriod"/>
            </a:pPr>
            <a:r>
              <a:rPr lang="en-GB"/>
              <a:t>Cycle is repeated and imputations being updated at each cycle</a:t>
            </a:r>
            <a:endParaRPr/>
          </a:p>
          <a:p>
            <a:pPr indent="0" lvl="0" marL="0" rtl="0" algn="l">
              <a:spcBef>
                <a:spcPts val="160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5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CART MICE</a:t>
            </a:r>
            <a:endParaRPr/>
          </a:p>
        </p:txBody>
      </p:sp>
      <p:pic>
        <p:nvPicPr>
          <p:cNvPr id="478" name="Google Shape;478;p55"/>
          <p:cNvPicPr preferRelativeResize="0"/>
          <p:nvPr/>
        </p:nvPicPr>
        <p:blipFill rotWithShape="1">
          <a:blip r:embed="rId3">
            <a:alphaModFix/>
          </a:blip>
          <a:srcRect b="0" l="10546" r="0" t="0"/>
          <a:stretch/>
        </p:blipFill>
        <p:spPr>
          <a:xfrm>
            <a:off x="4466625" y="2444100"/>
            <a:ext cx="4448775" cy="2486700"/>
          </a:xfrm>
          <a:prstGeom prst="rect">
            <a:avLst/>
          </a:prstGeom>
          <a:noFill/>
          <a:ln>
            <a:noFill/>
          </a:ln>
        </p:spPr>
      </p:pic>
      <p:sp>
        <p:nvSpPr>
          <p:cNvPr id="479" name="Google Shape;479;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GB" sz="1400"/>
              <a:t>Build CART by recursive partitioning using </a:t>
            </a:r>
            <a:r>
              <a:rPr b="1" lang="en-GB" sz="1400"/>
              <a:t>complete </a:t>
            </a:r>
            <a:r>
              <a:rPr lang="en-GB" sz="1400"/>
              <a:t>observations to form data matrix Y</a:t>
            </a:r>
            <a:endParaRPr sz="1400"/>
          </a:p>
          <a:p>
            <a:pPr indent="-317500" lvl="0" marL="457200" rtl="0" algn="l">
              <a:spcBef>
                <a:spcPts val="0"/>
              </a:spcBef>
              <a:spcAft>
                <a:spcPts val="0"/>
              </a:spcAft>
              <a:buSzPts val="1400"/>
              <a:buAutoNum type="arabicPeriod"/>
            </a:pPr>
            <a:r>
              <a:rPr lang="en-GB" sz="1400"/>
              <a:t>For the first </a:t>
            </a:r>
            <a:r>
              <a:rPr lang="en-GB" sz="1400"/>
              <a:t>variable </a:t>
            </a:r>
            <a:r>
              <a:rPr lang="en-GB" sz="1400"/>
              <a:t>w/ missing values, impute the missing observations with random draws from their same variable and </a:t>
            </a:r>
            <a:r>
              <a:rPr lang="en-GB" sz="1400"/>
              <a:t>update Y</a:t>
            </a:r>
            <a:endParaRPr sz="1400"/>
          </a:p>
          <a:p>
            <a:pPr indent="-317500" lvl="0" marL="457200" rtl="0" algn="l">
              <a:spcBef>
                <a:spcPts val="0"/>
              </a:spcBef>
              <a:spcAft>
                <a:spcPts val="0"/>
              </a:spcAft>
              <a:buSzPts val="1400"/>
              <a:buAutoNum type="arabicPeriod"/>
            </a:pPr>
            <a:r>
              <a:rPr lang="en-GB" sz="1400"/>
              <a:t>For each missing value, find the terminal node they end up in</a:t>
            </a:r>
            <a:endParaRPr sz="1400"/>
          </a:p>
          <a:p>
            <a:pPr indent="-317500" lvl="0" marL="457200" rtl="0" algn="l">
              <a:spcBef>
                <a:spcPts val="0"/>
              </a:spcBef>
              <a:spcAft>
                <a:spcPts val="0"/>
              </a:spcAft>
              <a:buSzPts val="1400"/>
              <a:buAutoNum type="arabicPeriod"/>
            </a:pPr>
            <a:r>
              <a:rPr lang="en-GB" sz="1400"/>
              <a:t>Make a random draw among the members in the node and the observed value will be the imputed value</a:t>
            </a:r>
            <a:endParaRPr sz="1400"/>
          </a:p>
          <a:p>
            <a:pPr indent="-317500" lvl="0" marL="457200" rtl="0" algn="l">
              <a:spcBef>
                <a:spcPts val="0"/>
              </a:spcBef>
              <a:spcAft>
                <a:spcPts val="0"/>
              </a:spcAft>
              <a:buSzPts val="1400"/>
              <a:buAutoNum type="arabicPeriod"/>
            </a:pPr>
            <a:r>
              <a:rPr lang="en-GB" sz="1400"/>
              <a:t>Update imputed missing values to </a:t>
            </a:r>
            <a:r>
              <a:rPr lang="en-GB" sz="1400"/>
              <a:t>Y</a:t>
            </a:r>
            <a:endParaRPr sz="1400"/>
          </a:p>
          <a:p>
            <a:pPr indent="-317500" lvl="0" marL="457200" rtl="0" algn="l">
              <a:spcBef>
                <a:spcPts val="0"/>
              </a:spcBef>
              <a:spcAft>
                <a:spcPts val="0"/>
              </a:spcAft>
              <a:buSzPts val="1400"/>
              <a:buAutoNum type="arabicPeriod"/>
            </a:pPr>
            <a:r>
              <a:rPr lang="en-GB" sz="1400"/>
              <a:t>Re-run steps </a:t>
            </a:r>
            <a:r>
              <a:rPr b="1" lang="en-GB" sz="1400"/>
              <a:t>2 to 5</a:t>
            </a:r>
            <a:endParaRPr b="1" sz="1400"/>
          </a:p>
          <a:p>
            <a:pPr indent="-317500" lvl="0" marL="457200" rtl="0" algn="l">
              <a:spcBef>
                <a:spcPts val="0"/>
              </a:spcBef>
              <a:spcAft>
                <a:spcPts val="0"/>
              </a:spcAft>
              <a:buSzPts val="1400"/>
              <a:buAutoNum type="arabicPeriod"/>
            </a:pPr>
            <a:r>
              <a:rPr lang="en-GB" sz="1400"/>
              <a:t>Repeat steps </a:t>
            </a:r>
            <a:r>
              <a:rPr b="1" lang="en-GB" sz="1400"/>
              <a:t>1 to 6 </a:t>
            </a:r>
            <a:r>
              <a:rPr lang="en-GB" sz="1400"/>
              <a:t>m </a:t>
            </a:r>
            <a:r>
              <a:rPr lang="en-GB" sz="1400"/>
              <a:t>times to form </a:t>
            </a:r>
            <a:r>
              <a:rPr lang="en-GB" sz="1400"/>
              <a:t>m </a:t>
            </a:r>
            <a:r>
              <a:rPr lang="en-GB" sz="1400"/>
              <a:t>sets</a:t>
            </a:r>
            <a:endParaRPr sz="1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GB" sz="1400"/>
              <a:t>F</a:t>
            </a:r>
            <a:r>
              <a:rPr lang="en-GB" sz="1400"/>
              <a:t>orm data matrix Y using </a:t>
            </a:r>
            <a:r>
              <a:rPr b="1" lang="en-GB" sz="1400"/>
              <a:t>complete</a:t>
            </a:r>
            <a:r>
              <a:rPr lang="en-GB" sz="1400"/>
              <a:t> dataset, and another data matrix </a:t>
            </a:r>
            <a:r>
              <a:rPr b="1" lang="en-GB" sz="1400"/>
              <a:t>Y initial</a:t>
            </a:r>
            <a:endParaRPr b="1" sz="1400"/>
          </a:p>
          <a:p>
            <a:pPr indent="-317500" lvl="0" marL="457200" rtl="0" algn="l">
              <a:spcBef>
                <a:spcPts val="0"/>
              </a:spcBef>
              <a:spcAft>
                <a:spcPts val="0"/>
              </a:spcAft>
              <a:buSzPts val="1400"/>
              <a:buAutoNum type="arabicPeriod"/>
            </a:pPr>
            <a:r>
              <a:rPr lang="en-GB" sz="1400"/>
              <a:t>For the first variable w/ missing values, impute the missing observations with random draws from their same variable and update Y</a:t>
            </a:r>
            <a:endParaRPr sz="1400"/>
          </a:p>
          <a:p>
            <a:pPr indent="-317500" lvl="0" marL="457200" rtl="0" algn="l">
              <a:spcBef>
                <a:spcPts val="0"/>
              </a:spcBef>
              <a:spcAft>
                <a:spcPts val="0"/>
              </a:spcAft>
              <a:buSzPts val="1400"/>
              <a:buAutoNum type="arabicPeriod"/>
            </a:pPr>
            <a:r>
              <a:rPr lang="en-GB" sz="1400"/>
              <a:t>Random forests first draws k bootstrap samples from </a:t>
            </a:r>
            <a:r>
              <a:rPr b="1" lang="en-GB" sz="1400"/>
              <a:t>complete </a:t>
            </a:r>
            <a:r>
              <a:rPr lang="en-GB" sz="1400"/>
              <a:t>portion of </a:t>
            </a:r>
            <a:r>
              <a:rPr b="1" lang="en-GB" sz="1400"/>
              <a:t>Y initial (Y complete initial)</a:t>
            </a:r>
            <a:endParaRPr b="1" sz="1400"/>
          </a:p>
          <a:p>
            <a:pPr indent="-317500" lvl="0" marL="457200" rtl="0" algn="l">
              <a:spcBef>
                <a:spcPts val="0"/>
              </a:spcBef>
              <a:spcAft>
                <a:spcPts val="0"/>
              </a:spcAft>
              <a:buSzPts val="1400"/>
              <a:buAutoNum type="arabicPeriod"/>
            </a:pPr>
            <a:r>
              <a:rPr lang="en-GB" sz="1400"/>
              <a:t>One tree fitted for every bootstrap sample. Result is k trees, where each tree has several leaves. Each leaf includes a subset of </a:t>
            </a:r>
            <a:r>
              <a:rPr b="1" lang="en-GB" sz="1400"/>
              <a:t>Y complete initial </a:t>
            </a:r>
            <a:r>
              <a:rPr lang="en-GB" sz="1400"/>
              <a:t>which are called donors</a:t>
            </a:r>
            <a:endParaRPr sz="1400"/>
          </a:p>
          <a:p>
            <a:pPr indent="-317500" lvl="0" marL="457200" rtl="0" algn="l">
              <a:spcBef>
                <a:spcPts val="0"/>
              </a:spcBef>
              <a:spcAft>
                <a:spcPts val="0"/>
              </a:spcAft>
              <a:buSzPts val="1400"/>
              <a:buAutoNum type="arabicPeriod"/>
            </a:pPr>
            <a:r>
              <a:rPr lang="en-GB" sz="1400"/>
              <a:t>For missing observations, determine which leaf they will end up according to the k trees</a:t>
            </a:r>
            <a:endParaRPr sz="1400"/>
          </a:p>
          <a:p>
            <a:pPr indent="-317500" lvl="0" marL="457200" rtl="0" algn="l">
              <a:spcBef>
                <a:spcPts val="0"/>
              </a:spcBef>
              <a:spcAft>
                <a:spcPts val="0"/>
              </a:spcAft>
              <a:buSzPts val="1400"/>
              <a:buAutoNum type="arabicPeriod"/>
            </a:pPr>
            <a:r>
              <a:rPr lang="en-GB" sz="1400"/>
              <a:t>Take all donors from the k leaves and randomly select one observed value from the donors, then update Y</a:t>
            </a:r>
            <a:endParaRPr sz="1400"/>
          </a:p>
          <a:p>
            <a:pPr indent="-317500" lvl="0" marL="457200" rtl="0" algn="l">
              <a:spcBef>
                <a:spcPts val="0"/>
              </a:spcBef>
              <a:spcAft>
                <a:spcPts val="0"/>
              </a:spcAft>
              <a:buSzPts val="1400"/>
              <a:buAutoNum type="arabicPeriod"/>
            </a:pPr>
            <a:r>
              <a:rPr lang="en-GB" sz="1400"/>
              <a:t>Repeat steps </a:t>
            </a:r>
            <a:r>
              <a:rPr b="1" lang="en-GB" sz="1400"/>
              <a:t>2 to 6 </a:t>
            </a:r>
            <a:r>
              <a:rPr lang="en-GB" sz="1400"/>
              <a:t>to perform it x iterations</a:t>
            </a:r>
            <a:endParaRPr sz="1400"/>
          </a:p>
          <a:p>
            <a:pPr indent="-317500" lvl="0" marL="457200" rtl="0" algn="l">
              <a:spcBef>
                <a:spcPts val="0"/>
              </a:spcBef>
              <a:spcAft>
                <a:spcPts val="0"/>
              </a:spcAft>
              <a:buSzPts val="1400"/>
              <a:buAutoNum type="arabicPeriod"/>
            </a:pPr>
            <a:r>
              <a:rPr lang="en-GB" sz="1400"/>
              <a:t>Repeat steps </a:t>
            </a:r>
            <a:r>
              <a:rPr b="1" lang="en-GB" sz="1400"/>
              <a:t>1 to 7 </a:t>
            </a:r>
            <a:r>
              <a:rPr lang="en-GB" sz="1400"/>
              <a:t>m times to obtain m datasets</a:t>
            </a:r>
            <a:endParaRPr sz="1400"/>
          </a:p>
        </p:txBody>
      </p:sp>
      <p:sp>
        <p:nvSpPr>
          <p:cNvPr id="485" name="Google Shape;485;p5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RF MICE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5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KNN</a:t>
            </a:r>
            <a:endParaRPr/>
          </a:p>
        </p:txBody>
      </p:sp>
      <p:sp>
        <p:nvSpPr>
          <p:cNvPr id="491" name="Google Shape;491;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Identifies k closest observations based on Gower distance and compute weighted average of these k observation</a:t>
            </a:r>
            <a:endParaRPr/>
          </a:p>
          <a:p>
            <a:pPr indent="-342900" lvl="0" marL="457200" rtl="0" algn="l">
              <a:spcBef>
                <a:spcPts val="0"/>
              </a:spcBef>
              <a:spcAft>
                <a:spcPts val="0"/>
              </a:spcAft>
              <a:buSzPts val="1800"/>
              <a:buChar char="●"/>
            </a:pPr>
            <a:r>
              <a:rPr lang="en-GB"/>
              <a:t>Distance between 2 observations is weighted mean of contributions of each variable, where weight should represent the importance of the variable</a:t>
            </a:r>
            <a:endParaRPr/>
          </a:p>
          <a:p>
            <a:pPr indent="-342900" lvl="0" marL="457200" rtl="0" algn="l">
              <a:spcBef>
                <a:spcPts val="0"/>
              </a:spcBef>
              <a:spcAft>
                <a:spcPts val="0"/>
              </a:spcAft>
              <a:buSzPts val="1800"/>
              <a:buChar char="●"/>
            </a:pPr>
            <a:r>
              <a:rPr lang="en-GB"/>
              <a:t>Continuous variables replaced with median</a:t>
            </a:r>
            <a:endParaRPr/>
          </a:p>
          <a:p>
            <a:pPr indent="-342900" lvl="0" marL="457200" rtl="0" algn="l">
              <a:spcBef>
                <a:spcPts val="0"/>
              </a:spcBef>
              <a:spcAft>
                <a:spcPts val="0"/>
              </a:spcAft>
              <a:buSzPts val="1800"/>
              <a:buChar char="●"/>
            </a:pPr>
            <a:r>
              <a:rPr lang="en-GB"/>
              <a:t>Categorical variables replaced with mode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5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Hmisc </a:t>
            </a:r>
            <a:r>
              <a:rPr lang="en-GB"/>
              <a:t>aregImpute</a:t>
            </a:r>
            <a:endParaRPr/>
          </a:p>
        </p:txBody>
      </p:sp>
      <p:sp>
        <p:nvSpPr>
          <p:cNvPr id="497" name="Google Shape;497;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 type of multiple imputation strategy</a:t>
            </a:r>
            <a:endParaRPr/>
          </a:p>
          <a:p>
            <a:pPr indent="-342900" lvl="0" marL="457200" rtl="0" algn="l">
              <a:spcBef>
                <a:spcPts val="0"/>
              </a:spcBef>
              <a:spcAft>
                <a:spcPts val="0"/>
              </a:spcAft>
              <a:buSzPts val="1800"/>
              <a:buChar char="●"/>
            </a:pPr>
            <a:r>
              <a:rPr lang="en-GB"/>
              <a:t>Use aregImpute method which uses additive regression, bootstrapping and predictive mean matching</a:t>
            </a:r>
            <a:endParaRPr/>
          </a:p>
          <a:p>
            <a:pPr indent="-342900" lvl="0" marL="457200" rtl="0" algn="l">
              <a:spcBef>
                <a:spcPts val="0"/>
              </a:spcBef>
              <a:spcAft>
                <a:spcPts val="0"/>
              </a:spcAft>
              <a:buSzPts val="1800"/>
              <a:buChar char="●"/>
            </a:pPr>
            <a:r>
              <a:rPr lang="en-GB"/>
              <a:t>Different bootstrapping samples used for each of multiple imputations</a:t>
            </a:r>
            <a:endParaRPr/>
          </a:p>
          <a:p>
            <a:pPr indent="-342900" lvl="0" marL="457200" rtl="0" algn="l">
              <a:spcBef>
                <a:spcPts val="0"/>
              </a:spcBef>
              <a:spcAft>
                <a:spcPts val="0"/>
              </a:spcAft>
              <a:buSzPts val="1800"/>
              <a:buChar char="●"/>
            </a:pPr>
            <a:r>
              <a:rPr lang="en-GB"/>
              <a:t>Flexible additive model is fitted on samples taken with </a:t>
            </a:r>
            <a:r>
              <a:rPr lang="en-GB"/>
              <a:t>replacement</a:t>
            </a:r>
            <a:r>
              <a:rPr lang="en-GB"/>
              <a:t> from original data and missing values are predicted using non-missing values</a:t>
            </a:r>
            <a:endParaRPr/>
          </a:p>
          <a:p>
            <a:pPr indent="-342900" lvl="0" marL="457200" rtl="0" algn="l">
              <a:spcBef>
                <a:spcPts val="0"/>
              </a:spcBef>
              <a:spcAft>
                <a:spcPts val="0"/>
              </a:spcAft>
              <a:buSzPts val="1800"/>
              <a:buChar char="●"/>
            </a:pPr>
            <a:r>
              <a:rPr lang="en-GB"/>
              <a:t>PMM to impute missing values</a:t>
            </a:r>
            <a:endParaRPr/>
          </a:p>
          <a:p>
            <a:pPr indent="-342900" lvl="0" marL="457200" rtl="0" algn="l">
              <a:spcBef>
                <a:spcPts val="0"/>
              </a:spcBef>
              <a:spcAft>
                <a:spcPts val="0"/>
              </a:spcAft>
              <a:buSzPts val="1800"/>
              <a:buChar char="●"/>
            </a:pPr>
            <a:r>
              <a:rPr lang="en-GB"/>
              <a:t>Highlights:</a:t>
            </a:r>
            <a:endParaRPr/>
          </a:p>
          <a:p>
            <a:pPr indent="-317500" lvl="1" marL="914400" rtl="0" algn="l">
              <a:spcBef>
                <a:spcPts val="0"/>
              </a:spcBef>
              <a:spcAft>
                <a:spcPts val="0"/>
              </a:spcAft>
              <a:buSzPts val="1400"/>
              <a:buChar char="○"/>
            </a:pPr>
            <a:r>
              <a:rPr lang="en-GB"/>
              <a:t>Assumes linearity in variables being predicted</a:t>
            </a:r>
            <a:endParaRPr/>
          </a:p>
          <a:p>
            <a:pPr indent="-317500" lvl="1" marL="914400" rtl="0" algn="l">
              <a:spcBef>
                <a:spcPts val="0"/>
              </a:spcBef>
              <a:spcAft>
                <a:spcPts val="0"/>
              </a:spcAft>
              <a:buSzPts val="1400"/>
              <a:buChar char="○"/>
            </a:pPr>
            <a:r>
              <a:rPr lang="en-GB"/>
              <a:t>Fisher’s optimum scoring method is used for predicting categorical variable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5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Hmisc aregImpute</a:t>
            </a:r>
            <a:endParaRPr/>
          </a:p>
        </p:txBody>
      </p:sp>
      <p:sp>
        <p:nvSpPr>
          <p:cNvPr id="503" name="Google Shape;503;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Initialize NAs to values from a random sample of the variable</a:t>
            </a:r>
            <a:endParaRPr/>
          </a:p>
          <a:p>
            <a:pPr indent="-342900" lvl="0" marL="457200" rtl="0" algn="l">
              <a:spcBef>
                <a:spcPts val="0"/>
              </a:spcBef>
              <a:spcAft>
                <a:spcPts val="0"/>
              </a:spcAft>
              <a:buSzPts val="1800"/>
              <a:buAutoNum type="arabicPeriod"/>
            </a:pPr>
            <a:r>
              <a:rPr lang="en-GB"/>
              <a:t>For variables containing NAs, draw a sample with replacement from complete portion of the dataset </a:t>
            </a:r>
            <a:r>
              <a:rPr b="1" lang="en-GB"/>
              <a:t>(bootstrapping)</a:t>
            </a:r>
            <a:endParaRPr b="1"/>
          </a:p>
          <a:p>
            <a:pPr indent="-342900" lvl="0" marL="457200" rtl="0" algn="l">
              <a:spcBef>
                <a:spcPts val="0"/>
              </a:spcBef>
              <a:spcAft>
                <a:spcPts val="0"/>
              </a:spcAft>
              <a:buSzPts val="1800"/>
              <a:buAutoNum type="arabicPeriod"/>
            </a:pPr>
            <a:r>
              <a:rPr lang="en-GB"/>
              <a:t>Fit a flexible </a:t>
            </a:r>
            <a:r>
              <a:rPr b="1" lang="en-GB"/>
              <a:t>additive model </a:t>
            </a:r>
            <a:r>
              <a:rPr lang="en-GB"/>
              <a:t>to predict the target variable while finding the optimum transformation of it.</a:t>
            </a:r>
            <a:endParaRPr/>
          </a:p>
          <a:p>
            <a:pPr indent="-342900" lvl="0" marL="457200" rtl="0" algn="l">
              <a:spcBef>
                <a:spcPts val="0"/>
              </a:spcBef>
              <a:spcAft>
                <a:spcPts val="0"/>
              </a:spcAft>
              <a:buSzPts val="1800"/>
              <a:buAutoNum type="arabicPeriod"/>
            </a:pPr>
            <a:r>
              <a:rPr lang="en-GB"/>
              <a:t>Impute each missing value of target variable with observed variable </a:t>
            </a:r>
            <a:r>
              <a:rPr b="1" lang="en-GB"/>
              <a:t>(pmm)</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6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FAMD</a:t>
            </a:r>
            <a:endParaRPr/>
          </a:p>
        </p:txBody>
      </p:sp>
      <p:sp>
        <p:nvSpPr>
          <p:cNvPr id="509" name="Google Shape;509;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Factorial analysis</a:t>
            </a:r>
            <a:endParaRPr/>
          </a:p>
          <a:p>
            <a:pPr indent="-317500" lvl="1" marL="914400" rtl="0" algn="l">
              <a:spcBef>
                <a:spcPts val="0"/>
              </a:spcBef>
              <a:spcAft>
                <a:spcPts val="0"/>
              </a:spcAft>
              <a:buSzPts val="1400"/>
              <a:buChar char="○"/>
            </a:pPr>
            <a:r>
              <a:rPr lang="en-GB"/>
              <a:t>Dimensionality reduction method BUT is not a mixed variable version of PCA as mentioned by the paper</a:t>
            </a:r>
            <a:endParaRPr/>
          </a:p>
          <a:p>
            <a:pPr indent="-342900" lvl="0" marL="457200" rtl="0" algn="l">
              <a:spcBef>
                <a:spcPts val="0"/>
              </a:spcBef>
              <a:spcAft>
                <a:spcPts val="0"/>
              </a:spcAft>
              <a:buSzPts val="1800"/>
              <a:buChar char="●"/>
            </a:pPr>
            <a:r>
              <a:rPr lang="en-GB"/>
              <a:t>Missing values imputed with initial values such as mean of variable for continuous variables and proportion of category for each category</a:t>
            </a:r>
            <a:endParaRPr/>
          </a:p>
          <a:p>
            <a:pPr indent="-342900" lvl="0" marL="457200" rtl="0" algn="l">
              <a:spcBef>
                <a:spcPts val="0"/>
              </a:spcBef>
              <a:spcAft>
                <a:spcPts val="0"/>
              </a:spcAft>
              <a:buSzPts val="1800"/>
              <a:buChar char="●"/>
            </a:pPr>
            <a:r>
              <a:rPr lang="en-GB"/>
              <a:t>Perform FAMD on complete dataset</a:t>
            </a:r>
            <a:endParaRPr/>
          </a:p>
          <a:p>
            <a:pPr indent="-342900" lvl="0" marL="457200" rtl="0" algn="l">
              <a:spcBef>
                <a:spcPts val="0"/>
              </a:spcBef>
              <a:spcAft>
                <a:spcPts val="0"/>
              </a:spcAft>
              <a:buSzPts val="1800"/>
              <a:buChar char="●"/>
            </a:pPr>
            <a:r>
              <a:rPr lang="en-GB"/>
              <a:t>Impute missing values with reconstruction formula to compute a fitted matrix. Missing values will be replaced by fitted values</a:t>
            </a:r>
            <a:endParaRPr/>
          </a:p>
          <a:p>
            <a:pPr indent="-342900" lvl="0" marL="457200" rtl="0" algn="l">
              <a:spcBef>
                <a:spcPts val="0"/>
              </a:spcBef>
              <a:spcAft>
                <a:spcPts val="0"/>
              </a:spcAft>
              <a:buSzPts val="1800"/>
              <a:buChar char="●"/>
            </a:pPr>
            <a:r>
              <a:rPr lang="en-GB"/>
              <a:t>In short, principal components obtained from the initial ‘complete’ data is used to reconstruct the data and impute missing values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6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FAMD</a:t>
            </a:r>
            <a:endParaRPr/>
          </a:p>
        </p:txBody>
      </p:sp>
      <p:sp>
        <p:nvSpPr>
          <p:cNvPr id="515" name="Google Shape;515;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Missing values imputed with initial values such as mean of variable for continuous variables and proportion of category for each category</a:t>
            </a:r>
            <a:endParaRPr/>
          </a:p>
          <a:p>
            <a:pPr indent="-342900" lvl="0" marL="457200" rtl="0" algn="l">
              <a:spcBef>
                <a:spcPts val="0"/>
              </a:spcBef>
              <a:spcAft>
                <a:spcPts val="0"/>
              </a:spcAft>
              <a:buSzPts val="1800"/>
              <a:buAutoNum type="arabicPeriod"/>
            </a:pPr>
            <a:r>
              <a:rPr lang="en-GB"/>
              <a:t>Perform FAMD on complete dataset</a:t>
            </a:r>
            <a:endParaRPr/>
          </a:p>
          <a:p>
            <a:pPr indent="-342900" lvl="0" marL="457200" rtl="0" algn="l">
              <a:spcBef>
                <a:spcPts val="0"/>
              </a:spcBef>
              <a:spcAft>
                <a:spcPts val="0"/>
              </a:spcAft>
              <a:buSzPts val="1800"/>
              <a:buAutoNum type="arabicPeriod"/>
            </a:pPr>
            <a:r>
              <a:rPr lang="en-GB"/>
              <a:t>Impute missing values with reconstruction formula to compute a fitted matrix. Missing values will be replaced by fitted values</a:t>
            </a:r>
            <a:endParaRPr/>
          </a:p>
          <a:p>
            <a:pPr indent="-342900" lvl="0" marL="457200" rtl="0" algn="l">
              <a:spcBef>
                <a:spcPts val="0"/>
              </a:spcBef>
              <a:spcAft>
                <a:spcPts val="0"/>
              </a:spcAft>
              <a:buSzPts val="1800"/>
              <a:buAutoNum type="arabicPeriod"/>
            </a:pPr>
            <a:r>
              <a:rPr lang="en-GB"/>
              <a:t>Repeat until change in fitted matrix  falls below predefined threshold</a:t>
            </a:r>
            <a:endParaRPr/>
          </a:p>
          <a:p>
            <a:pPr indent="0" lvl="0" marL="0" rtl="0" algn="l">
              <a:spcBef>
                <a:spcPts val="1600"/>
              </a:spcBef>
              <a:spcAft>
                <a:spcPts val="1600"/>
              </a:spcAft>
              <a:buNone/>
            </a:pPr>
            <a:r>
              <a:t/>
            </a:r>
            <a:endParaRPr/>
          </a:p>
        </p:txBody>
      </p:sp>
      <p:pic>
        <p:nvPicPr>
          <p:cNvPr id="516" name="Google Shape;516;p61"/>
          <p:cNvPicPr preferRelativeResize="0"/>
          <p:nvPr/>
        </p:nvPicPr>
        <p:blipFill>
          <a:blip r:embed="rId3">
            <a:alphaModFix/>
          </a:blip>
          <a:stretch>
            <a:fillRect/>
          </a:stretch>
        </p:blipFill>
        <p:spPr>
          <a:xfrm>
            <a:off x="1871850" y="3145075"/>
            <a:ext cx="5400300" cy="1856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Uncertainty Quantification</a:t>
            </a:r>
            <a:endParaRPr/>
          </a:p>
        </p:txBody>
      </p:sp>
      <p:pic>
        <p:nvPicPr>
          <p:cNvPr id="84" name="Google Shape;84;p17"/>
          <p:cNvPicPr preferRelativeResize="0"/>
          <p:nvPr/>
        </p:nvPicPr>
        <p:blipFill>
          <a:blip r:embed="rId3">
            <a:alphaModFix/>
          </a:blip>
          <a:stretch>
            <a:fillRect/>
          </a:stretch>
        </p:blipFill>
        <p:spPr>
          <a:xfrm>
            <a:off x="4409469" y="3029519"/>
            <a:ext cx="4593826" cy="1301675"/>
          </a:xfrm>
          <a:prstGeom prst="rect">
            <a:avLst/>
          </a:prstGeom>
          <a:noFill/>
          <a:ln>
            <a:noFill/>
          </a:ln>
        </p:spPr>
      </p:pic>
      <p:pic>
        <p:nvPicPr>
          <p:cNvPr id="85" name="Google Shape;85;p17"/>
          <p:cNvPicPr preferRelativeResize="0"/>
          <p:nvPr/>
        </p:nvPicPr>
        <p:blipFill>
          <a:blip r:embed="rId4">
            <a:alphaModFix/>
          </a:blip>
          <a:stretch>
            <a:fillRect/>
          </a:stretch>
        </p:blipFill>
        <p:spPr>
          <a:xfrm>
            <a:off x="229044" y="1192225"/>
            <a:ext cx="4180426" cy="1772375"/>
          </a:xfrm>
          <a:prstGeom prst="rect">
            <a:avLst/>
          </a:prstGeom>
          <a:noFill/>
          <a:ln>
            <a:noFill/>
          </a:ln>
        </p:spPr>
      </p:pic>
      <p:pic>
        <p:nvPicPr>
          <p:cNvPr id="86" name="Google Shape;86;p17"/>
          <p:cNvPicPr preferRelativeResize="0"/>
          <p:nvPr/>
        </p:nvPicPr>
        <p:blipFill>
          <a:blip r:embed="rId5">
            <a:alphaModFix/>
          </a:blip>
          <a:stretch>
            <a:fillRect/>
          </a:stretch>
        </p:blipFill>
        <p:spPr>
          <a:xfrm>
            <a:off x="4448551" y="1193876"/>
            <a:ext cx="4568543" cy="1301675"/>
          </a:xfrm>
          <a:prstGeom prst="rect">
            <a:avLst/>
          </a:prstGeom>
          <a:noFill/>
          <a:ln>
            <a:noFill/>
          </a:ln>
        </p:spPr>
      </p:pic>
      <p:sp>
        <p:nvSpPr>
          <p:cNvPr id="87" name="Google Shape;87;p17"/>
          <p:cNvSpPr/>
          <p:nvPr/>
        </p:nvSpPr>
        <p:spPr>
          <a:xfrm>
            <a:off x="2215225" y="1795275"/>
            <a:ext cx="1312500" cy="125400"/>
          </a:xfrm>
          <a:prstGeom prst="rect">
            <a:avLst/>
          </a:prstGeom>
          <a:solidFill>
            <a:srgbClr val="FFFF00">
              <a:alpha val="1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4501225" y="1719075"/>
            <a:ext cx="975600" cy="125400"/>
          </a:xfrm>
          <a:prstGeom prst="rect">
            <a:avLst/>
          </a:prstGeom>
          <a:solidFill>
            <a:srgbClr val="FFFF00">
              <a:alpha val="1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6931975" y="1593675"/>
            <a:ext cx="1900200" cy="125400"/>
          </a:xfrm>
          <a:prstGeom prst="rect">
            <a:avLst/>
          </a:prstGeom>
          <a:solidFill>
            <a:srgbClr val="FFFF00">
              <a:alpha val="1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6383275" y="3281675"/>
            <a:ext cx="1950000" cy="125400"/>
          </a:xfrm>
          <a:prstGeom prst="rect">
            <a:avLst/>
          </a:prstGeom>
          <a:solidFill>
            <a:srgbClr val="FFFF00">
              <a:alpha val="1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311700" y="2798875"/>
            <a:ext cx="339000" cy="1254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4501225" y="4131875"/>
            <a:ext cx="705600" cy="1254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4502700" y="2341675"/>
            <a:ext cx="578700" cy="1254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 name="Google Shape;94;p17"/>
          <p:cNvPicPr preferRelativeResize="0"/>
          <p:nvPr/>
        </p:nvPicPr>
        <p:blipFill>
          <a:blip r:embed="rId6">
            <a:alphaModFix/>
          </a:blip>
          <a:stretch>
            <a:fillRect/>
          </a:stretch>
        </p:blipFill>
        <p:spPr>
          <a:xfrm>
            <a:off x="311700" y="3100100"/>
            <a:ext cx="4074925" cy="1231100"/>
          </a:xfrm>
          <a:prstGeom prst="rect">
            <a:avLst/>
          </a:prstGeom>
          <a:noFill/>
          <a:ln>
            <a:noFill/>
          </a:ln>
        </p:spPr>
      </p:pic>
      <p:sp>
        <p:nvSpPr>
          <p:cNvPr id="95" name="Google Shape;95;p17"/>
          <p:cNvSpPr/>
          <p:nvPr/>
        </p:nvSpPr>
        <p:spPr>
          <a:xfrm>
            <a:off x="358200" y="4205800"/>
            <a:ext cx="705600" cy="1254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3915750" y="3407075"/>
            <a:ext cx="423000" cy="125400"/>
          </a:xfrm>
          <a:prstGeom prst="rect">
            <a:avLst/>
          </a:prstGeom>
          <a:solidFill>
            <a:srgbClr val="FFFF00">
              <a:alpha val="1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379750" y="3554150"/>
            <a:ext cx="750300" cy="125400"/>
          </a:xfrm>
          <a:prstGeom prst="rect">
            <a:avLst/>
          </a:prstGeom>
          <a:solidFill>
            <a:srgbClr val="FFFF00">
              <a:alpha val="19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6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Bayesian PCA</a:t>
            </a:r>
            <a:endParaRPr/>
          </a:p>
        </p:txBody>
      </p:sp>
      <p:sp>
        <p:nvSpPr>
          <p:cNvPr id="522" name="Google Shape;522;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Not built for MIXED data</a:t>
            </a:r>
            <a:endParaRPr/>
          </a:p>
          <a:p>
            <a:pPr indent="-342900" lvl="0" marL="457200" rtl="0" algn="l">
              <a:spcBef>
                <a:spcPts val="0"/>
              </a:spcBef>
              <a:spcAft>
                <a:spcPts val="0"/>
              </a:spcAft>
              <a:buSzPts val="1800"/>
              <a:buChar char="●"/>
            </a:pPr>
            <a:r>
              <a:rPr lang="en-GB"/>
              <a:t>Uncertainty on the parameters is taken into account using a Bayesian treatment of PCA</a:t>
            </a:r>
            <a:endParaRPr/>
          </a:p>
          <a:p>
            <a:pPr indent="-342900" lvl="0" marL="457200" rtl="0" algn="l">
              <a:spcBef>
                <a:spcPts val="0"/>
              </a:spcBef>
              <a:spcAft>
                <a:spcPts val="0"/>
              </a:spcAft>
              <a:buSzPts val="1800"/>
              <a:buChar char="●"/>
            </a:pPr>
            <a:r>
              <a:rPr lang="en-GB"/>
              <a:t>Builds on conventional PCA in that there is probability distribution of parameters involved to reflect the uncertainty and variance in the missing values instead of providing a point estimate</a:t>
            </a:r>
            <a:endParaRPr/>
          </a:p>
          <a:p>
            <a:pPr indent="-342900" lvl="0" marL="457200" rtl="0" algn="l">
              <a:spcBef>
                <a:spcPts val="0"/>
              </a:spcBef>
              <a:spcAft>
                <a:spcPts val="0"/>
              </a:spcAft>
              <a:buSzPts val="1800"/>
              <a:buChar char="●"/>
            </a:pPr>
            <a:r>
              <a:rPr lang="en-GB"/>
              <a:t>Automatically detects number of effective dimensions for PCA</a:t>
            </a:r>
            <a:endParaRPr/>
          </a:p>
          <a:p>
            <a:pPr indent="-342900" lvl="0" marL="457200" rtl="0" algn="l">
              <a:spcBef>
                <a:spcPts val="0"/>
              </a:spcBef>
              <a:spcAft>
                <a:spcPts val="0"/>
              </a:spcAft>
              <a:buSzPts val="1800"/>
              <a:buChar char="●"/>
            </a:pPr>
            <a:r>
              <a:rPr lang="en-GB"/>
              <a:t>Based on an iterative algorithm that alternates the imputation of the data set and draw of PCA parameters in a posterior distribution (posterior distribution determined by prior distribution)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6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Bayesian PCA</a:t>
            </a:r>
            <a:endParaRPr/>
          </a:p>
        </p:txBody>
      </p:sp>
      <p:sp>
        <p:nvSpPr>
          <p:cNvPr id="528" name="Google Shape;528;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Imputation by random draw from posterior distribution given current parameters in dataset</a:t>
            </a:r>
            <a:endParaRPr/>
          </a:p>
          <a:p>
            <a:pPr indent="-342900" lvl="0" marL="457200" rtl="0" algn="l">
              <a:spcBef>
                <a:spcPts val="0"/>
              </a:spcBef>
              <a:spcAft>
                <a:spcPts val="0"/>
              </a:spcAft>
              <a:buSzPts val="1800"/>
              <a:buAutoNum type="arabicPeriod"/>
            </a:pPr>
            <a:r>
              <a:rPr lang="en-GB"/>
              <a:t>Recalculate posterior distribution with imputed dataset</a:t>
            </a:r>
            <a:endParaRPr/>
          </a:p>
          <a:p>
            <a:pPr indent="-342900" lvl="0" marL="457200" rtl="0" algn="l">
              <a:spcBef>
                <a:spcPts val="0"/>
              </a:spcBef>
              <a:spcAft>
                <a:spcPts val="0"/>
              </a:spcAft>
              <a:buSzPts val="1800"/>
              <a:buAutoNum type="arabicPeriod"/>
            </a:pPr>
            <a:r>
              <a:rPr lang="en-GB"/>
              <a:t>Draw from recalculated posterior distribution given PCA applied on imputed dataset</a:t>
            </a:r>
            <a:endParaRPr/>
          </a:p>
          <a:p>
            <a:pPr indent="0" lvl="0" marL="0" rtl="0" algn="l">
              <a:spcBef>
                <a:spcPts val="1600"/>
              </a:spcBef>
              <a:spcAft>
                <a:spcPts val="16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6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Differences Between K-Means and Hierarchical Clustering</a:t>
            </a:r>
            <a:endParaRPr/>
          </a:p>
        </p:txBody>
      </p:sp>
      <p:graphicFrame>
        <p:nvGraphicFramePr>
          <p:cNvPr id="534" name="Google Shape;534;p64"/>
          <p:cNvGraphicFramePr/>
          <p:nvPr/>
        </p:nvGraphicFramePr>
        <p:xfrm>
          <a:off x="311700" y="1502225"/>
          <a:ext cx="3000000" cy="3000000"/>
        </p:xfrm>
        <a:graphic>
          <a:graphicData uri="http://schemas.openxmlformats.org/drawingml/2006/table">
            <a:tbl>
              <a:tblPr>
                <a:noFill/>
                <a:tableStyleId>{96B8DB92-2CE3-4359-A8AC-DC0B4EFB4311}</a:tableStyleId>
              </a:tblPr>
              <a:tblGrid>
                <a:gridCol w="1567275"/>
                <a:gridCol w="3258725"/>
                <a:gridCol w="2413000"/>
              </a:tblGrid>
              <a:tr h="381000">
                <a:tc>
                  <a:txBody>
                    <a:bodyPr/>
                    <a:lstStyle/>
                    <a:p>
                      <a:pPr indent="0" lvl="0" marL="0" rtl="0" algn="l">
                        <a:spcBef>
                          <a:spcPts val="0"/>
                        </a:spcBef>
                        <a:spcAft>
                          <a:spcPts val="0"/>
                        </a:spcAft>
                        <a:buNone/>
                      </a:pPr>
                      <a:r>
                        <a:t/>
                      </a:r>
                      <a:endParaRPr/>
                    </a:p>
                  </a:txBody>
                  <a:tcPr marT="91425" marB="91425" marR="91425" marL="91425">
                    <a:solidFill>
                      <a:srgbClr val="FFFF00">
                        <a:alpha val="19100"/>
                      </a:srgbClr>
                    </a:solidFill>
                  </a:tcPr>
                </a:tc>
                <a:tc>
                  <a:txBody>
                    <a:bodyPr/>
                    <a:lstStyle/>
                    <a:p>
                      <a:pPr indent="0" lvl="0" marL="0" rtl="0" algn="l">
                        <a:spcBef>
                          <a:spcPts val="0"/>
                        </a:spcBef>
                        <a:spcAft>
                          <a:spcPts val="0"/>
                        </a:spcAft>
                        <a:buNone/>
                      </a:pPr>
                      <a:r>
                        <a:rPr lang="en-GB"/>
                        <a:t>K-Means</a:t>
                      </a:r>
                      <a:endParaRPr/>
                    </a:p>
                  </a:txBody>
                  <a:tcPr marT="91425" marB="91425" marR="91425" marL="91425">
                    <a:solidFill>
                      <a:srgbClr val="FFFF00">
                        <a:alpha val="19100"/>
                      </a:srgbClr>
                    </a:solidFill>
                  </a:tcPr>
                </a:tc>
                <a:tc>
                  <a:txBody>
                    <a:bodyPr/>
                    <a:lstStyle/>
                    <a:p>
                      <a:pPr indent="0" lvl="0" marL="0" rtl="0" algn="l">
                        <a:spcBef>
                          <a:spcPts val="0"/>
                        </a:spcBef>
                        <a:spcAft>
                          <a:spcPts val="0"/>
                        </a:spcAft>
                        <a:buNone/>
                      </a:pPr>
                      <a:r>
                        <a:rPr lang="en-GB"/>
                        <a:t>Hierarchical</a:t>
                      </a:r>
                      <a:endParaRPr/>
                    </a:p>
                  </a:txBody>
                  <a:tcPr marT="91425" marB="91425" marR="91425" marL="91425">
                    <a:solidFill>
                      <a:srgbClr val="FFFF00">
                        <a:alpha val="19100"/>
                      </a:srgbClr>
                    </a:solidFill>
                  </a:tcPr>
                </a:tc>
              </a:tr>
              <a:tr h="381000">
                <a:tc>
                  <a:txBody>
                    <a:bodyPr/>
                    <a:lstStyle/>
                    <a:p>
                      <a:pPr indent="0" lvl="0" marL="0" rtl="0" algn="l">
                        <a:spcBef>
                          <a:spcPts val="0"/>
                        </a:spcBef>
                        <a:spcAft>
                          <a:spcPts val="0"/>
                        </a:spcAft>
                        <a:buNone/>
                      </a:pPr>
                      <a:r>
                        <a:rPr lang="en-GB"/>
                        <a:t>Time complexity</a:t>
                      </a:r>
                      <a:endParaRPr/>
                    </a:p>
                  </a:txBody>
                  <a:tcPr marT="91425" marB="91425" marR="91425" marL="91425">
                    <a:solidFill>
                      <a:srgbClr val="FFFF00">
                        <a:alpha val="19100"/>
                      </a:srgbClr>
                    </a:solidFill>
                  </a:tcPr>
                </a:tc>
                <a:tc>
                  <a:txBody>
                    <a:bodyPr/>
                    <a:lstStyle/>
                    <a:p>
                      <a:pPr indent="0" lvl="0" marL="0" rtl="0" algn="l">
                        <a:spcBef>
                          <a:spcPts val="0"/>
                        </a:spcBef>
                        <a:spcAft>
                          <a:spcPts val="0"/>
                        </a:spcAft>
                        <a:buNone/>
                      </a:pPr>
                      <a:r>
                        <a:rPr lang="en-GB"/>
                        <a:t>O(n)</a:t>
                      </a:r>
                      <a:endParaRPr/>
                    </a:p>
                  </a:txBody>
                  <a:tcPr marT="91425" marB="91425" marR="91425" marL="91425"/>
                </a:tc>
                <a:tc>
                  <a:txBody>
                    <a:bodyPr/>
                    <a:lstStyle/>
                    <a:p>
                      <a:pPr indent="0" lvl="0" marL="0" rtl="0" algn="l">
                        <a:spcBef>
                          <a:spcPts val="0"/>
                        </a:spcBef>
                        <a:spcAft>
                          <a:spcPts val="0"/>
                        </a:spcAft>
                        <a:buNone/>
                      </a:pPr>
                      <a:r>
                        <a:rPr lang="en-GB"/>
                        <a:t>O(n^2)</a:t>
                      </a:r>
                      <a:endParaRPr/>
                    </a:p>
                  </a:txBody>
                  <a:tcPr marT="91425" marB="91425" marR="91425" marL="91425"/>
                </a:tc>
              </a:tr>
              <a:tr h="381000">
                <a:tc>
                  <a:txBody>
                    <a:bodyPr/>
                    <a:lstStyle/>
                    <a:p>
                      <a:pPr indent="0" lvl="0" marL="0" rtl="0" algn="l">
                        <a:spcBef>
                          <a:spcPts val="0"/>
                        </a:spcBef>
                        <a:spcAft>
                          <a:spcPts val="0"/>
                        </a:spcAft>
                        <a:buNone/>
                      </a:pPr>
                      <a:r>
                        <a:rPr lang="en-GB"/>
                        <a:t>Initial Clustering</a:t>
                      </a:r>
                      <a:endParaRPr/>
                    </a:p>
                  </a:txBody>
                  <a:tcPr marT="91425" marB="91425" marR="91425" marL="91425">
                    <a:solidFill>
                      <a:srgbClr val="FFFF00">
                        <a:alpha val="19100"/>
                      </a:srgbClr>
                    </a:solidFill>
                  </a:tcPr>
                </a:tc>
                <a:tc>
                  <a:txBody>
                    <a:bodyPr/>
                    <a:lstStyle/>
                    <a:p>
                      <a:pPr indent="0" lvl="0" marL="0" rtl="0" algn="l">
                        <a:spcBef>
                          <a:spcPts val="0"/>
                        </a:spcBef>
                        <a:spcAft>
                          <a:spcPts val="0"/>
                        </a:spcAft>
                        <a:buNone/>
                      </a:pPr>
                      <a:r>
                        <a:rPr lang="en-GB"/>
                        <a:t>Random choice of clusters</a:t>
                      </a:r>
                      <a:endParaRPr/>
                    </a:p>
                  </a:txBody>
                  <a:tcPr marT="91425" marB="91425" marR="91425" marL="91425"/>
                </a:tc>
                <a:tc>
                  <a:txBody>
                    <a:bodyPr/>
                    <a:lstStyle/>
                    <a:p>
                      <a:pPr indent="0" lvl="0" marL="0" rtl="0" algn="l">
                        <a:spcBef>
                          <a:spcPts val="0"/>
                        </a:spcBef>
                        <a:spcAft>
                          <a:spcPts val="0"/>
                        </a:spcAft>
                        <a:buNone/>
                      </a:pPr>
                      <a:r>
                        <a:rPr lang="en-GB"/>
                        <a:t>Top-down or bottom up splitting</a:t>
                      </a:r>
                      <a:endParaRPr/>
                    </a:p>
                  </a:txBody>
                  <a:tcPr marT="91425" marB="91425" marR="91425" marL="91425"/>
                </a:tc>
              </a:tr>
              <a:tr h="381000">
                <a:tc>
                  <a:txBody>
                    <a:bodyPr/>
                    <a:lstStyle/>
                    <a:p>
                      <a:pPr indent="0" lvl="0" marL="0" rtl="0" algn="l">
                        <a:spcBef>
                          <a:spcPts val="0"/>
                        </a:spcBef>
                        <a:spcAft>
                          <a:spcPts val="0"/>
                        </a:spcAft>
                        <a:buNone/>
                      </a:pPr>
                      <a:r>
                        <a:rPr lang="en-GB"/>
                        <a:t>Shape of Clusters</a:t>
                      </a:r>
                      <a:endParaRPr/>
                    </a:p>
                  </a:txBody>
                  <a:tcPr marT="91425" marB="91425" marR="91425" marL="91425">
                    <a:solidFill>
                      <a:srgbClr val="FFFF00">
                        <a:alpha val="19100"/>
                      </a:srgbClr>
                    </a:solidFill>
                  </a:tcPr>
                </a:tc>
                <a:tc>
                  <a:txBody>
                    <a:bodyPr/>
                    <a:lstStyle/>
                    <a:p>
                      <a:pPr indent="0" lvl="0" marL="0" rtl="0" algn="l">
                        <a:spcBef>
                          <a:spcPts val="0"/>
                        </a:spcBef>
                        <a:spcAft>
                          <a:spcPts val="0"/>
                        </a:spcAft>
                        <a:buNone/>
                      </a:pPr>
                      <a:r>
                        <a:rPr lang="en-GB"/>
                        <a:t>Hyper spherical e.g. circle/sphere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91300">
                <a:tc>
                  <a:txBody>
                    <a:bodyPr/>
                    <a:lstStyle/>
                    <a:p>
                      <a:pPr indent="0" lvl="0" marL="0" rtl="0" algn="l">
                        <a:spcBef>
                          <a:spcPts val="0"/>
                        </a:spcBef>
                        <a:spcAft>
                          <a:spcPts val="0"/>
                        </a:spcAft>
                        <a:buNone/>
                      </a:pPr>
                      <a:r>
                        <a:rPr lang="en-GB"/>
                        <a:t>K</a:t>
                      </a:r>
                      <a:endParaRPr/>
                    </a:p>
                  </a:txBody>
                  <a:tcPr marT="91425" marB="91425" marR="91425" marL="91425">
                    <a:solidFill>
                      <a:srgbClr val="FFFF00">
                        <a:alpha val="19100"/>
                      </a:srgbClr>
                    </a:solidFill>
                  </a:tcPr>
                </a:tc>
                <a:tc>
                  <a:txBody>
                    <a:bodyPr/>
                    <a:lstStyle/>
                    <a:p>
                      <a:pPr indent="0" lvl="0" marL="0" rtl="0" algn="l">
                        <a:spcBef>
                          <a:spcPts val="0"/>
                        </a:spcBef>
                        <a:spcAft>
                          <a:spcPts val="0"/>
                        </a:spcAft>
                        <a:buNone/>
                      </a:pPr>
                      <a:r>
                        <a:rPr lang="en-GB"/>
                        <a:t>Requires initial input</a:t>
                      </a:r>
                      <a:endParaRPr/>
                    </a:p>
                  </a:txBody>
                  <a:tcPr marT="91425" marB="91425" marR="91425" marL="91425"/>
                </a:tc>
                <a:tc>
                  <a:txBody>
                    <a:bodyPr/>
                    <a:lstStyle/>
                    <a:p>
                      <a:pPr indent="0" lvl="0" marL="0" rtl="0" algn="l">
                        <a:spcBef>
                          <a:spcPts val="0"/>
                        </a:spcBef>
                        <a:spcAft>
                          <a:spcPts val="0"/>
                        </a:spcAft>
                        <a:buNone/>
                      </a:pPr>
                      <a:r>
                        <a:rPr lang="en-GB"/>
                        <a:t>Can find appropriate k by interpreting dendrogram</a:t>
                      </a:r>
                      <a:endParaRPr/>
                    </a:p>
                  </a:txBody>
                  <a:tcPr marT="91425" marB="91425" marR="91425" marL="91425"/>
                </a:tc>
              </a:tr>
              <a:tr h="591300">
                <a:tc>
                  <a:txBody>
                    <a:bodyPr/>
                    <a:lstStyle/>
                    <a:p>
                      <a:pPr indent="0" lvl="0" marL="0" rtl="0" algn="l">
                        <a:spcBef>
                          <a:spcPts val="0"/>
                        </a:spcBef>
                        <a:spcAft>
                          <a:spcPts val="0"/>
                        </a:spcAft>
                        <a:buNone/>
                      </a:pPr>
                      <a:r>
                        <a:rPr lang="en-GB"/>
                        <a:t>Closeness</a:t>
                      </a:r>
                      <a:endParaRPr/>
                    </a:p>
                  </a:txBody>
                  <a:tcPr marT="91425" marB="91425" marR="91425" marL="91425">
                    <a:solidFill>
                      <a:srgbClr val="FFFF00">
                        <a:alpha val="19100"/>
                      </a:srgbClr>
                    </a:solidFill>
                  </a:tcPr>
                </a:tc>
                <a:tc>
                  <a:txBody>
                    <a:bodyPr/>
                    <a:lstStyle/>
                    <a:p>
                      <a:pPr indent="0" lvl="0" marL="0" rtl="0" algn="l">
                        <a:spcBef>
                          <a:spcPts val="0"/>
                        </a:spcBef>
                        <a:spcAft>
                          <a:spcPts val="0"/>
                        </a:spcAft>
                        <a:buNone/>
                      </a:pPr>
                      <a:r>
                        <a:rPr lang="en-GB"/>
                        <a:t>Data points distance to centroid of cluster</a:t>
                      </a:r>
                      <a:endParaRPr/>
                    </a:p>
                  </a:txBody>
                  <a:tcPr marT="91425" marB="91425" marR="91425" marL="91425"/>
                </a:tc>
                <a:tc>
                  <a:txBody>
                    <a:bodyPr/>
                    <a:lstStyle/>
                    <a:p>
                      <a:pPr indent="0" lvl="0" marL="0" rtl="0" algn="l">
                        <a:spcBef>
                          <a:spcPts val="0"/>
                        </a:spcBef>
                        <a:spcAft>
                          <a:spcPts val="0"/>
                        </a:spcAft>
                        <a:buNone/>
                      </a:pPr>
                      <a:r>
                        <a:rPr lang="en-GB"/>
                        <a:t>Distance between data points/cluster (ie. no centroid)</a:t>
                      </a:r>
                      <a:endParaRPr/>
                    </a:p>
                  </a:txBody>
                  <a:tcPr marT="91425" marB="91425" marR="91425" marL="91425"/>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6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Hierarchical Clustering</a:t>
            </a:r>
            <a:endParaRPr/>
          </a:p>
        </p:txBody>
      </p:sp>
      <p:sp>
        <p:nvSpPr>
          <p:cNvPr id="540" name="Google Shape;540;p65"/>
          <p:cNvSpPr txBox="1"/>
          <p:nvPr>
            <p:ph idx="1" type="body"/>
          </p:nvPr>
        </p:nvSpPr>
        <p:spPr>
          <a:xfrm>
            <a:off x="311700" y="1152475"/>
            <a:ext cx="28485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GB" sz="1200"/>
              <a:t>Results can be displayed on dendrogram</a:t>
            </a:r>
            <a:endParaRPr sz="1200"/>
          </a:p>
          <a:p>
            <a:pPr indent="-304800" lvl="0" marL="457200" rtl="0" algn="l">
              <a:spcBef>
                <a:spcPts val="0"/>
              </a:spcBef>
              <a:spcAft>
                <a:spcPts val="0"/>
              </a:spcAft>
              <a:buSzPts val="1200"/>
              <a:buChar char="●"/>
            </a:pPr>
            <a:r>
              <a:rPr lang="en-GB" sz="1200"/>
              <a:t>Start with 25 data points assigned into separate clusters</a:t>
            </a:r>
            <a:endParaRPr sz="1200"/>
          </a:p>
          <a:p>
            <a:pPr indent="-304800" lvl="0" marL="457200" rtl="0" algn="l">
              <a:spcBef>
                <a:spcPts val="0"/>
              </a:spcBef>
              <a:spcAft>
                <a:spcPts val="0"/>
              </a:spcAft>
              <a:buSzPts val="1200"/>
              <a:buChar char="●"/>
            </a:pPr>
            <a:r>
              <a:rPr lang="en-GB" sz="1200"/>
              <a:t>Height of dendrogram represents distance between 2 clusters in data space</a:t>
            </a:r>
            <a:endParaRPr sz="1200"/>
          </a:p>
          <a:p>
            <a:pPr indent="-304800" lvl="0" marL="457200" rtl="0" algn="l">
              <a:spcBef>
                <a:spcPts val="0"/>
              </a:spcBef>
              <a:spcAft>
                <a:spcPts val="0"/>
              </a:spcAft>
              <a:buSzPts val="1200"/>
              <a:buChar char="●"/>
            </a:pPr>
            <a:r>
              <a:rPr lang="en-GB" sz="1200"/>
              <a:t>Number of clusters: best choice is the number of vertical lines in the dendrogram cut by a horizontal line that can transverse the maximum distance vertically without intersecting a cluster</a:t>
            </a:r>
            <a:endParaRPr sz="1200"/>
          </a:p>
          <a:p>
            <a:pPr indent="-304800" lvl="0" marL="457200" rtl="0" algn="l">
              <a:spcBef>
                <a:spcPts val="0"/>
              </a:spcBef>
              <a:spcAft>
                <a:spcPts val="0"/>
              </a:spcAft>
              <a:buSzPts val="1200"/>
              <a:buChar char="●"/>
            </a:pPr>
            <a:r>
              <a:rPr lang="en-GB" sz="1200"/>
              <a:t>Distance can be calculated by: Euclidean/Manhattan etc</a:t>
            </a:r>
            <a:endParaRPr sz="1200"/>
          </a:p>
        </p:txBody>
      </p:sp>
      <p:pic>
        <p:nvPicPr>
          <p:cNvPr id="541" name="Google Shape;541;p65"/>
          <p:cNvPicPr preferRelativeResize="0"/>
          <p:nvPr/>
        </p:nvPicPr>
        <p:blipFill>
          <a:blip r:embed="rId3">
            <a:alphaModFix/>
          </a:blip>
          <a:stretch>
            <a:fillRect/>
          </a:stretch>
        </p:blipFill>
        <p:spPr>
          <a:xfrm>
            <a:off x="3343975" y="1152475"/>
            <a:ext cx="2848500" cy="2136375"/>
          </a:xfrm>
          <a:prstGeom prst="rect">
            <a:avLst/>
          </a:prstGeom>
          <a:noFill/>
          <a:ln>
            <a:noFill/>
          </a:ln>
        </p:spPr>
      </p:pic>
      <p:pic>
        <p:nvPicPr>
          <p:cNvPr id="542" name="Google Shape;542;p65"/>
          <p:cNvPicPr preferRelativeResize="0"/>
          <p:nvPr/>
        </p:nvPicPr>
        <p:blipFill rotWithShape="1">
          <a:blip r:embed="rId4">
            <a:alphaModFix/>
          </a:blip>
          <a:srcRect b="9649" l="0" r="20886" t="0"/>
          <a:stretch/>
        </p:blipFill>
        <p:spPr>
          <a:xfrm>
            <a:off x="6012675" y="1152475"/>
            <a:ext cx="3131324" cy="223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Proposed DQ Workflow</a:t>
            </a:r>
            <a:endParaRPr/>
          </a:p>
        </p:txBody>
      </p:sp>
      <p:sp>
        <p:nvSpPr>
          <p:cNvPr id="103" name="Google Shape;10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DQ of incomplete dataset</a:t>
            </a:r>
            <a:endParaRPr/>
          </a:p>
          <a:p>
            <a:pPr indent="-342900" lvl="0" marL="457200" rtl="0" algn="l">
              <a:spcBef>
                <a:spcPts val="0"/>
              </a:spcBef>
              <a:spcAft>
                <a:spcPts val="0"/>
              </a:spcAft>
              <a:buSzPts val="1800"/>
              <a:buAutoNum type="arabicPeriod"/>
            </a:pPr>
            <a:r>
              <a:rPr lang="en-GB"/>
              <a:t>EDA of incomplete dataset</a:t>
            </a:r>
            <a:endParaRPr/>
          </a:p>
          <a:p>
            <a:pPr indent="-342900" lvl="0" marL="457200" rtl="0" algn="l">
              <a:spcBef>
                <a:spcPts val="0"/>
              </a:spcBef>
              <a:spcAft>
                <a:spcPts val="0"/>
              </a:spcAft>
              <a:buSzPts val="1800"/>
              <a:buAutoNum type="arabicPeriod"/>
            </a:pPr>
            <a:r>
              <a:rPr lang="en-GB"/>
              <a:t>Determine mechanism of missingness</a:t>
            </a:r>
            <a:endParaRPr/>
          </a:p>
          <a:p>
            <a:pPr indent="-317500" lvl="1" marL="914400" rtl="0" algn="l">
              <a:spcBef>
                <a:spcPts val="0"/>
              </a:spcBef>
              <a:spcAft>
                <a:spcPts val="0"/>
              </a:spcAft>
              <a:buSzPts val="1400"/>
              <a:buAutoNum type="alphaLcPeriod"/>
            </a:pPr>
            <a:r>
              <a:rPr lang="en-GB"/>
              <a:t>Missing Completely at Random (MCAR)</a:t>
            </a:r>
            <a:endParaRPr/>
          </a:p>
          <a:p>
            <a:pPr indent="-317500" lvl="1" marL="914400" rtl="0" algn="l">
              <a:spcBef>
                <a:spcPts val="0"/>
              </a:spcBef>
              <a:spcAft>
                <a:spcPts val="0"/>
              </a:spcAft>
              <a:buSzPts val="1400"/>
              <a:buAutoNum type="alphaLcPeriod"/>
            </a:pPr>
            <a:r>
              <a:rPr lang="en-GB"/>
              <a:t>Missing at Random (MAR)</a:t>
            </a:r>
            <a:endParaRPr/>
          </a:p>
          <a:p>
            <a:pPr indent="-317500" lvl="1" marL="914400" rtl="0" algn="l">
              <a:spcBef>
                <a:spcPts val="0"/>
              </a:spcBef>
              <a:spcAft>
                <a:spcPts val="0"/>
              </a:spcAft>
              <a:buSzPts val="1400"/>
              <a:buAutoNum type="alphaLcPeriod"/>
            </a:pPr>
            <a:r>
              <a:rPr lang="en-GB"/>
              <a:t>Missing not at Random (MNAR)</a:t>
            </a:r>
            <a:endParaRPr/>
          </a:p>
          <a:p>
            <a:pPr indent="-342900" lvl="0" marL="457200" rtl="0" algn="l">
              <a:spcBef>
                <a:spcPts val="0"/>
              </a:spcBef>
              <a:spcAft>
                <a:spcPts val="0"/>
              </a:spcAft>
              <a:buSzPts val="1800"/>
              <a:buAutoNum type="arabicPeriod"/>
            </a:pPr>
            <a:r>
              <a:rPr lang="en-GB"/>
              <a:t>Impute</a:t>
            </a:r>
            <a:endParaRPr/>
          </a:p>
          <a:p>
            <a:pPr indent="-342900" lvl="0" marL="457200" rtl="0" algn="l">
              <a:spcBef>
                <a:spcPts val="0"/>
              </a:spcBef>
              <a:spcAft>
                <a:spcPts val="0"/>
              </a:spcAft>
              <a:buSzPts val="1800"/>
              <a:buAutoNum type="arabicPeriod"/>
            </a:pPr>
            <a:r>
              <a:rPr lang="en-GB"/>
              <a:t>Evaluate imputation 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DQ Framework</a:t>
            </a:r>
            <a:endParaRPr/>
          </a:p>
        </p:txBody>
      </p:sp>
      <p:sp>
        <p:nvSpPr>
          <p:cNvPr id="109" name="Google Shape;10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DQ dimensions</a:t>
            </a:r>
            <a:endParaRPr/>
          </a:p>
          <a:p>
            <a:pPr indent="-342900" lvl="0" marL="457200" rtl="0" algn="l">
              <a:spcBef>
                <a:spcPts val="0"/>
              </a:spcBef>
              <a:spcAft>
                <a:spcPts val="0"/>
              </a:spcAft>
              <a:buSzPts val="1800"/>
              <a:buAutoNum type="arabicPeriod"/>
            </a:pPr>
            <a:r>
              <a:rPr lang="en-GB"/>
              <a:t>DQ dashboard to show current state vs desired state</a:t>
            </a:r>
            <a:endParaRPr/>
          </a:p>
          <a:p>
            <a:pPr indent="-342900" lvl="0" marL="457200" rtl="0" algn="l">
              <a:spcBef>
                <a:spcPts val="0"/>
              </a:spcBef>
              <a:spcAft>
                <a:spcPts val="0"/>
              </a:spcAft>
              <a:buSzPts val="1800"/>
              <a:buAutoNum type="arabicPeriod"/>
            </a:pPr>
            <a:r>
              <a:rPr lang="en-GB"/>
              <a:t>Scorecard to compare DQ over time + track progress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DQ Framework</a:t>
            </a:r>
            <a:endParaRPr/>
          </a:p>
        </p:txBody>
      </p:sp>
      <p:sp>
        <p:nvSpPr>
          <p:cNvPr id="115" name="Google Shape;115;p20"/>
          <p:cNvSpPr txBox="1"/>
          <p:nvPr>
            <p:ph idx="1" type="body"/>
          </p:nvPr>
        </p:nvSpPr>
        <p:spPr>
          <a:xfrm>
            <a:off x="311700" y="1152475"/>
            <a:ext cx="3863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Tons of different frameworks out there; generally measures same few things</a:t>
            </a:r>
            <a:endParaRPr/>
          </a:p>
        </p:txBody>
      </p:sp>
      <p:pic>
        <p:nvPicPr>
          <p:cNvPr id="116" name="Google Shape;116;p20"/>
          <p:cNvPicPr preferRelativeResize="0"/>
          <p:nvPr/>
        </p:nvPicPr>
        <p:blipFill>
          <a:blip r:embed="rId3">
            <a:alphaModFix/>
          </a:blip>
          <a:stretch>
            <a:fillRect/>
          </a:stretch>
        </p:blipFill>
        <p:spPr>
          <a:xfrm>
            <a:off x="4357025" y="0"/>
            <a:ext cx="4802897" cy="5045423"/>
          </a:xfrm>
          <a:prstGeom prst="rect">
            <a:avLst/>
          </a:prstGeom>
          <a:noFill/>
          <a:ln>
            <a:noFill/>
          </a:ln>
        </p:spPr>
      </p:pic>
      <p:pic>
        <p:nvPicPr>
          <p:cNvPr id="117" name="Google Shape;117;p20"/>
          <p:cNvPicPr preferRelativeResize="0"/>
          <p:nvPr/>
        </p:nvPicPr>
        <p:blipFill>
          <a:blip r:embed="rId4">
            <a:alphaModFix/>
          </a:blip>
          <a:stretch>
            <a:fillRect/>
          </a:stretch>
        </p:blipFill>
        <p:spPr>
          <a:xfrm>
            <a:off x="499038" y="2244225"/>
            <a:ext cx="3489025" cy="26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DQ Framework</a:t>
            </a:r>
            <a:endParaRPr/>
          </a:p>
        </p:txBody>
      </p:sp>
      <p:pic>
        <p:nvPicPr>
          <p:cNvPr id="123" name="Google Shape;123;p21"/>
          <p:cNvPicPr preferRelativeResize="0"/>
          <p:nvPr/>
        </p:nvPicPr>
        <p:blipFill>
          <a:blip r:embed="rId3">
            <a:alphaModFix/>
          </a:blip>
          <a:stretch>
            <a:fillRect/>
          </a:stretch>
        </p:blipFill>
        <p:spPr>
          <a:xfrm>
            <a:off x="311688" y="1017450"/>
            <a:ext cx="3582925" cy="3588847"/>
          </a:xfrm>
          <a:prstGeom prst="rect">
            <a:avLst/>
          </a:prstGeom>
          <a:noFill/>
          <a:ln>
            <a:noFill/>
          </a:ln>
        </p:spPr>
      </p:pic>
      <p:pic>
        <p:nvPicPr>
          <p:cNvPr id="124" name="Google Shape;124;p21"/>
          <p:cNvPicPr preferRelativeResize="0"/>
          <p:nvPr/>
        </p:nvPicPr>
        <p:blipFill>
          <a:blip r:embed="rId4">
            <a:alphaModFix/>
          </a:blip>
          <a:stretch>
            <a:fillRect/>
          </a:stretch>
        </p:blipFill>
        <p:spPr>
          <a:xfrm>
            <a:off x="3894612" y="1017450"/>
            <a:ext cx="4944587" cy="2067407"/>
          </a:xfrm>
          <a:prstGeom prst="rect">
            <a:avLst/>
          </a:prstGeom>
          <a:noFill/>
          <a:ln>
            <a:noFill/>
          </a:ln>
        </p:spPr>
      </p:pic>
      <p:pic>
        <p:nvPicPr>
          <p:cNvPr id="125" name="Google Shape;125;p21"/>
          <p:cNvPicPr preferRelativeResize="0"/>
          <p:nvPr/>
        </p:nvPicPr>
        <p:blipFill>
          <a:blip r:embed="rId5">
            <a:alphaModFix/>
          </a:blip>
          <a:stretch>
            <a:fillRect/>
          </a:stretch>
        </p:blipFill>
        <p:spPr>
          <a:xfrm>
            <a:off x="3894612" y="3084857"/>
            <a:ext cx="3425313" cy="17538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