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C1D9DF-DCC1-4A53-8903-B6F40A6D20A5}">
  <a:tblStyle styleId="{5DC1D9DF-DCC1-4A53-8903-B6F40A6D20A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ba2b77f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ba2b77f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ba2b77f2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ba2b77f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b9fed71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b9fed71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6721184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6721184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296033929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296033929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6721184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6721184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2cea2b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2cea2b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chemeClr val="dk1"/>
              </a:solidFill>
              <a:highlight>
                <a:schemeClr val="lt1"/>
              </a:highlight>
              <a:latin typeface="Trebuchet MS"/>
              <a:ea typeface="Trebuchet MS"/>
              <a:cs typeface="Trebuchet MS"/>
              <a:sym typeface="Trebuchet M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6721184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6721184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6afcadf9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6afcadf9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ba2b77f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ba2b77f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6721184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672118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2de844c5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2de844c5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296033929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296033929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ba2b77f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ba2b77f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9fed7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b9fed7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b9fed71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b9fed71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b9fed71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b9fed71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a2b77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a2b77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a2b77f2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a2b77f2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da0fb5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da0fb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Gc5J6tSyY9otlCyVkI_6p-Q__qvCGG8h/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drive.google.com/file/d/18C__PAox2IdPye__OeCBdQu1-Ek4XNWD/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jp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01500" y="442375"/>
            <a:ext cx="57747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1979">
              <a:latin typeface="Arial"/>
              <a:ea typeface="Arial"/>
              <a:cs typeface="Arial"/>
              <a:sym typeface="Arial"/>
            </a:endParaRPr>
          </a:p>
          <a:p>
            <a:pPr indent="0" lvl="0" marL="0" rtl="0" algn="ctr">
              <a:spcBef>
                <a:spcPts val="0"/>
              </a:spcBef>
              <a:spcAft>
                <a:spcPts val="0"/>
              </a:spcAft>
              <a:buSzPts val="990"/>
              <a:buNone/>
            </a:pPr>
            <a:r>
              <a:rPr b="1" lang="en" sz="1979">
                <a:latin typeface="Arial"/>
                <a:ea typeface="Arial"/>
                <a:cs typeface="Arial"/>
                <a:sym typeface="Arial"/>
              </a:rPr>
              <a:t>Autonomous Drone Navigation for </a:t>
            </a:r>
            <a:endParaRPr b="1" sz="1979">
              <a:latin typeface="Arial"/>
              <a:ea typeface="Arial"/>
              <a:cs typeface="Arial"/>
              <a:sym typeface="Arial"/>
            </a:endParaRPr>
          </a:p>
          <a:p>
            <a:pPr indent="0" lvl="0" marL="0" rtl="0" algn="ctr">
              <a:spcBef>
                <a:spcPts val="0"/>
              </a:spcBef>
              <a:spcAft>
                <a:spcPts val="0"/>
              </a:spcAft>
              <a:buSzPts val="990"/>
              <a:buNone/>
            </a:pPr>
            <a:r>
              <a:rPr b="1" lang="en" sz="1979">
                <a:latin typeface="Arial"/>
                <a:ea typeface="Arial"/>
                <a:cs typeface="Arial"/>
                <a:sym typeface="Arial"/>
              </a:rPr>
              <a:t>Extended Cellular Reception During Disaster Relief Operations</a:t>
            </a:r>
            <a:endParaRPr b="1" sz="1979">
              <a:latin typeface="Arial"/>
              <a:ea typeface="Arial"/>
              <a:cs typeface="Arial"/>
              <a:sym typeface="Arial"/>
            </a:endParaRPr>
          </a:p>
          <a:p>
            <a:pPr indent="0" lvl="0" marL="0" rtl="0" algn="ctr">
              <a:spcBef>
                <a:spcPts val="0"/>
              </a:spcBef>
              <a:spcAft>
                <a:spcPts val="0"/>
              </a:spcAft>
              <a:buSzPts val="990"/>
              <a:buNone/>
            </a:pPr>
            <a:r>
              <a:t/>
            </a:r>
            <a:endParaRPr b="1" sz="1979">
              <a:latin typeface="Arial"/>
              <a:ea typeface="Arial"/>
              <a:cs typeface="Arial"/>
              <a:sym typeface="Arial"/>
            </a:endParaRPr>
          </a:p>
          <a:p>
            <a:pPr indent="0" lvl="0" marL="0" rtl="0" algn="ctr">
              <a:spcBef>
                <a:spcPts val="0"/>
              </a:spcBef>
              <a:spcAft>
                <a:spcPts val="0"/>
              </a:spcAft>
              <a:buSzPts val="990"/>
              <a:buNone/>
            </a:pPr>
            <a:r>
              <a:t/>
            </a:r>
            <a:endParaRPr sz="1180">
              <a:latin typeface="Arial"/>
              <a:ea typeface="Arial"/>
              <a:cs typeface="Arial"/>
              <a:sym typeface="Arial"/>
            </a:endParaRPr>
          </a:p>
        </p:txBody>
      </p:sp>
      <p:sp>
        <p:nvSpPr>
          <p:cNvPr id="135" name="Google Shape;135;p13"/>
          <p:cNvSpPr txBox="1"/>
          <p:nvPr>
            <p:ph idx="1" type="subTitle"/>
          </p:nvPr>
        </p:nvSpPr>
        <p:spPr>
          <a:xfrm>
            <a:off x="3753500" y="2263975"/>
            <a:ext cx="3470700" cy="1504800"/>
          </a:xfrm>
          <a:prstGeom prst="rect">
            <a:avLst/>
          </a:prstGeom>
        </p:spPr>
        <p:txBody>
          <a:bodyPr anchorCtr="0" anchor="t" bIns="91425" lIns="91425" spcFirstLastPara="1" rIns="91425" wrap="square" tIns="91425">
            <a:noAutofit/>
          </a:bodyPr>
          <a:lstStyle/>
          <a:p>
            <a:pPr indent="0" lvl="0" marL="0" rtl="0" algn="ctr">
              <a:lnSpc>
                <a:spcPct val="105000"/>
              </a:lnSpc>
              <a:spcBef>
                <a:spcPts val="400"/>
              </a:spcBef>
              <a:spcAft>
                <a:spcPts val="0"/>
              </a:spcAft>
              <a:buSzPts val="275"/>
              <a:buNone/>
            </a:pPr>
            <a:r>
              <a:rPr lang="en" sz="1375" u="sng">
                <a:latin typeface="Arial"/>
                <a:ea typeface="Arial"/>
                <a:cs typeface="Arial"/>
                <a:sym typeface="Arial"/>
              </a:rPr>
              <a:t>Contributors:</a:t>
            </a:r>
            <a:endParaRPr sz="1375" u="sng">
              <a:latin typeface="Arial"/>
              <a:ea typeface="Arial"/>
              <a:cs typeface="Arial"/>
              <a:sym typeface="Arial"/>
            </a:endParaRPr>
          </a:p>
          <a:p>
            <a:pPr indent="0" lvl="0" marL="0" rtl="0" algn="ctr">
              <a:lnSpc>
                <a:spcPct val="105000"/>
              </a:lnSpc>
              <a:spcBef>
                <a:spcPts val="600"/>
              </a:spcBef>
              <a:spcAft>
                <a:spcPts val="0"/>
              </a:spcAft>
              <a:buSzPts val="275"/>
              <a:buNone/>
            </a:pPr>
            <a:r>
              <a:rPr lang="en" sz="1375">
                <a:latin typeface="Arial"/>
                <a:ea typeface="Arial"/>
                <a:cs typeface="Arial"/>
                <a:sym typeface="Arial"/>
              </a:rPr>
              <a:t>Debbie Liske</a:t>
            </a:r>
            <a:endParaRPr sz="1375">
              <a:latin typeface="Arial"/>
              <a:ea typeface="Arial"/>
              <a:cs typeface="Arial"/>
              <a:sym typeface="Arial"/>
            </a:endParaRPr>
          </a:p>
          <a:p>
            <a:pPr indent="0" lvl="0" marL="0" rtl="0" algn="ctr">
              <a:lnSpc>
                <a:spcPct val="105000"/>
              </a:lnSpc>
              <a:spcBef>
                <a:spcPts val="600"/>
              </a:spcBef>
              <a:spcAft>
                <a:spcPts val="0"/>
              </a:spcAft>
              <a:buSzPts val="275"/>
              <a:buNone/>
            </a:pPr>
            <a:r>
              <a:rPr lang="en" sz="1375">
                <a:latin typeface="Arial"/>
                <a:ea typeface="Arial"/>
                <a:cs typeface="Arial"/>
                <a:sym typeface="Arial"/>
              </a:rPr>
              <a:t>Matthew Parker</a:t>
            </a:r>
            <a:endParaRPr sz="1375">
              <a:latin typeface="Arial"/>
              <a:ea typeface="Arial"/>
              <a:cs typeface="Arial"/>
              <a:sym typeface="Arial"/>
            </a:endParaRPr>
          </a:p>
          <a:p>
            <a:pPr indent="0" lvl="0" marL="0" rtl="0" algn="ctr">
              <a:lnSpc>
                <a:spcPct val="105000"/>
              </a:lnSpc>
              <a:spcBef>
                <a:spcPts val="600"/>
              </a:spcBef>
              <a:spcAft>
                <a:spcPts val="0"/>
              </a:spcAft>
              <a:buSzPts val="275"/>
              <a:buNone/>
            </a:pPr>
            <a:r>
              <a:rPr lang="en" sz="1375">
                <a:latin typeface="Arial"/>
                <a:ea typeface="Arial"/>
                <a:cs typeface="Arial"/>
                <a:sym typeface="Arial"/>
              </a:rPr>
              <a:t>Teena Thankachan</a:t>
            </a:r>
            <a:endParaRPr sz="1375">
              <a:latin typeface="Arial"/>
              <a:ea typeface="Arial"/>
              <a:cs typeface="Arial"/>
              <a:sym typeface="Arial"/>
            </a:endParaRPr>
          </a:p>
          <a:p>
            <a:pPr indent="0" lvl="0" marL="0" rtl="0" algn="ctr">
              <a:lnSpc>
                <a:spcPct val="105000"/>
              </a:lnSpc>
              <a:spcBef>
                <a:spcPts val="600"/>
              </a:spcBef>
              <a:spcAft>
                <a:spcPts val="0"/>
              </a:spcAft>
              <a:buSzPts val="275"/>
              <a:buNone/>
            </a:pPr>
            <a:r>
              <a:t/>
            </a:r>
            <a:endParaRPr sz="1375">
              <a:latin typeface="Arial"/>
              <a:ea typeface="Arial"/>
              <a:cs typeface="Arial"/>
              <a:sym typeface="Arial"/>
            </a:endParaRPr>
          </a:p>
          <a:p>
            <a:pPr indent="0" lvl="0" marL="0" rtl="0" algn="l">
              <a:lnSpc>
                <a:spcPct val="90000"/>
              </a:lnSpc>
              <a:spcBef>
                <a:spcPts val="600"/>
              </a:spcBef>
              <a:spcAft>
                <a:spcPts val="0"/>
              </a:spcAft>
              <a:buSzPts val="275"/>
              <a:buNone/>
            </a:pPr>
            <a:r>
              <a:t/>
            </a:r>
            <a:endParaRPr sz="1325"/>
          </a:p>
        </p:txBody>
      </p:sp>
      <p:sp>
        <p:nvSpPr>
          <p:cNvPr id="136" name="Google Shape;136;p13"/>
          <p:cNvSpPr txBox="1"/>
          <p:nvPr/>
        </p:nvSpPr>
        <p:spPr>
          <a:xfrm>
            <a:off x="1010800" y="4575100"/>
            <a:ext cx="7624800" cy="411600"/>
          </a:xfrm>
          <a:prstGeom prst="rect">
            <a:avLst/>
          </a:prstGeom>
          <a:noFill/>
          <a:ln>
            <a:noFill/>
          </a:ln>
        </p:spPr>
        <p:txBody>
          <a:bodyPr anchorCtr="0" anchor="t" bIns="91425" lIns="91425" spcFirstLastPara="1" rIns="91425" wrap="square" tIns="91425">
            <a:spAutoFit/>
          </a:bodyPr>
          <a:lstStyle/>
          <a:p>
            <a:pPr indent="0" lvl="0" marL="0" rtl="0" algn="ctr">
              <a:lnSpc>
                <a:spcPct val="105000"/>
              </a:lnSpc>
              <a:spcBef>
                <a:spcPts val="400"/>
              </a:spcBef>
              <a:spcAft>
                <a:spcPts val="600"/>
              </a:spcAft>
              <a:buNone/>
            </a:pPr>
            <a:r>
              <a:rPr lang="en" sz="1475">
                <a:solidFill>
                  <a:schemeClr val="lt1"/>
                </a:solidFill>
              </a:rPr>
              <a:t>Sprint</a:t>
            </a:r>
            <a:r>
              <a:rPr lang="en" sz="1475">
                <a:solidFill>
                  <a:schemeClr val="lt1"/>
                </a:solidFill>
              </a:rPr>
              <a:t> 2022 DGMD E-17 - Harvard Extension School - May 9,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112625" y="40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Extend to Drone Camera</a:t>
            </a:r>
            <a:endParaRPr/>
          </a:p>
        </p:txBody>
      </p:sp>
      <p:sp>
        <p:nvSpPr>
          <p:cNvPr id="202" name="Google Shape;202;p22"/>
          <p:cNvSpPr txBox="1"/>
          <p:nvPr>
            <p:ph idx="1" type="body"/>
          </p:nvPr>
        </p:nvSpPr>
        <p:spPr>
          <a:xfrm>
            <a:off x="1247075" y="559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To test the code example in simulation, take the following steps: </a:t>
            </a:r>
            <a:endParaRPr sz="1600"/>
          </a:p>
          <a:p>
            <a:pPr indent="-330200" lvl="0" marL="457200" rtl="0" algn="l">
              <a:spcBef>
                <a:spcPts val="1200"/>
              </a:spcBef>
              <a:spcAft>
                <a:spcPts val="0"/>
              </a:spcAft>
              <a:buSzPts val="1600"/>
              <a:buAutoNum type="arabicPeriod"/>
            </a:pPr>
            <a:r>
              <a:rPr lang="en" sz="1600"/>
              <a:t>Use install_run_simmulation.md to install PX4 STIL,MAXSDK-python ,QGroundControl </a:t>
            </a:r>
            <a:endParaRPr sz="1600"/>
          </a:p>
          <a:p>
            <a:pPr indent="-330200" lvl="0" marL="457200" rtl="0" algn="l">
              <a:spcBef>
                <a:spcPts val="0"/>
              </a:spcBef>
              <a:spcAft>
                <a:spcPts val="0"/>
              </a:spcAft>
              <a:buSzPts val="1600"/>
              <a:buAutoNum type="arabicPeriod"/>
            </a:pPr>
            <a:r>
              <a:rPr lang="en" sz="1600"/>
              <a:t>Run the PX4 &amp; Gazebo, or PX4 &amp; JMAVSim simulator. </a:t>
            </a:r>
            <a:endParaRPr sz="1600"/>
          </a:p>
          <a:p>
            <a:pPr indent="-330200" lvl="0" marL="457200" rtl="0" algn="l">
              <a:spcBef>
                <a:spcPts val="0"/>
              </a:spcBef>
              <a:spcAft>
                <a:spcPts val="0"/>
              </a:spcAft>
              <a:buSzPts val="1600"/>
              <a:buAutoNum type="arabicPeriod"/>
            </a:pPr>
            <a:r>
              <a:rPr lang="en" sz="1600"/>
              <a:t>Open QGroundControl. </a:t>
            </a:r>
            <a:endParaRPr sz="1600"/>
          </a:p>
          <a:p>
            <a:pPr indent="-330200" lvl="0" marL="457200" rtl="0" algn="l">
              <a:spcBef>
                <a:spcPts val="0"/>
              </a:spcBef>
              <a:spcAft>
                <a:spcPts val="0"/>
              </a:spcAft>
              <a:buSzPts val="1600"/>
              <a:buAutoNum type="arabicPeriod"/>
            </a:pPr>
            <a:r>
              <a:rPr lang="en" sz="1600"/>
              <a:t> Execute track_and_follow.py script.</a:t>
            </a:r>
            <a:endParaRPr sz="1600"/>
          </a:p>
        </p:txBody>
      </p:sp>
      <p:pic>
        <p:nvPicPr>
          <p:cNvPr id="203" name="Google Shape;203;p22"/>
          <p:cNvPicPr preferRelativeResize="0"/>
          <p:nvPr/>
        </p:nvPicPr>
        <p:blipFill>
          <a:blip r:embed="rId3">
            <a:alphaModFix/>
          </a:blip>
          <a:stretch>
            <a:fillRect/>
          </a:stretch>
        </p:blipFill>
        <p:spPr>
          <a:xfrm>
            <a:off x="5326500" y="2452725"/>
            <a:ext cx="3009900" cy="2495550"/>
          </a:xfrm>
          <a:prstGeom prst="rect">
            <a:avLst/>
          </a:prstGeom>
          <a:noFill/>
          <a:ln>
            <a:noFill/>
          </a:ln>
        </p:spPr>
      </p:pic>
      <p:pic>
        <p:nvPicPr>
          <p:cNvPr id="204" name="Google Shape;204;p22"/>
          <p:cNvPicPr preferRelativeResize="0"/>
          <p:nvPr/>
        </p:nvPicPr>
        <p:blipFill>
          <a:blip r:embed="rId4">
            <a:alphaModFix/>
          </a:blip>
          <a:stretch>
            <a:fillRect/>
          </a:stretch>
        </p:blipFill>
        <p:spPr>
          <a:xfrm>
            <a:off x="828450" y="2544213"/>
            <a:ext cx="4266600" cy="231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Video</a:t>
            </a:r>
            <a:endParaRPr/>
          </a:p>
        </p:txBody>
      </p:sp>
      <p:pic>
        <p:nvPicPr>
          <p:cNvPr id="210" name="Google Shape;210;p23" title="Tracking and Detecting Autonomous Drones.mp4">
            <a:hlinkClick r:id="rId3"/>
          </p:cNvPr>
          <p:cNvPicPr preferRelativeResize="0"/>
          <p:nvPr/>
        </p:nvPicPr>
        <p:blipFill>
          <a:blip r:embed="rId4">
            <a:alphaModFix/>
          </a:blip>
          <a:stretch>
            <a:fillRect/>
          </a:stretch>
        </p:blipFill>
        <p:spPr>
          <a:xfrm>
            <a:off x="1151300" y="956925"/>
            <a:ext cx="7490975" cy="390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600"/>
              <a:t>Final Project Drone Advancements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Motivations</a:t>
            </a:r>
            <a:endParaRPr/>
          </a:p>
        </p:txBody>
      </p:sp>
      <p:sp>
        <p:nvSpPr>
          <p:cNvPr id="221" name="Google Shape;221;p25"/>
          <p:cNvSpPr txBox="1"/>
          <p:nvPr>
            <p:ph idx="1" type="body"/>
          </p:nvPr>
        </p:nvSpPr>
        <p:spPr>
          <a:xfrm>
            <a:off x="1297500" y="11699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Roughly 6,800 natural disasters take place every year, around the globe [1].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During those events, cellular communication services may be disrupted and people affected by the disaster may not have an ability to reach out for help.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This project aims to utilize a drone which would, in theory, contain a small mounted cell site that can fly autonomously to a disaster region where towers, or smaller cell sites have been damaged by storms. This would enable more coverage for first responders or those directly affected by the storm who are without (or with poor) cellular service.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p:txBody>
      </p:sp>
      <p:sp>
        <p:nvSpPr>
          <p:cNvPr id="227" name="Google Shape;227;p26"/>
          <p:cNvSpPr txBox="1"/>
          <p:nvPr/>
        </p:nvSpPr>
        <p:spPr>
          <a:xfrm>
            <a:off x="1074650" y="1160325"/>
            <a:ext cx="7562400" cy="2258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400"/>
              </a:spcBef>
              <a:spcAft>
                <a:spcPts val="0"/>
              </a:spcAft>
              <a:buClr>
                <a:schemeClr val="lt1"/>
              </a:buClr>
              <a:buSzPts val="1700"/>
              <a:buChar char="●"/>
            </a:pPr>
            <a:r>
              <a:rPr lang="en" sz="1700">
                <a:solidFill>
                  <a:schemeClr val="lt1"/>
                </a:solidFill>
              </a:rPr>
              <a:t>Implement a real-time, deep learning Computer Vision algorithm utilizing an autonomous drone camera</a:t>
            </a:r>
            <a:endParaRPr sz="1700">
              <a:solidFill>
                <a:schemeClr val="lt1"/>
              </a:solidFill>
            </a:endParaRPr>
          </a:p>
          <a:p>
            <a:pPr indent="0" lvl="0" marL="457200" rtl="0" algn="l">
              <a:lnSpc>
                <a:spcPct val="115000"/>
              </a:lnSpc>
              <a:spcBef>
                <a:spcPts val="600"/>
              </a:spcBef>
              <a:spcAft>
                <a:spcPts val="0"/>
              </a:spcAft>
              <a:buNone/>
            </a:pPr>
            <a:r>
              <a:t/>
            </a:r>
            <a:endParaRPr sz="1700">
              <a:solidFill>
                <a:schemeClr val="lt1"/>
              </a:solidFill>
            </a:endParaRPr>
          </a:p>
          <a:p>
            <a:pPr indent="-336550" lvl="0" marL="457200" rtl="0" algn="l">
              <a:lnSpc>
                <a:spcPct val="115000"/>
              </a:lnSpc>
              <a:spcBef>
                <a:spcPts val="600"/>
              </a:spcBef>
              <a:spcAft>
                <a:spcPts val="0"/>
              </a:spcAft>
              <a:buClr>
                <a:schemeClr val="lt1"/>
              </a:buClr>
              <a:buSzPts val="1700"/>
              <a:buChar char="●"/>
            </a:pPr>
            <a:r>
              <a:rPr lang="en" sz="1700">
                <a:solidFill>
                  <a:schemeClr val="lt1"/>
                </a:solidFill>
              </a:rPr>
              <a:t>Navigate obstacles on a closed, indoor test track</a:t>
            </a:r>
            <a:endParaRPr sz="1700">
              <a:solidFill>
                <a:schemeClr val="lt1"/>
              </a:solidFill>
            </a:endParaRPr>
          </a:p>
          <a:p>
            <a:pPr indent="0" lvl="0" marL="457200" rtl="0" algn="l">
              <a:lnSpc>
                <a:spcPct val="115000"/>
              </a:lnSpc>
              <a:spcBef>
                <a:spcPts val="600"/>
              </a:spcBef>
              <a:spcAft>
                <a:spcPts val="0"/>
              </a:spcAft>
              <a:buNone/>
            </a:pPr>
            <a:r>
              <a:t/>
            </a:r>
            <a:endParaRPr sz="1700">
              <a:solidFill>
                <a:schemeClr val="lt1"/>
              </a:solidFill>
            </a:endParaRPr>
          </a:p>
          <a:p>
            <a:pPr indent="-336550" lvl="0" marL="457200" rtl="0" algn="l">
              <a:lnSpc>
                <a:spcPct val="115000"/>
              </a:lnSpc>
              <a:spcBef>
                <a:spcPts val="600"/>
              </a:spcBef>
              <a:spcAft>
                <a:spcPts val="0"/>
              </a:spcAft>
              <a:buClr>
                <a:schemeClr val="lt1"/>
              </a:buClr>
              <a:buSzPts val="1700"/>
              <a:buChar char="●"/>
            </a:pPr>
            <a:r>
              <a:rPr lang="en" sz="1700">
                <a:solidFill>
                  <a:schemeClr val="lt1"/>
                </a:solidFill>
              </a:rPr>
              <a:t>Land safely on a designated target</a:t>
            </a:r>
            <a:endParaRPr sz="17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Details</a:t>
            </a:r>
            <a:endParaRPr/>
          </a:p>
        </p:txBody>
      </p:sp>
      <p:sp>
        <p:nvSpPr>
          <p:cNvPr id="233" name="Google Shape;23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More information is outlined in a separate XMind file which covers</a:t>
            </a:r>
            <a:endParaRPr sz="1600"/>
          </a:p>
          <a:p>
            <a:pPr indent="-330200" lvl="0" marL="457200" rtl="0" algn="l">
              <a:spcBef>
                <a:spcPts val="1200"/>
              </a:spcBef>
              <a:spcAft>
                <a:spcPts val="0"/>
              </a:spcAft>
              <a:buSzPts val="1600"/>
              <a:buChar char="●"/>
            </a:pPr>
            <a:r>
              <a:rPr lang="en" sz="1600"/>
              <a:t>Project background</a:t>
            </a:r>
            <a:endParaRPr sz="1600"/>
          </a:p>
          <a:p>
            <a:pPr indent="-330200" lvl="0" marL="457200" rtl="0" algn="l">
              <a:spcBef>
                <a:spcPts val="0"/>
              </a:spcBef>
              <a:spcAft>
                <a:spcPts val="0"/>
              </a:spcAft>
              <a:buSzPts val="1600"/>
              <a:buChar char="●"/>
            </a:pPr>
            <a:r>
              <a:rPr lang="en" sz="1600"/>
              <a:t>Deep learning algorithm Design</a:t>
            </a:r>
            <a:endParaRPr sz="1600"/>
          </a:p>
          <a:p>
            <a:pPr indent="-330200" lvl="0" marL="457200" rtl="0" algn="l">
              <a:spcBef>
                <a:spcPts val="0"/>
              </a:spcBef>
              <a:spcAft>
                <a:spcPts val="0"/>
              </a:spcAft>
              <a:buSzPts val="1600"/>
              <a:buChar char="●"/>
            </a:pPr>
            <a:r>
              <a:rPr lang="en" sz="1600"/>
              <a:t>Collaboration efforts to create code</a:t>
            </a:r>
            <a:endParaRPr sz="1600"/>
          </a:p>
          <a:p>
            <a:pPr indent="-330200" lvl="0" marL="457200" rtl="0" algn="l">
              <a:spcBef>
                <a:spcPts val="0"/>
              </a:spcBef>
              <a:spcAft>
                <a:spcPts val="0"/>
              </a:spcAft>
              <a:buSzPts val="1600"/>
              <a:buChar char="●"/>
            </a:pPr>
            <a:r>
              <a:rPr lang="en" sz="1600"/>
              <a:t>Results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00">
                <a:latin typeface="Lato"/>
                <a:ea typeface="Lato"/>
                <a:cs typeface="Lato"/>
                <a:sym typeface="Lato"/>
              </a:rPr>
              <a:t>Demo Video</a:t>
            </a:r>
            <a:endParaRPr sz="2300">
              <a:latin typeface="Lato"/>
              <a:ea typeface="Lato"/>
              <a:cs typeface="Lato"/>
              <a:sym typeface="Lato"/>
            </a:endParaRPr>
          </a:p>
          <a:p>
            <a:pPr indent="0" lvl="0" marL="0" rtl="0" algn="l">
              <a:spcBef>
                <a:spcPts val="1200"/>
              </a:spcBef>
              <a:spcAft>
                <a:spcPts val="0"/>
              </a:spcAft>
              <a:buNone/>
            </a:pPr>
            <a:r>
              <a:t/>
            </a:r>
            <a:endParaRPr b="1" sz="2300">
              <a:latin typeface="Lato"/>
              <a:ea typeface="Lato"/>
              <a:cs typeface="Lato"/>
              <a:sym typeface="Lato"/>
            </a:endParaRPr>
          </a:p>
        </p:txBody>
      </p:sp>
      <p:pic>
        <p:nvPicPr>
          <p:cNvPr id="239" name="Google Shape;239;p28" title="liske_deeppilot_demo.mp4">
            <a:hlinkClick r:id="rId3"/>
          </p:cNvPr>
          <p:cNvPicPr preferRelativeResize="0"/>
          <p:nvPr/>
        </p:nvPicPr>
        <p:blipFill>
          <a:blip r:embed="rId4">
            <a:alphaModFix/>
          </a:blip>
          <a:stretch>
            <a:fillRect/>
          </a:stretch>
        </p:blipFill>
        <p:spPr>
          <a:xfrm>
            <a:off x="1222725" y="956925"/>
            <a:ext cx="7733525" cy="388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600"/>
              <a:t>Challenges and Future Work</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Challenges</a:t>
            </a:r>
            <a:endParaRPr/>
          </a:p>
        </p:txBody>
      </p:sp>
      <p:sp>
        <p:nvSpPr>
          <p:cNvPr id="250" name="Google Shape;250;p30"/>
          <p:cNvSpPr txBox="1"/>
          <p:nvPr>
            <p:ph idx="1" type="body"/>
          </p:nvPr>
        </p:nvSpPr>
        <p:spPr>
          <a:xfrm>
            <a:off x="1297500" y="1217550"/>
            <a:ext cx="7038900" cy="3261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600">
                <a:latin typeface="Roboto"/>
                <a:ea typeface="Roboto"/>
                <a:cs typeface="Roboto"/>
                <a:sym typeface="Roboto"/>
              </a:rPr>
              <a:t>Issues with ROS version incompatibility</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There are multiple generations of ROS software, each of which is not directly compatible </a:t>
            </a:r>
            <a:r>
              <a:rPr lang="en" sz="1600">
                <a:latin typeface="Roboto"/>
                <a:ea typeface="Roboto"/>
                <a:cs typeface="Roboto"/>
                <a:sym typeface="Roboto"/>
              </a:rPr>
              <a:t>with</a:t>
            </a:r>
            <a:r>
              <a:rPr lang="en" sz="1600">
                <a:latin typeface="Roboto"/>
                <a:ea typeface="Roboto"/>
                <a:cs typeface="Roboto"/>
                <a:sym typeface="Roboto"/>
              </a:rPr>
              <a:t> code syntax.</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This caused issues by attempting to extend a ROS program built in an earlier version for this project</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The only drones capable of running deep learning code and ROS are expensive (&gt;$1500 USD) which was not feasible for this course</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Therefore, focus was placed on simulation only</a:t>
            </a:r>
            <a:endParaRPr sz="1600">
              <a:latin typeface="Roboto"/>
              <a:ea typeface="Roboto"/>
              <a:cs typeface="Roboto"/>
              <a:sym typeface="Roboto"/>
            </a:endParaRPr>
          </a:p>
          <a:p>
            <a:pPr indent="0" lvl="0" marL="457200" rtl="0" algn="l">
              <a:spcBef>
                <a:spcPts val="1000"/>
              </a:spcBef>
              <a:spcAft>
                <a:spcPts val="1000"/>
              </a:spcAft>
              <a:buNone/>
            </a:pPr>
            <a:r>
              <a:t/>
            </a:r>
            <a:endParaRPr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Development Objectives</a:t>
            </a:r>
            <a:endParaRPr/>
          </a:p>
        </p:txBody>
      </p:sp>
      <p:sp>
        <p:nvSpPr>
          <p:cNvPr id="256" name="Google Shape;256;p31"/>
          <p:cNvSpPr txBox="1"/>
          <p:nvPr>
            <p:ph idx="1" type="body"/>
          </p:nvPr>
        </p:nvSpPr>
        <p:spPr>
          <a:xfrm>
            <a:off x="1297500" y="1550975"/>
            <a:ext cx="7038900" cy="2911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sz="1800"/>
              <a:t>Get drone system fully functional using software simulator to test and optimize computer vision algorithms</a:t>
            </a:r>
            <a:endParaRPr sz="1800"/>
          </a:p>
          <a:p>
            <a:pPr indent="-342900" lvl="0" marL="457200" rtl="0" algn="l">
              <a:lnSpc>
                <a:spcPct val="150000"/>
              </a:lnSpc>
              <a:spcBef>
                <a:spcPts val="0"/>
              </a:spcBef>
              <a:spcAft>
                <a:spcPts val="0"/>
              </a:spcAft>
              <a:buSzPts val="1800"/>
              <a:buAutoNum type="arabicPeriod"/>
            </a:pPr>
            <a:r>
              <a:rPr lang="en" sz="1800"/>
              <a:t>Deploy system to live drone hardware</a:t>
            </a:r>
            <a:endParaRPr sz="1800"/>
          </a:p>
          <a:p>
            <a:pPr indent="-330200" lvl="1" marL="914400" rtl="0" algn="l">
              <a:lnSpc>
                <a:spcPct val="150000"/>
              </a:lnSpc>
              <a:spcBef>
                <a:spcPts val="0"/>
              </a:spcBef>
              <a:spcAft>
                <a:spcPts val="0"/>
              </a:spcAft>
              <a:buSzPts val="1600"/>
              <a:buAutoNum type="alphaLcPeriod"/>
            </a:pPr>
            <a:r>
              <a:rPr lang="en" sz="1600"/>
              <a:t>Want to test full CV system on a real drone on a real-world course</a:t>
            </a:r>
            <a:endParaRPr sz="1600"/>
          </a:p>
          <a:p>
            <a:pPr indent="-330200" lvl="0" marL="457200" rtl="0" algn="l">
              <a:lnSpc>
                <a:spcPct val="150000"/>
              </a:lnSpc>
              <a:spcBef>
                <a:spcPts val="0"/>
              </a:spcBef>
              <a:spcAft>
                <a:spcPts val="0"/>
              </a:spcAft>
              <a:buSzPts val="1600"/>
              <a:buAutoNum type="arabicPeriod"/>
            </a:pPr>
            <a:r>
              <a:rPr lang="en" sz="1600"/>
              <a:t>Optimize deep learning algorithm for more advanced navigation techniques in </a:t>
            </a:r>
            <a:r>
              <a:rPr lang="en" sz="1600"/>
              <a:t>complex environments like natural disaster zones.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600"/>
              <a:t>Introduction and Background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Thank you!</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67" name="Google Shape;267;p33"/>
          <p:cNvSpPr txBox="1"/>
          <p:nvPr>
            <p:ph idx="1" type="body"/>
          </p:nvPr>
        </p:nvSpPr>
        <p:spPr>
          <a:xfrm>
            <a:off x="1052550" y="1159575"/>
            <a:ext cx="7536600" cy="3644400"/>
          </a:xfrm>
          <a:prstGeom prst="rect">
            <a:avLst/>
          </a:prstGeom>
        </p:spPr>
        <p:txBody>
          <a:bodyPr anchorCtr="0" anchor="t" bIns="91425" lIns="91425" spcFirstLastPara="1" rIns="91425" wrap="square" tIns="91425">
            <a:normAutofit fontScale="25000" lnSpcReduction="20000"/>
          </a:bodyPr>
          <a:lstStyle/>
          <a:p>
            <a:pPr indent="-292100" lvl="0" marL="457200" rtl="0" algn="l">
              <a:lnSpc>
                <a:spcPct val="150000"/>
              </a:lnSpc>
              <a:spcBef>
                <a:spcPts val="0"/>
              </a:spcBef>
              <a:spcAft>
                <a:spcPts val="0"/>
              </a:spcAft>
              <a:buSzPct val="100000"/>
              <a:buChar char="●"/>
            </a:pPr>
            <a:r>
              <a:rPr lang="en" sz="4000"/>
              <a:t>[1]: Natural Disaster Statistics — The US and the World (2021), https://policyadvice.net/insurance/insights/natural-disaster-statistics/</a:t>
            </a:r>
            <a:endParaRPr sz="4000"/>
          </a:p>
          <a:p>
            <a:pPr indent="-292100" lvl="0" marL="457200" rtl="0" algn="l">
              <a:lnSpc>
                <a:spcPct val="150000"/>
              </a:lnSpc>
              <a:spcBef>
                <a:spcPts val="0"/>
              </a:spcBef>
              <a:spcAft>
                <a:spcPts val="0"/>
              </a:spcAft>
              <a:buSzPct val="100000"/>
              <a:buChar char="●"/>
            </a:pPr>
            <a:r>
              <a:rPr lang="en" sz="4000"/>
              <a:t>[2]: ROS 1 Documentation, https://wiki.ros.org/</a:t>
            </a:r>
            <a:endParaRPr sz="4000"/>
          </a:p>
          <a:p>
            <a:pPr indent="-292100" lvl="0" marL="457200" rtl="0" algn="l">
              <a:lnSpc>
                <a:spcPct val="150000"/>
              </a:lnSpc>
              <a:spcBef>
                <a:spcPts val="0"/>
              </a:spcBef>
              <a:spcAft>
                <a:spcPts val="0"/>
              </a:spcAft>
              <a:buSzPct val="100000"/>
              <a:buChar char="●"/>
            </a:pPr>
            <a:r>
              <a:rPr lang="en" sz="4000"/>
              <a:t>[3]: Gazebo Simulation Software system, http://gazebosim.org/</a:t>
            </a:r>
            <a:endParaRPr sz="4000"/>
          </a:p>
          <a:p>
            <a:pPr indent="-292100" lvl="0" marL="457200" rtl="0" algn="l">
              <a:lnSpc>
                <a:spcPct val="150000"/>
              </a:lnSpc>
              <a:spcBef>
                <a:spcPts val="0"/>
              </a:spcBef>
              <a:spcAft>
                <a:spcPts val="0"/>
              </a:spcAft>
              <a:buSzPct val="100000"/>
              <a:buChar char="●"/>
            </a:pPr>
            <a:r>
              <a:rPr lang="en" sz="4000"/>
              <a:t>[4]: DJI Drone hardware, https://www.dji.com/mini-se/specs</a:t>
            </a:r>
            <a:endParaRPr sz="4000"/>
          </a:p>
          <a:p>
            <a:pPr indent="-292100" lvl="0" marL="457200" rtl="0" algn="l">
              <a:lnSpc>
                <a:spcPct val="150000"/>
              </a:lnSpc>
              <a:spcBef>
                <a:spcPts val="0"/>
              </a:spcBef>
              <a:spcAft>
                <a:spcPts val="0"/>
              </a:spcAft>
              <a:buSzPct val="100000"/>
              <a:buChar char="●"/>
            </a:pPr>
            <a:r>
              <a:rPr lang="en" sz="4000"/>
              <a:t>[5]: Onboard SDK for ROS with DJI drone platforms, https://github.com/dji-sdk/Onboard-SDK-ROS</a:t>
            </a:r>
            <a:endParaRPr sz="4000"/>
          </a:p>
          <a:p>
            <a:pPr indent="-292100" lvl="0" marL="457200" rtl="0" algn="l">
              <a:lnSpc>
                <a:spcPct val="150000"/>
              </a:lnSpc>
              <a:spcBef>
                <a:spcPts val="0"/>
              </a:spcBef>
              <a:spcAft>
                <a:spcPts val="0"/>
              </a:spcAft>
              <a:buSzPct val="100000"/>
              <a:buChar char="●"/>
            </a:pPr>
            <a:r>
              <a:rPr lang="en" sz="4000"/>
              <a:t>[6]: DJI Mobile SDK now supports Mini 2, Mini SE, Air 2S drones, Jan 2022, https://dronedj.com/2022/01/03/dji-sdk-mini-2-se-air-2s/</a:t>
            </a:r>
            <a:endParaRPr sz="4000"/>
          </a:p>
          <a:p>
            <a:pPr indent="-292100" lvl="0" marL="457200" rtl="0" algn="l">
              <a:lnSpc>
                <a:spcPct val="150000"/>
              </a:lnSpc>
              <a:spcBef>
                <a:spcPts val="0"/>
              </a:spcBef>
              <a:spcAft>
                <a:spcPts val="0"/>
              </a:spcAft>
              <a:buSzPct val="100000"/>
              <a:buChar char="●"/>
            </a:pPr>
            <a:r>
              <a:rPr lang="en" sz="4000"/>
              <a:t>[7]: Tech Talk: Untangling The 5 Levels of Drone Autonomy, Mar 2019, https://droneii.com/drone-autonomy</a:t>
            </a:r>
            <a:endParaRPr sz="4000"/>
          </a:p>
          <a:p>
            <a:pPr indent="-292100" lvl="0" marL="457200" rtl="0" algn="l">
              <a:lnSpc>
                <a:spcPct val="150000"/>
              </a:lnSpc>
              <a:spcBef>
                <a:spcPts val="0"/>
              </a:spcBef>
              <a:spcAft>
                <a:spcPts val="0"/>
              </a:spcAft>
              <a:buSzPct val="100000"/>
              <a:buChar char="●"/>
            </a:pPr>
            <a:r>
              <a:rPr lang="en" sz="4000"/>
              <a:t>[8]: ROS.org tum_simulator:  http://wiki.ros.org/tum_simulator</a:t>
            </a:r>
            <a:endParaRPr sz="4000"/>
          </a:p>
          <a:p>
            <a:pPr indent="-292100" lvl="0" marL="457200" rtl="0" algn="l">
              <a:lnSpc>
                <a:spcPct val="150000"/>
              </a:lnSpc>
              <a:spcBef>
                <a:spcPts val="0"/>
              </a:spcBef>
              <a:spcAft>
                <a:spcPts val="0"/>
              </a:spcAft>
              <a:buSzPct val="100000"/>
              <a:buChar char="●"/>
            </a:pPr>
            <a:r>
              <a:rPr lang="en" sz="4000"/>
              <a:t>[9]: https://drone.sjtu.edu.cn/contest/wp-content/uploads/2013/11/ROS_Gazebo_Quadrotor_simulator.pdf (to help understand the initial simulation piece, pri</a:t>
            </a:r>
            <a:r>
              <a:rPr lang="en" sz="4000"/>
              <a:t>o</a:t>
            </a:r>
            <a:r>
              <a:rPr lang="en" sz="4000"/>
              <a:t>r to CV).</a:t>
            </a:r>
            <a:endParaRPr sz="4000"/>
          </a:p>
          <a:p>
            <a:pPr indent="-292100" lvl="0" marL="457200" rtl="0" algn="l">
              <a:lnSpc>
                <a:spcPct val="150000"/>
              </a:lnSpc>
              <a:spcBef>
                <a:spcPts val="0"/>
              </a:spcBef>
              <a:spcAft>
                <a:spcPts val="0"/>
              </a:spcAft>
              <a:buSzPct val="100000"/>
              <a:buChar char="●"/>
            </a:pPr>
            <a:r>
              <a:rPr lang="en" sz="4000"/>
              <a:t>[10]:Deep Convolutional Neural Network-Based Autonomous Drone Navigation   https://arxiv.org/pdf/1905.01657.pdf</a:t>
            </a:r>
            <a:endParaRPr sz="4000"/>
          </a:p>
          <a:p>
            <a:pPr indent="-292100" lvl="0" marL="457200" rtl="0" algn="l">
              <a:lnSpc>
                <a:spcPct val="150000"/>
              </a:lnSpc>
              <a:spcBef>
                <a:spcPts val="0"/>
              </a:spcBef>
              <a:spcAft>
                <a:spcPts val="0"/>
              </a:spcAft>
              <a:buSzPct val="100000"/>
              <a:buChar char="●"/>
            </a:pPr>
            <a:r>
              <a:rPr lang="en" sz="4000"/>
              <a:t>[11]: Deep Neural Network for Autonomous UAV Navigation in Indoor Corridor Environments  https://www.sciencedirect.com/science/article/pii/S1877050918310524</a:t>
            </a:r>
            <a:endParaRPr sz="4000"/>
          </a:p>
          <a:p>
            <a:pPr indent="-292100" lvl="0" marL="457200" rtl="0" algn="l">
              <a:lnSpc>
                <a:spcPct val="150000"/>
              </a:lnSpc>
              <a:spcBef>
                <a:spcPts val="0"/>
              </a:spcBef>
              <a:spcAft>
                <a:spcPts val="0"/>
              </a:spcAft>
              <a:buSzPct val="100000"/>
              <a:buChar char="●"/>
            </a:pPr>
            <a:r>
              <a:rPr lang="en" sz="4000"/>
              <a:t>[12]:  Programming drones with Raspberry Pi on board, easily, Nov 2020,  https://www.hackster.io/korigod/programming-drones-with-raspberry-pi-on-board-easily-b2190e</a:t>
            </a:r>
            <a:endParaRPr sz="4000"/>
          </a:p>
          <a:p>
            <a:pPr indent="0" lvl="0" marL="0" rtl="0" algn="l">
              <a:lnSpc>
                <a:spcPct val="150000"/>
              </a:lnSpc>
              <a:spcBef>
                <a:spcPts val="0"/>
              </a:spcBef>
              <a:spcAft>
                <a:spcPts val="0"/>
              </a:spcAft>
              <a:buNone/>
            </a:pPr>
            <a:r>
              <a:t/>
            </a:r>
            <a:endParaRPr/>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Organization</a:t>
            </a:r>
            <a:endParaRPr/>
          </a:p>
        </p:txBody>
      </p:sp>
      <p:graphicFrame>
        <p:nvGraphicFramePr>
          <p:cNvPr id="147" name="Google Shape;147;p15"/>
          <p:cNvGraphicFramePr/>
          <p:nvPr/>
        </p:nvGraphicFramePr>
        <p:xfrm>
          <a:off x="1109850" y="1388125"/>
          <a:ext cx="3000000" cy="3000000"/>
        </p:xfrm>
        <a:graphic>
          <a:graphicData uri="http://schemas.openxmlformats.org/drawingml/2006/table">
            <a:tbl>
              <a:tblPr>
                <a:noFill/>
                <a:tableStyleId>{5DC1D9DF-DCC1-4A53-8903-B6F40A6D20A5}</a:tableStyleId>
              </a:tblPr>
              <a:tblGrid>
                <a:gridCol w="1415925"/>
                <a:gridCol w="902325"/>
                <a:gridCol w="2086050"/>
                <a:gridCol w="382850"/>
                <a:gridCol w="2336975"/>
              </a:tblGrid>
              <a:tr h="879900">
                <a:tc gridSpan="2">
                  <a:txBody>
                    <a:bodyPr/>
                    <a:lstStyle/>
                    <a:p>
                      <a:pPr indent="0" lvl="0" marL="0" rtl="0" algn="ctr">
                        <a:lnSpc>
                          <a:spcPct val="115000"/>
                        </a:lnSpc>
                        <a:spcBef>
                          <a:spcPts val="0"/>
                        </a:spcBef>
                        <a:spcAft>
                          <a:spcPts val="0"/>
                        </a:spcAft>
                        <a:buNone/>
                      </a:pPr>
                      <a:r>
                        <a:rPr lang="en" sz="1200">
                          <a:solidFill>
                            <a:srgbClr val="FFFFFF"/>
                          </a:solidFill>
                        </a:rPr>
                        <a:t>Data Science</a:t>
                      </a:r>
                      <a:endParaRPr sz="1200">
                        <a:solidFill>
                          <a:srgbClr val="FFFFFF"/>
                        </a:solidFill>
                      </a:endParaRPr>
                    </a:p>
                  </a:txBody>
                  <a:tcPr marT="9525" marB="91425" marR="9525" marL="95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en" sz="1200">
                          <a:solidFill>
                            <a:srgbClr val="FFFFFF"/>
                          </a:solidFill>
                        </a:rPr>
                        <a:t>Data Engineering</a:t>
                      </a:r>
                      <a:endParaRPr sz="1200">
                        <a:solidFill>
                          <a:srgbClr val="FFFFFF"/>
                        </a:solidFill>
                      </a:endParaRPr>
                    </a:p>
                  </a:txBody>
                  <a:tcPr marT="9525" marB="91425" marR="9525" marL="95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lang="en" sz="1200">
                          <a:solidFill>
                            <a:srgbClr val="FFFFFF"/>
                          </a:solidFill>
                        </a:rPr>
                        <a:t>Simulation, Hardware, and Testing</a:t>
                      </a:r>
                      <a:endParaRPr sz="1200">
                        <a:solidFill>
                          <a:srgbClr val="FFFFFF"/>
                        </a:solidFill>
                      </a:endParaRPr>
                    </a:p>
                  </a:txBody>
                  <a:tcPr marT="9525" marB="91425" marR="9525" marL="95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80425">
                <a:tc gridSpan="2">
                  <a:txBody>
                    <a:bodyPr/>
                    <a:lstStyle/>
                    <a:p>
                      <a:pPr indent="0" lvl="0" marL="0" rtl="0" algn="ctr">
                        <a:lnSpc>
                          <a:spcPct val="115000"/>
                        </a:lnSpc>
                        <a:spcBef>
                          <a:spcPts val="0"/>
                        </a:spcBef>
                        <a:spcAft>
                          <a:spcPts val="0"/>
                        </a:spcAft>
                        <a:buNone/>
                      </a:pPr>
                      <a:r>
                        <a:rPr lang="en" sz="1200">
                          <a:solidFill>
                            <a:srgbClr val="FFFFFF"/>
                          </a:solidFill>
                        </a:rPr>
                        <a:t>Debbie</a:t>
                      </a:r>
                      <a:endParaRPr sz="1200">
                        <a:solidFill>
                          <a:srgbClr val="FFFFFF"/>
                        </a:solidFill>
                      </a:endParaRPr>
                    </a:p>
                  </a:txBody>
                  <a:tcPr marT="9525" marB="91425" marR="9525" marL="95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en" sz="1200">
                          <a:solidFill>
                            <a:srgbClr val="FFFFFF"/>
                          </a:solidFill>
                        </a:rPr>
                        <a:t>Teena</a:t>
                      </a:r>
                      <a:endParaRPr sz="1200">
                        <a:solidFill>
                          <a:srgbClr val="FFFFFF"/>
                        </a:solidFill>
                      </a:endParaRPr>
                    </a:p>
                  </a:txBody>
                  <a:tcPr marT="9525" marB="91425" marR="9525" marL="95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lang="en" sz="1200">
                          <a:solidFill>
                            <a:srgbClr val="FFFFFF"/>
                          </a:solidFill>
                        </a:rPr>
                        <a:t>Matthew</a:t>
                      </a:r>
                      <a:endParaRPr sz="1200">
                        <a:solidFill>
                          <a:srgbClr val="FFFFFF"/>
                        </a:solidFill>
                      </a:endParaRPr>
                    </a:p>
                  </a:txBody>
                  <a:tcPr marT="9525" marB="91425" marR="9525" marL="95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148" name="Google Shape;148;p15"/>
          <p:cNvPicPr preferRelativeResize="0"/>
          <p:nvPr/>
        </p:nvPicPr>
        <p:blipFill>
          <a:blip r:embed="rId3">
            <a:alphaModFix/>
          </a:blip>
          <a:stretch>
            <a:fillRect/>
          </a:stretch>
        </p:blipFill>
        <p:spPr>
          <a:xfrm>
            <a:off x="6540550" y="3128725"/>
            <a:ext cx="1060862" cy="1605300"/>
          </a:xfrm>
          <a:prstGeom prst="rect">
            <a:avLst/>
          </a:prstGeom>
          <a:noFill/>
          <a:ln>
            <a:noFill/>
          </a:ln>
        </p:spPr>
      </p:pic>
      <p:pic>
        <p:nvPicPr>
          <p:cNvPr id="149" name="Google Shape;149;p15"/>
          <p:cNvPicPr preferRelativeResize="0"/>
          <p:nvPr/>
        </p:nvPicPr>
        <p:blipFill>
          <a:blip r:embed="rId4">
            <a:alphaModFix/>
          </a:blip>
          <a:stretch>
            <a:fillRect/>
          </a:stretch>
        </p:blipFill>
        <p:spPr>
          <a:xfrm>
            <a:off x="1682067" y="3128725"/>
            <a:ext cx="1203975" cy="1605300"/>
          </a:xfrm>
          <a:prstGeom prst="rect">
            <a:avLst/>
          </a:prstGeom>
          <a:noFill/>
          <a:ln>
            <a:noFill/>
          </a:ln>
        </p:spPr>
      </p:pic>
      <p:pic>
        <p:nvPicPr>
          <p:cNvPr id="150" name="Google Shape;150;p15"/>
          <p:cNvPicPr preferRelativeResize="0"/>
          <p:nvPr/>
        </p:nvPicPr>
        <p:blipFill>
          <a:blip r:embed="rId5">
            <a:alphaModFix/>
          </a:blip>
          <a:stretch>
            <a:fillRect/>
          </a:stretch>
        </p:blipFill>
        <p:spPr>
          <a:xfrm>
            <a:off x="3856737" y="3144050"/>
            <a:ext cx="1430550" cy="1574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Focus</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Since the A4 homework and our final project are both drone related, we opted to focus on the Homework submission and then demonstrate some improvements to the autonomous drone operations via the use of deep learning </a:t>
            </a:r>
            <a:r>
              <a:rPr lang="en" sz="1600"/>
              <a:t>computer</a:t>
            </a:r>
            <a:r>
              <a:rPr lang="en" sz="1600"/>
              <a:t> vision algorithms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Therefore, this presentation is split into two sections:</a:t>
            </a:r>
            <a:endParaRPr sz="1600"/>
          </a:p>
          <a:p>
            <a:pPr indent="-330200" lvl="0" marL="457200" rtl="0" algn="l">
              <a:spcBef>
                <a:spcPts val="1200"/>
              </a:spcBef>
              <a:spcAft>
                <a:spcPts val="0"/>
              </a:spcAft>
              <a:buSzPts val="1600"/>
              <a:buChar char="●"/>
            </a:pPr>
            <a:r>
              <a:rPr lang="en" sz="1600"/>
              <a:t>Demo of the A4 drone operations</a:t>
            </a:r>
            <a:endParaRPr sz="1600"/>
          </a:p>
          <a:p>
            <a:pPr indent="-330200" lvl="0" marL="457200" rtl="0" algn="l">
              <a:spcBef>
                <a:spcPts val="0"/>
              </a:spcBef>
              <a:spcAft>
                <a:spcPts val="0"/>
              </a:spcAft>
              <a:buSzPts val="1600"/>
              <a:buChar char="●"/>
            </a:pPr>
            <a:r>
              <a:rPr lang="en" sz="1600"/>
              <a:t>Process to expand and improve autonomous operations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HW A4 Drone Ops</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Configuration</a:t>
            </a:r>
            <a:endParaRPr/>
          </a:p>
        </p:txBody>
      </p:sp>
      <p:sp>
        <p:nvSpPr>
          <p:cNvPr id="167" name="Google Shape;167;p18"/>
          <p:cNvSpPr txBox="1"/>
          <p:nvPr>
            <p:ph idx="1" type="body"/>
          </p:nvPr>
        </p:nvSpPr>
        <p:spPr>
          <a:xfrm>
            <a:off x="1297500" y="1307850"/>
            <a:ext cx="70389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This homework expanded on the autonomous driving example by using some new tools and techniques.</a:t>
            </a:r>
            <a:endParaRPr sz="1600"/>
          </a:p>
          <a:p>
            <a:pPr indent="457200" lvl="0" marL="0" rtl="0" algn="l">
              <a:spcBef>
                <a:spcPts val="1200"/>
              </a:spcBef>
              <a:spcAft>
                <a:spcPts val="0"/>
              </a:spcAft>
              <a:buNone/>
            </a:pPr>
            <a:r>
              <a:rPr lang="en" sz="1600"/>
              <a:t>PX4 Drone Simulator: Python interface for drone operations</a:t>
            </a:r>
            <a:endParaRPr sz="1600"/>
          </a:p>
          <a:p>
            <a:pPr indent="0" lvl="0" marL="0" rtl="0" algn="l">
              <a:spcBef>
                <a:spcPts val="1200"/>
              </a:spcBef>
              <a:spcAft>
                <a:spcPts val="0"/>
              </a:spcAft>
              <a:buNone/>
            </a:pPr>
            <a:r>
              <a:t/>
            </a:r>
            <a:endParaRPr sz="1600"/>
          </a:p>
          <a:p>
            <a:pPr indent="457200" lvl="0" marL="0" rtl="0" algn="l">
              <a:spcBef>
                <a:spcPts val="1200"/>
              </a:spcBef>
              <a:spcAft>
                <a:spcPts val="0"/>
              </a:spcAft>
              <a:buNone/>
            </a:pPr>
            <a:r>
              <a:rPr lang="en" sz="1600"/>
              <a:t>QGround Control: Flight control system</a:t>
            </a:r>
            <a:endParaRPr sz="1600"/>
          </a:p>
          <a:p>
            <a:pPr indent="457200" lvl="0" marL="0" rtl="0" algn="l">
              <a:spcBef>
                <a:spcPts val="1200"/>
              </a:spcBef>
              <a:spcAft>
                <a:spcPts val="0"/>
              </a:spcAft>
              <a:buNone/>
            </a:pPr>
            <a:r>
              <a:t/>
            </a:r>
            <a:endParaRPr sz="1600"/>
          </a:p>
          <a:p>
            <a:pPr indent="457200" lvl="0" marL="0" rtl="0" algn="l">
              <a:spcBef>
                <a:spcPts val="1200"/>
              </a:spcBef>
              <a:spcAft>
                <a:spcPts val="0"/>
              </a:spcAft>
              <a:buNone/>
            </a:pPr>
            <a:r>
              <a:rPr lang="en" sz="1600"/>
              <a:t>MavLink: Communication protocol </a:t>
            </a:r>
            <a:endParaRPr sz="1600"/>
          </a:p>
          <a:p>
            <a:pPr indent="457200" lvl="0" marL="0" rtl="0" algn="l">
              <a:spcBef>
                <a:spcPts val="1200"/>
              </a:spcBef>
              <a:spcAft>
                <a:spcPts val="0"/>
              </a:spcAft>
              <a:buNone/>
            </a:pPr>
            <a:r>
              <a:t/>
            </a:r>
            <a:endParaRPr/>
          </a:p>
          <a:p>
            <a:pPr indent="457200" lvl="0" marL="0" rtl="0" algn="l">
              <a:spcBef>
                <a:spcPts val="120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557373" y="2056200"/>
            <a:ext cx="953175" cy="474750"/>
          </a:xfrm>
          <a:prstGeom prst="rect">
            <a:avLst/>
          </a:prstGeom>
          <a:noFill/>
          <a:ln>
            <a:noFill/>
          </a:ln>
        </p:spPr>
      </p:pic>
      <p:pic>
        <p:nvPicPr>
          <p:cNvPr id="169" name="Google Shape;169;p18"/>
          <p:cNvPicPr preferRelativeResize="0"/>
          <p:nvPr/>
        </p:nvPicPr>
        <p:blipFill>
          <a:blip r:embed="rId4">
            <a:alphaModFix/>
          </a:blip>
          <a:stretch>
            <a:fillRect/>
          </a:stretch>
        </p:blipFill>
        <p:spPr>
          <a:xfrm>
            <a:off x="728777" y="2881650"/>
            <a:ext cx="610375" cy="597000"/>
          </a:xfrm>
          <a:prstGeom prst="rect">
            <a:avLst/>
          </a:prstGeom>
          <a:noFill/>
          <a:ln>
            <a:noFill/>
          </a:ln>
        </p:spPr>
      </p:pic>
      <p:pic>
        <p:nvPicPr>
          <p:cNvPr id="170" name="Google Shape;170;p18"/>
          <p:cNvPicPr preferRelativeResize="0"/>
          <p:nvPr/>
        </p:nvPicPr>
        <p:blipFill>
          <a:blip r:embed="rId5">
            <a:alphaModFix/>
          </a:blip>
          <a:stretch>
            <a:fillRect/>
          </a:stretch>
        </p:blipFill>
        <p:spPr>
          <a:xfrm>
            <a:off x="434125" y="3829350"/>
            <a:ext cx="1199675" cy="330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OpenCV Object </a:t>
            </a:r>
            <a:r>
              <a:rPr lang="en"/>
              <a:t>Detection</a:t>
            </a:r>
            <a:endParaRPr/>
          </a:p>
        </p:txBody>
      </p:sp>
      <p:sp>
        <p:nvSpPr>
          <p:cNvPr id="176" name="Google Shape;176;p19"/>
          <p:cNvSpPr txBox="1"/>
          <p:nvPr>
            <p:ph idx="1" type="body"/>
          </p:nvPr>
        </p:nvSpPr>
        <p:spPr>
          <a:xfrm>
            <a:off x="1032450" y="1484725"/>
            <a:ext cx="3369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Similar to the earlier homework for robot </a:t>
            </a:r>
            <a:r>
              <a:rPr lang="en" sz="1600"/>
              <a:t>object</a:t>
            </a:r>
            <a:r>
              <a:rPr lang="en" sz="1600"/>
              <a:t> tracking, an object detection system is required.</a:t>
            </a:r>
            <a:endParaRPr sz="1600"/>
          </a:p>
          <a:p>
            <a:pPr indent="-330200" lvl="0" marL="457200" rtl="0" algn="l">
              <a:spcBef>
                <a:spcPts val="1200"/>
              </a:spcBef>
              <a:spcAft>
                <a:spcPts val="0"/>
              </a:spcAft>
              <a:buSzPts val="1600"/>
              <a:buChar char="●"/>
            </a:pPr>
            <a:r>
              <a:rPr lang="en" sz="1600"/>
              <a:t>Utilize camera</a:t>
            </a:r>
            <a:endParaRPr sz="1600"/>
          </a:p>
          <a:p>
            <a:pPr indent="-330200" lvl="0" marL="457200" rtl="0" algn="l">
              <a:spcBef>
                <a:spcPts val="0"/>
              </a:spcBef>
              <a:spcAft>
                <a:spcPts val="0"/>
              </a:spcAft>
              <a:buSzPts val="1600"/>
              <a:buChar char="●"/>
            </a:pPr>
            <a:r>
              <a:rPr lang="en" sz="1600"/>
              <a:t>Use basic RGB segmentation and isolate “blue” object</a:t>
            </a:r>
            <a:endParaRPr sz="1600"/>
          </a:p>
          <a:p>
            <a:pPr indent="-330200" lvl="0" marL="457200" rtl="0" algn="l">
              <a:spcBef>
                <a:spcPts val="0"/>
              </a:spcBef>
              <a:spcAft>
                <a:spcPts val="0"/>
              </a:spcAft>
              <a:buSzPts val="1600"/>
              <a:buChar char="●"/>
            </a:pPr>
            <a:r>
              <a:rPr lang="en" sz="1600"/>
              <a:t>Apply bounding box and find location of the center of the object within the image.</a:t>
            </a:r>
            <a:endParaRPr sz="1600"/>
          </a:p>
        </p:txBody>
      </p:sp>
      <p:pic>
        <p:nvPicPr>
          <p:cNvPr id="177" name="Google Shape;177;p19" title="Car_Detect"/>
          <p:cNvPicPr preferRelativeResize="0"/>
          <p:nvPr/>
        </p:nvPicPr>
        <p:blipFill>
          <a:blip r:embed="rId3">
            <a:alphaModFix/>
          </a:blip>
          <a:stretch>
            <a:fillRect/>
          </a:stretch>
        </p:blipFill>
        <p:spPr>
          <a:xfrm>
            <a:off x="4724425" y="1643275"/>
            <a:ext cx="39433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Drone Flights</a:t>
            </a:r>
            <a:endParaRPr/>
          </a:p>
        </p:txBody>
      </p:sp>
      <p:sp>
        <p:nvSpPr>
          <p:cNvPr id="183" name="Google Shape;183;p20"/>
          <p:cNvSpPr txBox="1"/>
          <p:nvPr>
            <p:ph idx="1" type="body"/>
          </p:nvPr>
        </p:nvSpPr>
        <p:spPr>
          <a:xfrm>
            <a:off x="1297500" y="1115925"/>
            <a:ext cx="7038900" cy="33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 model of an Iris drone is loaded into the Gazebo simulator into an empty world.</a:t>
            </a:r>
            <a:endParaRPr sz="1500"/>
          </a:p>
          <a:p>
            <a:pPr indent="0" lvl="0" marL="0" rtl="0" algn="l">
              <a:spcBef>
                <a:spcPts val="1200"/>
              </a:spcBef>
              <a:spcAft>
                <a:spcPts val="1200"/>
              </a:spcAft>
              <a:buNone/>
            </a:pPr>
            <a:r>
              <a:rPr lang="en" sz="1500"/>
              <a:t>The QGround Control system interfaces with the PX4 simulator via the use of the MavLink comms protocols and sends commands to the drone.</a:t>
            </a:r>
            <a:endParaRPr sz="1500"/>
          </a:p>
        </p:txBody>
      </p:sp>
      <p:pic>
        <p:nvPicPr>
          <p:cNvPr id="184" name="Google Shape;184;p20"/>
          <p:cNvPicPr preferRelativeResize="0"/>
          <p:nvPr/>
        </p:nvPicPr>
        <p:blipFill>
          <a:blip r:embed="rId3">
            <a:alphaModFix/>
          </a:blip>
          <a:stretch>
            <a:fillRect/>
          </a:stretch>
        </p:blipFill>
        <p:spPr>
          <a:xfrm>
            <a:off x="1643275" y="2307050"/>
            <a:ext cx="5943600"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26850" y="74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90" name="Google Shape;190;p21"/>
          <p:cNvSpPr txBox="1"/>
          <p:nvPr>
            <p:ph idx="1" type="body"/>
          </p:nvPr>
        </p:nvSpPr>
        <p:spPr>
          <a:xfrm>
            <a:off x="868875" y="1584350"/>
            <a:ext cx="3224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768025" y="879575"/>
            <a:ext cx="3955724" cy="4073500"/>
          </a:xfrm>
          <a:prstGeom prst="rect">
            <a:avLst/>
          </a:prstGeom>
          <a:noFill/>
          <a:ln>
            <a:noFill/>
          </a:ln>
        </p:spPr>
      </p:pic>
      <p:pic>
        <p:nvPicPr>
          <p:cNvPr id="192" name="Google Shape;192;p21"/>
          <p:cNvPicPr preferRelativeResize="0"/>
          <p:nvPr/>
        </p:nvPicPr>
        <p:blipFill>
          <a:blip r:embed="rId4">
            <a:alphaModFix/>
          </a:blip>
          <a:stretch>
            <a:fillRect/>
          </a:stretch>
        </p:blipFill>
        <p:spPr>
          <a:xfrm>
            <a:off x="4825724" y="74338"/>
            <a:ext cx="4115451" cy="1826644"/>
          </a:xfrm>
          <a:prstGeom prst="rect">
            <a:avLst/>
          </a:prstGeom>
          <a:noFill/>
          <a:ln>
            <a:noFill/>
          </a:ln>
        </p:spPr>
      </p:pic>
      <p:pic>
        <p:nvPicPr>
          <p:cNvPr id="193" name="Google Shape;193;p21"/>
          <p:cNvPicPr preferRelativeResize="0"/>
          <p:nvPr/>
        </p:nvPicPr>
        <p:blipFill>
          <a:blip r:embed="rId5">
            <a:alphaModFix/>
          </a:blip>
          <a:stretch>
            <a:fillRect/>
          </a:stretch>
        </p:blipFill>
        <p:spPr>
          <a:xfrm>
            <a:off x="4825725" y="1900975"/>
            <a:ext cx="4115451" cy="1596658"/>
          </a:xfrm>
          <a:prstGeom prst="rect">
            <a:avLst/>
          </a:prstGeom>
          <a:noFill/>
          <a:ln>
            <a:noFill/>
          </a:ln>
        </p:spPr>
      </p:pic>
      <p:pic>
        <p:nvPicPr>
          <p:cNvPr id="194" name="Google Shape;194;p21"/>
          <p:cNvPicPr preferRelativeResize="0"/>
          <p:nvPr/>
        </p:nvPicPr>
        <p:blipFill>
          <a:blip r:embed="rId6">
            <a:alphaModFix/>
          </a:blip>
          <a:stretch>
            <a:fillRect/>
          </a:stretch>
        </p:blipFill>
        <p:spPr>
          <a:xfrm>
            <a:off x="4825725" y="3497625"/>
            <a:ext cx="4115451" cy="1506700"/>
          </a:xfrm>
          <a:prstGeom prst="rect">
            <a:avLst/>
          </a:prstGeom>
          <a:noFill/>
          <a:ln>
            <a:noFill/>
          </a:ln>
        </p:spPr>
      </p:pic>
      <p:sp>
        <p:nvSpPr>
          <p:cNvPr id="195" name="Google Shape;195;p21"/>
          <p:cNvSpPr/>
          <p:nvPr/>
        </p:nvSpPr>
        <p:spPr>
          <a:xfrm>
            <a:off x="7740600" y="2656350"/>
            <a:ext cx="1143000" cy="16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7774225" y="3303475"/>
            <a:ext cx="1042200" cy="420300"/>
          </a:xfrm>
          <a:prstGeom prst="wedgeRectCallout">
            <a:avLst>
              <a:gd fmla="val 55640" name="adj1"/>
              <a:gd fmla="val -16198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Pixel to distance in meters</a:t>
            </a:r>
            <a:endParaRPr sz="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