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42" autoAdjust="0"/>
  </p:normalViewPr>
  <p:slideViewPr>
    <p:cSldViewPr snapToGrid="0">
      <p:cViewPr varScale="1">
        <p:scale>
          <a:sx n="79" d="100"/>
          <a:sy n="79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5E4FC-2644-4AA7-9AC1-23837791D29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3252148-A5F2-4807-AF05-46F10105DFE2}">
      <dgm:prSet/>
      <dgm:spPr/>
      <dgm:t>
        <a:bodyPr/>
        <a:lstStyle/>
        <a:p>
          <a:pPr>
            <a:defRPr cap="all"/>
          </a:pPr>
          <a:r>
            <a:rPr lang="en-US" dirty="0"/>
            <a:t>Enable data-driven decision making for stock trades</a:t>
          </a:r>
        </a:p>
      </dgm:t>
    </dgm:pt>
    <dgm:pt modelId="{834FBC6E-F929-4362-B214-453986E82FEC}" type="parTrans" cxnId="{AB185C70-8FD4-4FC1-A3A1-34A7E318271C}">
      <dgm:prSet/>
      <dgm:spPr/>
      <dgm:t>
        <a:bodyPr/>
        <a:lstStyle/>
        <a:p>
          <a:endParaRPr lang="en-US"/>
        </a:p>
      </dgm:t>
    </dgm:pt>
    <dgm:pt modelId="{8F525BA7-20C7-4E0D-BECD-F88D0F0FF50C}" type="sibTrans" cxnId="{AB185C70-8FD4-4FC1-A3A1-34A7E318271C}">
      <dgm:prSet/>
      <dgm:spPr/>
      <dgm:t>
        <a:bodyPr/>
        <a:lstStyle/>
        <a:p>
          <a:endParaRPr lang="en-US"/>
        </a:p>
      </dgm:t>
    </dgm:pt>
    <dgm:pt modelId="{350E3C9A-F588-4D96-A2BD-A582CF2A319B}">
      <dgm:prSet/>
      <dgm:spPr/>
      <dgm:t>
        <a:bodyPr/>
        <a:lstStyle/>
        <a:p>
          <a:pPr>
            <a:defRPr cap="all"/>
          </a:pPr>
          <a:r>
            <a:rPr lang="en-US"/>
            <a:t>Analyze trends for S&amp;P 500 companies</a:t>
          </a:r>
        </a:p>
      </dgm:t>
    </dgm:pt>
    <dgm:pt modelId="{2CC14593-4866-4E3F-A2A5-D5C66347C84D}" type="parTrans" cxnId="{8D0F4583-DC06-47EF-A0FD-90A67B3C589D}">
      <dgm:prSet/>
      <dgm:spPr/>
      <dgm:t>
        <a:bodyPr/>
        <a:lstStyle/>
        <a:p>
          <a:endParaRPr lang="en-US"/>
        </a:p>
      </dgm:t>
    </dgm:pt>
    <dgm:pt modelId="{5497B1C6-64B5-4EB4-8F6B-4F998583D716}" type="sibTrans" cxnId="{8D0F4583-DC06-47EF-A0FD-90A67B3C589D}">
      <dgm:prSet/>
      <dgm:spPr/>
      <dgm:t>
        <a:bodyPr/>
        <a:lstStyle/>
        <a:p>
          <a:endParaRPr lang="en-US"/>
        </a:p>
      </dgm:t>
    </dgm:pt>
    <dgm:pt modelId="{5245655F-1765-4C7D-B0E0-532BCB105CA6}" type="pres">
      <dgm:prSet presAssocID="{34B5E4FC-2644-4AA7-9AC1-23837791D29D}" presName="root" presStyleCnt="0">
        <dgm:presLayoutVars>
          <dgm:dir/>
          <dgm:resizeHandles val="exact"/>
        </dgm:presLayoutVars>
      </dgm:prSet>
      <dgm:spPr/>
    </dgm:pt>
    <dgm:pt modelId="{948D5370-3D42-4635-B905-038FC3060E81}" type="pres">
      <dgm:prSet presAssocID="{A3252148-A5F2-4807-AF05-46F10105DFE2}" presName="compNode" presStyleCnt="0"/>
      <dgm:spPr/>
    </dgm:pt>
    <dgm:pt modelId="{24EA899A-50FB-4E68-8A4F-0D4F49172C8C}" type="pres">
      <dgm:prSet presAssocID="{A3252148-A5F2-4807-AF05-46F10105DFE2}" presName="iconBgRect" presStyleLbl="bgShp" presStyleIdx="0" presStyleCnt="2"/>
      <dgm:spPr/>
    </dgm:pt>
    <dgm:pt modelId="{2B8BCBAE-0D35-42CF-9935-35A5CDD1348F}" type="pres">
      <dgm:prSet presAssocID="{A3252148-A5F2-4807-AF05-46F10105DF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5EBECA2-C83E-436B-8803-1B6A2E41461B}" type="pres">
      <dgm:prSet presAssocID="{A3252148-A5F2-4807-AF05-46F10105DFE2}" presName="spaceRect" presStyleCnt="0"/>
      <dgm:spPr/>
    </dgm:pt>
    <dgm:pt modelId="{B641BE98-12E2-4B38-B4E7-61AE460CD4ED}" type="pres">
      <dgm:prSet presAssocID="{A3252148-A5F2-4807-AF05-46F10105DFE2}" presName="textRect" presStyleLbl="revTx" presStyleIdx="0" presStyleCnt="2">
        <dgm:presLayoutVars>
          <dgm:chMax val="1"/>
          <dgm:chPref val="1"/>
        </dgm:presLayoutVars>
      </dgm:prSet>
      <dgm:spPr/>
    </dgm:pt>
    <dgm:pt modelId="{52EA5908-50FB-490E-B5D7-EB4E02338A40}" type="pres">
      <dgm:prSet presAssocID="{8F525BA7-20C7-4E0D-BECD-F88D0F0FF50C}" presName="sibTrans" presStyleCnt="0"/>
      <dgm:spPr/>
    </dgm:pt>
    <dgm:pt modelId="{661D1D7F-FB53-450F-A362-17CB5D90BEF4}" type="pres">
      <dgm:prSet presAssocID="{350E3C9A-F588-4D96-A2BD-A582CF2A319B}" presName="compNode" presStyleCnt="0"/>
      <dgm:spPr/>
    </dgm:pt>
    <dgm:pt modelId="{353FFD96-AFBD-416B-90C7-93CBC0E3660F}" type="pres">
      <dgm:prSet presAssocID="{350E3C9A-F588-4D96-A2BD-A582CF2A319B}" presName="iconBgRect" presStyleLbl="bgShp" presStyleIdx="1" presStyleCnt="2"/>
      <dgm:spPr/>
    </dgm:pt>
    <dgm:pt modelId="{9F5B9E70-E6BF-4251-8523-29F6D8465D8F}" type="pres">
      <dgm:prSet presAssocID="{350E3C9A-F588-4D96-A2BD-A582CF2A31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939302A-3B38-4357-BD2E-7EC95BC54850}" type="pres">
      <dgm:prSet presAssocID="{350E3C9A-F588-4D96-A2BD-A582CF2A319B}" presName="spaceRect" presStyleCnt="0"/>
      <dgm:spPr/>
    </dgm:pt>
    <dgm:pt modelId="{020F5DF1-FDD3-4FC8-B805-E1AB5806347B}" type="pres">
      <dgm:prSet presAssocID="{350E3C9A-F588-4D96-A2BD-A582CF2A319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4C8D241-A1F9-44BA-83FD-550BCA346F25}" type="presOf" srcId="{350E3C9A-F588-4D96-A2BD-A582CF2A319B}" destId="{020F5DF1-FDD3-4FC8-B805-E1AB5806347B}" srcOrd="0" destOrd="0" presId="urn:microsoft.com/office/officeart/2018/5/layout/IconCircleLabelList"/>
    <dgm:cxn modelId="{AB185C70-8FD4-4FC1-A3A1-34A7E318271C}" srcId="{34B5E4FC-2644-4AA7-9AC1-23837791D29D}" destId="{A3252148-A5F2-4807-AF05-46F10105DFE2}" srcOrd="0" destOrd="0" parTransId="{834FBC6E-F929-4362-B214-453986E82FEC}" sibTransId="{8F525BA7-20C7-4E0D-BECD-F88D0F0FF50C}"/>
    <dgm:cxn modelId="{76AA147A-F2FB-4228-B1BC-6D9F9479DDCE}" type="presOf" srcId="{34B5E4FC-2644-4AA7-9AC1-23837791D29D}" destId="{5245655F-1765-4C7D-B0E0-532BCB105CA6}" srcOrd="0" destOrd="0" presId="urn:microsoft.com/office/officeart/2018/5/layout/IconCircleLabelList"/>
    <dgm:cxn modelId="{8D0F4583-DC06-47EF-A0FD-90A67B3C589D}" srcId="{34B5E4FC-2644-4AA7-9AC1-23837791D29D}" destId="{350E3C9A-F588-4D96-A2BD-A582CF2A319B}" srcOrd="1" destOrd="0" parTransId="{2CC14593-4866-4E3F-A2A5-D5C66347C84D}" sibTransId="{5497B1C6-64B5-4EB4-8F6B-4F998583D716}"/>
    <dgm:cxn modelId="{ED1F5EDE-3719-4705-99F8-249B59CBB75A}" type="presOf" srcId="{A3252148-A5F2-4807-AF05-46F10105DFE2}" destId="{B641BE98-12E2-4B38-B4E7-61AE460CD4ED}" srcOrd="0" destOrd="0" presId="urn:microsoft.com/office/officeart/2018/5/layout/IconCircleLabelList"/>
    <dgm:cxn modelId="{51025D87-BADF-4DEA-91C0-4F5641C9B574}" type="presParOf" srcId="{5245655F-1765-4C7D-B0E0-532BCB105CA6}" destId="{948D5370-3D42-4635-B905-038FC3060E81}" srcOrd="0" destOrd="0" presId="urn:microsoft.com/office/officeart/2018/5/layout/IconCircleLabelList"/>
    <dgm:cxn modelId="{0AB72B0C-A98A-4FDE-9D95-90C54C793A02}" type="presParOf" srcId="{948D5370-3D42-4635-B905-038FC3060E81}" destId="{24EA899A-50FB-4E68-8A4F-0D4F49172C8C}" srcOrd="0" destOrd="0" presId="urn:microsoft.com/office/officeart/2018/5/layout/IconCircleLabelList"/>
    <dgm:cxn modelId="{13DEE158-953F-4EE5-A8FD-3DEA0EE83F14}" type="presParOf" srcId="{948D5370-3D42-4635-B905-038FC3060E81}" destId="{2B8BCBAE-0D35-42CF-9935-35A5CDD1348F}" srcOrd="1" destOrd="0" presId="urn:microsoft.com/office/officeart/2018/5/layout/IconCircleLabelList"/>
    <dgm:cxn modelId="{726D0DEF-774B-49EA-BC0E-74258337B620}" type="presParOf" srcId="{948D5370-3D42-4635-B905-038FC3060E81}" destId="{95EBECA2-C83E-436B-8803-1B6A2E41461B}" srcOrd="2" destOrd="0" presId="urn:microsoft.com/office/officeart/2018/5/layout/IconCircleLabelList"/>
    <dgm:cxn modelId="{57BE5B85-FDBF-4443-9964-BDD391A8C923}" type="presParOf" srcId="{948D5370-3D42-4635-B905-038FC3060E81}" destId="{B641BE98-12E2-4B38-B4E7-61AE460CD4ED}" srcOrd="3" destOrd="0" presId="urn:microsoft.com/office/officeart/2018/5/layout/IconCircleLabelList"/>
    <dgm:cxn modelId="{E0D7BCF3-D030-47FA-89B6-2B486F38CBAA}" type="presParOf" srcId="{5245655F-1765-4C7D-B0E0-532BCB105CA6}" destId="{52EA5908-50FB-490E-B5D7-EB4E02338A40}" srcOrd="1" destOrd="0" presId="urn:microsoft.com/office/officeart/2018/5/layout/IconCircleLabelList"/>
    <dgm:cxn modelId="{CC51AA54-C1ED-46B1-98DF-B43C3281A023}" type="presParOf" srcId="{5245655F-1765-4C7D-B0E0-532BCB105CA6}" destId="{661D1D7F-FB53-450F-A362-17CB5D90BEF4}" srcOrd="2" destOrd="0" presId="urn:microsoft.com/office/officeart/2018/5/layout/IconCircleLabelList"/>
    <dgm:cxn modelId="{848DC652-3B87-458E-A242-F31F11E73B20}" type="presParOf" srcId="{661D1D7F-FB53-450F-A362-17CB5D90BEF4}" destId="{353FFD96-AFBD-416B-90C7-93CBC0E3660F}" srcOrd="0" destOrd="0" presId="urn:microsoft.com/office/officeart/2018/5/layout/IconCircleLabelList"/>
    <dgm:cxn modelId="{F0A17C98-A5FB-4DA7-A02C-69799E33642A}" type="presParOf" srcId="{661D1D7F-FB53-450F-A362-17CB5D90BEF4}" destId="{9F5B9E70-E6BF-4251-8523-29F6D8465D8F}" srcOrd="1" destOrd="0" presId="urn:microsoft.com/office/officeart/2018/5/layout/IconCircleLabelList"/>
    <dgm:cxn modelId="{B3C71C56-11DC-4B6A-A284-4ECBA5A249B6}" type="presParOf" srcId="{661D1D7F-FB53-450F-A362-17CB5D90BEF4}" destId="{F939302A-3B38-4357-BD2E-7EC95BC54850}" srcOrd="2" destOrd="0" presId="urn:microsoft.com/office/officeart/2018/5/layout/IconCircleLabelList"/>
    <dgm:cxn modelId="{A5A32C93-07D9-4D67-85FE-DB7E77C85F39}" type="presParOf" srcId="{661D1D7F-FB53-450F-A362-17CB5D90BEF4}" destId="{020F5DF1-FDD3-4FC8-B805-E1AB580634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A899A-50FB-4E68-8A4F-0D4F49172C8C}">
      <dsp:nvSpPr>
        <dsp:cNvPr id="0" name=""/>
        <dsp:cNvSpPr/>
      </dsp:nvSpPr>
      <dsp:spPr>
        <a:xfrm>
          <a:off x="2482747" y="1844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BCBAE-0D35-42CF-9935-35A5CDD1348F}">
      <dsp:nvSpPr>
        <dsp:cNvPr id="0" name=""/>
        <dsp:cNvSpPr/>
      </dsp:nvSpPr>
      <dsp:spPr>
        <a:xfrm>
          <a:off x="2928809" y="447907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1BE98-12E2-4B38-B4E7-61AE460CD4ED}">
      <dsp:nvSpPr>
        <dsp:cNvPr id="0" name=""/>
        <dsp:cNvSpPr/>
      </dsp:nvSpPr>
      <dsp:spPr>
        <a:xfrm>
          <a:off x="1813653" y="2746845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Enable data-driven decision making for stock trades</a:t>
          </a:r>
        </a:p>
      </dsp:txBody>
      <dsp:txXfrm>
        <a:off x="1813653" y="2746845"/>
        <a:ext cx="3431250" cy="720000"/>
      </dsp:txXfrm>
    </dsp:sp>
    <dsp:sp modelId="{353FFD96-AFBD-416B-90C7-93CBC0E3660F}">
      <dsp:nvSpPr>
        <dsp:cNvPr id="0" name=""/>
        <dsp:cNvSpPr/>
      </dsp:nvSpPr>
      <dsp:spPr>
        <a:xfrm>
          <a:off x="6514466" y="1844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B9E70-E6BF-4251-8523-29F6D8465D8F}">
      <dsp:nvSpPr>
        <dsp:cNvPr id="0" name=""/>
        <dsp:cNvSpPr/>
      </dsp:nvSpPr>
      <dsp:spPr>
        <a:xfrm>
          <a:off x="6960528" y="447907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F5DF1-FDD3-4FC8-B805-E1AB5806347B}">
      <dsp:nvSpPr>
        <dsp:cNvPr id="0" name=""/>
        <dsp:cNvSpPr/>
      </dsp:nvSpPr>
      <dsp:spPr>
        <a:xfrm>
          <a:off x="5845372" y="2746845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Analyze trends for S&amp;P 500 companies</a:t>
          </a:r>
        </a:p>
      </dsp:txBody>
      <dsp:txXfrm>
        <a:off x="5845372" y="2746845"/>
        <a:ext cx="343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8D06A-1BE9-4DD4-9814-FB18B2C252E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7971D-AC78-4C11-B836-D804938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8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companies based in the 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Limited set of “twits” due to API 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7971D-AC78-4C11-B836-D8049381A2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0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April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0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9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2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1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43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3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8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April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4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231FC-A83B-495C-B5FC-B8726E2A7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Data Engineering Behind Stock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80CCF-E256-48B5-88C0-976E9243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Debdas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Ghosh and Connor Wilson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Upwards trending chart on a screen">
            <a:extLst>
              <a:ext uri="{FF2B5EF4-FFF2-40B4-BE49-F238E27FC236}">
                <a16:creationId xmlns:a16="http://schemas.microsoft.com/office/drawing/2014/main" id="{2A1C2D39-4891-4911-869F-94EC72ED7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5" r="14086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A1FE1A7F-386F-427C-BC66-ECA8CBF9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385437"/>
            <a:ext cx="11091600" cy="4897983"/>
          </a:xfrm>
        </p:spPr>
        <p:txBody>
          <a:bodyPr>
            <a:noAutofit/>
          </a:bodyPr>
          <a:lstStyle/>
          <a:p>
            <a:r>
              <a:rPr lang="en-US" sz="3200" dirty="0"/>
              <a:t>Bullish : Apple has yet to fail me when I need her. I doubt this week will be anything short of spectacular.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Bearish : tech bros are playing a very risky game with the exception of $AAPL $QCOM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No Sentiment : The is actual footage of Bears waking up tomorrow &amp; going down stairs to answer Margin Calls $AAPL $TSLA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4258AA0-CA46-4F16-B745-75E1E0E5FECA}"/>
              </a:ext>
            </a:extLst>
          </p:cNvPr>
          <p:cNvSpPr txBox="1">
            <a:spLocks/>
          </p:cNvSpPr>
          <p:nvPr/>
        </p:nvSpPr>
        <p:spPr>
          <a:xfrm>
            <a:off x="5096189" y="354826"/>
            <a:ext cx="1999622" cy="67578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Tweets</a:t>
            </a:r>
          </a:p>
        </p:txBody>
      </p:sp>
    </p:spTree>
    <p:extLst>
      <p:ext uri="{BB962C8B-B14F-4D97-AF65-F5344CB8AC3E}">
        <p14:creationId xmlns:p14="http://schemas.microsoft.com/office/powerpoint/2010/main" val="303880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AFA4C8-D366-47BC-89CE-D746D14B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901" y="114715"/>
            <a:ext cx="4906353" cy="675786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dirty="0"/>
              <a:t>Summary Tables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DC98462-0CCA-463D-B65A-E20CD6B3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138" y="938090"/>
            <a:ext cx="3060774" cy="1894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95645-9601-4E89-89B3-E0B8055CE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840" y="4159390"/>
            <a:ext cx="3175072" cy="17556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5E46FF-6BE0-40E9-AAD9-5389328DF8BC}"/>
              </a:ext>
            </a:extLst>
          </p:cNvPr>
          <p:cNvSpPr txBox="1"/>
          <p:nvPr/>
        </p:nvSpPr>
        <p:spPr>
          <a:xfrm>
            <a:off x="787939" y="828980"/>
            <a:ext cx="7918315" cy="28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Which state has the highest volume of stock trades on a particular day?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Vrinda" panose="020B0502040204020203" pitchFamily="34" charset="0"/>
              </a:rPr>
              <a:t> 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dl.state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rc.volume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tot_vol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agg_stock_volume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dim_location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dl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dl.location_id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rc.location_id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dim_date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d.date_id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rc.date_id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d.year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2017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d.month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d.day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GROUP BY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dl.state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ORDER BY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tot_vol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14E32-684E-46A2-82D7-E9034417AD1B}"/>
              </a:ext>
            </a:extLst>
          </p:cNvPr>
          <p:cNvSpPr txBox="1"/>
          <p:nvPr/>
        </p:nvSpPr>
        <p:spPr>
          <a:xfrm>
            <a:off x="894945" y="3918927"/>
            <a:ext cx="747380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Revenues per sector in a particular quarter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Vrinda" panose="020B0502040204020203" pitchFamily="34" charset="0"/>
              </a:rPr>
              <a:t> 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sc.sector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rc.revenue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revenue 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dim_company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agg_quaterly_revenue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rc.stock_symbol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sc.stock_symbol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dim_quarter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q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q.quarter_id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rc.quarter_id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q.year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2017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q.quarter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Vrinda" panose="020B0502040204020203" pitchFamily="34" charset="0"/>
            </a:endParaRPr>
          </a:p>
          <a:p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GROUP BY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sc.sector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ORDER BY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revenue 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7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AFA4C8-D366-47BC-89CE-D746D14B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870" y="437575"/>
            <a:ext cx="1810894" cy="675786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4" name="図 2134982873">
            <a:extLst>
              <a:ext uri="{FF2B5EF4-FFF2-40B4-BE49-F238E27FC236}">
                <a16:creationId xmlns:a16="http://schemas.microsoft.com/office/drawing/2014/main" id="{DAD7E4EA-BFC6-4366-ADBA-FCCBF6B119C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8" t="61696" r="24753" b="20197"/>
          <a:stretch/>
        </p:blipFill>
        <p:spPr>
          <a:xfrm>
            <a:off x="6193317" y="1388266"/>
            <a:ext cx="5372870" cy="18727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06C035-9EE5-409E-9A34-B605AFEC84E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82462"/>
          <a:stretch/>
        </p:blipFill>
        <p:spPr>
          <a:xfrm>
            <a:off x="1216628" y="2250678"/>
            <a:ext cx="3604549" cy="34949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7055733-EF03-4057-8D21-F3574286937C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09" r="78428"/>
          <a:stretch/>
        </p:blipFill>
        <p:spPr>
          <a:xfrm>
            <a:off x="6193317" y="3837527"/>
            <a:ext cx="4876800" cy="258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9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A1FE1A7F-386F-427C-BC66-ECA8CBF9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602" y="2317495"/>
            <a:ext cx="9507537" cy="744400"/>
          </a:xfrm>
        </p:spPr>
        <p:txBody>
          <a:bodyPr>
            <a:noAutofit/>
          </a:bodyPr>
          <a:lstStyle/>
          <a:p>
            <a:r>
              <a:rPr lang="en-US" sz="3200" dirty="0"/>
              <a:t>How market sentiments affects Stock performance?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4258AA0-CA46-4F16-B745-75E1E0E5FECA}"/>
              </a:ext>
            </a:extLst>
          </p:cNvPr>
          <p:cNvSpPr txBox="1">
            <a:spLocks/>
          </p:cNvSpPr>
          <p:nvPr/>
        </p:nvSpPr>
        <p:spPr>
          <a:xfrm>
            <a:off x="4511594" y="438657"/>
            <a:ext cx="3000466" cy="7444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37708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071B71D-5C2E-42D1-B60D-B5ED483C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662" y="2652855"/>
            <a:ext cx="3125444" cy="92932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730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6E7F7-83AD-461F-B75E-67AB322A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Project Goals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D262DC-BB1B-416B-8D8B-4103E8393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085519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48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0D06-B759-465B-8F1B-B838EFFD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Set(s)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394520-70F8-474B-9F55-413EEAD6E0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92"/>
          <a:stretch/>
        </p:blipFill>
        <p:spPr bwMode="auto">
          <a:xfrm>
            <a:off x="640039" y="1704046"/>
            <a:ext cx="222653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tyU Library Reviews: &quot;Statista Database&quot; - CityU of Seattle">
            <a:extLst>
              <a:ext uri="{FF2B5EF4-FFF2-40B4-BE49-F238E27FC236}">
                <a16:creationId xmlns:a16="http://schemas.microsoft.com/office/drawing/2014/main" id="{DE9B9B0A-051B-40D9-B567-151776D5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627" y="31242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ahoo! Finance - Wikipedia">
            <a:extLst>
              <a:ext uri="{FF2B5EF4-FFF2-40B4-BE49-F238E27FC236}">
                <a16:creationId xmlns:a16="http://schemas.microsoft.com/office/drawing/2014/main" id="{F0BC69DB-2940-439A-9877-67555CF45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65" y="2043221"/>
            <a:ext cx="2226530" cy="81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ocktwits - The largest community for investors and traders">
            <a:extLst>
              <a:ext uri="{FF2B5EF4-FFF2-40B4-BE49-F238E27FC236}">
                <a16:creationId xmlns:a16="http://schemas.microsoft.com/office/drawing/2014/main" id="{65D1CCD5-B124-4E04-9DAD-281104A108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6" b="21157"/>
          <a:stretch/>
        </p:blipFill>
        <p:spPr bwMode="auto">
          <a:xfrm>
            <a:off x="9559025" y="2908882"/>
            <a:ext cx="2428875" cy="104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CD6E0AA-8A45-401D-B20F-0099EE358F23}"/>
              </a:ext>
            </a:extLst>
          </p:cNvPr>
          <p:cNvGrpSpPr/>
          <p:nvPr/>
        </p:nvGrpSpPr>
        <p:grpSpPr>
          <a:xfrm>
            <a:off x="6685092" y="3039463"/>
            <a:ext cx="2428875" cy="1139171"/>
            <a:chOff x="1657737" y="2746844"/>
            <a:chExt cx="3743079" cy="7200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FBF4B6-662F-4DA2-91DE-18883D419290}"/>
                </a:ext>
              </a:extLst>
            </p:cNvPr>
            <p:cNvSpPr/>
            <p:nvPr/>
          </p:nvSpPr>
          <p:spPr>
            <a:xfrm>
              <a:off x="1813653" y="2746845"/>
              <a:ext cx="343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6A8C61-319D-4D09-BE21-771CA6CD88C3}"/>
                </a:ext>
              </a:extLst>
            </p:cNvPr>
            <p:cNvSpPr txBox="1"/>
            <p:nvPr/>
          </p:nvSpPr>
          <p:spPr>
            <a:xfrm>
              <a:off x="1657737" y="2746844"/>
              <a:ext cx="3743079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700" kern="1200" dirty="0"/>
                <a:t>DAILY STOCK TRADES (JAN. 2017~APRIL 2021)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9F0947-487D-48B6-AAB4-D71A187B3FF7}"/>
              </a:ext>
            </a:extLst>
          </p:cNvPr>
          <p:cNvGrpSpPr/>
          <p:nvPr/>
        </p:nvGrpSpPr>
        <p:grpSpPr>
          <a:xfrm>
            <a:off x="3627112" y="5276974"/>
            <a:ext cx="2226530" cy="1139169"/>
            <a:chOff x="1813653" y="2746845"/>
            <a:chExt cx="3431250" cy="72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C292EC-0317-452D-BAC6-CF50E57F62C2}"/>
                </a:ext>
              </a:extLst>
            </p:cNvPr>
            <p:cNvSpPr/>
            <p:nvPr/>
          </p:nvSpPr>
          <p:spPr>
            <a:xfrm>
              <a:off x="1813653" y="2746845"/>
              <a:ext cx="343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532E9E-88A2-4103-8E6D-85DDFD0A2AE1}"/>
                </a:ext>
              </a:extLst>
            </p:cNvPr>
            <p:cNvSpPr txBox="1"/>
            <p:nvPr/>
          </p:nvSpPr>
          <p:spPr>
            <a:xfrm>
              <a:off x="1813653" y="2746845"/>
              <a:ext cx="343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700" kern="1200" dirty="0"/>
                <a:t>QUARTERLY REVENUES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5CDF8-8990-42E5-9990-BE4FF02406D9}"/>
              </a:ext>
            </a:extLst>
          </p:cNvPr>
          <p:cNvGrpSpPr/>
          <p:nvPr/>
        </p:nvGrpSpPr>
        <p:grpSpPr>
          <a:xfrm>
            <a:off x="641397" y="3757607"/>
            <a:ext cx="2287071" cy="1671767"/>
            <a:chOff x="1720355" y="2410222"/>
            <a:chExt cx="3524548" cy="105662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BAE2F2-29A9-4C26-AF32-A90982AB69BD}"/>
                </a:ext>
              </a:extLst>
            </p:cNvPr>
            <p:cNvSpPr/>
            <p:nvPr/>
          </p:nvSpPr>
          <p:spPr>
            <a:xfrm>
              <a:off x="1813653" y="2746845"/>
              <a:ext cx="343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63A5FE-1DCB-40A5-AEB0-EE49A1917E51}"/>
                </a:ext>
              </a:extLst>
            </p:cNvPr>
            <p:cNvSpPr txBox="1"/>
            <p:nvPr/>
          </p:nvSpPr>
          <p:spPr>
            <a:xfrm>
              <a:off x="1720355" y="2410222"/>
              <a:ext cx="343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700" kern="1200" dirty="0"/>
                <a:t>COMPANY INFORMATION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7ADC3C-3EC9-4C35-9764-FB9D26B6A31D}"/>
              </a:ext>
            </a:extLst>
          </p:cNvPr>
          <p:cNvGrpSpPr/>
          <p:nvPr/>
        </p:nvGrpSpPr>
        <p:grpSpPr>
          <a:xfrm>
            <a:off x="9660197" y="4178632"/>
            <a:ext cx="2226530" cy="1139169"/>
            <a:chOff x="1813653" y="2746845"/>
            <a:chExt cx="3431250" cy="72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380B626-EE47-43C2-ABE1-5B0842BAC60D}"/>
                </a:ext>
              </a:extLst>
            </p:cNvPr>
            <p:cNvSpPr/>
            <p:nvPr/>
          </p:nvSpPr>
          <p:spPr>
            <a:xfrm>
              <a:off x="1813653" y="2746845"/>
              <a:ext cx="343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AE9C7C-BF6C-48D4-9575-9232161DDBE1}"/>
                </a:ext>
              </a:extLst>
            </p:cNvPr>
            <p:cNvSpPr txBox="1"/>
            <p:nvPr/>
          </p:nvSpPr>
          <p:spPr>
            <a:xfrm>
              <a:off x="1813653" y="2746845"/>
              <a:ext cx="343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700" kern="1200" dirty="0"/>
                <a:t>MARKET SENTIMENTS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700" dirty="0"/>
                <a:t>(PER COMPANY)</a:t>
              </a:r>
              <a:endParaRPr lang="en-US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505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DAA06D-6214-4996-B4EE-0B8B0BDD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Operational Database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482F3E9-D062-4ECA-AC8E-78F9401612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886462"/>
            <a:ext cx="7345363" cy="5086663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674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AFA4C8-D366-47BC-89CE-D746D14B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STAR SCHEMA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図 1518541434">
            <a:extLst>
              <a:ext uri="{FF2B5EF4-FFF2-40B4-BE49-F238E27FC236}">
                <a16:creationId xmlns:a16="http://schemas.microsoft.com/office/drawing/2014/main" id="{EB878C4B-ED86-47EF-B8D0-456E2AAFE0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712009"/>
            <a:ext cx="7345363" cy="543556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122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AFA4C8-D366-47BC-89CE-D746D14B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STAR SCHEMA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図 1518541434">
            <a:extLst>
              <a:ext uri="{FF2B5EF4-FFF2-40B4-BE49-F238E27FC236}">
                <a16:creationId xmlns:a16="http://schemas.microsoft.com/office/drawing/2014/main" id="{EB878C4B-ED86-47EF-B8D0-456E2AAFE0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9289" y="712009"/>
            <a:ext cx="5798336" cy="543556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921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AFA4C8-D366-47BC-89CE-D746D14B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STAR SCHEMA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図 1518541434">
            <a:extLst>
              <a:ext uri="{FF2B5EF4-FFF2-40B4-BE49-F238E27FC236}">
                <a16:creationId xmlns:a16="http://schemas.microsoft.com/office/drawing/2014/main" id="{EB878C4B-ED86-47EF-B8D0-456E2AAFE0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4025" y="712009"/>
            <a:ext cx="3728865" cy="543556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789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4" name="Picture 3" descr="LabEnv.png">
            <a:extLst>
              <a:ext uri="{FF2B5EF4-FFF2-40B4-BE49-F238E27FC236}">
                <a16:creationId xmlns:a16="http://schemas.microsoft.com/office/drawing/2014/main" id="{6B291413-13C4-48E8-9E06-5192D4F77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457200"/>
            <a:ext cx="6234112" cy="61134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2C948170-61FE-42D0-A443-D614EB1738DE}"/>
              </a:ext>
            </a:extLst>
          </p:cNvPr>
          <p:cNvSpPr txBox="1">
            <a:spLocks/>
          </p:cNvSpPr>
          <p:nvPr/>
        </p:nvSpPr>
        <p:spPr>
          <a:xfrm>
            <a:off x="7620000" y="2491932"/>
            <a:ext cx="3631990" cy="1922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Designing Environment</a:t>
            </a:r>
          </a:p>
        </p:txBody>
      </p: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2A30D13A-B43F-4500-9FCF-D1435548453F}"/>
              </a:ext>
            </a:extLst>
          </p:cNvPr>
          <p:cNvSpPr txBox="1">
            <a:spLocks/>
          </p:cNvSpPr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fld id="{71752C2D-6196-47C0-A3EF-26B4F8F564AA}" type="slidenum">
              <a:rPr lang="en-US" altLang="en-US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93D353F5-E03E-4F4F-82E1-00AAE9C0B765}"/>
              </a:ext>
            </a:extLst>
          </p:cNvPr>
          <p:cNvGrpSpPr>
            <a:grpSpLocks/>
          </p:cNvGrpSpPr>
          <p:nvPr/>
        </p:nvGrpSpPr>
        <p:grpSpPr bwMode="auto">
          <a:xfrm>
            <a:off x="2493963" y="3048000"/>
            <a:ext cx="782637" cy="609600"/>
            <a:chOff x="2743200" y="3581400"/>
            <a:chExt cx="782638" cy="609600"/>
          </a:xfrm>
        </p:grpSpPr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9E54A50B-223B-4FC4-9467-3185D06AA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581400"/>
              <a:ext cx="762000" cy="609600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FA86E16A-10D7-4B3C-9D25-B1045F384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581400"/>
              <a:ext cx="7826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MySQL</a:t>
              </a:r>
            </a:p>
            <a:p>
              <a:r>
                <a:rPr lang="en-US" altLang="en-US" sz="1400"/>
                <a:t>Server</a:t>
              </a:r>
            </a:p>
          </p:txBody>
        </p:sp>
      </p:grpSp>
      <p:grpSp>
        <p:nvGrpSpPr>
          <p:cNvPr id="37" name="Group 29">
            <a:extLst>
              <a:ext uri="{FF2B5EF4-FFF2-40B4-BE49-F238E27FC236}">
                <a16:creationId xmlns:a16="http://schemas.microsoft.com/office/drawing/2014/main" id="{5D4C3B53-B0F0-449D-A283-5072142E47F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048000"/>
            <a:ext cx="782638" cy="609600"/>
            <a:chOff x="2743200" y="3581400"/>
            <a:chExt cx="782638" cy="609600"/>
          </a:xfrm>
        </p:grpSpPr>
        <p:sp>
          <p:nvSpPr>
            <p:cNvPr id="38" name="Rectangle 17">
              <a:extLst>
                <a:ext uri="{FF2B5EF4-FFF2-40B4-BE49-F238E27FC236}">
                  <a16:creationId xmlns:a16="http://schemas.microsoft.com/office/drawing/2014/main" id="{4E065032-56A1-4435-AEE5-8C133EA36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581400"/>
              <a:ext cx="762000" cy="609600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TextBox 2">
              <a:extLst>
                <a:ext uri="{FF2B5EF4-FFF2-40B4-BE49-F238E27FC236}">
                  <a16:creationId xmlns:a16="http://schemas.microsoft.com/office/drawing/2014/main" id="{CDD74D66-1403-42C7-90E4-18BF629EE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581400"/>
              <a:ext cx="7826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MySQL</a:t>
              </a:r>
            </a:p>
            <a:p>
              <a:r>
                <a:rPr lang="en-US" altLang="en-US" sz="1400"/>
                <a:t>Server</a:t>
              </a:r>
            </a:p>
          </p:txBody>
        </p:sp>
      </p:grpSp>
      <p:grpSp>
        <p:nvGrpSpPr>
          <p:cNvPr id="40" name="Group 33">
            <a:extLst>
              <a:ext uri="{FF2B5EF4-FFF2-40B4-BE49-F238E27FC236}">
                <a16:creationId xmlns:a16="http://schemas.microsoft.com/office/drawing/2014/main" id="{0E7DD581-E0CD-44BD-BE2F-2ED2F890A3AF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590800"/>
            <a:ext cx="762000" cy="609600"/>
            <a:chOff x="2743200" y="3581400"/>
            <a:chExt cx="762000" cy="609600"/>
          </a:xfrm>
        </p:grpSpPr>
        <p:sp>
          <p:nvSpPr>
            <p:cNvPr id="41" name="Rectangle 17">
              <a:extLst>
                <a:ext uri="{FF2B5EF4-FFF2-40B4-BE49-F238E27FC236}">
                  <a16:creationId xmlns:a16="http://schemas.microsoft.com/office/drawing/2014/main" id="{45C872DF-018D-433F-BBC3-67B7FB114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581400"/>
              <a:ext cx="762000" cy="609600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TextBox 2">
              <a:extLst>
                <a:ext uri="{FF2B5EF4-FFF2-40B4-BE49-F238E27FC236}">
                  <a16:creationId xmlns:a16="http://schemas.microsoft.com/office/drawing/2014/main" id="{C3FF1D87-647B-41B1-9639-5F735BC94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581400"/>
              <a:ext cx="7232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Web</a:t>
              </a:r>
            </a:p>
            <a:p>
              <a:r>
                <a:rPr lang="en-US" altLang="en-US" sz="1400"/>
                <a:t>Server</a:t>
              </a:r>
            </a:p>
          </p:txBody>
        </p:sp>
      </p:grpSp>
      <p:grpSp>
        <p:nvGrpSpPr>
          <p:cNvPr id="43" name="Group 36">
            <a:extLst>
              <a:ext uri="{FF2B5EF4-FFF2-40B4-BE49-F238E27FC236}">
                <a16:creationId xmlns:a16="http://schemas.microsoft.com/office/drawing/2014/main" id="{4648BB72-3753-44FF-A950-B9FAF3101206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057400"/>
            <a:ext cx="762000" cy="609600"/>
            <a:chOff x="2743200" y="3581400"/>
            <a:chExt cx="762000" cy="609600"/>
          </a:xfrm>
        </p:grpSpPr>
        <p:sp>
          <p:nvSpPr>
            <p:cNvPr id="44" name="Rectangle 17">
              <a:extLst>
                <a:ext uri="{FF2B5EF4-FFF2-40B4-BE49-F238E27FC236}">
                  <a16:creationId xmlns:a16="http://schemas.microsoft.com/office/drawing/2014/main" id="{42A85BB8-65F9-446C-A5D2-E2A760BA8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581400"/>
              <a:ext cx="762000" cy="609600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TextBox 2">
              <a:extLst>
                <a:ext uri="{FF2B5EF4-FFF2-40B4-BE49-F238E27FC236}">
                  <a16:creationId xmlns:a16="http://schemas.microsoft.com/office/drawing/2014/main" id="{14EA08EC-DCB0-4000-A645-185A853CA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581400"/>
              <a:ext cx="6935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Admin</a:t>
              </a:r>
            </a:p>
            <a:p>
              <a:r>
                <a:rPr lang="en-US" altLang="en-US" sz="1400"/>
                <a:t>Client</a:t>
              </a:r>
            </a:p>
          </p:txBody>
        </p:sp>
      </p:grpSp>
      <p:grpSp>
        <p:nvGrpSpPr>
          <p:cNvPr id="46" name="Group 39">
            <a:extLst>
              <a:ext uri="{FF2B5EF4-FFF2-40B4-BE49-F238E27FC236}">
                <a16:creationId xmlns:a16="http://schemas.microsoft.com/office/drawing/2014/main" id="{EADC6719-FBFF-4A21-B69F-9C15C4127A7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057400"/>
            <a:ext cx="762000" cy="609600"/>
            <a:chOff x="2743200" y="3581400"/>
            <a:chExt cx="762000" cy="609600"/>
          </a:xfrm>
        </p:grpSpPr>
        <p:sp>
          <p:nvSpPr>
            <p:cNvPr id="47" name="Rectangle 17">
              <a:extLst>
                <a:ext uri="{FF2B5EF4-FFF2-40B4-BE49-F238E27FC236}">
                  <a16:creationId xmlns:a16="http://schemas.microsoft.com/office/drawing/2014/main" id="{EB9B8AE4-0E8C-4089-A9CF-D2BA3467A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581400"/>
              <a:ext cx="762000" cy="609600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TextBox 2">
              <a:extLst>
                <a:ext uri="{FF2B5EF4-FFF2-40B4-BE49-F238E27FC236}">
                  <a16:creationId xmlns:a16="http://schemas.microsoft.com/office/drawing/2014/main" id="{7FC04668-1D60-4E43-A880-DBDA662B7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581400"/>
              <a:ext cx="6935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Admin</a:t>
              </a:r>
            </a:p>
            <a:p>
              <a:r>
                <a:rPr lang="en-US" altLang="en-US" sz="1400"/>
                <a:t>Client</a:t>
              </a:r>
            </a:p>
          </p:txBody>
        </p:sp>
      </p:grpSp>
      <p:sp>
        <p:nvSpPr>
          <p:cNvPr id="49" name="TextBox 5">
            <a:extLst>
              <a:ext uri="{FF2B5EF4-FFF2-40B4-BE49-F238E27FC236}">
                <a16:creationId xmlns:a16="http://schemas.microsoft.com/office/drawing/2014/main" id="{DAEE9CA8-8D94-4761-87B9-69912A3BB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163" y="2743200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ODB</a:t>
            </a:r>
          </a:p>
        </p:txBody>
      </p:sp>
      <p:sp>
        <p:nvSpPr>
          <p:cNvPr id="50" name="TextBox 42">
            <a:extLst>
              <a:ext uri="{FF2B5EF4-FFF2-40B4-BE49-F238E27FC236}">
                <a16:creationId xmlns:a16="http://schemas.microsoft.com/office/drawing/2014/main" id="{B6B79FE9-372F-439E-9E14-2E4D4EFE9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813" y="2743200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DW 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105498B0-501A-4C37-9D30-1A2A78907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1752600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ODB Client </a:t>
            </a:r>
          </a:p>
        </p:txBody>
      </p:sp>
      <p:sp>
        <p:nvSpPr>
          <p:cNvPr id="52" name="TextBox 44">
            <a:extLst>
              <a:ext uri="{FF2B5EF4-FFF2-40B4-BE49-F238E27FC236}">
                <a16:creationId xmlns:a16="http://schemas.microsoft.com/office/drawing/2014/main" id="{DABC92E4-C177-498B-9F40-B9F268139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749425"/>
            <a:ext cx="992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DW Client </a:t>
            </a:r>
          </a:p>
        </p:txBody>
      </p:sp>
      <p:grpSp>
        <p:nvGrpSpPr>
          <p:cNvPr id="53" name="Group 33">
            <a:extLst>
              <a:ext uri="{FF2B5EF4-FFF2-40B4-BE49-F238E27FC236}">
                <a16:creationId xmlns:a16="http://schemas.microsoft.com/office/drawing/2014/main" id="{E3E60CED-6CB0-4038-A3ED-44C609B22995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581400"/>
            <a:ext cx="1538288" cy="762000"/>
            <a:chOff x="2529629" y="3505200"/>
            <a:chExt cx="1234782" cy="457200"/>
          </a:xfrm>
        </p:grpSpPr>
        <p:sp>
          <p:nvSpPr>
            <p:cNvPr id="54" name="Rectangle 17">
              <a:extLst>
                <a:ext uri="{FF2B5EF4-FFF2-40B4-BE49-F238E27FC236}">
                  <a16:creationId xmlns:a16="http://schemas.microsoft.com/office/drawing/2014/main" id="{BDB823A1-55BD-4888-A2C3-800C3A6C3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629" y="3505200"/>
              <a:ext cx="1219200" cy="457200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" name="TextBox 2">
              <a:extLst>
                <a:ext uri="{FF2B5EF4-FFF2-40B4-BE49-F238E27FC236}">
                  <a16:creationId xmlns:a16="http://schemas.microsoft.com/office/drawing/2014/main" id="{A849C258-3777-4A86-986B-F92983C93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2" y="3596640"/>
              <a:ext cx="1173609" cy="203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b="1" dirty="0"/>
                <a:t>Kafka Broker</a:t>
              </a:r>
            </a:p>
          </p:txBody>
        </p:sp>
      </p:grpSp>
      <p:sp>
        <p:nvSpPr>
          <p:cNvPr id="56" name="Magnetic Disk 3">
            <a:extLst>
              <a:ext uri="{FF2B5EF4-FFF2-40B4-BE49-F238E27FC236}">
                <a16:creationId xmlns:a16="http://schemas.microsoft.com/office/drawing/2014/main" id="{DB148436-BFC3-4067-BDA5-FDBC12E57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609600" cy="685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Data </a:t>
            </a:r>
          </a:p>
        </p:txBody>
      </p:sp>
      <p:grpSp>
        <p:nvGrpSpPr>
          <p:cNvPr id="57" name="Group 33">
            <a:extLst>
              <a:ext uri="{FF2B5EF4-FFF2-40B4-BE49-F238E27FC236}">
                <a16:creationId xmlns:a16="http://schemas.microsoft.com/office/drawing/2014/main" id="{C6AC50DB-0712-4303-B2C7-8F93E4CD9FEF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4419600"/>
            <a:ext cx="1082675" cy="381000"/>
            <a:chOff x="2575252" y="3581400"/>
            <a:chExt cx="1082348" cy="381000"/>
          </a:xfrm>
        </p:grpSpPr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67D42ED2-4A4A-4433-BAF0-C2F9FF07C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581400"/>
              <a:ext cx="1066800" cy="381000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" name="TextBox 2">
              <a:extLst>
                <a:ext uri="{FF2B5EF4-FFF2-40B4-BE49-F238E27FC236}">
                  <a16:creationId xmlns:a16="http://schemas.microsoft.com/office/drawing/2014/main" id="{A54E86EC-B488-4BBD-99D8-7BDA90279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5252" y="3581400"/>
              <a:ext cx="10823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ZooKeeper</a:t>
              </a:r>
            </a:p>
          </p:txBody>
        </p:sp>
      </p:grpSp>
      <p:sp>
        <p:nvSpPr>
          <p:cNvPr id="60" name="Curved Up Arrow 22">
            <a:extLst>
              <a:ext uri="{FF2B5EF4-FFF2-40B4-BE49-F238E27FC236}">
                <a16:creationId xmlns:a16="http://schemas.microsoft.com/office/drawing/2014/main" id="{5755C80E-9943-440B-82ED-0E9653FFB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57600"/>
            <a:ext cx="2514600" cy="609600"/>
          </a:xfrm>
          <a:prstGeom prst="curvedUpArrow">
            <a:avLst>
              <a:gd name="adj1" fmla="val 25017"/>
              <a:gd name="adj2" fmla="val 4999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" name="Curved Up Arrow 59">
            <a:extLst>
              <a:ext uri="{FF2B5EF4-FFF2-40B4-BE49-F238E27FC236}">
                <a16:creationId xmlns:a16="http://schemas.microsoft.com/office/drawing/2014/main" id="{0390CD47-088B-44FB-9295-7B4A5A611012}"/>
              </a:ext>
            </a:extLst>
          </p:cNvPr>
          <p:cNvSpPr>
            <a:spLocks noChangeArrowheads="1"/>
          </p:cNvSpPr>
          <p:nvPr/>
        </p:nvSpPr>
        <p:spPr bwMode="auto">
          <a:xfrm rot="18753573">
            <a:off x="1592263" y="3732213"/>
            <a:ext cx="2916237" cy="1468437"/>
          </a:xfrm>
          <a:prstGeom prst="curvedUpArrow">
            <a:avLst>
              <a:gd name="adj1" fmla="val 24999"/>
              <a:gd name="adj2" fmla="val 5000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11EA5F97-735F-44D0-A7D2-32F6802D146E}"/>
              </a:ext>
            </a:extLst>
          </p:cNvPr>
          <p:cNvSpPr txBox="1">
            <a:spLocks noChangeArrowheads="1"/>
          </p:cNvSpPr>
          <p:nvPr/>
        </p:nvSpPr>
        <p:spPr bwMode="auto">
          <a:xfrm rot="17304180">
            <a:off x="3149257" y="4434212"/>
            <a:ext cx="681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i="1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4B2D130-0528-4D25-9DFA-C97B9B3A9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962400"/>
            <a:ext cx="915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b="1" i="1">
                <a:solidFill>
                  <a:srgbClr val="FF0000"/>
                </a:solidFill>
              </a:rPr>
              <a:t>AggrData</a:t>
            </a:r>
          </a:p>
        </p:txBody>
      </p:sp>
      <p:sp>
        <p:nvSpPr>
          <p:cNvPr id="64" name="Magnetic Disk 3">
            <a:extLst>
              <a:ext uri="{FF2B5EF4-FFF2-40B4-BE49-F238E27FC236}">
                <a16:creationId xmlns:a16="http://schemas.microsoft.com/office/drawing/2014/main" id="{D2D18F41-FDB3-428E-A7AB-7689792E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03" y="3228975"/>
            <a:ext cx="609600" cy="685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Twits 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48B75B6-4F52-45F2-8338-BAE8535409A1}"/>
              </a:ext>
            </a:extLst>
          </p:cNvPr>
          <p:cNvCxnSpPr/>
          <p:nvPr/>
        </p:nvCxnSpPr>
        <p:spPr>
          <a:xfrm>
            <a:off x="1800802" y="3657600"/>
            <a:ext cx="1635955" cy="581025"/>
          </a:xfrm>
          <a:prstGeom prst="curved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F6A71F8F-F3E5-481F-9A33-D3BDCEB7465D}"/>
              </a:ext>
            </a:extLst>
          </p:cNvPr>
          <p:cNvCxnSpPr/>
          <p:nvPr/>
        </p:nvCxnSpPr>
        <p:spPr>
          <a:xfrm>
            <a:off x="3276600" y="3114020"/>
            <a:ext cx="1110574" cy="457855"/>
          </a:xfrm>
          <a:prstGeom prst="curvedConnector3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49F191DB-C9AF-4381-9CEF-584A69EBA6CE}"/>
              </a:ext>
            </a:extLst>
          </p:cNvPr>
          <p:cNvCxnSpPr/>
          <p:nvPr/>
        </p:nvCxnSpPr>
        <p:spPr>
          <a:xfrm flipV="1">
            <a:off x="4685675" y="3114020"/>
            <a:ext cx="800725" cy="457855"/>
          </a:xfrm>
          <a:prstGeom prst="curved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0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2934-4198-41FC-88EE-CB944B35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626" y="519130"/>
            <a:ext cx="3064748" cy="887639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949D36-D887-45F9-8B0F-917A49C8FC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0" y="1336431"/>
            <a:ext cx="11917345" cy="52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6152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E1833"/>
      </a:dk2>
      <a:lt2>
        <a:srgbClr val="F0F3F2"/>
      </a:lt2>
      <a:accent1>
        <a:srgbClr val="E22E83"/>
      </a:accent1>
      <a:accent2>
        <a:srgbClr val="D01CBC"/>
      </a:accent2>
      <a:accent3>
        <a:srgbClr val="AB2EE2"/>
      </a:accent3>
      <a:accent4>
        <a:srgbClr val="5220D1"/>
      </a:accent4>
      <a:accent5>
        <a:srgbClr val="2E46E2"/>
      </a:accent5>
      <a:accent6>
        <a:srgbClr val="1C80D0"/>
      </a:accent6>
      <a:hlink>
        <a:srgbClr val="433F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379</Words>
  <Application>Microsoft Office PowerPoint</Application>
  <PresentationFormat>Widescreen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Calibri</vt:lpstr>
      <vt:lpstr>Consolas</vt:lpstr>
      <vt:lpstr>Helvetica</vt:lpstr>
      <vt:lpstr>Times New Roman</vt:lpstr>
      <vt:lpstr>3DFloatVTI</vt:lpstr>
      <vt:lpstr>Data Engineering Behind Stock Analysis</vt:lpstr>
      <vt:lpstr>Project Goals</vt:lpstr>
      <vt:lpstr>Data Set(s)</vt:lpstr>
      <vt:lpstr>Operational Database</vt:lpstr>
      <vt:lpstr>STAR SCHEMA</vt:lpstr>
      <vt:lpstr>STAR SCHEMA</vt:lpstr>
      <vt:lpstr>STAR SCHEMA</vt:lpstr>
      <vt:lpstr>PowerPoint Presentation</vt:lpstr>
      <vt:lpstr>Containers</vt:lpstr>
      <vt:lpstr>Bullish : Apple has yet to fail me when I need her. I doubt this week will be anything short of spectacular.  Bearish : tech bros are playing a very risky game with the exception of $AAPL $QCOM  No Sentiment : The is actual footage of Bears waking up tomorrow &amp; going down stairs to answer Margin Calls $AAPL $TSLA</vt:lpstr>
      <vt:lpstr>Summary Tables</vt:lpstr>
      <vt:lpstr>Results</vt:lpstr>
      <vt:lpstr>How market sentiments affects Stock performance?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Behind Stock Analysis</dc:title>
  <dc:creator>Connor Wilson</dc:creator>
  <cp:lastModifiedBy>Ghosh, Debdas</cp:lastModifiedBy>
  <cp:revision>17</cp:revision>
  <dcterms:created xsi:type="dcterms:W3CDTF">2021-04-20T01:13:09Z</dcterms:created>
  <dcterms:modified xsi:type="dcterms:W3CDTF">2021-04-21T03:33:48Z</dcterms:modified>
</cp:coreProperties>
</file>