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0" r:id="rId4"/>
    <p:sldId id="261" r:id="rId5"/>
    <p:sldId id="262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7C1"/>
    <a:srgbClr val="F97D69"/>
    <a:srgbClr val="FF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689"/>
  </p:normalViewPr>
  <p:slideViewPr>
    <p:cSldViewPr snapToGrid="0">
      <p:cViewPr varScale="1">
        <p:scale>
          <a:sx n="88" d="100"/>
          <a:sy n="88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4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206BAB-DAB8-5E7B-8143-A39E7D5832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5FE0C-6065-8AFB-2C17-93102F227C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06089-623C-3F48-B33D-00DC67619516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EA864-7D86-E07B-F781-26D1AEC04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6BA57-A397-0ECF-1F03-976984E0F5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71786-983D-D64D-A0E8-D6EA090B74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26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4F8D-4AF7-3D41-8740-4CBB0F439F06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76B8-D78A-A64A-8FD6-65197988D6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430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F576B8-D78A-A64A-8FD6-65197988D64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89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erson holding a jar of coins&#10;&#10;AI-generated content may be incorrect.">
            <a:extLst>
              <a:ext uri="{FF2B5EF4-FFF2-40B4-BE49-F238E27FC236}">
                <a16:creationId xmlns:a16="http://schemas.microsoft.com/office/drawing/2014/main" id="{D98AC7B1-A866-6B95-DE0D-C8A17FE6F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7000"/>
          </a:blip>
          <a:srcRect r="27353"/>
          <a:stretch>
            <a:fillRect/>
          </a:stretch>
        </p:blipFill>
        <p:spPr>
          <a:xfrm>
            <a:off x="0" y="0"/>
            <a:ext cx="12192000" cy="6861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55390B-EB81-301A-090F-28F1FFAAA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981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F2556-BCD7-5BB8-25B2-30C322F41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490A-E46A-4AA4-FB1F-AB3D5ED1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43A-49A7-A24B-9AD9-1D0061ABFCA3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F1AC1-8AE6-83BB-473F-DFBCAEB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F946-D69D-2635-2CEA-E48C3A7C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AD02-8F23-F9F3-FBB4-775627DB58FA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51B45631-3975-5CD6-5017-032EBCD8F3E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10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7874" y="-27496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3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A8E9-729D-6558-2838-855A714A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46DFC-0640-1E1F-D89D-97338A911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9C776-6BFE-E63E-5890-131F0B20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F61B0-5AE3-FDA5-9DB9-FF24C97F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A080-10E9-754A-8916-E596AE7E2AFE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8A8F7-4CFA-D85A-FF62-5AE81EC1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5C73F-213E-0CEE-6DE9-2E3DB18E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29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D6E0-7828-20F1-9197-BDFD96F4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F02C6-3642-4D68-EE7F-61C78D23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1F1AE-93F6-3FF3-ECD5-BFA2C746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366BC-491C-6A40-865F-3532330BE3F7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E4D97-5325-AA8B-B52E-FD89F11B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1026-A0E3-0FCA-D1CB-C9C19062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9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4C61A-0CEC-07E2-BE3C-83AE65448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2F54A-6057-6AF5-162D-4BDC577D8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B1E91-4CEE-E6AF-4CBD-E7212E04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0EF70-CF39-C341-B8CA-60C6F5BB3C44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B3E4B-77BA-D17E-9D3D-E8E4D313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3AC3-FE20-E455-86B3-28902EA8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13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holding a pen and looking at papers on a desk&#10;&#10;AI-generated content may be incorrect.">
            <a:extLst>
              <a:ext uri="{FF2B5EF4-FFF2-40B4-BE49-F238E27FC236}">
                <a16:creationId xmlns:a16="http://schemas.microsoft.com/office/drawing/2014/main" id="{4474782B-EA7B-0A61-B122-F6323C6F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5552" t="9139" r="10020"/>
          <a:stretch>
            <a:fillRect/>
          </a:stretch>
        </p:blipFill>
        <p:spPr>
          <a:xfrm>
            <a:off x="204716" y="136525"/>
            <a:ext cx="5891284" cy="6721475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74058-72BF-D086-C418-2F557CA1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EE292-9BF6-694A-8275-3505610490EC}" type="datetime1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D59C0-B0EC-639D-DAEC-44D43B15A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AEFB6-4142-F6A7-79C0-2402952C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679D26-C886-A96A-14C6-C4DA59CC28C1}"/>
              </a:ext>
            </a:extLst>
          </p:cNvPr>
          <p:cNvGrpSpPr>
            <a:grpSpLocks/>
          </p:cNvGrpSpPr>
          <p:nvPr userDrawn="1"/>
        </p:nvGrpSpPr>
        <p:grpSpPr>
          <a:xfrm>
            <a:off x="313900" y="1537877"/>
            <a:ext cx="682387" cy="380744"/>
            <a:chOff x="177276" y="3155836"/>
            <a:chExt cx="862617" cy="560387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23BAFCB8-5699-C6B7-5D4F-89F03F53437A}"/>
                </a:ext>
              </a:extLst>
            </p:cNvPr>
            <p:cNvSpPr>
              <a:spLocks/>
            </p:cNvSpPr>
            <p:nvPr userDrawn="1"/>
          </p:nvSpPr>
          <p:spPr>
            <a:xfrm>
              <a:off x="548358" y="3155836"/>
              <a:ext cx="491535" cy="546328"/>
            </a:xfrm>
            <a:prstGeom prst="chevron">
              <a:avLst/>
            </a:prstGeom>
            <a:solidFill>
              <a:schemeClr val="bg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72907D60-660D-9603-3CD7-848EF5C43BDE}"/>
                </a:ext>
              </a:extLst>
            </p:cNvPr>
            <p:cNvSpPr>
              <a:spLocks/>
            </p:cNvSpPr>
            <p:nvPr userDrawn="1"/>
          </p:nvSpPr>
          <p:spPr>
            <a:xfrm>
              <a:off x="177276" y="3169895"/>
              <a:ext cx="491535" cy="546328"/>
            </a:xfrm>
            <a:prstGeom prst="chevron">
              <a:avLst/>
            </a:prstGeom>
            <a:solidFill>
              <a:schemeClr val="bg2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FD8AEA23-68A6-72F0-FEF9-F491ED8231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5318" y="5842318"/>
            <a:ext cx="1015682" cy="1015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D3A500-27F6-AE16-96C4-B8FF600E86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53726"/>
            <a:ext cx="5490029" cy="2349046"/>
          </a:xfrm>
          <a:solidFill>
            <a:schemeClr val="tx1">
              <a:alpha val="77452"/>
            </a:schemeClr>
          </a:solidFill>
          <a:ln>
            <a:solidFill>
              <a:schemeClr val="bg2"/>
            </a:solidFill>
          </a:ln>
        </p:spPr>
        <p:txBody>
          <a:bodyPr>
            <a:noAutofit/>
          </a:bodyPr>
          <a:lstStyle>
            <a:lvl1pPr algn="l">
              <a:defRPr sz="8000" b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     Executive   </a:t>
            </a:r>
            <a:br>
              <a:rPr lang="en-GB" dirty="0"/>
            </a:br>
            <a:r>
              <a:rPr lang="en-GB" dirty="0"/>
              <a:t>     Summary</a:t>
            </a:r>
          </a:p>
        </p:txBody>
      </p:sp>
    </p:spTree>
    <p:extLst>
      <p:ext uri="{BB962C8B-B14F-4D97-AF65-F5344CB8AC3E}">
        <p14:creationId xmlns:p14="http://schemas.microsoft.com/office/powerpoint/2010/main" val="2868286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5E38-2532-632F-F812-00B82566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A73F-E50E-6959-40E0-5996E3F2F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3E9E1F-033A-A571-71C1-9A99B6EFC39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38600" y="6356350"/>
            <a:ext cx="4114800" cy="365125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1828800" indent="0">
              <a:buNone/>
              <a:defRPr/>
            </a:lvl5pPr>
          </a:lstStyle>
          <a:p>
            <a:r>
              <a:rPr lang="en-GB" dirty="0"/>
              <a:t>See </a:t>
            </a:r>
            <a:r>
              <a:rPr lang="en-GB" dirty="0" err="1"/>
              <a:t>transactions_matching.R</a:t>
            </a:r>
            <a:r>
              <a:rPr lang="en-GB" dirty="0"/>
              <a:t> for data.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624B53-6024-0386-934D-F1A57B6E4FAC}"/>
              </a:ext>
            </a:extLst>
          </p:cNvPr>
          <p:cNvSpPr/>
          <p:nvPr userDrawn="1"/>
        </p:nvSpPr>
        <p:spPr>
          <a:xfrm>
            <a:off x="0" y="136525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F0948A4A-D53A-D0C5-33FA-60BF65EB0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1065" y="5831382"/>
            <a:ext cx="1049935" cy="10499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FF043BB-391B-9D04-5F58-D348F2767F84}"/>
              </a:ext>
            </a:extLst>
          </p:cNvPr>
          <p:cNvSpPr/>
          <p:nvPr userDrawn="1"/>
        </p:nvSpPr>
        <p:spPr>
          <a:xfrm>
            <a:off x="0" y="-11658"/>
            <a:ext cx="12192000" cy="6881316"/>
          </a:xfrm>
          <a:prstGeom prst="rect">
            <a:avLst/>
          </a:prstGeom>
          <a:solidFill>
            <a:schemeClr val="tx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898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0E7D-BFED-6978-72E7-CB58D3007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6407" y="1799680"/>
            <a:ext cx="8507022" cy="2142734"/>
          </a:xfrm>
        </p:spPr>
        <p:txBody>
          <a:bodyPr anchor="b">
            <a:normAutofit/>
          </a:bodyPr>
          <a:lstStyle>
            <a:lvl1pPr algn="r">
              <a:defRPr sz="7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Thank You!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E2985-B685-96C5-F957-311627A7B094}"/>
              </a:ext>
            </a:extLst>
          </p:cNvPr>
          <p:cNvSpPr/>
          <p:nvPr userDrawn="1"/>
        </p:nvSpPr>
        <p:spPr>
          <a:xfrm>
            <a:off x="4916775" y="1"/>
            <a:ext cx="7258934" cy="6858000"/>
          </a:xfrm>
          <a:prstGeom prst="ellipse">
            <a:avLst/>
          </a:prstGeom>
          <a:solidFill>
            <a:schemeClr val="tx2">
              <a:alpha val="324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F58E33-8784-2C8E-8598-C2B2A3C33B22}"/>
              </a:ext>
            </a:extLst>
          </p:cNvPr>
          <p:cNvSpPr/>
          <p:nvPr userDrawn="1"/>
        </p:nvSpPr>
        <p:spPr>
          <a:xfrm>
            <a:off x="3630119" y="0"/>
            <a:ext cx="7258934" cy="6858000"/>
          </a:xfrm>
          <a:prstGeom prst="ellipse">
            <a:avLst/>
          </a:prstGeom>
          <a:solidFill>
            <a:schemeClr val="tx2">
              <a:alpha val="3240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396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86AC-4FFD-BF25-96C2-A234D8D5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D953-6B4A-2D3B-BB5D-72B6F3222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60F98-EEFD-19A4-A842-559F35C3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81D32-0F3C-7B59-E12F-E00BAD78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86C71-15BC-EC4B-A79D-D87CAB777D25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32D93-D4D4-3E8C-9181-2A6622F4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F7F5F-AC03-534A-8375-9145A686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84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EFCC-11D3-A16E-60DD-C1FC66DF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06B06-CFB9-D68B-3732-FDDBFA67F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84D5B-90F2-2F4F-C207-FDFBB7EB7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663D6-5F88-B910-95E7-31CD53D0E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3EFBB-15B7-E0E4-833B-473AA0979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0EB346-674D-7CDA-51B8-3A357AF8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B3FC-9890-6441-A1E4-215125632818}" type="datetime1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2616A-E66C-66BD-5A94-A45CEC19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2BF30-6E7C-6CDD-3A68-654C2AFF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A close-up of a logo&#10;&#10;AI-generated content may be incorrect.">
            <a:extLst>
              <a:ext uri="{FF2B5EF4-FFF2-40B4-BE49-F238E27FC236}">
                <a16:creationId xmlns:a16="http://schemas.microsoft.com/office/drawing/2014/main" id="{744D13DB-66A8-E327-9ED2-C6A9DE65F9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80130" y="5408042"/>
            <a:ext cx="1130870" cy="113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7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7FCA-AF8A-F444-E0A1-E8FB1986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16046-BD2B-76CF-A1BC-A03FF6CF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1928F-FAD6-134E-8A2B-B5BD4C677F52}" type="datetime1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AB264-521F-C660-D0E8-714954D9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EAE2A-98F9-FCDB-AA66-042F87CA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08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2B667-2FE4-53C1-2DB5-C29D8584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1741-0844-5B4B-95D3-2E128FF878E2}" type="datetime1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241DA-44D7-8A34-A4DC-C468ED6D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3B945-C5EC-1231-DAB4-D5A94888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70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826E6-3DA1-FD1A-6111-1AA37D671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EC7F-DF58-99FC-2F40-A28BC1B7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71D69-66A2-6C95-8148-A39E40DBB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57D4C-46D0-536F-050B-A708F26B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C5FA-DBA1-AA47-A27C-C6EF44CB40A4}" type="datetime1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6F6D6-8DAB-FB64-0F05-FF386271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93B6C-B5B1-186C-E458-D2022ED7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23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D4DA48-5BAA-20A0-F6C5-BF2041B6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410AD-604A-94FD-14DE-608FE1EB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56E9-7AAA-9735-2DEC-3FE4DF996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812EB2-52A4-7F47-B574-723CCBE4C1CD}" type="datetime1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5A238-490E-174C-AD02-C787E9AE3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4C71-BB5C-B178-70C1-65631046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E66803-5EC5-904D-A2C7-5D7D8DD57C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78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B5C8-377A-4787-3A76-74B178D62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686" y="1856581"/>
            <a:ext cx="11640457" cy="2640791"/>
          </a:xfrm>
        </p:spPr>
        <p:txBody>
          <a:bodyPr>
            <a:normAutofit/>
          </a:bodyPr>
          <a:lstStyle/>
          <a:p>
            <a:pPr algn="l"/>
            <a:r>
              <a:rPr lang="en-GB" sz="8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Fundraising Campaign Analysis</a:t>
            </a:r>
            <a:endParaRPr lang="en-GB" sz="8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C02B17-97D4-AB3B-9892-C45479CDE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4773144"/>
            <a:ext cx="9144000" cy="4619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32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 and Recommendations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03965D-701C-1424-E2EF-A64B19854FD5}"/>
              </a:ext>
            </a:extLst>
          </p:cNvPr>
          <p:cNvCxnSpPr>
            <a:cxnSpLocks/>
          </p:cNvCxnSpPr>
          <p:nvPr/>
        </p:nvCxnSpPr>
        <p:spPr>
          <a:xfrm>
            <a:off x="711200" y="4497372"/>
            <a:ext cx="9593943" cy="0"/>
          </a:xfrm>
          <a:prstGeom prst="line">
            <a:avLst/>
          </a:prstGeom>
          <a:ln>
            <a:solidFill>
              <a:schemeClr val="tx2">
                <a:alpha val="51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BEC64C4-625C-DC34-4566-EC6536D3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AD48-4C99-9649-BC96-8CD7370E5322}" type="datetime1">
              <a:rPr lang="en-GB" smtClean="0"/>
              <a:t>13/10/2025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3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FEFD-B6A3-3697-34FC-760D3B6E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3726"/>
            <a:ext cx="5490029" cy="2349046"/>
          </a:xfrm>
          <a:ln>
            <a:noFill/>
          </a:ln>
        </p:spPr>
        <p:txBody>
          <a:bodyPr/>
          <a:lstStyle/>
          <a:p>
            <a:r>
              <a:rPr lang="en-GB" sz="7200" dirty="0"/>
              <a:t>     Executive</a:t>
            </a:r>
            <a:br>
              <a:rPr lang="en-GB" sz="7200" dirty="0"/>
            </a:br>
            <a:r>
              <a:rPr lang="en-GB" sz="7200" dirty="0"/>
              <a:t>    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682A6-0E4C-9326-50E4-AC3CA8822B54}"/>
              </a:ext>
            </a:extLst>
          </p:cNvPr>
          <p:cNvSpPr txBox="1"/>
          <p:nvPr/>
        </p:nvSpPr>
        <p:spPr>
          <a:xfrm>
            <a:off x="717229" y="3760897"/>
            <a:ext cx="45139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 preserve financial accuracy and performance clarity, we report both raw receipts and campaign-attributed gifts. The campaign recorded </a:t>
            </a:r>
            <a:r>
              <a:rPr lang="en-GB" sz="16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30 receipts</a:t>
            </a:r>
            <a:r>
              <a:rPr lang="en-GB" sz="16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</a:t>
            </a:r>
            <a:r>
              <a:rPr lang="en-GB" sz="1600" dirty="0"/>
              <a:t>in total; </a:t>
            </a:r>
            <a:r>
              <a:rPr lang="en-GB" sz="16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28 are attributed to the mailing</a:t>
            </a:r>
            <a:r>
              <a:rPr lang="en-GB" sz="1600" dirty="0"/>
              <a:t> (strict URN plus high-confidence fuzzy), and </a:t>
            </a:r>
            <a:r>
              <a:rPr lang="en-GB" sz="16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2 receipts totalling $70</a:t>
            </a:r>
            <a:r>
              <a:rPr lang="en-GB" sz="1600" dirty="0">
                <a:solidFill>
                  <a:schemeClr val="bg2">
                    <a:lumMod val="10000"/>
                    <a:lumOff val="90000"/>
                  </a:schemeClr>
                </a:solidFill>
              </a:rPr>
              <a:t> </a:t>
            </a:r>
            <a:r>
              <a:rPr lang="en-GB" sz="1600" dirty="0"/>
              <a:t>remain </a:t>
            </a:r>
            <a:r>
              <a:rPr lang="en-GB" sz="1600" b="1" dirty="0">
                <a:solidFill>
                  <a:schemeClr val="bg2">
                    <a:lumMod val="10000"/>
                    <a:lumOff val="90000"/>
                  </a:schemeClr>
                </a:solidFill>
              </a:rPr>
              <a:t>off-file/unattributed</a:t>
            </a:r>
            <a:r>
              <a:rPr lang="en-GB" sz="1600" dirty="0"/>
              <a:t>—income received but not yet linked to a contact record.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B4494C-9A62-8923-FEE8-93561FABB14F}"/>
              </a:ext>
            </a:extLst>
          </p:cNvPr>
          <p:cNvGrpSpPr/>
          <p:nvPr/>
        </p:nvGrpSpPr>
        <p:grpSpPr>
          <a:xfrm>
            <a:off x="6595113" y="3966751"/>
            <a:ext cx="3241020" cy="2005888"/>
            <a:chOff x="6850744" y="500874"/>
            <a:chExt cx="4499428" cy="2904922"/>
          </a:xfrm>
          <a:noFill/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97C1CD-F8D3-A175-39D2-EA57FAF46AF7}"/>
                </a:ext>
              </a:extLst>
            </p:cNvPr>
            <p:cNvSpPr txBox="1"/>
            <p:nvPr/>
          </p:nvSpPr>
          <p:spPr>
            <a:xfrm>
              <a:off x="6850744" y="1122578"/>
              <a:ext cx="4499428" cy="44572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All receipts: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30 gifts</a:t>
              </a:r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6FF9C-234B-E1D2-FBF6-7B4C3D3D1364}"/>
                </a:ext>
              </a:extLst>
            </p:cNvPr>
            <p:cNvSpPr txBox="1"/>
            <p:nvPr/>
          </p:nvSpPr>
          <p:spPr>
            <a:xfrm>
              <a:off x="6850744" y="500874"/>
              <a:ext cx="3788228" cy="4902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schemeClr val="bg2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Overall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A10133-6CF2-391F-6A25-4D085607034C}"/>
                </a:ext>
              </a:extLst>
            </p:cNvPr>
            <p:cNvSpPr txBox="1"/>
            <p:nvPr/>
          </p:nvSpPr>
          <p:spPr>
            <a:xfrm>
              <a:off x="6850744" y="2225075"/>
              <a:ext cx="3048000" cy="4457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Gross income: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$1,320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8FB5207-3314-1E1C-957E-2C1F82A80C81}"/>
                </a:ext>
              </a:extLst>
            </p:cNvPr>
            <p:cNvSpPr txBox="1"/>
            <p:nvPr/>
          </p:nvSpPr>
          <p:spPr>
            <a:xfrm>
              <a:off x="6850744" y="1490077"/>
              <a:ext cx="4122056" cy="4457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Response rate: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11.11%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031AC1-9085-9C08-C872-035427EF4D2F}"/>
                </a:ext>
              </a:extLst>
            </p:cNvPr>
            <p:cNvSpPr txBox="1"/>
            <p:nvPr/>
          </p:nvSpPr>
          <p:spPr>
            <a:xfrm>
              <a:off x="6850744" y="1857576"/>
              <a:ext cx="4223655" cy="4457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Average gift: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$44.00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26EE48-FA8B-AF6D-9AF0-52E5BD1D3CE9}"/>
                </a:ext>
              </a:extLst>
            </p:cNvPr>
            <p:cNvSpPr txBox="1"/>
            <p:nvPr/>
          </p:nvSpPr>
          <p:spPr>
            <a:xfrm>
              <a:off x="6850744" y="2960074"/>
              <a:ext cx="2728686" cy="4457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Net income: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$510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17603EB-FE0B-BE29-8D83-C0DC36E9FDB3}"/>
                </a:ext>
              </a:extLst>
            </p:cNvPr>
            <p:cNvSpPr txBox="1"/>
            <p:nvPr/>
          </p:nvSpPr>
          <p:spPr>
            <a:xfrm>
              <a:off x="6850744" y="2592574"/>
              <a:ext cx="2728686" cy="44572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Cost: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$810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9310BC0-4F33-1B86-672E-9F27AC9F7200}"/>
              </a:ext>
            </a:extLst>
          </p:cNvPr>
          <p:cNvGrpSpPr/>
          <p:nvPr/>
        </p:nvGrpSpPr>
        <p:grpSpPr>
          <a:xfrm>
            <a:off x="9441000" y="3955230"/>
            <a:ext cx="3509229" cy="2004818"/>
            <a:chOff x="6828973" y="3650579"/>
            <a:chExt cx="4521199" cy="289421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878713-1FDF-CBBA-6A9C-F2E3CAAA9BC4}"/>
                </a:ext>
              </a:extLst>
            </p:cNvPr>
            <p:cNvSpPr txBox="1"/>
            <p:nvPr/>
          </p:nvSpPr>
          <p:spPr>
            <a:xfrm>
              <a:off x="6850745" y="3650579"/>
              <a:ext cx="4499427" cy="4887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>
                  <a:solidFill>
                    <a:schemeClr val="bg2">
                      <a:lumMod val="10000"/>
                      <a:lumOff val="9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Attributed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FD2E97-C07E-B90A-132D-83F5F79B4940}"/>
                </a:ext>
              </a:extLst>
            </p:cNvPr>
            <p:cNvSpPr txBox="1"/>
            <p:nvPr/>
          </p:nvSpPr>
          <p:spPr>
            <a:xfrm>
              <a:off x="6850745" y="4270300"/>
              <a:ext cx="3476868" cy="444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Attributed receipts: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28 gifts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ADE551A-6F1A-3C9A-A202-D8ED75D5A6F7}"/>
                </a:ext>
              </a:extLst>
            </p:cNvPr>
            <p:cNvSpPr txBox="1"/>
            <p:nvPr/>
          </p:nvSpPr>
          <p:spPr>
            <a:xfrm>
              <a:off x="6850745" y="4636335"/>
              <a:ext cx="4499427" cy="444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Response rate: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10.37% </a:t>
              </a:r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6612F0-FD7E-6F3A-A40F-6CBE23DFE3C1}"/>
                </a:ext>
              </a:extLst>
            </p:cNvPr>
            <p:cNvSpPr txBox="1"/>
            <p:nvPr/>
          </p:nvSpPr>
          <p:spPr>
            <a:xfrm>
              <a:off x="6850744" y="5002373"/>
              <a:ext cx="3345542" cy="444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Average gift: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$44.64</a:t>
              </a:r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C86B33-F183-B987-2A4D-FCFD64C4DA8B}"/>
                </a:ext>
              </a:extLst>
            </p:cNvPr>
            <p:cNvSpPr txBox="1"/>
            <p:nvPr/>
          </p:nvSpPr>
          <p:spPr>
            <a:xfrm>
              <a:off x="6850744" y="5368408"/>
              <a:ext cx="3048000" cy="444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Gross income: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$1,250</a:t>
              </a:r>
              <a:endParaRPr lang="en-GB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4196C4-6D0F-64CF-B8D4-C847256A66B3}"/>
                </a:ext>
              </a:extLst>
            </p:cNvPr>
            <p:cNvSpPr txBox="1"/>
            <p:nvPr/>
          </p:nvSpPr>
          <p:spPr>
            <a:xfrm>
              <a:off x="6850744" y="5734444"/>
              <a:ext cx="2728686" cy="444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Cost: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$810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C83CAC-4D9B-28F6-9722-C352DAEF6F89}"/>
                </a:ext>
              </a:extLst>
            </p:cNvPr>
            <p:cNvSpPr txBox="1"/>
            <p:nvPr/>
          </p:nvSpPr>
          <p:spPr>
            <a:xfrm>
              <a:off x="6828973" y="6100481"/>
              <a:ext cx="2728686" cy="444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Net income: </a:t>
              </a:r>
              <a:r>
                <a:rPr lang="en-GB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$440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9CEEF7-5969-6C92-84C5-DAEF3F656A0D}"/>
              </a:ext>
            </a:extLst>
          </p:cNvPr>
          <p:cNvCxnSpPr>
            <a:cxnSpLocks/>
          </p:cNvCxnSpPr>
          <p:nvPr/>
        </p:nvCxnSpPr>
        <p:spPr>
          <a:xfrm>
            <a:off x="9043628" y="3955229"/>
            <a:ext cx="0" cy="2004819"/>
          </a:xfrm>
          <a:prstGeom prst="line">
            <a:avLst/>
          </a:prstGeom>
          <a:ln w="0">
            <a:solidFill>
              <a:schemeClr val="tx1">
                <a:lumMod val="95000"/>
                <a:alpha val="4807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BE4F115-2B41-3638-CFE6-06AFEFCEB604}"/>
              </a:ext>
            </a:extLst>
          </p:cNvPr>
          <p:cNvSpPr txBox="1"/>
          <p:nvPr/>
        </p:nvSpPr>
        <p:spPr>
          <a:xfrm>
            <a:off x="7329763" y="421232"/>
            <a:ext cx="2728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3898D1-F56C-3884-D1A8-F088A3A363FF}"/>
              </a:ext>
            </a:extLst>
          </p:cNvPr>
          <p:cNvGrpSpPr/>
          <p:nvPr/>
        </p:nvGrpSpPr>
        <p:grpSpPr>
          <a:xfrm>
            <a:off x="6489067" y="436467"/>
            <a:ext cx="670918" cy="646637"/>
            <a:chOff x="6383022" y="383878"/>
            <a:chExt cx="731215" cy="72571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CD956F1-95E7-0D10-8630-69F05943DC63}"/>
                </a:ext>
              </a:extLst>
            </p:cNvPr>
            <p:cNvSpPr/>
            <p:nvPr/>
          </p:nvSpPr>
          <p:spPr>
            <a:xfrm>
              <a:off x="6383022" y="383878"/>
              <a:ext cx="731215" cy="725715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66" name="Graphic 65" descr="City with solid fill">
              <a:extLst>
                <a:ext uri="{FF2B5EF4-FFF2-40B4-BE49-F238E27FC236}">
                  <a16:creationId xmlns:a16="http://schemas.microsoft.com/office/drawing/2014/main" id="{852A3B4A-6C0C-4F33-19D0-D83152356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40808" y="429389"/>
              <a:ext cx="615642" cy="61564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0481935-A323-206C-C0F5-D4DBD932AA14}"/>
              </a:ext>
            </a:extLst>
          </p:cNvPr>
          <p:cNvSpPr txBox="1"/>
          <p:nvPr/>
        </p:nvSpPr>
        <p:spPr>
          <a:xfrm>
            <a:off x="7334748" y="850511"/>
            <a:ext cx="4246299" cy="1786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80"/>
              </a:lnSpc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Campaigns were delivered to 270 contacts across NSW, VIC and QLD out of which 30 donations were received. </a:t>
            </a:r>
          </a:p>
          <a:p>
            <a:pPr>
              <a:lnSpc>
                <a:spcPts val="1880"/>
              </a:lnSpc>
            </a:pP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NSW and VIC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drive income with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$50 medians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, whilst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QLD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has a smaller base and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$20 median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with the highest unmatched rate. </a:t>
            </a:r>
          </a:p>
          <a:p>
            <a:pPr>
              <a:lnSpc>
                <a:spcPts val="1880"/>
              </a:lnSpc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By age,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70+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records the highest mean gift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(small base), whereas 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30–39</a:t>
            </a: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 skews lower.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09C0913-FBBD-CAEB-A760-189AFEED2415}"/>
              </a:ext>
            </a:extLst>
          </p:cNvPr>
          <p:cNvCxnSpPr>
            <a:cxnSpLocks/>
          </p:cNvCxnSpPr>
          <p:nvPr/>
        </p:nvCxnSpPr>
        <p:spPr>
          <a:xfrm>
            <a:off x="6595113" y="3827448"/>
            <a:ext cx="5103401" cy="27906"/>
          </a:xfrm>
          <a:prstGeom prst="line">
            <a:avLst/>
          </a:prstGeom>
          <a:ln w="0">
            <a:solidFill>
              <a:schemeClr val="tx1">
                <a:lumMod val="95000"/>
                <a:alpha val="44822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3D8852D-07C4-C364-3DA0-946271EAC0AB}"/>
              </a:ext>
            </a:extLst>
          </p:cNvPr>
          <p:cNvGrpSpPr/>
          <p:nvPr/>
        </p:nvGrpSpPr>
        <p:grpSpPr>
          <a:xfrm>
            <a:off x="8010257" y="2940954"/>
            <a:ext cx="2678543" cy="914400"/>
            <a:chOff x="7973665" y="3085828"/>
            <a:chExt cx="2678543" cy="91440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79866B-7A0B-EEB3-2310-1438D3B92CD5}"/>
                </a:ext>
              </a:extLst>
            </p:cNvPr>
            <p:cNvSpPr txBox="1"/>
            <p:nvPr/>
          </p:nvSpPr>
          <p:spPr>
            <a:xfrm>
              <a:off x="8657536" y="3491593"/>
              <a:ext cx="1994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latin typeface="Calibri" panose="020F0502020204030204" pitchFamily="34" charset="0"/>
                  <a:cs typeface="Calibri" panose="020F0502020204030204" pitchFamily="34" charset="0"/>
                </a:rPr>
                <a:t>Campaign KPIs</a:t>
              </a:r>
            </a:p>
          </p:txBody>
        </p:sp>
        <p:pic>
          <p:nvPicPr>
            <p:cNvPr id="86" name="Graphic 85" descr="Business Growth with solid fill">
              <a:extLst>
                <a:ext uri="{FF2B5EF4-FFF2-40B4-BE49-F238E27FC236}">
                  <a16:creationId xmlns:a16="http://schemas.microsoft.com/office/drawing/2014/main" id="{EDEAFB7D-5B35-0F3F-4DF7-479B6622D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73665" y="3085828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9AE6CC3-9BDB-DB37-DC73-F79C0695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333-0A1E-3B44-B941-4FF5F698A7BA}" type="datetime1">
              <a:rPr lang="en-GB" smtClean="0"/>
              <a:t>13/10/2025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84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391CF-BCD4-0025-528A-004C84CB95A4}"/>
              </a:ext>
            </a:extLst>
          </p:cNvPr>
          <p:cNvSpPr txBox="1">
            <a:spLocks/>
          </p:cNvSpPr>
          <p:nvPr/>
        </p:nvSpPr>
        <p:spPr>
          <a:xfrm>
            <a:off x="7266664" y="1758948"/>
            <a:ext cx="4925336" cy="36933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endParaRPr lang="en-GB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Larger</a:t>
            </a:r>
            <a:r>
              <a:rPr lang="en-GB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bubbles (donations) spread among the </a:t>
            </a:r>
            <a:r>
              <a:rPr lang="en-GB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18-30</a:t>
            </a:r>
            <a:r>
              <a:rPr lang="en-GB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b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51-70</a:t>
            </a:r>
            <a:r>
              <a:rPr lang="en-GB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age groups. 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largest share of ≥ $60 gifts comes from ages 18–30 (31%)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Gift distribution by age groups: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18–30: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13 gifts,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≥ $60 → 30.8%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(includes two $100 gifts at age 29).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31–50: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 gifts,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≥ $60 → 0%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51–70: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8 gifts,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≥ $60 → 12.5%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(one $100 at age 70).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70+: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gifts,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≥ $60 → 0%</a:t>
            </a:r>
            <a:r>
              <a:rPr lang="en-GB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Clr>
                <a:schemeClr val="tx2"/>
              </a:buClr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34C1C-5E11-1B0D-99D1-0D954F013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14" y="157876"/>
            <a:ext cx="11200552" cy="690777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High-value gifts are distributed across </a:t>
            </a:r>
            <a:r>
              <a:rPr lang="en-GB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18–30</a:t>
            </a:r>
            <a:r>
              <a:rPr lang="en-GB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55–70</a:t>
            </a:r>
            <a:r>
              <a:rPr lang="en-GB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age groups</a:t>
            </a:r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06EFB8D9-F5A2-6847-6E4F-853B05FD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10" y="1649438"/>
            <a:ext cx="6595047" cy="4803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4B217A-1C8C-4497-BF6A-DA61A8CA822E}"/>
              </a:ext>
            </a:extLst>
          </p:cNvPr>
          <p:cNvSpPr txBox="1"/>
          <p:nvPr/>
        </p:nvSpPr>
        <p:spPr>
          <a:xfrm>
            <a:off x="410514" y="1280106"/>
            <a:ext cx="427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Unlocking high-value donations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41A2C-672E-A60D-3E28-8B15D41FEFAC}"/>
              </a:ext>
            </a:extLst>
          </p:cNvPr>
          <p:cNvSpPr/>
          <p:nvPr/>
        </p:nvSpPr>
        <p:spPr>
          <a:xfrm>
            <a:off x="0" y="-4149"/>
            <a:ext cx="11700856" cy="1122230"/>
          </a:xfrm>
          <a:prstGeom prst="rect">
            <a:avLst/>
          </a:prstGeom>
          <a:solidFill>
            <a:schemeClr val="tx2">
              <a:alpha val="291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8507F-265B-55E9-EB22-173655672C1D}"/>
              </a:ext>
            </a:extLst>
          </p:cNvPr>
          <p:cNvSpPr txBox="1"/>
          <p:nvPr/>
        </p:nvSpPr>
        <p:spPr>
          <a:xfrm>
            <a:off x="-512273" y="6545209"/>
            <a:ext cx="61177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i="1" dirty="0">
                <a:solidFill>
                  <a:srgbClr val="FF646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Please note there are multiple bubbles overlapping in the chart.</a:t>
            </a:r>
          </a:p>
        </p:txBody>
      </p:sp>
    </p:spTree>
    <p:extLst>
      <p:ext uri="{BB962C8B-B14F-4D97-AF65-F5344CB8AC3E}">
        <p14:creationId xmlns:p14="http://schemas.microsoft.com/office/powerpoint/2010/main" val="22581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5956-6E90-759E-F755-0CF57B05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44" y="203909"/>
            <a:ext cx="11209712" cy="864597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 and VIC drive revenue and stability</a:t>
            </a:r>
            <a:r>
              <a:rPr lang="en-GB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QLD warrants targeted growth before major-gift scaling</a:t>
            </a:r>
            <a:endParaRPr lang="en-GB" sz="2800" b="1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FB152-E7A4-8190-9E3C-875008FE641A}"/>
              </a:ext>
            </a:extLst>
          </p:cNvPr>
          <p:cNvSpPr txBox="1"/>
          <p:nvPr/>
        </p:nvSpPr>
        <p:spPr>
          <a:xfrm>
            <a:off x="507657" y="1563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Maximizing Revenue Potential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0A772F-9289-5D4C-E128-BFFD30D61364}"/>
              </a:ext>
            </a:extLst>
          </p:cNvPr>
          <p:cNvSpPr txBox="1"/>
          <p:nvPr/>
        </p:nvSpPr>
        <p:spPr>
          <a:xfrm>
            <a:off x="6750803" y="1611564"/>
            <a:ext cx="5441197" cy="4124206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gift (median)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$50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both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VIC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$20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QLD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middle fifty per cent (IQR)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lies between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$20 and $50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VIC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between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$18 and $40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QLD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indicating a lower and slightly narrower distribution in QLD.</a:t>
            </a:r>
          </a:p>
          <a:p>
            <a:endParaRPr lang="en-GB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high-gift tail (≥$60)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comprises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15.4%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 of 13),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30.0%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VIC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(3 of 10), and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14.3%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QLD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 of 7). The apparently higher share in QLD is based on a very small base and should be interpreted with caution rather than as evidence of leadership.</a:t>
            </a:r>
          </a:p>
          <a:p>
            <a:endParaRPr lang="en-GB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 and VIC</a:t>
            </a:r>
            <a:r>
              <a:rPr lang="en-GB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the primary drivers of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95D40CFA-27EE-4257-E4AD-53FF2442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763"/>
          <a:stretch>
            <a:fillRect/>
          </a:stretch>
        </p:blipFill>
        <p:spPr>
          <a:xfrm>
            <a:off x="96342" y="1932412"/>
            <a:ext cx="5929876" cy="472167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DCDC123-4535-5340-8564-575964D82C4C}"/>
              </a:ext>
            </a:extLst>
          </p:cNvPr>
          <p:cNvSpPr txBox="1"/>
          <p:nvPr/>
        </p:nvSpPr>
        <p:spPr>
          <a:xfrm>
            <a:off x="1228073" y="4260598"/>
            <a:ext cx="933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= 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54107D-7C2E-92F3-807E-F495A50A7FB8}"/>
              </a:ext>
            </a:extLst>
          </p:cNvPr>
          <p:cNvSpPr txBox="1"/>
          <p:nvPr/>
        </p:nvSpPr>
        <p:spPr>
          <a:xfrm>
            <a:off x="4523587" y="4260598"/>
            <a:ext cx="933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= 50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765F2-AD32-372D-0481-02DB07AFE24D}"/>
              </a:ext>
            </a:extLst>
          </p:cNvPr>
          <p:cNvSpPr txBox="1"/>
          <p:nvPr/>
        </p:nvSpPr>
        <p:spPr>
          <a:xfrm>
            <a:off x="2819603" y="5489549"/>
            <a:ext cx="9338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= 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F95D2C-7DA1-C94A-988F-EDCE9198871C}"/>
              </a:ext>
            </a:extLst>
          </p:cNvPr>
          <p:cNvSpPr/>
          <p:nvPr/>
        </p:nvSpPr>
        <p:spPr>
          <a:xfrm>
            <a:off x="0" y="-4149"/>
            <a:ext cx="11700856" cy="1122230"/>
          </a:xfrm>
          <a:prstGeom prst="rect">
            <a:avLst/>
          </a:prstGeom>
          <a:solidFill>
            <a:schemeClr val="tx2">
              <a:alpha val="291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01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a red and green bar&#10;&#10;AI-generated content may be incorrect.">
            <a:extLst>
              <a:ext uri="{FF2B5EF4-FFF2-40B4-BE49-F238E27FC236}">
                <a16:creationId xmlns:a16="http://schemas.microsoft.com/office/drawing/2014/main" id="{48622161-96C2-8727-6556-7D836C5E6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61" y="2874227"/>
            <a:ext cx="4572001" cy="3875684"/>
          </a:xfrm>
          <a:prstGeom prst="rect">
            <a:avLst/>
          </a:prstGeom>
        </p:spPr>
      </p:pic>
      <p:pic>
        <p:nvPicPr>
          <p:cNvPr id="10" name="Picture 9" descr="A green circle with a red triangle&#10;&#10;AI-generated content may be incorrect.">
            <a:extLst>
              <a:ext uri="{FF2B5EF4-FFF2-40B4-BE49-F238E27FC236}">
                <a16:creationId xmlns:a16="http://schemas.microsoft.com/office/drawing/2014/main" id="{E1AFC7E1-DE96-4220-6C11-DDCCBE1E61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59" r="20213"/>
          <a:stretch>
            <a:fillRect/>
          </a:stretch>
        </p:blipFill>
        <p:spPr>
          <a:xfrm>
            <a:off x="6341572" y="2868070"/>
            <a:ext cx="3918430" cy="3881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1BC2A1-3775-2445-F9C3-826FFE9B3964}"/>
              </a:ext>
            </a:extLst>
          </p:cNvPr>
          <p:cNvSpPr txBox="1"/>
          <p:nvPr/>
        </p:nvSpPr>
        <p:spPr>
          <a:xfrm>
            <a:off x="491144" y="1080954"/>
            <a:ext cx="117008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2"/>
              </a:buClr>
            </a:pPr>
            <a:endParaRPr lang="en-GB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2"/>
              </a:buClr>
            </a:pPr>
            <a:r>
              <a:rPr lang="en-GB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</a:t>
            </a: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shows the strongest linkage (</a:t>
            </a:r>
            <a:r>
              <a:rPr lang="en-GB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highest exact</a:t>
            </a: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lowest no-match</a:t>
            </a: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GB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QLD</a:t>
            </a: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weakest, and </a:t>
            </a:r>
            <a:r>
              <a:rPr lang="en-GB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VIC</a:t>
            </a: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sits between them.</a:t>
            </a:r>
          </a:p>
          <a:p>
            <a:endParaRPr lang="en-GB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D2EE0-A689-454D-D783-0481FB18CCDE}"/>
              </a:ext>
            </a:extLst>
          </p:cNvPr>
          <p:cNvSpPr txBox="1"/>
          <p:nvPr/>
        </p:nvSpPr>
        <p:spPr>
          <a:xfrm>
            <a:off x="460595" y="106239"/>
            <a:ext cx="112402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Strengthening Data Integrity: </a:t>
            </a:r>
            <a:r>
              <a:rPr lang="en-GB" sz="2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NSW Excels in Exact Matches, QLD Unmatched Records Demand CRM Action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46F8BA-51A7-0AEB-521A-CD49695423B1}"/>
              </a:ext>
            </a:extLst>
          </p:cNvPr>
          <p:cNvSpPr txBox="1"/>
          <p:nvPr/>
        </p:nvSpPr>
        <p:spPr>
          <a:xfrm>
            <a:off x="6515448" y="2429649"/>
            <a:ext cx="2952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Distribution of Match Status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2F4AE4-85A5-F836-D63B-30D6604E0780}"/>
              </a:ext>
            </a:extLst>
          </p:cNvPr>
          <p:cNvSpPr txBox="1"/>
          <p:nvPr/>
        </p:nvSpPr>
        <p:spPr>
          <a:xfrm>
            <a:off x="1240002" y="2459008"/>
            <a:ext cx="329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Operational Readiness by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C23E9E-BD30-89BC-528F-5E744425961C}"/>
              </a:ext>
            </a:extLst>
          </p:cNvPr>
          <p:cNvSpPr/>
          <p:nvPr/>
        </p:nvSpPr>
        <p:spPr>
          <a:xfrm>
            <a:off x="0" y="-9604"/>
            <a:ext cx="11700856" cy="1122230"/>
          </a:xfrm>
          <a:prstGeom prst="rect">
            <a:avLst/>
          </a:prstGeom>
          <a:solidFill>
            <a:schemeClr val="tx2">
              <a:alpha val="291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7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7372-21EF-6145-411E-6C8E6849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15" y="116114"/>
            <a:ext cx="11076742" cy="91213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optimise donor targeting and data quality to increase response rate to 15% and ROI to 70-80%?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E5179-C3F5-3EEC-E164-D53E7DA14E51}"/>
              </a:ext>
            </a:extLst>
          </p:cNvPr>
          <p:cNvSpPr/>
          <p:nvPr/>
        </p:nvSpPr>
        <p:spPr>
          <a:xfrm>
            <a:off x="0" y="0"/>
            <a:ext cx="11700856" cy="1122230"/>
          </a:xfrm>
          <a:prstGeom prst="rect">
            <a:avLst/>
          </a:prstGeom>
          <a:solidFill>
            <a:srgbClr val="00206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6B70F-5854-EDB5-8817-0E9AB1C20CFB}"/>
              </a:ext>
            </a:extLst>
          </p:cNvPr>
          <p:cNvSpPr txBox="1"/>
          <p:nvPr/>
        </p:nvSpPr>
        <p:spPr>
          <a:xfrm>
            <a:off x="441515" y="1323680"/>
            <a:ext cx="11259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Maximise immediate revenue by enhancing NSW and VIC performance, strategically grow QLD’s donor base, and strengthen CRM linkage for repeatable, auditable results.</a:t>
            </a:r>
            <a:endParaRPr lang="en-GB" sz="1600" dirty="0">
              <a:solidFill>
                <a:schemeClr val="tx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DF41AD-9B39-632D-523C-A4ECC27AD971}"/>
              </a:ext>
            </a:extLst>
          </p:cNvPr>
          <p:cNvGrpSpPr/>
          <p:nvPr/>
        </p:nvGrpSpPr>
        <p:grpSpPr>
          <a:xfrm>
            <a:off x="441513" y="2171461"/>
            <a:ext cx="11259341" cy="725714"/>
            <a:chOff x="441515" y="2703286"/>
            <a:chExt cx="11259341" cy="7257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3E80C0-5BA6-2DB3-95D3-B1155E9F36C8}"/>
                </a:ext>
              </a:extLst>
            </p:cNvPr>
            <p:cNvSpPr/>
            <p:nvPr/>
          </p:nvSpPr>
          <p:spPr>
            <a:xfrm>
              <a:off x="441515" y="2703286"/>
              <a:ext cx="3541485" cy="7257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Revenue and Targeting Optimisation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8EAFB4-6D68-6697-95C9-F84F4E7EBCDF}"/>
                </a:ext>
              </a:extLst>
            </p:cNvPr>
            <p:cNvSpPr/>
            <p:nvPr/>
          </p:nvSpPr>
          <p:spPr>
            <a:xfrm>
              <a:off x="4300443" y="2703286"/>
              <a:ext cx="3541485" cy="7257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Offer, Channel, and Data Integrity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4B589A2-C1F5-B171-F7A6-1EB7C31E8D94}"/>
                </a:ext>
              </a:extLst>
            </p:cNvPr>
            <p:cNvSpPr/>
            <p:nvPr/>
          </p:nvSpPr>
          <p:spPr>
            <a:xfrm>
              <a:off x="8159371" y="2703286"/>
              <a:ext cx="3541485" cy="7257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Measurement and 90-Day Execution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CC110E8C-0A69-0A83-21FA-D19EDB0A202D}"/>
              </a:ext>
            </a:extLst>
          </p:cNvPr>
          <p:cNvSpPr/>
          <p:nvPr/>
        </p:nvSpPr>
        <p:spPr>
          <a:xfrm>
            <a:off x="441515" y="2988463"/>
            <a:ext cx="3541485" cy="3041633"/>
          </a:xfrm>
          <a:prstGeom prst="rect">
            <a:avLst/>
          </a:prstGeom>
          <a:solidFill>
            <a:schemeClr val="tx2">
              <a:alpha val="978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NSW and VIC (Core Revenue Streams): 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the $50 median and boost the $60+ share with a structured donation escalation ($50 to $60/$75) and targeted messaging. Focus on the 45–60 year old cohort and the 18–30year old segment.</a:t>
            </a: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QLD (Growth Opportunity):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Prioritise </a:t>
            </a: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expansion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via reactivation and look-alike acquisition, launching a </a:t>
            </a: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targeted high-value pilot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(10–15 $100-donor profiles) before scaling.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Condition: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Scale only with </a:t>
            </a: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≥30 active donors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427C9-551E-97F3-326D-D0A73481A285}"/>
              </a:ext>
            </a:extLst>
          </p:cNvPr>
          <p:cNvSpPr/>
          <p:nvPr/>
        </p:nvSpPr>
        <p:spPr>
          <a:xfrm>
            <a:off x="4300442" y="2988464"/>
            <a:ext cx="3541485" cy="3041632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Maintain the $50 anchor in mail, introduce $60/$75 options, and design a youth-friendly variant (targeted to 18–30-year-olds) with QR/mobile payments. Test relevance messaging for 31–50 cohort (impact, convenience).</a:t>
            </a:r>
          </a:p>
          <a:p>
            <a:endParaRPr lang="en-GB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data quality by </a:t>
            </a: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standardising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addresses/URNs, conducting </a:t>
            </a: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deterministic + governed fuzzy matching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(name/suburb), and embedding </a:t>
            </a: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IDs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(URN/QR) in future mail. </a:t>
            </a:r>
          </a:p>
          <a:p>
            <a:pPr marL="285750" indent="-285750"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Target: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≥95% matched, ≤3% fuzzy-under-review, ≤2% unmatched.</a:t>
            </a:r>
            <a:endParaRPr lang="en-GB" sz="16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2CCD61-F7D3-2125-9881-D9002E829D40}"/>
              </a:ext>
            </a:extLst>
          </p:cNvPr>
          <p:cNvSpPr/>
          <p:nvPr/>
        </p:nvSpPr>
        <p:spPr>
          <a:xfrm>
            <a:off x="8159369" y="2988464"/>
            <a:ext cx="3541485" cy="3041632"/>
          </a:xfrm>
          <a:prstGeom prst="rect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Track KPIs on the attributed 28 gifts (exact + fuzzy), with a reconciliation bridge to 30 receipts. Monitor weekly by state/age (response, median, $60+ share, match breakdown).</a:t>
            </a: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4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Rule:</a:t>
            </a:r>
            <a:r>
              <a:rPr lang="en-GB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Scale only if tests beat control (e.g., p&lt;0.1).</a:t>
            </a: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3E084D-111E-115B-554B-8CC5878782C4}"/>
              </a:ext>
            </a:extLst>
          </p:cNvPr>
          <p:cNvSpPr/>
          <p:nvPr/>
        </p:nvSpPr>
        <p:spPr>
          <a:xfrm>
            <a:off x="273788" y="1999744"/>
            <a:ext cx="434715" cy="474979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2D5796-5519-5A3E-87EA-A92B1BDF5BD6}"/>
              </a:ext>
            </a:extLst>
          </p:cNvPr>
          <p:cNvSpPr/>
          <p:nvPr/>
        </p:nvSpPr>
        <p:spPr>
          <a:xfrm>
            <a:off x="4083083" y="1999743"/>
            <a:ext cx="434715" cy="474981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46FF3C-FE98-E154-9BF0-BF8C19C66395}"/>
              </a:ext>
            </a:extLst>
          </p:cNvPr>
          <p:cNvSpPr/>
          <p:nvPr/>
        </p:nvSpPr>
        <p:spPr>
          <a:xfrm>
            <a:off x="8059284" y="1999742"/>
            <a:ext cx="434715" cy="474981"/>
          </a:xfrm>
          <a:prstGeom prst="ellipse">
            <a:avLst/>
          </a:prstGeom>
          <a:solidFill>
            <a:schemeClr val="tx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7752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63F5-82AE-A837-9D3F-BD103CA0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84" y="136525"/>
            <a:ext cx="10845383" cy="939019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Steps for Revenue Growth: Critical to divide and conquer, monitor progress, and refine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28084B-E220-2355-36DD-93BDDDA08921}"/>
              </a:ext>
            </a:extLst>
          </p:cNvPr>
          <p:cNvSpPr/>
          <p:nvPr/>
        </p:nvSpPr>
        <p:spPr>
          <a:xfrm>
            <a:off x="-24253" y="0"/>
            <a:ext cx="11700856" cy="1122230"/>
          </a:xfrm>
          <a:prstGeom prst="rect">
            <a:avLst/>
          </a:prstGeom>
          <a:solidFill>
            <a:srgbClr val="00206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A4580C-A662-3410-3EA0-A62B94B05CDF}"/>
              </a:ext>
            </a:extLst>
          </p:cNvPr>
          <p:cNvCxnSpPr>
            <a:cxnSpLocks/>
          </p:cNvCxnSpPr>
          <p:nvPr/>
        </p:nvCxnSpPr>
        <p:spPr>
          <a:xfrm>
            <a:off x="0" y="1122230"/>
            <a:ext cx="11676603" cy="0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5AB1B-CE12-AF5D-B50F-3ED4C0BB8E60}"/>
              </a:ext>
            </a:extLst>
          </p:cNvPr>
          <p:cNvCxnSpPr>
            <a:cxnSpLocks/>
          </p:cNvCxnSpPr>
          <p:nvPr/>
        </p:nvCxnSpPr>
        <p:spPr>
          <a:xfrm>
            <a:off x="0" y="1122230"/>
            <a:ext cx="11676603" cy="0"/>
          </a:xfrm>
          <a:prstGeom prst="line">
            <a:avLst/>
          </a:prstGeom>
          <a:ln w="60325">
            <a:solidFill>
              <a:schemeClr val="tx2">
                <a:alpha val="51423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374A6C-F785-F1DE-9E5D-BB68315B8B94}"/>
              </a:ext>
            </a:extLst>
          </p:cNvPr>
          <p:cNvGrpSpPr/>
          <p:nvPr/>
        </p:nvGrpSpPr>
        <p:grpSpPr>
          <a:xfrm>
            <a:off x="494050" y="2197772"/>
            <a:ext cx="10942819" cy="3753638"/>
            <a:chOff x="538395" y="1982132"/>
            <a:chExt cx="10942819" cy="3753638"/>
          </a:xfrm>
        </p:grpSpPr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3C2C584A-476E-8E41-96F8-8A66D80077A0}"/>
                </a:ext>
              </a:extLst>
            </p:cNvPr>
            <p:cNvSpPr/>
            <p:nvPr/>
          </p:nvSpPr>
          <p:spPr>
            <a:xfrm>
              <a:off x="538395" y="1982134"/>
              <a:ext cx="3790012" cy="569626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latin typeface="Calibri" panose="020F0502020204030204" pitchFamily="34" charset="0"/>
                  <a:cs typeface="Calibri" panose="020F0502020204030204" pitchFamily="34" charset="0"/>
                </a:rPr>
                <a:t>Assign Ownership</a:t>
              </a: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B9DCECD8-0B4E-7562-2C24-5690DA3FBF5E}"/>
                </a:ext>
              </a:extLst>
            </p:cNvPr>
            <p:cNvSpPr/>
            <p:nvPr/>
          </p:nvSpPr>
          <p:spPr>
            <a:xfrm>
              <a:off x="4114799" y="1982133"/>
              <a:ext cx="3790012" cy="569627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Start Small</a:t>
              </a: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216AAB2C-F7E3-C783-5991-17C50325DB05}"/>
                </a:ext>
              </a:extLst>
            </p:cNvPr>
            <p:cNvSpPr/>
            <p:nvPr/>
          </p:nvSpPr>
          <p:spPr>
            <a:xfrm>
              <a:off x="7691202" y="1982132"/>
              <a:ext cx="3790012" cy="569628"/>
            </a:xfrm>
            <a:prstGeom prst="chevron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Track Progress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802D83-0F9C-6F84-A4A4-EC0494F10D1F}"/>
                </a:ext>
              </a:extLst>
            </p:cNvPr>
            <p:cNvSpPr/>
            <p:nvPr/>
          </p:nvSpPr>
          <p:spPr>
            <a:xfrm>
              <a:off x="538395" y="2656691"/>
              <a:ext cx="3576404" cy="307907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IT Team: </a:t>
              </a:r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Lead data cleansing and CRM linkage enhancements (standardise URNs, implement fuzzy matching protocols) by Week 2.</a:t>
              </a: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Marketing Department: </a:t>
              </a:r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Oversee NSW/VIC $60/$75 test launches and QLD pilot design, initiating by Week 3.</a:t>
              </a: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Finance Lead: </a:t>
              </a:r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Validate ROI/CTR metrics and reconcile 28 attributed gifts with 30 receipts, reporting by Week 7.</a:t>
              </a:r>
            </a:p>
            <a:p>
              <a:endPara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0447BD-BDA3-4FE4-6E91-65CADD6502BB}"/>
                </a:ext>
              </a:extLst>
            </p:cNvPr>
            <p:cNvSpPr/>
            <p:nvPr/>
          </p:nvSpPr>
          <p:spPr>
            <a:xfrm>
              <a:off x="4221603" y="2656691"/>
              <a:ext cx="3576404" cy="307907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b="1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Launch a controlled pilot: </a:t>
              </a:r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Test the $50→$60/$75 ask ladder in NSW/VIC (100 contacts) and a high-value probe in QLD (10–15 prospects) to validate uplift potential.</a:t>
              </a: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Limit initial scale to minimise risk, scaling only if response exceeds 12% (p&lt;0.1 vs 10.37% control)</a:t>
              </a:r>
            </a:p>
            <a:p>
              <a:endPara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B9F7A3-3DC9-FC0D-A373-68C109A56DF1}"/>
                </a:ext>
              </a:extLst>
            </p:cNvPr>
            <p:cNvSpPr/>
            <p:nvPr/>
          </p:nvSpPr>
          <p:spPr>
            <a:xfrm>
              <a:off x="7904810" y="2656691"/>
              <a:ext cx="3576404" cy="3079079"/>
            </a:xfrm>
            <a:prstGeom prst="rect">
              <a:avLst/>
            </a:prstGeom>
            <a:solidFill>
              <a:srgbClr val="F0C7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Monitor weekly KPIs by state and age band (response rate, median donation, $60+ share) via a shared dashboard, updated by the IT team.</a:t>
              </a: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GB" sz="1600" dirty="0">
                  <a:solidFill>
                    <a:schemeClr val="tx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Conduct a formal review at Week 6 to assess pilot outcomes, with a final post-mortem by Week 12 delivering ROI and CTR insights.</a:t>
              </a: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GB" sz="160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364286-C24D-04C0-93C2-32F3068D9F03}"/>
              </a:ext>
            </a:extLst>
          </p:cNvPr>
          <p:cNvSpPr txBox="1"/>
          <p:nvPr/>
        </p:nvSpPr>
        <p:spPr>
          <a:xfrm>
            <a:off x="403484" y="1367614"/>
            <a:ext cx="11123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Brief Plan:</a:t>
            </a:r>
            <a:r>
              <a:rPr lang="en-GB" sz="1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Weeks 1–2: Clean data, set KPIs; Weeks 3–6: Run NSW/VIC tests, QLD pilot, fix gaps; Weeks 7–12: Scale winners, refine 31–50 creative, resolve unmatched, report ROI/CTR(Cost to Raise). </a:t>
            </a:r>
          </a:p>
        </p:txBody>
      </p:sp>
    </p:spTree>
    <p:extLst>
      <p:ext uri="{BB962C8B-B14F-4D97-AF65-F5344CB8AC3E}">
        <p14:creationId xmlns:p14="http://schemas.microsoft.com/office/powerpoint/2010/main" val="3270508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A230-B779-5027-21E1-659B3D441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3080"/>
            <a:ext cx="9144000" cy="1531997"/>
          </a:xfrm>
        </p:spPr>
        <p:txBody>
          <a:bodyPr>
            <a:normAutofit/>
          </a:bodyPr>
          <a:lstStyle/>
          <a:p>
            <a:r>
              <a:rPr lang="en-GB" sz="8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47D1F-B46E-3507-686A-DF964EF1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43A-49A7-A24B-9AD9-1D0061ABFCA3}" type="datetime1">
              <a:rPr lang="en-GB" smtClean="0"/>
              <a:t>13/10/2025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9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3655</TotalTime>
  <Words>1097</Words>
  <Application>Microsoft Macintosh PowerPoint</Application>
  <PresentationFormat>Widescreen</PresentationFormat>
  <Paragraphs>103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Fundraising Campaign Analysis</vt:lpstr>
      <vt:lpstr>     Executive      Summary</vt:lpstr>
      <vt:lpstr>High-value gifts are distributed across 18–30 and 55–70 age groups</vt:lpstr>
      <vt:lpstr>NSW and VIC drive revenue and stability; QLD warrants targeted growth before major-gift scaling</vt:lpstr>
      <vt:lpstr>PowerPoint Presentation</vt:lpstr>
      <vt:lpstr>How can we optimise donor targeting and data quality to increase response rate to 15% and ROI to 70-80%?</vt:lpstr>
      <vt:lpstr>Next Steps for Revenue Growth: Critical to divide and conquer, monitor progress, and refine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Yash David</dc:creator>
  <cp:lastModifiedBy>Emmanuel Yash David</cp:lastModifiedBy>
  <cp:revision>71</cp:revision>
  <dcterms:created xsi:type="dcterms:W3CDTF">2025-10-10T06:05:56Z</dcterms:created>
  <dcterms:modified xsi:type="dcterms:W3CDTF">2025-10-12T19:56:33Z</dcterms:modified>
</cp:coreProperties>
</file>