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4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9FDB7-0837-4C3C-9F2F-B4BAE8ACA3E6}"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5C818E71-25F7-4440-BE02-4A58AAF88050}">
      <dgm:prSet/>
      <dgm:spPr/>
      <dgm:t>
        <a:bodyPr/>
        <a:lstStyle/>
        <a:p>
          <a:r>
            <a:rPr lang="en-US"/>
            <a:t>Build</a:t>
          </a:r>
        </a:p>
      </dgm:t>
    </dgm:pt>
    <dgm:pt modelId="{DD253650-F5BB-4445-AE1C-E3994AFE3132}" type="parTrans" cxnId="{BF372AD7-C604-4D00-A200-B8131C801655}">
      <dgm:prSet/>
      <dgm:spPr/>
      <dgm:t>
        <a:bodyPr/>
        <a:lstStyle/>
        <a:p>
          <a:endParaRPr lang="en-US"/>
        </a:p>
      </dgm:t>
    </dgm:pt>
    <dgm:pt modelId="{056C0025-25F3-486B-8C1A-B7B74368023C}" type="sibTrans" cxnId="{BF372AD7-C604-4D00-A200-B8131C801655}">
      <dgm:prSet/>
      <dgm:spPr/>
      <dgm:t>
        <a:bodyPr/>
        <a:lstStyle/>
        <a:p>
          <a:endParaRPr lang="en-US"/>
        </a:p>
      </dgm:t>
    </dgm:pt>
    <dgm:pt modelId="{03D63AA4-1D66-41B9-90DD-E3BBE5951607}">
      <dgm:prSet/>
      <dgm:spPr/>
      <dgm:t>
        <a:bodyPr/>
        <a:lstStyle/>
        <a:p>
          <a:r>
            <a:rPr lang="en-US"/>
            <a:t>Build a solution that will explore all neighborhoods of any particular city.</a:t>
          </a:r>
        </a:p>
      </dgm:t>
    </dgm:pt>
    <dgm:pt modelId="{D254109A-D8F3-4EC3-B638-BA946D5C52D1}" type="parTrans" cxnId="{659DFA6D-4CE2-40C7-B158-B3B1E3D77B79}">
      <dgm:prSet/>
      <dgm:spPr/>
      <dgm:t>
        <a:bodyPr/>
        <a:lstStyle/>
        <a:p>
          <a:endParaRPr lang="en-US"/>
        </a:p>
      </dgm:t>
    </dgm:pt>
    <dgm:pt modelId="{477E3512-A2D6-448E-B0C0-EA46D810E059}" type="sibTrans" cxnId="{659DFA6D-4CE2-40C7-B158-B3B1E3D77B79}">
      <dgm:prSet/>
      <dgm:spPr/>
      <dgm:t>
        <a:bodyPr/>
        <a:lstStyle/>
        <a:p>
          <a:endParaRPr lang="en-US"/>
        </a:p>
      </dgm:t>
    </dgm:pt>
    <dgm:pt modelId="{348DA984-EB19-47A8-BE76-76DEBA505CAC}">
      <dgm:prSet/>
      <dgm:spPr/>
      <dgm:t>
        <a:bodyPr/>
        <a:lstStyle/>
        <a:p>
          <a:r>
            <a:rPr lang="en-US"/>
            <a:t>Suggest</a:t>
          </a:r>
        </a:p>
      </dgm:t>
    </dgm:pt>
    <dgm:pt modelId="{4EEC507E-AE3C-4519-AAC2-63AB457C9E43}" type="parTrans" cxnId="{E35CD25A-DEAC-4379-A58E-9E0BD020E01C}">
      <dgm:prSet/>
      <dgm:spPr/>
      <dgm:t>
        <a:bodyPr/>
        <a:lstStyle/>
        <a:p>
          <a:endParaRPr lang="en-US"/>
        </a:p>
      </dgm:t>
    </dgm:pt>
    <dgm:pt modelId="{F60BD295-6E6E-4A29-9FF4-07763168EC03}" type="sibTrans" cxnId="{E35CD25A-DEAC-4379-A58E-9E0BD020E01C}">
      <dgm:prSet/>
      <dgm:spPr/>
      <dgm:t>
        <a:bodyPr/>
        <a:lstStyle/>
        <a:p>
          <a:endParaRPr lang="en-US"/>
        </a:p>
      </dgm:t>
    </dgm:pt>
    <dgm:pt modelId="{93E74C2E-1149-4D7A-9A84-42A58A7222C1}">
      <dgm:prSet/>
      <dgm:spPr/>
      <dgm:t>
        <a:bodyPr/>
        <a:lstStyle/>
        <a:p>
          <a:r>
            <a:rPr lang="en-US"/>
            <a:t>Suggest best location of a city in terms of connectivity, housing prices, education for children, etc.</a:t>
          </a:r>
        </a:p>
      </dgm:t>
    </dgm:pt>
    <dgm:pt modelId="{FC386A9D-860F-461E-95F3-62146C69A4D8}" type="parTrans" cxnId="{757847C5-3462-4DDE-B5E6-F75980F4811F}">
      <dgm:prSet/>
      <dgm:spPr/>
      <dgm:t>
        <a:bodyPr/>
        <a:lstStyle/>
        <a:p>
          <a:endParaRPr lang="en-US"/>
        </a:p>
      </dgm:t>
    </dgm:pt>
    <dgm:pt modelId="{3CB91ED9-567F-49E3-8B8C-DE9DFE28CE6A}" type="sibTrans" cxnId="{757847C5-3462-4DDE-B5E6-F75980F4811F}">
      <dgm:prSet/>
      <dgm:spPr/>
      <dgm:t>
        <a:bodyPr/>
        <a:lstStyle/>
        <a:p>
          <a:endParaRPr lang="en-US"/>
        </a:p>
      </dgm:t>
    </dgm:pt>
    <dgm:pt modelId="{B66ED529-22E4-4471-AD89-791718757DB4}">
      <dgm:prSet/>
      <dgm:spPr/>
      <dgm:t>
        <a:bodyPr/>
        <a:lstStyle/>
        <a:p>
          <a:r>
            <a:rPr lang="en-US"/>
            <a:t>Purpose</a:t>
          </a:r>
        </a:p>
      </dgm:t>
    </dgm:pt>
    <dgm:pt modelId="{B5F6C1D3-6962-4F9B-A4E4-2DACA8482ED3}" type="parTrans" cxnId="{ABD2644D-7C91-4994-8ED1-7670A0A31513}">
      <dgm:prSet/>
      <dgm:spPr/>
      <dgm:t>
        <a:bodyPr/>
        <a:lstStyle/>
        <a:p>
          <a:endParaRPr lang="en-US"/>
        </a:p>
      </dgm:t>
    </dgm:pt>
    <dgm:pt modelId="{284CC9C0-00F9-431A-883C-F0E212D00C76}" type="sibTrans" cxnId="{ABD2644D-7C91-4994-8ED1-7670A0A31513}">
      <dgm:prSet/>
      <dgm:spPr/>
      <dgm:t>
        <a:bodyPr/>
        <a:lstStyle/>
        <a:p>
          <a:endParaRPr lang="en-US"/>
        </a:p>
      </dgm:t>
    </dgm:pt>
    <dgm:pt modelId="{BC564083-5689-45E6-BBB2-D9263D24A95E}">
      <dgm:prSet/>
      <dgm:spPr/>
      <dgm:t>
        <a:bodyPr/>
        <a:lstStyle/>
        <a:p>
          <a:r>
            <a:rPr lang="en-US"/>
            <a:t>For example purpose, we have considered the city of Scarborough in Toronto, Canada.</a:t>
          </a:r>
        </a:p>
      </dgm:t>
    </dgm:pt>
    <dgm:pt modelId="{5EB6F7EB-0C1D-4698-99AB-0E936C79AC0C}" type="parTrans" cxnId="{9A214E4F-A5ED-4BC9-A28F-E3803428AE1F}">
      <dgm:prSet/>
      <dgm:spPr/>
      <dgm:t>
        <a:bodyPr/>
        <a:lstStyle/>
        <a:p>
          <a:endParaRPr lang="en-US"/>
        </a:p>
      </dgm:t>
    </dgm:pt>
    <dgm:pt modelId="{02AD24AE-8795-4C47-8ACA-8D5A08F7B05A}" type="sibTrans" cxnId="{9A214E4F-A5ED-4BC9-A28F-E3803428AE1F}">
      <dgm:prSet/>
      <dgm:spPr/>
      <dgm:t>
        <a:bodyPr/>
        <a:lstStyle/>
        <a:p>
          <a:endParaRPr lang="en-US"/>
        </a:p>
      </dgm:t>
    </dgm:pt>
    <dgm:pt modelId="{CC777A32-15D6-4A7E-8DAE-D339DF733B63}" type="pres">
      <dgm:prSet presAssocID="{8049FDB7-0837-4C3C-9F2F-B4BAE8ACA3E6}" presName="Name0" presStyleCnt="0">
        <dgm:presLayoutVars>
          <dgm:dir/>
          <dgm:animLvl val="lvl"/>
          <dgm:resizeHandles val="exact"/>
        </dgm:presLayoutVars>
      </dgm:prSet>
      <dgm:spPr/>
    </dgm:pt>
    <dgm:pt modelId="{3F51A06F-FDD2-43B6-8CED-DDD06A005557}" type="pres">
      <dgm:prSet presAssocID="{5C818E71-25F7-4440-BE02-4A58AAF88050}" presName="linNode" presStyleCnt="0"/>
      <dgm:spPr/>
    </dgm:pt>
    <dgm:pt modelId="{7A5CDB10-8A31-4C49-BE5F-FBB634F611A9}" type="pres">
      <dgm:prSet presAssocID="{5C818E71-25F7-4440-BE02-4A58AAF88050}" presName="parentText" presStyleLbl="alignNode1" presStyleIdx="0" presStyleCnt="3">
        <dgm:presLayoutVars>
          <dgm:chMax val="1"/>
          <dgm:bulletEnabled/>
        </dgm:presLayoutVars>
      </dgm:prSet>
      <dgm:spPr/>
    </dgm:pt>
    <dgm:pt modelId="{52866F33-153A-46A6-B071-38441ECA2EE3}" type="pres">
      <dgm:prSet presAssocID="{5C818E71-25F7-4440-BE02-4A58AAF88050}" presName="descendantText" presStyleLbl="alignAccFollowNode1" presStyleIdx="0" presStyleCnt="3">
        <dgm:presLayoutVars>
          <dgm:bulletEnabled/>
        </dgm:presLayoutVars>
      </dgm:prSet>
      <dgm:spPr/>
    </dgm:pt>
    <dgm:pt modelId="{03C592C2-6926-4AC7-ACC7-B237E87E2E6A}" type="pres">
      <dgm:prSet presAssocID="{056C0025-25F3-486B-8C1A-B7B74368023C}" presName="sp" presStyleCnt="0"/>
      <dgm:spPr/>
    </dgm:pt>
    <dgm:pt modelId="{5EF96FAE-250F-4400-927C-87A5C8CCA8FF}" type="pres">
      <dgm:prSet presAssocID="{348DA984-EB19-47A8-BE76-76DEBA505CAC}" presName="linNode" presStyleCnt="0"/>
      <dgm:spPr/>
    </dgm:pt>
    <dgm:pt modelId="{C5CA6480-9FB4-480A-8FBD-14958439D555}" type="pres">
      <dgm:prSet presAssocID="{348DA984-EB19-47A8-BE76-76DEBA505CAC}" presName="parentText" presStyleLbl="alignNode1" presStyleIdx="1" presStyleCnt="3">
        <dgm:presLayoutVars>
          <dgm:chMax val="1"/>
          <dgm:bulletEnabled/>
        </dgm:presLayoutVars>
      </dgm:prSet>
      <dgm:spPr/>
    </dgm:pt>
    <dgm:pt modelId="{E95E22EF-4A93-41CB-A9CC-AD4CAF4127F9}" type="pres">
      <dgm:prSet presAssocID="{348DA984-EB19-47A8-BE76-76DEBA505CAC}" presName="descendantText" presStyleLbl="alignAccFollowNode1" presStyleIdx="1" presStyleCnt="3">
        <dgm:presLayoutVars>
          <dgm:bulletEnabled/>
        </dgm:presLayoutVars>
      </dgm:prSet>
      <dgm:spPr/>
    </dgm:pt>
    <dgm:pt modelId="{E811BE97-6919-4046-B2E7-C9A6E7A798F2}" type="pres">
      <dgm:prSet presAssocID="{F60BD295-6E6E-4A29-9FF4-07763168EC03}" presName="sp" presStyleCnt="0"/>
      <dgm:spPr/>
    </dgm:pt>
    <dgm:pt modelId="{A3448F2C-BD87-4C95-B58B-232E393AC436}" type="pres">
      <dgm:prSet presAssocID="{B66ED529-22E4-4471-AD89-791718757DB4}" presName="linNode" presStyleCnt="0"/>
      <dgm:spPr/>
    </dgm:pt>
    <dgm:pt modelId="{AF7B23E6-B144-40F3-ADAF-8CD8ABF4AE1B}" type="pres">
      <dgm:prSet presAssocID="{B66ED529-22E4-4471-AD89-791718757DB4}" presName="parentText" presStyleLbl="alignNode1" presStyleIdx="2" presStyleCnt="3">
        <dgm:presLayoutVars>
          <dgm:chMax val="1"/>
          <dgm:bulletEnabled/>
        </dgm:presLayoutVars>
      </dgm:prSet>
      <dgm:spPr/>
    </dgm:pt>
    <dgm:pt modelId="{C769182D-0701-4225-9A53-62F96ED5DB73}" type="pres">
      <dgm:prSet presAssocID="{B66ED529-22E4-4471-AD89-791718757DB4}" presName="descendantText" presStyleLbl="alignAccFollowNode1" presStyleIdx="2" presStyleCnt="3">
        <dgm:presLayoutVars>
          <dgm:bulletEnabled/>
        </dgm:presLayoutVars>
      </dgm:prSet>
      <dgm:spPr/>
    </dgm:pt>
  </dgm:ptLst>
  <dgm:cxnLst>
    <dgm:cxn modelId="{4EC7B61B-1E1E-4A87-93C9-CC9812A6F2FC}" type="presOf" srcId="{BC564083-5689-45E6-BBB2-D9263D24A95E}" destId="{C769182D-0701-4225-9A53-62F96ED5DB73}" srcOrd="0" destOrd="0" presId="urn:microsoft.com/office/officeart/2016/7/layout/VerticalSolidActionList"/>
    <dgm:cxn modelId="{40B4521D-1126-4D3F-A672-6DD240041134}" type="presOf" srcId="{5C818E71-25F7-4440-BE02-4A58AAF88050}" destId="{7A5CDB10-8A31-4C49-BE5F-FBB634F611A9}" srcOrd="0" destOrd="0" presId="urn:microsoft.com/office/officeart/2016/7/layout/VerticalSolidActionList"/>
    <dgm:cxn modelId="{ABD2644D-7C91-4994-8ED1-7670A0A31513}" srcId="{8049FDB7-0837-4C3C-9F2F-B4BAE8ACA3E6}" destId="{B66ED529-22E4-4471-AD89-791718757DB4}" srcOrd="2" destOrd="0" parTransId="{B5F6C1D3-6962-4F9B-A4E4-2DACA8482ED3}" sibTransId="{284CC9C0-00F9-431A-883C-F0E212D00C76}"/>
    <dgm:cxn modelId="{659DFA6D-4CE2-40C7-B158-B3B1E3D77B79}" srcId="{5C818E71-25F7-4440-BE02-4A58AAF88050}" destId="{03D63AA4-1D66-41B9-90DD-E3BBE5951607}" srcOrd="0" destOrd="0" parTransId="{D254109A-D8F3-4EC3-B638-BA946D5C52D1}" sibTransId="{477E3512-A2D6-448E-B0C0-EA46D810E059}"/>
    <dgm:cxn modelId="{9A214E4F-A5ED-4BC9-A28F-E3803428AE1F}" srcId="{B66ED529-22E4-4471-AD89-791718757DB4}" destId="{BC564083-5689-45E6-BBB2-D9263D24A95E}" srcOrd="0" destOrd="0" parTransId="{5EB6F7EB-0C1D-4698-99AB-0E936C79AC0C}" sibTransId="{02AD24AE-8795-4C47-8ACA-8D5A08F7B05A}"/>
    <dgm:cxn modelId="{206C3176-147F-4706-866A-5C51C7D6E2A3}" type="presOf" srcId="{348DA984-EB19-47A8-BE76-76DEBA505CAC}" destId="{C5CA6480-9FB4-480A-8FBD-14958439D555}" srcOrd="0" destOrd="0" presId="urn:microsoft.com/office/officeart/2016/7/layout/VerticalSolidActionList"/>
    <dgm:cxn modelId="{E35CD25A-DEAC-4379-A58E-9E0BD020E01C}" srcId="{8049FDB7-0837-4C3C-9F2F-B4BAE8ACA3E6}" destId="{348DA984-EB19-47A8-BE76-76DEBA505CAC}" srcOrd="1" destOrd="0" parTransId="{4EEC507E-AE3C-4519-AAC2-63AB457C9E43}" sibTransId="{F60BD295-6E6E-4A29-9FF4-07763168EC03}"/>
    <dgm:cxn modelId="{401D189A-9929-4A80-94C0-1A5F726A7FA5}" type="presOf" srcId="{8049FDB7-0837-4C3C-9F2F-B4BAE8ACA3E6}" destId="{CC777A32-15D6-4A7E-8DAE-D339DF733B63}" srcOrd="0" destOrd="0" presId="urn:microsoft.com/office/officeart/2016/7/layout/VerticalSolidActionList"/>
    <dgm:cxn modelId="{82B1C6B0-CE3E-43C9-B657-F72A2B568D50}" type="presOf" srcId="{03D63AA4-1D66-41B9-90DD-E3BBE5951607}" destId="{52866F33-153A-46A6-B071-38441ECA2EE3}" srcOrd="0" destOrd="0" presId="urn:microsoft.com/office/officeart/2016/7/layout/VerticalSolidActionList"/>
    <dgm:cxn modelId="{8B219BB4-049B-456B-8114-A9AA4FCC2336}" type="presOf" srcId="{93E74C2E-1149-4D7A-9A84-42A58A7222C1}" destId="{E95E22EF-4A93-41CB-A9CC-AD4CAF4127F9}" srcOrd="0" destOrd="0" presId="urn:microsoft.com/office/officeart/2016/7/layout/VerticalSolidActionList"/>
    <dgm:cxn modelId="{C9837DC4-F080-4E23-A166-CF7092CD4A3A}" type="presOf" srcId="{B66ED529-22E4-4471-AD89-791718757DB4}" destId="{AF7B23E6-B144-40F3-ADAF-8CD8ABF4AE1B}" srcOrd="0" destOrd="0" presId="urn:microsoft.com/office/officeart/2016/7/layout/VerticalSolidActionList"/>
    <dgm:cxn modelId="{757847C5-3462-4DDE-B5E6-F75980F4811F}" srcId="{348DA984-EB19-47A8-BE76-76DEBA505CAC}" destId="{93E74C2E-1149-4D7A-9A84-42A58A7222C1}" srcOrd="0" destOrd="0" parTransId="{FC386A9D-860F-461E-95F3-62146C69A4D8}" sibTransId="{3CB91ED9-567F-49E3-8B8C-DE9DFE28CE6A}"/>
    <dgm:cxn modelId="{BF372AD7-C604-4D00-A200-B8131C801655}" srcId="{8049FDB7-0837-4C3C-9F2F-B4BAE8ACA3E6}" destId="{5C818E71-25F7-4440-BE02-4A58AAF88050}" srcOrd="0" destOrd="0" parTransId="{DD253650-F5BB-4445-AE1C-E3994AFE3132}" sibTransId="{056C0025-25F3-486B-8C1A-B7B74368023C}"/>
    <dgm:cxn modelId="{1EFB9A5C-4BA5-4203-B87B-D2E7CAD4AB3F}" type="presParOf" srcId="{CC777A32-15D6-4A7E-8DAE-D339DF733B63}" destId="{3F51A06F-FDD2-43B6-8CED-DDD06A005557}" srcOrd="0" destOrd="0" presId="urn:microsoft.com/office/officeart/2016/7/layout/VerticalSolidActionList"/>
    <dgm:cxn modelId="{CB49BC82-AEE5-4B5C-A5D1-4D4E1A9B3218}" type="presParOf" srcId="{3F51A06F-FDD2-43B6-8CED-DDD06A005557}" destId="{7A5CDB10-8A31-4C49-BE5F-FBB634F611A9}" srcOrd="0" destOrd="0" presId="urn:microsoft.com/office/officeart/2016/7/layout/VerticalSolidActionList"/>
    <dgm:cxn modelId="{1819F5B9-91F0-4FF0-B1D8-B6CCAF81466C}" type="presParOf" srcId="{3F51A06F-FDD2-43B6-8CED-DDD06A005557}" destId="{52866F33-153A-46A6-B071-38441ECA2EE3}" srcOrd="1" destOrd="0" presId="urn:microsoft.com/office/officeart/2016/7/layout/VerticalSolidActionList"/>
    <dgm:cxn modelId="{681649BF-A50F-4932-9A8B-20DC91FEBE0A}" type="presParOf" srcId="{CC777A32-15D6-4A7E-8DAE-D339DF733B63}" destId="{03C592C2-6926-4AC7-ACC7-B237E87E2E6A}" srcOrd="1" destOrd="0" presId="urn:microsoft.com/office/officeart/2016/7/layout/VerticalSolidActionList"/>
    <dgm:cxn modelId="{A58BB816-0A6D-418F-AD4B-318A54DB888B}" type="presParOf" srcId="{CC777A32-15D6-4A7E-8DAE-D339DF733B63}" destId="{5EF96FAE-250F-4400-927C-87A5C8CCA8FF}" srcOrd="2" destOrd="0" presId="urn:microsoft.com/office/officeart/2016/7/layout/VerticalSolidActionList"/>
    <dgm:cxn modelId="{F75E0BF6-27AD-4DE2-893B-D0820A06DF8F}" type="presParOf" srcId="{5EF96FAE-250F-4400-927C-87A5C8CCA8FF}" destId="{C5CA6480-9FB4-480A-8FBD-14958439D555}" srcOrd="0" destOrd="0" presId="urn:microsoft.com/office/officeart/2016/7/layout/VerticalSolidActionList"/>
    <dgm:cxn modelId="{B2064AC1-61E1-46F7-86D8-FB98732450D6}" type="presParOf" srcId="{5EF96FAE-250F-4400-927C-87A5C8CCA8FF}" destId="{E95E22EF-4A93-41CB-A9CC-AD4CAF4127F9}" srcOrd="1" destOrd="0" presId="urn:microsoft.com/office/officeart/2016/7/layout/VerticalSolidActionList"/>
    <dgm:cxn modelId="{D08F41BB-1DA4-4339-A98C-6903116FB143}" type="presParOf" srcId="{CC777A32-15D6-4A7E-8DAE-D339DF733B63}" destId="{E811BE97-6919-4046-B2E7-C9A6E7A798F2}" srcOrd="3" destOrd="0" presId="urn:microsoft.com/office/officeart/2016/7/layout/VerticalSolidActionList"/>
    <dgm:cxn modelId="{B07A0235-73AE-4D34-8EBF-6CA7BB851149}" type="presParOf" srcId="{CC777A32-15D6-4A7E-8DAE-D339DF733B63}" destId="{A3448F2C-BD87-4C95-B58B-232E393AC436}" srcOrd="4" destOrd="0" presId="urn:microsoft.com/office/officeart/2016/7/layout/VerticalSolidActionList"/>
    <dgm:cxn modelId="{56CC2151-70B3-4AE4-A566-3056C849187C}" type="presParOf" srcId="{A3448F2C-BD87-4C95-B58B-232E393AC436}" destId="{AF7B23E6-B144-40F3-ADAF-8CD8ABF4AE1B}" srcOrd="0" destOrd="0" presId="urn:microsoft.com/office/officeart/2016/7/layout/VerticalSolidActionList"/>
    <dgm:cxn modelId="{21E8822A-98D7-4397-9FDE-CF47B4F2AD82}" type="presParOf" srcId="{A3448F2C-BD87-4C95-B58B-232E393AC436}" destId="{C769182D-0701-4225-9A53-62F96ED5DB73}"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66F33-153A-46A6-B071-38441ECA2EE3}">
      <dsp:nvSpPr>
        <dsp:cNvPr id="0" name=""/>
        <dsp:cNvSpPr/>
      </dsp:nvSpPr>
      <dsp:spPr>
        <a:xfrm>
          <a:off x="1944052" y="1257"/>
          <a:ext cx="7776209" cy="1288529"/>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880" tIns="327286" rIns="150880" bIns="327286" numCol="1" spcCol="1270" anchor="ctr" anchorCtr="0">
          <a:noAutofit/>
        </a:bodyPr>
        <a:lstStyle/>
        <a:p>
          <a:pPr marL="0" lvl="0" indent="0" algn="l" defTabSz="1066800">
            <a:lnSpc>
              <a:spcPct val="90000"/>
            </a:lnSpc>
            <a:spcBef>
              <a:spcPct val="0"/>
            </a:spcBef>
            <a:spcAft>
              <a:spcPct val="35000"/>
            </a:spcAft>
            <a:buNone/>
          </a:pPr>
          <a:r>
            <a:rPr lang="en-US" sz="2400" kern="1200"/>
            <a:t>Build a solution that will explore all neighborhoods of any particular city.</a:t>
          </a:r>
        </a:p>
      </dsp:txBody>
      <dsp:txXfrm>
        <a:off x="1944052" y="1257"/>
        <a:ext cx="7776209" cy="1288529"/>
      </dsp:txXfrm>
    </dsp:sp>
    <dsp:sp modelId="{7A5CDB10-8A31-4C49-BE5F-FBB634F611A9}">
      <dsp:nvSpPr>
        <dsp:cNvPr id="0" name=""/>
        <dsp:cNvSpPr/>
      </dsp:nvSpPr>
      <dsp:spPr>
        <a:xfrm>
          <a:off x="0" y="1257"/>
          <a:ext cx="1944052" cy="128852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3" tIns="127278" rIns="102873" bIns="127278" numCol="1" spcCol="1270" anchor="ctr" anchorCtr="0">
          <a:noAutofit/>
        </a:bodyPr>
        <a:lstStyle/>
        <a:p>
          <a:pPr marL="0" lvl="0" indent="0" algn="ctr" defTabSz="1244600">
            <a:lnSpc>
              <a:spcPct val="90000"/>
            </a:lnSpc>
            <a:spcBef>
              <a:spcPct val="0"/>
            </a:spcBef>
            <a:spcAft>
              <a:spcPct val="35000"/>
            </a:spcAft>
            <a:buNone/>
          </a:pPr>
          <a:r>
            <a:rPr lang="en-US" sz="2800" kern="1200"/>
            <a:t>Build</a:t>
          </a:r>
        </a:p>
      </dsp:txBody>
      <dsp:txXfrm>
        <a:off x="0" y="1257"/>
        <a:ext cx="1944052" cy="1288529"/>
      </dsp:txXfrm>
    </dsp:sp>
    <dsp:sp modelId="{E95E22EF-4A93-41CB-A9CC-AD4CAF4127F9}">
      <dsp:nvSpPr>
        <dsp:cNvPr id="0" name=""/>
        <dsp:cNvSpPr/>
      </dsp:nvSpPr>
      <dsp:spPr>
        <a:xfrm>
          <a:off x="1944052" y="1367097"/>
          <a:ext cx="7776209" cy="1288529"/>
        </a:xfrm>
        <a:prstGeom prst="rect">
          <a:avLst/>
        </a:prstGeom>
        <a:solidFill>
          <a:schemeClr val="accent2">
            <a:tint val="40000"/>
            <a:alpha val="90000"/>
            <a:hueOff val="-920933"/>
            <a:satOff val="6135"/>
            <a:lumOff val="561"/>
            <a:alphaOff val="0"/>
          </a:schemeClr>
        </a:solidFill>
        <a:ln w="15875" cap="flat" cmpd="sng" algn="ctr">
          <a:solidFill>
            <a:schemeClr val="accent2">
              <a:tint val="40000"/>
              <a:alpha val="90000"/>
              <a:hueOff val="-920933"/>
              <a:satOff val="6135"/>
              <a:lumOff val="56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880" tIns="327286" rIns="150880" bIns="327286" numCol="1" spcCol="1270" anchor="ctr" anchorCtr="0">
          <a:noAutofit/>
        </a:bodyPr>
        <a:lstStyle/>
        <a:p>
          <a:pPr marL="0" lvl="0" indent="0" algn="l" defTabSz="1066800">
            <a:lnSpc>
              <a:spcPct val="90000"/>
            </a:lnSpc>
            <a:spcBef>
              <a:spcPct val="0"/>
            </a:spcBef>
            <a:spcAft>
              <a:spcPct val="35000"/>
            </a:spcAft>
            <a:buNone/>
          </a:pPr>
          <a:r>
            <a:rPr lang="en-US" sz="2400" kern="1200"/>
            <a:t>Suggest best location of a city in terms of connectivity, housing prices, education for children, etc.</a:t>
          </a:r>
        </a:p>
      </dsp:txBody>
      <dsp:txXfrm>
        <a:off x="1944052" y="1367097"/>
        <a:ext cx="7776209" cy="1288529"/>
      </dsp:txXfrm>
    </dsp:sp>
    <dsp:sp modelId="{C5CA6480-9FB4-480A-8FBD-14958439D555}">
      <dsp:nvSpPr>
        <dsp:cNvPr id="0" name=""/>
        <dsp:cNvSpPr/>
      </dsp:nvSpPr>
      <dsp:spPr>
        <a:xfrm>
          <a:off x="0" y="1367097"/>
          <a:ext cx="1944052" cy="1288529"/>
        </a:xfrm>
        <a:prstGeom prst="rect">
          <a:avLst/>
        </a:prstGeom>
        <a:solidFill>
          <a:schemeClr val="accent2">
            <a:hueOff val="-661686"/>
            <a:satOff val="746"/>
            <a:lumOff val="1765"/>
            <a:alphaOff val="0"/>
          </a:schemeClr>
        </a:solidFill>
        <a:ln w="15875" cap="flat" cmpd="sng" algn="ctr">
          <a:solidFill>
            <a:schemeClr val="accent2">
              <a:hueOff val="-661686"/>
              <a:satOff val="746"/>
              <a:lumOff val="176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3" tIns="127278" rIns="102873" bIns="127278" numCol="1" spcCol="1270" anchor="ctr" anchorCtr="0">
          <a:noAutofit/>
        </a:bodyPr>
        <a:lstStyle/>
        <a:p>
          <a:pPr marL="0" lvl="0" indent="0" algn="ctr" defTabSz="1244600">
            <a:lnSpc>
              <a:spcPct val="90000"/>
            </a:lnSpc>
            <a:spcBef>
              <a:spcPct val="0"/>
            </a:spcBef>
            <a:spcAft>
              <a:spcPct val="35000"/>
            </a:spcAft>
            <a:buNone/>
          </a:pPr>
          <a:r>
            <a:rPr lang="en-US" sz="2800" kern="1200"/>
            <a:t>Suggest</a:t>
          </a:r>
        </a:p>
      </dsp:txBody>
      <dsp:txXfrm>
        <a:off x="0" y="1367097"/>
        <a:ext cx="1944052" cy="1288529"/>
      </dsp:txXfrm>
    </dsp:sp>
    <dsp:sp modelId="{C769182D-0701-4225-9A53-62F96ED5DB73}">
      <dsp:nvSpPr>
        <dsp:cNvPr id="0" name=""/>
        <dsp:cNvSpPr/>
      </dsp:nvSpPr>
      <dsp:spPr>
        <a:xfrm>
          <a:off x="1944052" y="2732938"/>
          <a:ext cx="7776209" cy="1288529"/>
        </a:xfrm>
        <a:prstGeom prst="rect">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880" tIns="327286" rIns="150880" bIns="327286" numCol="1" spcCol="1270" anchor="ctr" anchorCtr="0">
          <a:noAutofit/>
        </a:bodyPr>
        <a:lstStyle/>
        <a:p>
          <a:pPr marL="0" lvl="0" indent="0" algn="l" defTabSz="1066800">
            <a:lnSpc>
              <a:spcPct val="90000"/>
            </a:lnSpc>
            <a:spcBef>
              <a:spcPct val="0"/>
            </a:spcBef>
            <a:spcAft>
              <a:spcPct val="35000"/>
            </a:spcAft>
            <a:buNone/>
          </a:pPr>
          <a:r>
            <a:rPr lang="en-US" sz="2400" kern="1200"/>
            <a:t>For example purpose, we have considered the city of Scarborough in Toronto, Canada.</a:t>
          </a:r>
        </a:p>
      </dsp:txBody>
      <dsp:txXfrm>
        <a:off x="1944052" y="2732938"/>
        <a:ext cx="7776209" cy="1288529"/>
      </dsp:txXfrm>
    </dsp:sp>
    <dsp:sp modelId="{AF7B23E6-B144-40F3-ADAF-8CD8ABF4AE1B}">
      <dsp:nvSpPr>
        <dsp:cNvPr id="0" name=""/>
        <dsp:cNvSpPr/>
      </dsp:nvSpPr>
      <dsp:spPr>
        <a:xfrm>
          <a:off x="0" y="2732938"/>
          <a:ext cx="1944052" cy="1288529"/>
        </a:xfrm>
        <a:prstGeom prst="rect">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3" tIns="127278" rIns="102873" bIns="127278" numCol="1" spcCol="1270" anchor="ctr" anchorCtr="0">
          <a:noAutofit/>
        </a:bodyPr>
        <a:lstStyle/>
        <a:p>
          <a:pPr marL="0" lvl="0" indent="0" algn="ctr" defTabSz="1244600">
            <a:lnSpc>
              <a:spcPct val="90000"/>
            </a:lnSpc>
            <a:spcBef>
              <a:spcPct val="0"/>
            </a:spcBef>
            <a:spcAft>
              <a:spcPct val="35000"/>
            </a:spcAft>
            <a:buNone/>
          </a:pPr>
          <a:r>
            <a:rPr lang="en-US" sz="2800" kern="1200"/>
            <a:t>Purpose</a:t>
          </a:r>
        </a:p>
      </dsp:txBody>
      <dsp:txXfrm>
        <a:off x="0" y="2732938"/>
        <a:ext cx="1944052" cy="1288529"/>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EDB9397-4EFF-4B11-934C-F4D55529D107}"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A883-3BA9-46CA-B14D-6B2AB77BFB9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87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B9397-4EFF-4B11-934C-F4D55529D107}"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2187557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B9397-4EFF-4B11-934C-F4D55529D107}"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A883-3BA9-46CA-B14D-6B2AB77BFB9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19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B9397-4EFF-4B11-934C-F4D55529D107}"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142254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B9397-4EFF-4B11-934C-F4D55529D107}" type="datetimeFigureOut">
              <a:rPr lang="en-IN" smtClean="0"/>
              <a:t>16-08-2020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B7A883-3BA9-46CA-B14D-6B2AB77BFB9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65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B9397-4EFF-4B11-934C-F4D55529D107}"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141858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B9397-4EFF-4B11-934C-F4D55529D107}" type="datetimeFigureOut">
              <a:rPr lang="en-IN" smtClean="0"/>
              <a:t>16-08-2020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81989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B9397-4EFF-4B11-934C-F4D55529D107}" type="datetimeFigureOut">
              <a:rPr lang="en-IN" smtClean="0"/>
              <a:t>16-08-2020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28152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B9397-4EFF-4B11-934C-F4D55529D107}" type="datetimeFigureOut">
              <a:rPr lang="en-IN" smtClean="0"/>
              <a:t>16-08-2020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3653693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B9397-4EFF-4B11-934C-F4D55529D107}"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A883-3BA9-46CA-B14D-6B2AB77BFB95}" type="slidenum">
              <a:rPr lang="en-IN" smtClean="0"/>
              <a:t>‹#›</a:t>
            </a:fld>
            <a:endParaRPr lang="en-IN"/>
          </a:p>
        </p:txBody>
      </p:sp>
    </p:spTree>
    <p:extLst>
      <p:ext uri="{BB962C8B-B14F-4D97-AF65-F5344CB8AC3E}">
        <p14:creationId xmlns:p14="http://schemas.microsoft.com/office/powerpoint/2010/main" val="277233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B9397-4EFF-4B11-934C-F4D55529D107}" type="datetimeFigureOut">
              <a:rPr lang="en-IN" smtClean="0"/>
              <a:t>16-08-2020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B7A883-3BA9-46CA-B14D-6B2AB77BFB9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95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EDB9397-4EFF-4B11-934C-F4D55529D107}" type="datetimeFigureOut">
              <a:rPr lang="en-IN" smtClean="0"/>
              <a:t>16-08-2020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0B7A883-3BA9-46CA-B14D-6B2AB77BFB9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6111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5AB136-1321-47B3-8AF9-A8140222B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7AEC3-B86D-4CEE-BEB7-3DCBB428B8DD}"/>
              </a:ext>
            </a:extLst>
          </p:cNvPr>
          <p:cNvSpPr>
            <a:spLocks noGrp="1"/>
          </p:cNvSpPr>
          <p:nvPr>
            <p:ph type="ctrTitle"/>
          </p:nvPr>
        </p:nvSpPr>
        <p:spPr>
          <a:xfrm>
            <a:off x="643466" y="1534475"/>
            <a:ext cx="6992351" cy="3861558"/>
          </a:xfrm>
        </p:spPr>
        <p:txBody>
          <a:bodyPr anchor="ctr">
            <a:normAutofit/>
          </a:bodyPr>
          <a:lstStyle/>
          <a:p>
            <a:r>
              <a:rPr lang="en-US" sz="6000"/>
              <a:t>Data Capstone Project</a:t>
            </a:r>
            <a:endParaRPr lang="en-IN" sz="6000" dirty="0"/>
          </a:p>
        </p:txBody>
      </p:sp>
      <p:sp>
        <p:nvSpPr>
          <p:cNvPr id="10" name="Rectangle 9">
            <a:extLst>
              <a:ext uri="{FF2B5EF4-FFF2-40B4-BE49-F238E27FC236}">
                <a16:creationId xmlns:a16="http://schemas.microsoft.com/office/drawing/2014/main" id="{3A29AB2E-91A6-4F11-8765-A410A0139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3" name="Subtitle 2">
            <a:extLst>
              <a:ext uri="{FF2B5EF4-FFF2-40B4-BE49-F238E27FC236}">
                <a16:creationId xmlns:a16="http://schemas.microsoft.com/office/drawing/2014/main" id="{7129B00A-D049-487F-BED1-030AD587D0C0}"/>
              </a:ext>
            </a:extLst>
          </p:cNvPr>
          <p:cNvSpPr>
            <a:spLocks noGrp="1"/>
          </p:cNvSpPr>
          <p:nvPr>
            <p:ph type="subTitle" idx="1"/>
          </p:nvPr>
        </p:nvSpPr>
        <p:spPr>
          <a:xfrm>
            <a:off x="8596797" y="1534475"/>
            <a:ext cx="2727369" cy="3861558"/>
          </a:xfrm>
        </p:spPr>
        <p:txBody>
          <a:bodyPr anchor="ctr">
            <a:normAutofit/>
          </a:bodyPr>
          <a:lstStyle/>
          <a:p>
            <a:r>
              <a:rPr lang="en-US" sz="2000">
                <a:solidFill>
                  <a:srgbClr val="FFFFFF"/>
                </a:solidFill>
              </a:rPr>
              <a:t>The Battle of Neighborhoods</a:t>
            </a:r>
          </a:p>
          <a:p>
            <a:endParaRPr lang="en-US" sz="2000">
              <a:solidFill>
                <a:srgbClr val="FFFFFF"/>
              </a:solidFill>
            </a:endParaRPr>
          </a:p>
          <a:p>
            <a:r>
              <a:rPr lang="en-US" sz="2000">
                <a:solidFill>
                  <a:srgbClr val="FFFFFF"/>
                </a:solidFill>
              </a:rPr>
              <a:t>By – Debdinnya Banerjee</a:t>
            </a:r>
            <a:endParaRPr lang="en-IN" sz="2000" dirty="0">
              <a:solidFill>
                <a:srgbClr val="FFFFFF"/>
              </a:solidFill>
            </a:endParaRPr>
          </a:p>
        </p:txBody>
      </p:sp>
    </p:spTree>
    <p:extLst>
      <p:ext uri="{BB962C8B-B14F-4D97-AF65-F5344CB8AC3E}">
        <p14:creationId xmlns:p14="http://schemas.microsoft.com/office/powerpoint/2010/main" val="1177717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able, sitting, bed, plate&#10;&#10;Description automatically generated">
            <a:extLst>
              <a:ext uri="{FF2B5EF4-FFF2-40B4-BE49-F238E27FC236}">
                <a16:creationId xmlns:a16="http://schemas.microsoft.com/office/drawing/2014/main" id="{DD5CA370-CB82-4E1D-93B3-9A459C979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915" y="804333"/>
            <a:ext cx="7864166" cy="5249331"/>
          </a:xfrm>
          <a:prstGeom prst="rect">
            <a:avLst/>
          </a:prstGeom>
        </p:spPr>
      </p:pic>
    </p:spTree>
    <p:extLst>
      <p:ext uri="{BB962C8B-B14F-4D97-AF65-F5344CB8AC3E}">
        <p14:creationId xmlns:p14="http://schemas.microsoft.com/office/powerpoint/2010/main" val="389118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1E10-E254-4D3B-8BB4-D7AC239973F6}"/>
              </a:ext>
            </a:extLst>
          </p:cNvPr>
          <p:cNvSpPr>
            <a:spLocks noGrp="1"/>
          </p:cNvSpPr>
          <p:nvPr>
            <p:ph type="title"/>
          </p:nvPr>
        </p:nvSpPr>
        <p:spPr>
          <a:xfrm>
            <a:off x="1024128" y="585216"/>
            <a:ext cx="9720072" cy="1499616"/>
          </a:xfrm>
        </p:spPr>
        <p:txBody>
          <a:bodyPr>
            <a:normAutofit/>
          </a:bodyPr>
          <a:lstStyle/>
          <a:p>
            <a:r>
              <a:rPr lang="en-US"/>
              <a:t>Introduction</a:t>
            </a:r>
            <a:endParaRPr lang="en-IN"/>
          </a:p>
        </p:txBody>
      </p:sp>
      <p:graphicFrame>
        <p:nvGraphicFramePr>
          <p:cNvPr id="19" name="Content Placeholder 2">
            <a:extLst>
              <a:ext uri="{FF2B5EF4-FFF2-40B4-BE49-F238E27FC236}">
                <a16:creationId xmlns:a16="http://schemas.microsoft.com/office/drawing/2014/main" id="{3286CA4B-24D9-4FE3-A411-CAFB2AD6ED1D}"/>
              </a:ext>
            </a:extLst>
          </p:cNvPr>
          <p:cNvGraphicFramePr/>
          <p:nvPr>
            <p:extLst>
              <p:ext uri="{D42A27DB-BD31-4B8C-83A1-F6EECF244321}">
                <p14:modId xmlns:p14="http://schemas.microsoft.com/office/powerpoint/2010/main" val="63734617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735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8D797-9576-4422-B3B7-CFBABB1D59EB}"/>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Target Audience</a:t>
            </a:r>
            <a:endParaRPr lang="en-IN">
              <a:solidFill>
                <a:srgbClr val="FFFFFF"/>
              </a:solidFill>
            </a:endParaRPr>
          </a:p>
        </p:txBody>
      </p:sp>
      <p:sp>
        <p:nvSpPr>
          <p:cNvPr id="3" name="Content Placeholder 2">
            <a:extLst>
              <a:ext uri="{FF2B5EF4-FFF2-40B4-BE49-F238E27FC236}">
                <a16:creationId xmlns:a16="http://schemas.microsoft.com/office/drawing/2014/main" id="{523B9B18-07BD-4063-BFCA-849C6B97AE16}"/>
              </a:ext>
            </a:extLst>
          </p:cNvPr>
          <p:cNvSpPr>
            <a:spLocks noGrp="1"/>
          </p:cNvSpPr>
          <p:nvPr>
            <p:ph idx="1"/>
          </p:nvPr>
        </p:nvSpPr>
        <p:spPr>
          <a:xfrm>
            <a:off x="4951048" y="804333"/>
            <a:ext cx="6306003" cy="5249334"/>
          </a:xfrm>
        </p:spPr>
        <p:txBody>
          <a:bodyPr anchor="ctr">
            <a:normAutofit/>
          </a:bodyPr>
          <a:lstStyle/>
          <a:p>
            <a:r>
              <a:rPr lang="en-US"/>
              <a:t>Due to flexible immigration rules, relocation to any part of the world has now become very common. If you want to move to a new city, this solution will help you to explore the new city and suggest the best possible neighborhood to reside offering the best connectivity, affordable housing prices, good education for children, proximity to hotels, malls, etc.</a:t>
            </a:r>
            <a:endParaRPr lang="en-IN"/>
          </a:p>
        </p:txBody>
      </p:sp>
    </p:spTree>
    <p:extLst>
      <p:ext uri="{BB962C8B-B14F-4D97-AF65-F5344CB8AC3E}">
        <p14:creationId xmlns:p14="http://schemas.microsoft.com/office/powerpoint/2010/main" val="404336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451A0-11E7-4646-BA06-42456CFB6734}"/>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Data Description</a:t>
            </a:r>
            <a:endParaRPr lang="en-IN">
              <a:solidFill>
                <a:srgbClr val="FFFFFF"/>
              </a:solidFill>
            </a:endParaRPr>
          </a:p>
        </p:txBody>
      </p:sp>
      <p:sp>
        <p:nvSpPr>
          <p:cNvPr id="3" name="Content Placeholder 2">
            <a:extLst>
              <a:ext uri="{FF2B5EF4-FFF2-40B4-BE49-F238E27FC236}">
                <a16:creationId xmlns:a16="http://schemas.microsoft.com/office/drawing/2014/main" id="{EF047640-0F2F-4129-9D7B-F05D3A8F6D3A}"/>
              </a:ext>
            </a:extLst>
          </p:cNvPr>
          <p:cNvSpPr>
            <a:spLocks noGrp="1"/>
          </p:cNvSpPr>
          <p:nvPr>
            <p:ph idx="1"/>
          </p:nvPr>
        </p:nvSpPr>
        <p:spPr>
          <a:xfrm>
            <a:off x="4951048" y="804333"/>
            <a:ext cx="6306003" cy="5249334"/>
          </a:xfrm>
        </p:spPr>
        <p:txBody>
          <a:bodyPr anchor="ctr">
            <a:normAutofit/>
          </a:bodyPr>
          <a:lstStyle/>
          <a:p>
            <a:r>
              <a:rPr lang="en-US"/>
              <a:t>Postal code and neighborhood details are extracted using the URL </a:t>
            </a:r>
            <a:r>
              <a:rPr lang="en-US">
                <a:hlinkClick r:id="rId2"/>
              </a:rPr>
              <a:t>https://en.wikipedia.org/wiki/List_of_postal_codes_of_Canada:_M</a:t>
            </a:r>
            <a:endParaRPr lang="en-US"/>
          </a:p>
          <a:p>
            <a:r>
              <a:rPr lang="en-US"/>
              <a:t>Geocoder module in python will fetch latitude and longitude details of these neighborhoods.</a:t>
            </a:r>
          </a:p>
          <a:p>
            <a:r>
              <a:rPr lang="en-US"/>
              <a:t>Foursquare API is used as a location data provider of venues of interests in a particular location.</a:t>
            </a:r>
            <a:endParaRPr lang="en-IN"/>
          </a:p>
        </p:txBody>
      </p:sp>
    </p:spTree>
    <p:extLst>
      <p:ext uri="{BB962C8B-B14F-4D97-AF65-F5344CB8AC3E}">
        <p14:creationId xmlns:p14="http://schemas.microsoft.com/office/powerpoint/2010/main" val="153548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ECF63-63C3-4EA3-8807-BF99B0C5D8DD}"/>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Methodology</a:t>
            </a:r>
            <a:endParaRPr lang="en-IN">
              <a:solidFill>
                <a:srgbClr val="FFFFFF"/>
              </a:solidFill>
            </a:endParaRPr>
          </a:p>
        </p:txBody>
      </p:sp>
      <p:sp>
        <p:nvSpPr>
          <p:cNvPr id="3" name="Content Placeholder 2">
            <a:extLst>
              <a:ext uri="{FF2B5EF4-FFF2-40B4-BE49-F238E27FC236}">
                <a16:creationId xmlns:a16="http://schemas.microsoft.com/office/drawing/2014/main" id="{2F05BF8C-97B2-4C4B-A9F1-3531DF93945C}"/>
              </a:ext>
            </a:extLst>
          </p:cNvPr>
          <p:cNvSpPr>
            <a:spLocks noGrp="1"/>
          </p:cNvSpPr>
          <p:nvPr>
            <p:ph idx="1"/>
          </p:nvPr>
        </p:nvSpPr>
        <p:spPr>
          <a:xfrm>
            <a:off x="4951048" y="804333"/>
            <a:ext cx="6306003" cy="5249334"/>
          </a:xfrm>
        </p:spPr>
        <p:txBody>
          <a:bodyPr anchor="ctr">
            <a:normAutofit/>
          </a:bodyPr>
          <a:lstStyle/>
          <a:p>
            <a:r>
              <a:rPr lang="en-US" dirty="0"/>
              <a:t>K-means clustering approach has been used to find similar neighborhoods in a city.</a:t>
            </a:r>
            <a:endParaRPr lang="en-IN" dirty="0"/>
          </a:p>
        </p:txBody>
      </p:sp>
    </p:spTree>
    <p:extLst>
      <p:ext uri="{BB962C8B-B14F-4D97-AF65-F5344CB8AC3E}">
        <p14:creationId xmlns:p14="http://schemas.microsoft.com/office/powerpoint/2010/main" val="123893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2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C34E2-DD82-42B1-8B13-470018ECDFD7}"/>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Results</a:t>
            </a:r>
            <a:endParaRPr lang="en-IN">
              <a:solidFill>
                <a:srgbClr val="FFFFFF"/>
              </a:solidFill>
            </a:endParaRPr>
          </a:p>
        </p:txBody>
      </p:sp>
      <p:sp>
        <p:nvSpPr>
          <p:cNvPr id="7" name="Content Placeholder 6">
            <a:extLst>
              <a:ext uri="{FF2B5EF4-FFF2-40B4-BE49-F238E27FC236}">
                <a16:creationId xmlns:a16="http://schemas.microsoft.com/office/drawing/2014/main" id="{6C870796-F729-45D6-88C7-5437AA5455EE}"/>
              </a:ext>
            </a:extLst>
          </p:cNvPr>
          <p:cNvSpPr>
            <a:spLocks noGrp="1"/>
          </p:cNvSpPr>
          <p:nvPr>
            <p:ph idx="1"/>
          </p:nvPr>
        </p:nvSpPr>
        <p:spPr>
          <a:xfrm>
            <a:off x="4699818" y="640080"/>
            <a:ext cx="7172138" cy="3745107"/>
          </a:xfrm>
        </p:spPr>
        <p:txBody>
          <a:bodyPr>
            <a:normAutofit/>
          </a:bodyPr>
          <a:lstStyle/>
          <a:p>
            <a:pPr marL="0" indent="0">
              <a:buNone/>
            </a:pPr>
            <a:r>
              <a:rPr lang="en-US"/>
              <a:t>Cluster Map of different neighborhoods in Scarborough                              </a:t>
            </a:r>
          </a:p>
          <a:p>
            <a:endParaRPr lang="en-IN"/>
          </a:p>
        </p:txBody>
      </p:sp>
      <p:pic>
        <p:nvPicPr>
          <p:cNvPr id="9" name="Picture 8" descr="A picture containing text, map&#10;&#10;Description automatically generated">
            <a:extLst>
              <a:ext uri="{FF2B5EF4-FFF2-40B4-BE49-F238E27FC236}">
                <a16:creationId xmlns:a16="http://schemas.microsoft.com/office/drawing/2014/main" id="{7A29B9E8-43E3-46CC-8439-C387C9B7E047}"/>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42626" b="-1"/>
          <a:stretch/>
        </p:blipFill>
        <p:spPr>
          <a:xfrm>
            <a:off x="4792898" y="2628900"/>
            <a:ext cx="6408502" cy="3610161"/>
          </a:xfrm>
          <a:prstGeom prst="rect">
            <a:avLst/>
          </a:prstGeom>
        </p:spPr>
      </p:pic>
    </p:spTree>
    <p:extLst>
      <p:ext uri="{BB962C8B-B14F-4D97-AF65-F5344CB8AC3E}">
        <p14:creationId xmlns:p14="http://schemas.microsoft.com/office/powerpoint/2010/main" val="558262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3D28-9D11-4922-859F-A20E15BC748E}"/>
              </a:ext>
            </a:extLst>
          </p:cNvPr>
          <p:cNvSpPr>
            <a:spLocks noGrp="1"/>
          </p:cNvSpPr>
          <p:nvPr>
            <p:ph type="title"/>
          </p:nvPr>
        </p:nvSpPr>
        <p:spPr/>
        <p:txBody>
          <a:bodyPr/>
          <a:lstStyle/>
          <a:p>
            <a:r>
              <a:rPr lang="en-US" dirty="0"/>
              <a:t>Results (continued)</a:t>
            </a:r>
            <a:endParaRPr lang="en-IN" dirty="0"/>
          </a:p>
        </p:txBody>
      </p:sp>
      <p:sp>
        <p:nvSpPr>
          <p:cNvPr id="3" name="Content Placeholder 2">
            <a:extLst>
              <a:ext uri="{FF2B5EF4-FFF2-40B4-BE49-F238E27FC236}">
                <a16:creationId xmlns:a16="http://schemas.microsoft.com/office/drawing/2014/main" id="{B641663A-FDC5-48F4-9F62-1841A9F19B59}"/>
              </a:ext>
            </a:extLst>
          </p:cNvPr>
          <p:cNvSpPr>
            <a:spLocks noGrp="1"/>
          </p:cNvSpPr>
          <p:nvPr>
            <p:ph sz="half" idx="1"/>
          </p:nvPr>
        </p:nvSpPr>
        <p:spPr/>
        <p:txBody>
          <a:bodyPr/>
          <a:lstStyle/>
          <a:p>
            <a:pPr marL="0" indent="0">
              <a:buNone/>
            </a:pPr>
            <a:r>
              <a:rPr lang="en-US" dirty="0"/>
              <a:t>Average Housing Prices</a:t>
            </a:r>
            <a:endParaRPr lang="en-IN" dirty="0"/>
          </a:p>
        </p:txBody>
      </p:sp>
      <p:sp>
        <p:nvSpPr>
          <p:cNvPr id="4" name="Content Placeholder 3">
            <a:extLst>
              <a:ext uri="{FF2B5EF4-FFF2-40B4-BE49-F238E27FC236}">
                <a16:creationId xmlns:a16="http://schemas.microsoft.com/office/drawing/2014/main" id="{25DDE444-7095-40CF-9B20-E854A746195D}"/>
              </a:ext>
            </a:extLst>
          </p:cNvPr>
          <p:cNvSpPr>
            <a:spLocks noGrp="1"/>
          </p:cNvSpPr>
          <p:nvPr>
            <p:ph sz="half" idx="2"/>
          </p:nvPr>
        </p:nvSpPr>
        <p:spPr>
          <a:xfrm>
            <a:off x="6172200" y="1886585"/>
            <a:ext cx="5181600" cy="4351338"/>
          </a:xfrm>
        </p:spPr>
        <p:txBody>
          <a:bodyPr/>
          <a:lstStyle/>
          <a:p>
            <a:pPr marL="0" indent="0">
              <a:buNone/>
            </a:pPr>
            <a:r>
              <a:rPr lang="en-US" dirty="0"/>
              <a:t>Ratings of schools</a:t>
            </a:r>
            <a:endParaRPr lang="en-IN" dirty="0"/>
          </a:p>
        </p:txBody>
      </p:sp>
      <p:pic>
        <p:nvPicPr>
          <p:cNvPr id="6" name="Picture 5" descr="A close up of a logo&#10;&#10;Description automatically generated">
            <a:extLst>
              <a:ext uri="{FF2B5EF4-FFF2-40B4-BE49-F238E27FC236}">
                <a16:creationId xmlns:a16="http://schemas.microsoft.com/office/drawing/2014/main" id="{55F2DAD4-4E15-4C39-9462-6C384242F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494" y="2317115"/>
            <a:ext cx="4273226" cy="4104640"/>
          </a:xfrm>
          <a:prstGeom prst="rect">
            <a:avLst/>
          </a:prstGeom>
        </p:spPr>
      </p:pic>
      <p:pic>
        <p:nvPicPr>
          <p:cNvPr id="8" name="Picture 7" descr="A close up of a logo&#10;&#10;Description automatically generated">
            <a:extLst>
              <a:ext uri="{FF2B5EF4-FFF2-40B4-BE49-F238E27FC236}">
                <a16:creationId xmlns:a16="http://schemas.microsoft.com/office/drawing/2014/main" id="{CD0ED2D8-D0D3-43A8-ACC2-8C9C27D8B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094" y="2245995"/>
            <a:ext cx="4116371" cy="4351338"/>
          </a:xfrm>
          <a:prstGeom prst="rect">
            <a:avLst/>
          </a:prstGeom>
        </p:spPr>
      </p:pic>
    </p:spTree>
    <p:extLst>
      <p:ext uri="{BB962C8B-B14F-4D97-AF65-F5344CB8AC3E}">
        <p14:creationId xmlns:p14="http://schemas.microsoft.com/office/powerpoint/2010/main" val="258326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DC94-1290-424A-BC7F-786E5C6FDA86}"/>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Discussion</a:t>
            </a:r>
            <a:endParaRPr lang="en-IN">
              <a:solidFill>
                <a:srgbClr val="FFFFFF"/>
              </a:solidFill>
            </a:endParaRPr>
          </a:p>
        </p:txBody>
      </p:sp>
      <p:sp>
        <p:nvSpPr>
          <p:cNvPr id="3" name="Content Placeholder 2">
            <a:extLst>
              <a:ext uri="{FF2B5EF4-FFF2-40B4-BE49-F238E27FC236}">
                <a16:creationId xmlns:a16="http://schemas.microsoft.com/office/drawing/2014/main" id="{C69FA9BE-4758-4704-8DA9-5E4E6E35905A}"/>
              </a:ext>
            </a:extLst>
          </p:cNvPr>
          <p:cNvSpPr>
            <a:spLocks noGrp="1"/>
          </p:cNvSpPr>
          <p:nvPr>
            <p:ph idx="1"/>
          </p:nvPr>
        </p:nvSpPr>
        <p:spPr>
          <a:xfrm>
            <a:off x="4951048" y="804333"/>
            <a:ext cx="6306003" cy="5249334"/>
          </a:xfrm>
        </p:spPr>
        <p:txBody>
          <a:bodyPr anchor="ctr">
            <a:normAutofit/>
          </a:bodyPr>
          <a:lstStyle/>
          <a:p>
            <a:pPr marL="0" indent="0">
              <a:buNone/>
            </a:pPr>
            <a:r>
              <a:rPr lang="en-US" b="1" dirty="0"/>
              <a:t>Problem which tried to solve:</a:t>
            </a:r>
          </a:p>
          <a:p>
            <a:pPr marL="0" indent="0">
              <a:buNone/>
            </a:pPr>
            <a:endParaRPr lang="en-US" dirty="0"/>
          </a:p>
          <a:p>
            <a:r>
              <a:rPr lang="en-US" dirty="0"/>
              <a:t>The major purpose of this project, is to suggest a better neighborhood in a new city for people who are relocating there.</a:t>
            </a:r>
          </a:p>
          <a:p>
            <a:r>
              <a:rPr lang="en-US" dirty="0"/>
              <a:t>Few things which are under scope of this project are:</a:t>
            </a:r>
          </a:p>
          <a:p>
            <a:r>
              <a:rPr lang="en-US" dirty="0"/>
              <a:t>Connectivity to the airport, bus stand, city center, markets and other daily needs things nearby.</a:t>
            </a:r>
          </a:p>
          <a:p>
            <a:r>
              <a:rPr lang="en-US" dirty="0"/>
              <a:t>Sorted list of house in terms of housing prices in a ascending or descending order</a:t>
            </a:r>
          </a:p>
          <a:p>
            <a:r>
              <a:rPr lang="en-US" dirty="0"/>
              <a:t>Sorted list of schools in terms of location, fees, rating and reviews</a:t>
            </a:r>
          </a:p>
          <a:p>
            <a:pPr marL="0" indent="0">
              <a:buNone/>
            </a:pPr>
            <a:endParaRPr lang="en-IN" dirty="0"/>
          </a:p>
        </p:txBody>
      </p:sp>
    </p:spTree>
    <p:extLst>
      <p:ext uri="{BB962C8B-B14F-4D97-AF65-F5344CB8AC3E}">
        <p14:creationId xmlns:p14="http://schemas.microsoft.com/office/powerpoint/2010/main" val="135674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C6922-6B5A-4900-82F0-D7F1E72E686F}"/>
              </a:ext>
            </a:extLst>
          </p:cNvPr>
          <p:cNvSpPr>
            <a:spLocks noGrp="1"/>
          </p:cNvSpPr>
          <p:nvPr>
            <p:ph type="title"/>
          </p:nvPr>
        </p:nvSpPr>
        <p:spPr>
          <a:xfrm>
            <a:off x="964788" y="804333"/>
            <a:ext cx="3391900" cy="5249334"/>
          </a:xfrm>
        </p:spPr>
        <p:txBody>
          <a:bodyPr>
            <a:normAutofit/>
          </a:bodyPr>
          <a:lstStyle/>
          <a:p>
            <a:pPr algn="r"/>
            <a:r>
              <a:rPr lang="en-US">
                <a:solidFill>
                  <a:srgbClr val="FFFFFF"/>
                </a:solidFill>
              </a:rPr>
              <a:t>Python Libraries used</a:t>
            </a:r>
            <a:endParaRPr lang="en-IN">
              <a:solidFill>
                <a:srgbClr val="FFFFFF"/>
              </a:solidFill>
            </a:endParaRPr>
          </a:p>
        </p:txBody>
      </p:sp>
      <p:sp>
        <p:nvSpPr>
          <p:cNvPr id="3" name="Content Placeholder 2">
            <a:extLst>
              <a:ext uri="{FF2B5EF4-FFF2-40B4-BE49-F238E27FC236}">
                <a16:creationId xmlns:a16="http://schemas.microsoft.com/office/drawing/2014/main" id="{CBB162FD-F9D3-4552-A122-9C949601FE26}"/>
              </a:ext>
            </a:extLst>
          </p:cNvPr>
          <p:cNvSpPr>
            <a:spLocks noGrp="1"/>
          </p:cNvSpPr>
          <p:nvPr>
            <p:ph idx="1"/>
          </p:nvPr>
        </p:nvSpPr>
        <p:spPr>
          <a:xfrm>
            <a:off x="4951048" y="804333"/>
            <a:ext cx="6306003" cy="5249334"/>
          </a:xfrm>
        </p:spPr>
        <p:txBody>
          <a:bodyPr anchor="ctr">
            <a:normAutofit/>
          </a:bodyPr>
          <a:lstStyle/>
          <a:p>
            <a:r>
              <a:rPr lang="en-US" dirty="0" err="1"/>
              <a:t>Numpy</a:t>
            </a:r>
            <a:r>
              <a:rPr lang="en-US" dirty="0"/>
              <a:t> and Pandas</a:t>
            </a:r>
          </a:p>
          <a:p>
            <a:r>
              <a:rPr lang="en-US" dirty="0"/>
              <a:t>Folium</a:t>
            </a:r>
          </a:p>
          <a:p>
            <a:r>
              <a:rPr lang="en-US" dirty="0" err="1"/>
              <a:t>Scikit</a:t>
            </a:r>
            <a:r>
              <a:rPr lang="en-US" dirty="0"/>
              <a:t>-learn</a:t>
            </a:r>
          </a:p>
          <a:p>
            <a:r>
              <a:rPr lang="en-US" dirty="0"/>
              <a:t>JSON</a:t>
            </a:r>
          </a:p>
          <a:p>
            <a:r>
              <a:rPr lang="en-US" dirty="0"/>
              <a:t>XML</a:t>
            </a:r>
          </a:p>
          <a:p>
            <a:r>
              <a:rPr lang="en-US" dirty="0"/>
              <a:t>Geocoder</a:t>
            </a:r>
          </a:p>
          <a:p>
            <a:r>
              <a:rPr lang="en-US" dirty="0"/>
              <a:t>Beautiful Soup and Requests</a:t>
            </a:r>
          </a:p>
          <a:p>
            <a:r>
              <a:rPr lang="en-US" dirty="0"/>
              <a:t>Matplotlib</a:t>
            </a:r>
            <a:endParaRPr lang="en-IN" dirty="0"/>
          </a:p>
        </p:txBody>
      </p:sp>
    </p:spTree>
    <p:extLst>
      <p:ext uri="{BB962C8B-B14F-4D97-AF65-F5344CB8AC3E}">
        <p14:creationId xmlns:p14="http://schemas.microsoft.com/office/powerpoint/2010/main" val="2660650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2</TotalTime>
  <Words>341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Data Capstone Project</vt:lpstr>
      <vt:lpstr>Introduction</vt:lpstr>
      <vt:lpstr>Target Audience</vt:lpstr>
      <vt:lpstr>Data Description</vt:lpstr>
      <vt:lpstr>Methodology</vt:lpstr>
      <vt:lpstr>Results</vt:lpstr>
      <vt:lpstr>Results (continued)</vt:lpstr>
      <vt:lpstr>Discussion</vt:lpstr>
      <vt:lpstr>Python Libraries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Capstone Project</dc:title>
  <dc:creator>Debdinnya Banerjee</dc:creator>
  <cp:lastModifiedBy>Debdinnya Banerjee</cp:lastModifiedBy>
  <cp:revision>3</cp:revision>
  <dcterms:created xsi:type="dcterms:W3CDTF">2020-08-16T17:05:42Z</dcterms:created>
  <dcterms:modified xsi:type="dcterms:W3CDTF">2020-08-16T17:08:18Z</dcterms:modified>
</cp:coreProperties>
</file>