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5"/>
  </p:notesMasterIdLst>
  <p:sldIdLst>
    <p:sldId id="256" r:id="rId2"/>
    <p:sldId id="261" r:id="rId3"/>
    <p:sldId id="262" r:id="rId4"/>
    <p:sldId id="263" r:id="rId5"/>
    <p:sldId id="264" r:id="rId6"/>
    <p:sldId id="265" r:id="rId7"/>
    <p:sldId id="266" r:id="rId8"/>
    <p:sldId id="267" r:id="rId9"/>
    <p:sldId id="270" r:id="rId10"/>
    <p:sldId id="268" r:id="rId11"/>
    <p:sldId id="269"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578" autoAdjust="0"/>
  </p:normalViewPr>
  <p:slideViewPr>
    <p:cSldViewPr snapToGrid="0">
      <p:cViewPr varScale="1">
        <p:scale>
          <a:sx n="56" d="100"/>
          <a:sy n="56" d="100"/>
        </p:scale>
        <p:origin x="10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DIP BANDYOPADHYAY" userId="0bdd86c14c230812" providerId="LiveId" clId="{5932C6D8-4630-4D56-8A4F-B9D8C6166E82}"/>
    <pc:docChg chg="custSel addSld delSld modSld">
      <pc:chgData name="DEBDIP BANDYOPADHYAY" userId="0bdd86c14c230812" providerId="LiveId" clId="{5932C6D8-4630-4D56-8A4F-B9D8C6166E82}" dt="2023-09-20T13:39:22.233" v="611" actId="20577"/>
      <pc:docMkLst>
        <pc:docMk/>
      </pc:docMkLst>
      <pc:sldChg chg="modSp mod">
        <pc:chgData name="DEBDIP BANDYOPADHYAY" userId="0bdd86c14c230812" providerId="LiveId" clId="{5932C6D8-4630-4D56-8A4F-B9D8C6166E82}" dt="2023-09-20T13:39:22.233" v="611" actId="20577"/>
        <pc:sldMkLst>
          <pc:docMk/>
          <pc:sldMk cId="1063692872" sldId="272"/>
        </pc:sldMkLst>
        <pc:spChg chg="mod">
          <ac:chgData name="DEBDIP BANDYOPADHYAY" userId="0bdd86c14c230812" providerId="LiveId" clId="{5932C6D8-4630-4D56-8A4F-B9D8C6166E82}" dt="2023-09-20T13:39:22.233" v="611" actId="20577"/>
          <ac:spMkLst>
            <pc:docMk/>
            <pc:sldMk cId="1063692872" sldId="272"/>
            <ac:spMk id="3" creationId="{39ED6121-65F2-F5F5-E68F-62813B99FDDF}"/>
          </ac:spMkLst>
        </pc:spChg>
      </pc:sldChg>
      <pc:sldChg chg="modSp mod modNotesTx">
        <pc:chgData name="DEBDIP BANDYOPADHYAY" userId="0bdd86c14c230812" providerId="LiveId" clId="{5932C6D8-4630-4D56-8A4F-B9D8C6166E82}" dt="2023-09-20T12:29:43.535" v="191" actId="20577"/>
        <pc:sldMkLst>
          <pc:docMk/>
          <pc:sldMk cId="2828025887" sldId="273"/>
        </pc:sldMkLst>
        <pc:spChg chg="mod">
          <ac:chgData name="DEBDIP BANDYOPADHYAY" userId="0bdd86c14c230812" providerId="LiveId" clId="{5932C6D8-4630-4D56-8A4F-B9D8C6166E82}" dt="2023-09-20T12:02:11.717" v="81" actId="20577"/>
          <ac:spMkLst>
            <pc:docMk/>
            <pc:sldMk cId="2828025887" sldId="273"/>
            <ac:spMk id="2" creationId="{FB9074D5-64F1-07E5-7F35-1156F08FCC45}"/>
          </ac:spMkLst>
        </pc:spChg>
        <pc:spChg chg="mod">
          <ac:chgData name="DEBDIP BANDYOPADHYAY" userId="0bdd86c14c230812" providerId="LiveId" clId="{5932C6D8-4630-4D56-8A4F-B9D8C6166E82}" dt="2023-09-20T12:29:18.903" v="97" actId="27636"/>
          <ac:spMkLst>
            <pc:docMk/>
            <pc:sldMk cId="2828025887" sldId="273"/>
            <ac:spMk id="3" creationId="{5BB90094-35EC-CC1E-BAD6-F0C8A50F1094}"/>
          </ac:spMkLst>
        </pc:spChg>
      </pc:sldChg>
      <pc:sldChg chg="addSp delSp modSp new mod modNotesTx">
        <pc:chgData name="DEBDIP BANDYOPADHYAY" userId="0bdd86c14c230812" providerId="LiveId" clId="{5932C6D8-4630-4D56-8A4F-B9D8C6166E82}" dt="2023-09-20T12:34:08.535" v="334" actId="20577"/>
        <pc:sldMkLst>
          <pc:docMk/>
          <pc:sldMk cId="163254975" sldId="274"/>
        </pc:sldMkLst>
        <pc:spChg chg="mod">
          <ac:chgData name="DEBDIP BANDYOPADHYAY" userId="0bdd86c14c230812" providerId="LiveId" clId="{5932C6D8-4630-4D56-8A4F-B9D8C6166E82}" dt="2023-09-20T12:31:50.236" v="236" actId="20577"/>
          <ac:spMkLst>
            <pc:docMk/>
            <pc:sldMk cId="163254975" sldId="274"/>
            <ac:spMk id="2" creationId="{BD8C0762-E91B-79AA-6D39-AA2B1D91EA99}"/>
          </ac:spMkLst>
        </pc:spChg>
        <pc:spChg chg="del">
          <ac:chgData name="DEBDIP BANDYOPADHYAY" userId="0bdd86c14c230812" providerId="LiveId" clId="{5932C6D8-4630-4D56-8A4F-B9D8C6166E82}" dt="2023-09-20T12:31:52.837" v="237" actId="22"/>
          <ac:spMkLst>
            <pc:docMk/>
            <pc:sldMk cId="163254975" sldId="274"/>
            <ac:spMk id="3" creationId="{A02303A8-A7A1-981D-28EF-0DC56CFA7604}"/>
          </ac:spMkLst>
        </pc:spChg>
        <pc:spChg chg="add mod">
          <ac:chgData name="DEBDIP BANDYOPADHYAY" userId="0bdd86c14c230812" providerId="LiveId" clId="{5932C6D8-4630-4D56-8A4F-B9D8C6166E82}" dt="2023-09-20T12:34:08.535" v="334" actId="20577"/>
          <ac:spMkLst>
            <pc:docMk/>
            <pc:sldMk cId="163254975" sldId="274"/>
            <ac:spMk id="6" creationId="{2CD3430F-F0BC-E4D0-E96B-A308FB3BCACE}"/>
          </ac:spMkLst>
        </pc:spChg>
        <pc:picChg chg="add mod ord">
          <ac:chgData name="DEBDIP BANDYOPADHYAY" userId="0bdd86c14c230812" providerId="LiveId" clId="{5932C6D8-4630-4D56-8A4F-B9D8C6166E82}" dt="2023-09-20T12:32:56.043" v="266" actId="1076"/>
          <ac:picMkLst>
            <pc:docMk/>
            <pc:sldMk cId="163254975" sldId="274"/>
            <ac:picMk id="5" creationId="{E08421D8-F3B1-4B71-83A4-94E50F20C353}"/>
          </ac:picMkLst>
        </pc:picChg>
      </pc:sldChg>
      <pc:sldChg chg="modSp new mod">
        <pc:chgData name="DEBDIP BANDYOPADHYAY" userId="0bdd86c14c230812" providerId="LiveId" clId="{5932C6D8-4630-4D56-8A4F-B9D8C6166E82}" dt="2023-09-20T12:35:01.095" v="354" actId="20577"/>
        <pc:sldMkLst>
          <pc:docMk/>
          <pc:sldMk cId="721034491" sldId="275"/>
        </pc:sldMkLst>
        <pc:spChg chg="mod">
          <ac:chgData name="DEBDIP BANDYOPADHYAY" userId="0bdd86c14c230812" providerId="LiveId" clId="{5932C6D8-4630-4D56-8A4F-B9D8C6166E82}" dt="2023-09-20T12:35:01.095" v="354" actId="20577"/>
          <ac:spMkLst>
            <pc:docMk/>
            <pc:sldMk cId="721034491" sldId="275"/>
            <ac:spMk id="2" creationId="{536199BF-1B9C-349A-07BC-E7D3A3FF2390}"/>
          </ac:spMkLst>
        </pc:spChg>
        <pc:spChg chg="mod">
          <ac:chgData name="DEBDIP BANDYOPADHYAY" userId="0bdd86c14c230812" providerId="LiveId" clId="{5932C6D8-4630-4D56-8A4F-B9D8C6166E82}" dt="2023-09-20T12:34:47.217" v="335"/>
          <ac:spMkLst>
            <pc:docMk/>
            <pc:sldMk cId="721034491" sldId="275"/>
            <ac:spMk id="3" creationId="{50CCF318-F706-4BF4-BFF0-DD4B8B4708F3}"/>
          </ac:spMkLst>
        </pc:spChg>
      </pc:sldChg>
      <pc:sldChg chg="modSp new mod">
        <pc:chgData name="DEBDIP BANDYOPADHYAY" userId="0bdd86c14c230812" providerId="LiveId" clId="{5932C6D8-4630-4D56-8A4F-B9D8C6166E82}" dt="2023-09-20T12:35:48.668" v="387" actId="20577"/>
        <pc:sldMkLst>
          <pc:docMk/>
          <pc:sldMk cId="1385435887" sldId="276"/>
        </pc:sldMkLst>
        <pc:spChg chg="mod">
          <ac:chgData name="DEBDIP BANDYOPADHYAY" userId="0bdd86c14c230812" providerId="LiveId" clId="{5932C6D8-4630-4D56-8A4F-B9D8C6166E82}" dt="2023-09-20T12:35:48.668" v="387" actId="20577"/>
          <ac:spMkLst>
            <pc:docMk/>
            <pc:sldMk cId="1385435887" sldId="276"/>
            <ac:spMk id="2" creationId="{F25203DC-6BC4-E841-D127-DC9721F2A1E6}"/>
          </ac:spMkLst>
        </pc:spChg>
        <pc:spChg chg="mod">
          <ac:chgData name="DEBDIP BANDYOPADHYAY" userId="0bdd86c14c230812" providerId="LiveId" clId="{5932C6D8-4630-4D56-8A4F-B9D8C6166E82}" dt="2023-09-20T12:35:34.836" v="356"/>
          <ac:spMkLst>
            <pc:docMk/>
            <pc:sldMk cId="1385435887" sldId="276"/>
            <ac:spMk id="3" creationId="{432D4908-4106-EF96-0B39-C9280953A8BE}"/>
          </ac:spMkLst>
        </pc:spChg>
      </pc:sldChg>
      <pc:sldChg chg="modSp new mod modNotesTx">
        <pc:chgData name="DEBDIP BANDYOPADHYAY" userId="0bdd86c14c230812" providerId="LiveId" clId="{5932C6D8-4630-4D56-8A4F-B9D8C6166E82}" dt="2023-09-20T12:57:28.850" v="584"/>
        <pc:sldMkLst>
          <pc:docMk/>
          <pc:sldMk cId="3534786882" sldId="277"/>
        </pc:sldMkLst>
        <pc:spChg chg="mod">
          <ac:chgData name="DEBDIP BANDYOPADHYAY" userId="0bdd86c14c230812" providerId="LiveId" clId="{5932C6D8-4630-4D56-8A4F-B9D8C6166E82}" dt="2023-09-20T12:36:08.750" v="400" actId="20577"/>
          <ac:spMkLst>
            <pc:docMk/>
            <pc:sldMk cId="3534786882" sldId="277"/>
            <ac:spMk id="2" creationId="{B3D24930-ABBA-5FAD-2974-DA9BFA5934EF}"/>
          </ac:spMkLst>
        </pc:spChg>
        <pc:spChg chg="mod">
          <ac:chgData name="DEBDIP BANDYOPADHYAY" userId="0bdd86c14c230812" providerId="LiveId" clId="{5932C6D8-4630-4D56-8A4F-B9D8C6166E82}" dt="2023-09-20T12:36:15.255" v="401"/>
          <ac:spMkLst>
            <pc:docMk/>
            <pc:sldMk cId="3534786882" sldId="277"/>
            <ac:spMk id="3" creationId="{59D5FE3A-9B73-24CF-2F6B-CC7474E87895}"/>
          </ac:spMkLst>
        </pc:spChg>
      </pc:sldChg>
      <pc:sldChg chg="modSp new mod modNotesTx">
        <pc:chgData name="DEBDIP BANDYOPADHYAY" userId="0bdd86c14c230812" providerId="LiveId" clId="{5932C6D8-4630-4D56-8A4F-B9D8C6166E82}" dt="2023-09-20T12:38:17.382" v="484" actId="20577"/>
        <pc:sldMkLst>
          <pc:docMk/>
          <pc:sldMk cId="2434192742" sldId="278"/>
        </pc:sldMkLst>
        <pc:spChg chg="mod">
          <ac:chgData name="DEBDIP BANDYOPADHYAY" userId="0bdd86c14c230812" providerId="LiveId" clId="{5932C6D8-4630-4D56-8A4F-B9D8C6166E82}" dt="2023-09-20T12:36:59.825" v="426" actId="20577"/>
          <ac:spMkLst>
            <pc:docMk/>
            <pc:sldMk cId="2434192742" sldId="278"/>
            <ac:spMk id="2" creationId="{B21D29CC-59A9-A187-A0B2-A9468DA9A73D}"/>
          </ac:spMkLst>
        </pc:spChg>
        <pc:spChg chg="mod">
          <ac:chgData name="DEBDIP BANDYOPADHYAY" userId="0bdd86c14c230812" providerId="LiveId" clId="{5932C6D8-4630-4D56-8A4F-B9D8C6166E82}" dt="2023-09-20T12:36:45.726" v="403"/>
          <ac:spMkLst>
            <pc:docMk/>
            <pc:sldMk cId="2434192742" sldId="278"/>
            <ac:spMk id="3" creationId="{CC0C9868-6AB5-D8DE-39F0-A4621F39B021}"/>
          </ac:spMkLst>
        </pc:spChg>
      </pc:sldChg>
      <pc:sldChg chg="addSp delSp modSp new mod">
        <pc:chgData name="DEBDIP BANDYOPADHYAY" userId="0bdd86c14c230812" providerId="LiveId" clId="{5932C6D8-4630-4D56-8A4F-B9D8C6166E82}" dt="2023-09-20T12:39:54.981" v="505" actId="20577"/>
        <pc:sldMkLst>
          <pc:docMk/>
          <pc:sldMk cId="4002327698" sldId="279"/>
        </pc:sldMkLst>
        <pc:spChg chg="mod">
          <ac:chgData name="DEBDIP BANDYOPADHYAY" userId="0bdd86c14c230812" providerId="LiveId" clId="{5932C6D8-4630-4D56-8A4F-B9D8C6166E82}" dt="2023-09-20T12:39:54.981" v="505" actId="20577"/>
          <ac:spMkLst>
            <pc:docMk/>
            <pc:sldMk cId="4002327698" sldId="279"/>
            <ac:spMk id="2" creationId="{86782490-90ED-45C1-9253-819E50DCA8FF}"/>
          </ac:spMkLst>
        </pc:spChg>
        <pc:spChg chg="del">
          <ac:chgData name="DEBDIP BANDYOPADHYAY" userId="0bdd86c14c230812" providerId="LiveId" clId="{5932C6D8-4630-4D56-8A4F-B9D8C6166E82}" dt="2023-09-20T12:39:06.264" v="485" actId="478"/>
          <ac:spMkLst>
            <pc:docMk/>
            <pc:sldMk cId="4002327698" sldId="279"/>
            <ac:spMk id="3" creationId="{5F7D4B9F-0531-B727-6426-6B96F4667036}"/>
          </ac:spMkLst>
        </pc:spChg>
        <pc:picChg chg="add mod">
          <ac:chgData name="DEBDIP BANDYOPADHYAY" userId="0bdd86c14c230812" providerId="LiveId" clId="{5932C6D8-4630-4D56-8A4F-B9D8C6166E82}" dt="2023-09-20T12:39:13.197" v="489" actId="1076"/>
          <ac:picMkLst>
            <pc:docMk/>
            <pc:sldMk cId="4002327698" sldId="279"/>
            <ac:picMk id="7170" creationId="{77E3256E-D1AE-3F4A-D097-371C615547FF}"/>
          </ac:picMkLst>
        </pc:picChg>
      </pc:sldChg>
      <pc:sldChg chg="modSp new mod">
        <pc:chgData name="DEBDIP BANDYOPADHYAY" userId="0bdd86c14c230812" providerId="LiveId" clId="{5932C6D8-4630-4D56-8A4F-B9D8C6166E82}" dt="2023-09-20T12:43:11.146" v="543" actId="20577"/>
        <pc:sldMkLst>
          <pc:docMk/>
          <pc:sldMk cId="843925878" sldId="280"/>
        </pc:sldMkLst>
        <pc:spChg chg="mod">
          <ac:chgData name="DEBDIP BANDYOPADHYAY" userId="0bdd86c14c230812" providerId="LiveId" clId="{5932C6D8-4630-4D56-8A4F-B9D8C6166E82}" dt="2023-09-20T12:41:44.028" v="538" actId="20577"/>
          <ac:spMkLst>
            <pc:docMk/>
            <pc:sldMk cId="843925878" sldId="280"/>
            <ac:spMk id="2" creationId="{8CF3F351-1173-DD44-FC6E-6195B1B1D7F3}"/>
          </ac:spMkLst>
        </pc:spChg>
        <pc:spChg chg="mod">
          <ac:chgData name="DEBDIP BANDYOPADHYAY" userId="0bdd86c14c230812" providerId="LiveId" clId="{5932C6D8-4630-4D56-8A4F-B9D8C6166E82}" dt="2023-09-20T12:43:11.146" v="543" actId="20577"/>
          <ac:spMkLst>
            <pc:docMk/>
            <pc:sldMk cId="843925878" sldId="280"/>
            <ac:spMk id="3" creationId="{A44C62A5-CAC8-6568-315E-0B7DCD1985F8}"/>
          </ac:spMkLst>
        </pc:spChg>
      </pc:sldChg>
      <pc:sldChg chg="modSp new mod">
        <pc:chgData name="DEBDIP BANDYOPADHYAY" userId="0bdd86c14c230812" providerId="LiveId" clId="{5932C6D8-4630-4D56-8A4F-B9D8C6166E82}" dt="2023-09-20T12:47:32.071" v="581" actId="27636"/>
        <pc:sldMkLst>
          <pc:docMk/>
          <pc:sldMk cId="4190216927" sldId="281"/>
        </pc:sldMkLst>
        <pc:spChg chg="mod">
          <ac:chgData name="DEBDIP BANDYOPADHYAY" userId="0bdd86c14c230812" providerId="LiveId" clId="{5932C6D8-4630-4D56-8A4F-B9D8C6166E82}" dt="2023-09-20T12:47:18.478" v="579" actId="20577"/>
          <ac:spMkLst>
            <pc:docMk/>
            <pc:sldMk cId="4190216927" sldId="281"/>
            <ac:spMk id="2" creationId="{62DC913B-3B44-E981-C360-F3E38C19F027}"/>
          </ac:spMkLst>
        </pc:spChg>
        <pc:spChg chg="mod">
          <ac:chgData name="DEBDIP BANDYOPADHYAY" userId="0bdd86c14c230812" providerId="LiveId" clId="{5932C6D8-4630-4D56-8A4F-B9D8C6166E82}" dt="2023-09-20T12:47:32.071" v="581" actId="27636"/>
          <ac:spMkLst>
            <pc:docMk/>
            <pc:sldMk cId="4190216927" sldId="281"/>
            <ac:spMk id="3" creationId="{E683A400-A6C5-A735-0FFA-2FF65673D6C0}"/>
          </ac:spMkLst>
        </pc:spChg>
      </pc:sldChg>
      <pc:sldChg chg="addSp delSp modSp new mod">
        <pc:chgData name="DEBDIP BANDYOPADHYAY" userId="0bdd86c14c230812" providerId="LiveId" clId="{5932C6D8-4630-4D56-8A4F-B9D8C6166E82}" dt="2023-09-20T12:58:07.274" v="607" actId="20577"/>
        <pc:sldMkLst>
          <pc:docMk/>
          <pc:sldMk cId="773531725" sldId="282"/>
        </pc:sldMkLst>
        <pc:spChg chg="del">
          <ac:chgData name="DEBDIP BANDYOPADHYAY" userId="0bdd86c14c230812" providerId="LiveId" clId="{5932C6D8-4630-4D56-8A4F-B9D8C6166E82}" dt="2023-09-20T12:57:44.611" v="586" actId="478"/>
          <ac:spMkLst>
            <pc:docMk/>
            <pc:sldMk cId="773531725" sldId="282"/>
            <ac:spMk id="3" creationId="{9FDC818B-00A5-BBB0-D902-54001DC3967F}"/>
          </ac:spMkLst>
        </pc:spChg>
        <pc:spChg chg="add mod">
          <ac:chgData name="DEBDIP BANDYOPADHYAY" userId="0bdd86c14c230812" providerId="LiveId" clId="{5932C6D8-4630-4D56-8A4F-B9D8C6166E82}" dt="2023-09-20T12:58:07.274" v="607" actId="20577"/>
          <ac:spMkLst>
            <pc:docMk/>
            <pc:sldMk cId="773531725" sldId="282"/>
            <ac:spMk id="4" creationId="{2258052F-5639-07BD-4322-550EDA413BA6}"/>
          </ac:spMkLst>
        </pc:spChg>
      </pc:sldChg>
      <pc:sldChg chg="new del">
        <pc:chgData name="DEBDIP BANDYOPADHYAY" userId="0bdd86c14c230812" providerId="LiveId" clId="{5932C6D8-4630-4D56-8A4F-B9D8C6166E82}" dt="2023-09-20T12:48:29.819" v="583" actId="47"/>
        <pc:sldMkLst>
          <pc:docMk/>
          <pc:sldMk cId="2660123099"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69CAC5-AB6E-4BD2-A785-0B8E9BA7137A}" type="datetimeFigureOut">
              <a:rPr lang="en-IN" smtClean="0"/>
              <a:t>20-09-2023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FB2F4-F304-4F5E-9791-870D17EDCB7E}" type="slidenum">
              <a:rPr lang="en-IN" smtClean="0"/>
              <a:t>‹#›</a:t>
            </a:fld>
            <a:endParaRPr lang="en-IN"/>
          </a:p>
        </p:txBody>
      </p:sp>
    </p:spTree>
    <p:extLst>
      <p:ext uri="{BB962C8B-B14F-4D97-AF65-F5344CB8AC3E}">
        <p14:creationId xmlns:p14="http://schemas.microsoft.com/office/powerpoint/2010/main" val="329055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engineersgarage.com/virtual-retinal-displa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verywellhealth.com/red-green-color-blind-test-509455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researchgate.net/figure/20-In-the-Farnsworth-Lantern-test-the-patient-must-identify-the-color-to-two-lights_fig10_265198189"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ryobi.co.jp/products/visolve/en/colorvision.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Source : https://www.britannica.com/science/color/The-visible-spectrum</a:t>
            </a:r>
          </a:p>
          <a:p>
            <a:endParaRPr lang="en-IN" dirty="0"/>
          </a:p>
        </p:txBody>
      </p:sp>
      <p:sp>
        <p:nvSpPr>
          <p:cNvPr id="4" name="Slide Number Placeholder 3"/>
          <p:cNvSpPr>
            <a:spLocks noGrp="1"/>
          </p:cNvSpPr>
          <p:nvPr>
            <p:ph type="sldNum" sz="quarter" idx="5"/>
          </p:nvPr>
        </p:nvSpPr>
        <p:spPr/>
        <p:txBody>
          <a:bodyPr/>
          <a:lstStyle/>
          <a:p>
            <a:fld id="{6F3FB2F4-F304-4F5E-9791-870D17EDCB7E}" type="slidenum">
              <a:rPr lang="en-IN" smtClean="0"/>
              <a:t>2</a:t>
            </a:fld>
            <a:endParaRPr lang="en-IN"/>
          </a:p>
        </p:txBody>
      </p:sp>
    </p:spTree>
    <p:extLst>
      <p:ext uri="{BB962C8B-B14F-4D97-AF65-F5344CB8AC3E}">
        <p14:creationId xmlns:p14="http://schemas.microsoft.com/office/powerpoint/2010/main" val="4271946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Yet to read all these paper, currently going through these papers.</a:t>
            </a:r>
          </a:p>
        </p:txBody>
      </p:sp>
      <p:sp>
        <p:nvSpPr>
          <p:cNvPr id="4" name="Slide Number Placeholder 3"/>
          <p:cNvSpPr>
            <a:spLocks noGrp="1"/>
          </p:cNvSpPr>
          <p:nvPr>
            <p:ph type="sldNum" sz="quarter" idx="5"/>
          </p:nvPr>
        </p:nvSpPr>
        <p:spPr/>
        <p:txBody>
          <a:bodyPr/>
          <a:lstStyle/>
          <a:p>
            <a:fld id="{6F3FB2F4-F304-4F5E-9791-870D17EDCB7E}" type="slidenum">
              <a:rPr lang="en-IN" smtClean="0"/>
              <a:t>14</a:t>
            </a:fld>
            <a:endParaRPr lang="en-IN"/>
          </a:p>
        </p:txBody>
      </p:sp>
    </p:spTree>
    <p:extLst>
      <p:ext uri="{BB962C8B-B14F-4D97-AF65-F5344CB8AC3E}">
        <p14:creationId xmlns:p14="http://schemas.microsoft.com/office/powerpoint/2010/main" val="3520931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 </a:t>
            </a:r>
            <a:r>
              <a:rPr lang="en-US" dirty="0">
                <a:hlinkClick r:id="rId3"/>
              </a:rPr>
              <a:t>Virtual Retinal Display (engineersgarage.com)</a:t>
            </a:r>
            <a:endParaRPr lang="en-IN" dirty="0"/>
          </a:p>
        </p:txBody>
      </p:sp>
      <p:sp>
        <p:nvSpPr>
          <p:cNvPr id="4" name="Slide Number Placeholder 3"/>
          <p:cNvSpPr>
            <a:spLocks noGrp="1"/>
          </p:cNvSpPr>
          <p:nvPr>
            <p:ph type="sldNum" sz="quarter" idx="5"/>
          </p:nvPr>
        </p:nvSpPr>
        <p:spPr/>
        <p:txBody>
          <a:bodyPr/>
          <a:lstStyle/>
          <a:p>
            <a:fld id="{6F3FB2F4-F304-4F5E-9791-870D17EDCB7E}" type="slidenum">
              <a:rPr lang="en-IN" smtClean="0"/>
              <a:t>15</a:t>
            </a:fld>
            <a:endParaRPr lang="en-IN"/>
          </a:p>
        </p:txBody>
      </p:sp>
    </p:spTree>
    <p:extLst>
      <p:ext uri="{BB962C8B-B14F-4D97-AF65-F5344CB8AC3E}">
        <p14:creationId xmlns:p14="http://schemas.microsoft.com/office/powerpoint/2010/main" val="3315928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Virtual Retinal Display (VRD) technology is known for its high-resolution screenless display with excellent color gamut and brightness, far better than the best television technologies. The light from the VRD is coherent (colors in phase with each other) and narrow band in wavelength producing crisp and accurate color reproduction. Unlike pixels, </a:t>
            </a:r>
            <a:r>
              <a:rPr lang="en-US" dirty="0" err="1"/>
              <a:t>retinels</a:t>
            </a:r>
            <a:r>
              <a:rPr lang="en-US" dirty="0"/>
              <a:t> can overlap with each other to form a smoother image and reduce separation of image and higher resolution. This results in a high-quality, accurate color image.</a:t>
            </a:r>
            <a:endParaRPr lang="en-IN" dirty="0"/>
          </a:p>
        </p:txBody>
      </p:sp>
      <p:sp>
        <p:nvSpPr>
          <p:cNvPr id="4" name="Slide Number Placeholder 3"/>
          <p:cNvSpPr>
            <a:spLocks noGrp="1"/>
          </p:cNvSpPr>
          <p:nvPr>
            <p:ph type="sldNum" sz="quarter" idx="5"/>
          </p:nvPr>
        </p:nvSpPr>
        <p:spPr/>
        <p:txBody>
          <a:bodyPr/>
          <a:lstStyle/>
          <a:p>
            <a:fld id="{6F3FB2F4-F304-4F5E-9791-870D17EDCB7E}" type="slidenum">
              <a:rPr lang="en-IN" smtClean="0"/>
              <a:t>18</a:t>
            </a:fld>
            <a:endParaRPr lang="en-IN"/>
          </a:p>
        </p:txBody>
      </p:sp>
    </p:spTree>
    <p:extLst>
      <p:ext uri="{BB962C8B-B14F-4D97-AF65-F5344CB8AC3E}">
        <p14:creationId xmlns:p14="http://schemas.microsoft.com/office/powerpoint/2010/main" val="2982211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Planning to read more on the retinal displays</a:t>
            </a:r>
          </a:p>
        </p:txBody>
      </p:sp>
      <p:sp>
        <p:nvSpPr>
          <p:cNvPr id="4" name="Slide Number Placeholder 3"/>
          <p:cNvSpPr>
            <a:spLocks noGrp="1"/>
          </p:cNvSpPr>
          <p:nvPr>
            <p:ph type="sldNum" sz="quarter" idx="5"/>
          </p:nvPr>
        </p:nvSpPr>
        <p:spPr/>
        <p:txBody>
          <a:bodyPr/>
          <a:lstStyle/>
          <a:p>
            <a:fld id="{6F3FB2F4-F304-4F5E-9791-870D17EDCB7E}" type="slidenum">
              <a:rPr lang="en-IN" smtClean="0"/>
              <a:t>19</a:t>
            </a:fld>
            <a:endParaRPr lang="en-IN"/>
          </a:p>
        </p:txBody>
      </p:sp>
    </p:spTree>
    <p:extLst>
      <p:ext uri="{BB962C8B-B14F-4D97-AF65-F5344CB8AC3E}">
        <p14:creationId xmlns:p14="http://schemas.microsoft.com/office/powerpoint/2010/main" val="1009226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6F3FB2F4-F304-4F5E-9791-870D17EDCB7E}" type="slidenum">
              <a:rPr lang="en-IN" smtClean="0"/>
              <a:t>3</a:t>
            </a:fld>
            <a:endParaRPr lang="en-IN"/>
          </a:p>
        </p:txBody>
      </p:sp>
    </p:spTree>
    <p:extLst>
      <p:ext uri="{BB962C8B-B14F-4D97-AF65-F5344CB8AC3E}">
        <p14:creationId xmlns:p14="http://schemas.microsoft.com/office/powerpoint/2010/main" val="4283371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Source : https://enchroma.com/blogs/beyond-color/how-color-blind-see#:~:text=It%20is%20estimated%20that%20a,%25%20of%20the%20normal%20range).</a:t>
            </a:r>
          </a:p>
        </p:txBody>
      </p:sp>
      <p:sp>
        <p:nvSpPr>
          <p:cNvPr id="4" name="Slide Number Placeholder 3"/>
          <p:cNvSpPr>
            <a:spLocks noGrp="1"/>
          </p:cNvSpPr>
          <p:nvPr>
            <p:ph type="sldNum" sz="quarter" idx="5"/>
          </p:nvPr>
        </p:nvSpPr>
        <p:spPr/>
        <p:txBody>
          <a:bodyPr/>
          <a:lstStyle/>
          <a:p>
            <a:fld id="{6F3FB2F4-F304-4F5E-9791-870D17EDCB7E}" type="slidenum">
              <a:rPr lang="en-IN" smtClean="0"/>
              <a:t>4</a:t>
            </a:fld>
            <a:endParaRPr lang="en-IN"/>
          </a:p>
        </p:txBody>
      </p:sp>
    </p:spTree>
    <p:extLst>
      <p:ext uri="{BB962C8B-B14F-4D97-AF65-F5344CB8AC3E}">
        <p14:creationId xmlns:p14="http://schemas.microsoft.com/office/powerpoint/2010/main" val="1914093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Source : </a:t>
            </a:r>
            <a:r>
              <a:rPr lang="en-US" dirty="0">
                <a:hlinkClick r:id="rId3"/>
              </a:rPr>
              <a:t>What Is a Red-Green Color Blind Test? (verywellhealth.com)</a:t>
            </a:r>
            <a:endParaRPr lang="en-IN" dirty="0"/>
          </a:p>
        </p:txBody>
      </p:sp>
      <p:sp>
        <p:nvSpPr>
          <p:cNvPr id="4" name="Slide Number Placeholder 3"/>
          <p:cNvSpPr>
            <a:spLocks noGrp="1"/>
          </p:cNvSpPr>
          <p:nvPr>
            <p:ph type="sldNum" sz="quarter" idx="5"/>
          </p:nvPr>
        </p:nvSpPr>
        <p:spPr/>
        <p:txBody>
          <a:bodyPr/>
          <a:lstStyle/>
          <a:p>
            <a:fld id="{6F3FB2F4-F304-4F5E-9791-870D17EDCB7E}" type="slidenum">
              <a:rPr lang="en-IN" smtClean="0"/>
              <a:t>5</a:t>
            </a:fld>
            <a:endParaRPr lang="en-IN"/>
          </a:p>
        </p:txBody>
      </p:sp>
    </p:spTree>
    <p:extLst>
      <p:ext uri="{BB962C8B-B14F-4D97-AF65-F5344CB8AC3E}">
        <p14:creationId xmlns:p14="http://schemas.microsoft.com/office/powerpoint/2010/main" val="3418939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are going to use a anomaloscope for detecting the colour blindness level as the retinoscopy display will be doing the </a:t>
            </a:r>
            <a:r>
              <a:rPr lang="en-IN" dirty="0" err="1"/>
              <a:t>color</a:t>
            </a:r>
            <a:r>
              <a:rPr lang="en-IN" dirty="0"/>
              <a:t> correction based upon this test.</a:t>
            </a:r>
          </a:p>
          <a:p>
            <a:r>
              <a:rPr lang="en-IN" dirty="0"/>
              <a:t>Like the level of intensity of different light to properly colourise the image etc.</a:t>
            </a:r>
          </a:p>
          <a:p>
            <a:r>
              <a:rPr lang="en-IN" dirty="0"/>
              <a:t>Source : Wikipedia</a:t>
            </a:r>
          </a:p>
        </p:txBody>
      </p:sp>
      <p:sp>
        <p:nvSpPr>
          <p:cNvPr id="4" name="Slide Number Placeholder 3"/>
          <p:cNvSpPr>
            <a:spLocks noGrp="1"/>
          </p:cNvSpPr>
          <p:nvPr>
            <p:ph type="sldNum" sz="quarter" idx="5"/>
          </p:nvPr>
        </p:nvSpPr>
        <p:spPr/>
        <p:txBody>
          <a:bodyPr/>
          <a:lstStyle/>
          <a:p>
            <a:fld id="{6F3FB2F4-F304-4F5E-9791-870D17EDCB7E}" type="slidenum">
              <a:rPr lang="en-IN" smtClean="0"/>
              <a:t>6</a:t>
            </a:fld>
            <a:endParaRPr lang="en-IN"/>
          </a:p>
        </p:txBody>
      </p:sp>
    </p:spTree>
    <p:extLst>
      <p:ext uri="{BB962C8B-B14F-4D97-AF65-F5344CB8AC3E}">
        <p14:creationId xmlns:p14="http://schemas.microsoft.com/office/powerpoint/2010/main" val="254010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Source : </a:t>
            </a:r>
            <a:r>
              <a:rPr lang="en-US" dirty="0">
                <a:hlinkClick r:id="rId3"/>
              </a:rPr>
              <a:t>In the Farnsworth Lantern test, the patient must identify the color to... | Download Scientific Diagram (researchgate.net)</a:t>
            </a:r>
            <a:endParaRPr lang="en-IN" dirty="0"/>
          </a:p>
        </p:txBody>
      </p:sp>
      <p:sp>
        <p:nvSpPr>
          <p:cNvPr id="4" name="Slide Number Placeholder 3"/>
          <p:cNvSpPr>
            <a:spLocks noGrp="1"/>
          </p:cNvSpPr>
          <p:nvPr>
            <p:ph type="sldNum" sz="quarter" idx="5"/>
          </p:nvPr>
        </p:nvSpPr>
        <p:spPr/>
        <p:txBody>
          <a:bodyPr/>
          <a:lstStyle/>
          <a:p>
            <a:fld id="{6F3FB2F4-F304-4F5E-9791-870D17EDCB7E}" type="slidenum">
              <a:rPr lang="en-IN" smtClean="0"/>
              <a:t>7</a:t>
            </a:fld>
            <a:endParaRPr lang="en-IN"/>
          </a:p>
        </p:txBody>
      </p:sp>
    </p:spTree>
    <p:extLst>
      <p:ext uri="{BB962C8B-B14F-4D97-AF65-F5344CB8AC3E}">
        <p14:creationId xmlns:p14="http://schemas.microsoft.com/office/powerpoint/2010/main" val="888227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Opponet</a:t>
            </a:r>
            <a:r>
              <a:rPr lang="en-IN" dirty="0"/>
              <a:t> process theory is important we through diagnostic test we see , above we can estimate which part of </a:t>
            </a:r>
            <a:r>
              <a:rPr lang="en-IN" dirty="0" err="1"/>
              <a:t>color</a:t>
            </a:r>
            <a:r>
              <a:rPr lang="en-IN" dirty="0"/>
              <a:t> is dominant in patients eye we can define the </a:t>
            </a:r>
            <a:r>
              <a:rPr lang="en-IN" dirty="0" err="1"/>
              <a:t>color</a:t>
            </a:r>
            <a:r>
              <a:rPr lang="en-IN" dirty="0"/>
              <a:t> filter / </a:t>
            </a:r>
            <a:r>
              <a:rPr lang="en-IN" dirty="0" err="1"/>
              <a:t>color</a:t>
            </a:r>
            <a:r>
              <a:rPr lang="en-IN" dirty="0"/>
              <a:t> space based upon the diagnostic.</a:t>
            </a:r>
          </a:p>
          <a:p>
            <a:r>
              <a:rPr lang="en-IN" dirty="0"/>
              <a:t>Image source : </a:t>
            </a:r>
            <a:r>
              <a:rPr lang="en-US" dirty="0" err="1">
                <a:hlinkClick r:id="rId3"/>
              </a:rPr>
              <a:t>Visolve</a:t>
            </a:r>
            <a:r>
              <a:rPr lang="en-US" dirty="0">
                <a:hlinkClick r:id="rId3"/>
              </a:rPr>
              <a:t> - Color vision mechanism (ryobi.co.jp)</a:t>
            </a:r>
            <a:endParaRPr lang="en-IN" dirty="0"/>
          </a:p>
        </p:txBody>
      </p:sp>
      <p:sp>
        <p:nvSpPr>
          <p:cNvPr id="4" name="Slide Number Placeholder 3"/>
          <p:cNvSpPr>
            <a:spLocks noGrp="1"/>
          </p:cNvSpPr>
          <p:nvPr>
            <p:ph type="sldNum" sz="quarter" idx="5"/>
          </p:nvPr>
        </p:nvSpPr>
        <p:spPr/>
        <p:txBody>
          <a:bodyPr/>
          <a:lstStyle/>
          <a:p>
            <a:fld id="{6F3FB2F4-F304-4F5E-9791-870D17EDCB7E}" type="slidenum">
              <a:rPr lang="en-IN" smtClean="0"/>
              <a:t>8</a:t>
            </a:fld>
            <a:endParaRPr lang="en-IN"/>
          </a:p>
        </p:txBody>
      </p:sp>
    </p:spTree>
    <p:extLst>
      <p:ext uri="{BB962C8B-B14F-4D97-AF65-F5344CB8AC3E}">
        <p14:creationId xmlns:p14="http://schemas.microsoft.com/office/powerpoint/2010/main" val="1818465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https://www.colorblindguide.com/post/colorblind-people-population-live-counter</a:t>
            </a:r>
          </a:p>
        </p:txBody>
      </p:sp>
      <p:sp>
        <p:nvSpPr>
          <p:cNvPr id="4" name="Slide Number Placeholder 3"/>
          <p:cNvSpPr>
            <a:spLocks noGrp="1"/>
          </p:cNvSpPr>
          <p:nvPr>
            <p:ph type="sldNum" sz="quarter" idx="5"/>
          </p:nvPr>
        </p:nvSpPr>
        <p:spPr/>
        <p:txBody>
          <a:bodyPr/>
          <a:lstStyle/>
          <a:p>
            <a:fld id="{6F3FB2F4-F304-4F5E-9791-870D17EDCB7E}" type="slidenum">
              <a:rPr lang="en-IN" smtClean="0"/>
              <a:t>10</a:t>
            </a:fld>
            <a:endParaRPr lang="en-IN"/>
          </a:p>
        </p:txBody>
      </p:sp>
    </p:spTree>
    <p:extLst>
      <p:ext uri="{BB962C8B-B14F-4D97-AF65-F5344CB8AC3E}">
        <p14:creationId xmlns:p14="http://schemas.microsoft.com/office/powerpoint/2010/main" val="190912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3FB2F4-F304-4F5E-9791-870D17EDCB7E}" type="slidenum">
              <a:rPr lang="en-IN" smtClean="0"/>
              <a:t>12</a:t>
            </a:fld>
            <a:endParaRPr lang="en-IN"/>
          </a:p>
        </p:txBody>
      </p:sp>
    </p:spTree>
    <p:extLst>
      <p:ext uri="{BB962C8B-B14F-4D97-AF65-F5344CB8AC3E}">
        <p14:creationId xmlns:p14="http://schemas.microsoft.com/office/powerpoint/2010/main" val="1798383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9/20/2023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lororacle.org/usage.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chrome.google.com/webstore/detail/colorblind-dalton-for-goo/afcafnelafcgjinkaeohkalmfececool" TargetMode="External"/><Relationship Id="rId4" Type="http://schemas.openxmlformats.org/officeDocument/2006/relationships/hyperlink" Target="https://www.ryobi.co.jp/products/visolve/e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99F509-349E-E1E4-76A9-EC9B1AC1FAE9}"/>
              </a:ext>
            </a:extLst>
          </p:cNvPr>
          <p:cNvSpPr/>
          <p:nvPr/>
        </p:nvSpPr>
        <p:spPr>
          <a:xfrm>
            <a:off x="0" y="810460"/>
            <a:ext cx="9009246" cy="2585323"/>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Color Vision Assistive Technology Using Retinal Display and AR/VR</a:t>
            </a:r>
          </a:p>
        </p:txBody>
      </p:sp>
      <p:pic>
        <p:nvPicPr>
          <p:cNvPr id="7" name="Picture 6">
            <a:extLst>
              <a:ext uri="{FF2B5EF4-FFF2-40B4-BE49-F238E27FC236}">
                <a16:creationId xmlns:a16="http://schemas.microsoft.com/office/drawing/2014/main" id="{1EF9AFCE-9947-6B21-7892-7EAF67F96D7C}"/>
              </a:ext>
            </a:extLst>
          </p:cNvPr>
          <p:cNvPicPr>
            <a:picLocks noChangeAspect="1"/>
          </p:cNvPicPr>
          <p:nvPr/>
        </p:nvPicPr>
        <p:blipFill>
          <a:blip r:embed="rId2"/>
          <a:stretch>
            <a:fillRect/>
          </a:stretch>
        </p:blipFill>
        <p:spPr>
          <a:xfrm>
            <a:off x="3292848" y="3770668"/>
            <a:ext cx="1779666" cy="1968420"/>
          </a:xfrm>
          <a:prstGeom prst="rect">
            <a:avLst/>
          </a:prstGeom>
        </p:spPr>
      </p:pic>
      <p:sp>
        <p:nvSpPr>
          <p:cNvPr id="8" name="Rectangle 7">
            <a:extLst>
              <a:ext uri="{FF2B5EF4-FFF2-40B4-BE49-F238E27FC236}">
                <a16:creationId xmlns:a16="http://schemas.microsoft.com/office/drawing/2014/main" id="{3EA14050-ED6C-A48C-F305-78E59AF46381}"/>
              </a:ext>
            </a:extLst>
          </p:cNvPr>
          <p:cNvSpPr/>
          <p:nvPr/>
        </p:nvSpPr>
        <p:spPr>
          <a:xfrm flipV="1">
            <a:off x="5072514" y="4754878"/>
            <a:ext cx="3724977" cy="731519"/>
          </a:xfrm>
          <a:prstGeom prst="rect">
            <a:avLst/>
          </a:prstGeom>
          <a:noFill/>
        </p:spPr>
        <p:txBody>
          <a:bodyPr wrap="square" lIns="91440" tIns="45720" rIns="91440" bIns="45720">
            <a:spAutoFit/>
          </a:bodyPr>
          <a:lstStyle/>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611B64A2-FC5D-CAA1-166D-EDEF98F29501}"/>
              </a:ext>
            </a:extLst>
          </p:cNvPr>
          <p:cNvSpPr/>
          <p:nvPr/>
        </p:nvSpPr>
        <p:spPr>
          <a:xfrm>
            <a:off x="5895966" y="5024732"/>
            <a:ext cx="3209533"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latin typeface="Aptos Display" panose="020B0004020202020204" pitchFamily="34" charset="0"/>
              </a:rPr>
              <a:t>M22AI845</a:t>
            </a:r>
          </a:p>
        </p:txBody>
      </p:sp>
    </p:spTree>
    <p:extLst>
      <p:ext uri="{BB962C8B-B14F-4D97-AF65-F5344CB8AC3E}">
        <p14:creationId xmlns:p14="http://schemas.microsoft.com/office/powerpoint/2010/main" val="282440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C991-478F-8FFF-F595-65738B21AA64}"/>
              </a:ext>
            </a:extLst>
          </p:cNvPr>
          <p:cNvSpPr>
            <a:spLocks noGrp="1"/>
          </p:cNvSpPr>
          <p:nvPr>
            <p:ph type="title"/>
          </p:nvPr>
        </p:nvSpPr>
        <p:spPr/>
        <p:txBody>
          <a:bodyPr/>
          <a:lstStyle/>
          <a:p>
            <a:r>
              <a:rPr lang="en-IN" dirty="0"/>
              <a:t>Statistics on colour blindness.	</a:t>
            </a:r>
          </a:p>
        </p:txBody>
      </p:sp>
      <p:pic>
        <p:nvPicPr>
          <p:cNvPr id="11" name="Picture 10">
            <a:extLst>
              <a:ext uri="{FF2B5EF4-FFF2-40B4-BE49-F238E27FC236}">
                <a16:creationId xmlns:a16="http://schemas.microsoft.com/office/drawing/2014/main" id="{ADCAF49C-59C4-82BB-3217-5EDFAC529304}"/>
              </a:ext>
            </a:extLst>
          </p:cNvPr>
          <p:cNvPicPr>
            <a:picLocks noChangeAspect="1"/>
          </p:cNvPicPr>
          <p:nvPr/>
        </p:nvPicPr>
        <p:blipFill>
          <a:blip r:embed="rId3"/>
          <a:stretch>
            <a:fillRect/>
          </a:stretch>
        </p:blipFill>
        <p:spPr>
          <a:xfrm>
            <a:off x="3995623" y="1171569"/>
            <a:ext cx="6262807" cy="4775300"/>
          </a:xfrm>
          <a:prstGeom prst="rect">
            <a:avLst/>
          </a:prstGeom>
        </p:spPr>
      </p:pic>
    </p:spTree>
    <p:extLst>
      <p:ext uri="{BB962C8B-B14F-4D97-AF65-F5344CB8AC3E}">
        <p14:creationId xmlns:p14="http://schemas.microsoft.com/office/powerpoint/2010/main" val="329147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E13B-C957-6323-FBF9-929BB23E0156}"/>
              </a:ext>
            </a:extLst>
          </p:cNvPr>
          <p:cNvSpPr>
            <a:spLocks noGrp="1"/>
          </p:cNvSpPr>
          <p:nvPr>
            <p:ph type="title"/>
          </p:nvPr>
        </p:nvSpPr>
        <p:spPr/>
        <p:txBody>
          <a:bodyPr/>
          <a:lstStyle/>
          <a:p>
            <a:r>
              <a:rPr lang="en-IN" dirty="0"/>
              <a:t>Assistive Tech for colour blindness</a:t>
            </a:r>
            <a:br>
              <a:rPr lang="en-IN" dirty="0"/>
            </a:br>
            <a:br>
              <a:rPr lang="en-IN" b="1" dirty="0"/>
            </a:br>
            <a:r>
              <a:rPr lang="en-US" b="1" dirty="0"/>
              <a:t>Hardware Solutions</a:t>
            </a:r>
            <a:br>
              <a:rPr lang="en-US" dirty="0"/>
            </a:br>
            <a:endParaRPr lang="en-IN" dirty="0"/>
          </a:p>
        </p:txBody>
      </p:sp>
      <p:sp>
        <p:nvSpPr>
          <p:cNvPr id="5" name="TextBox 4">
            <a:extLst>
              <a:ext uri="{FF2B5EF4-FFF2-40B4-BE49-F238E27FC236}">
                <a16:creationId xmlns:a16="http://schemas.microsoft.com/office/drawing/2014/main" id="{5F5F5B87-6ADE-DEE1-ADF5-A57C6243C842}"/>
              </a:ext>
            </a:extLst>
          </p:cNvPr>
          <p:cNvSpPr txBox="1"/>
          <p:nvPr/>
        </p:nvSpPr>
        <p:spPr>
          <a:xfrm>
            <a:off x="3654089" y="612844"/>
            <a:ext cx="8284991" cy="5632311"/>
          </a:xfrm>
          <a:prstGeom prst="rect">
            <a:avLst/>
          </a:prstGeom>
          <a:noFill/>
        </p:spPr>
        <p:txBody>
          <a:bodyPr wrap="square" rtlCol="0">
            <a:spAutoFit/>
          </a:bodyPr>
          <a:lstStyle/>
          <a:p>
            <a:r>
              <a:rPr lang="en-US" dirty="0"/>
              <a:t>Hardware Solutions</a:t>
            </a:r>
          </a:p>
          <a:p>
            <a:r>
              <a:rPr lang="en-US" dirty="0"/>
              <a:t>1. </a:t>
            </a:r>
            <a:r>
              <a:rPr lang="en-US" b="1" dirty="0" err="1"/>
              <a:t>EnChroma</a:t>
            </a:r>
            <a:r>
              <a:rPr lang="en-US" b="1" dirty="0"/>
              <a:t> Glasses</a:t>
            </a:r>
          </a:p>
          <a:p>
            <a:r>
              <a:rPr lang="en-US" dirty="0"/>
              <a:t>Function: These glasses use a patented lens technology to filter out specific wavelengths of light, enhancing the vibrancy and saturation of certain colors.</a:t>
            </a:r>
          </a:p>
          <a:p>
            <a:r>
              <a:rPr lang="en-US" dirty="0"/>
              <a:t>Technology: Multi-notch filtering cuts out sharp wavelengths of light to enhance specific colors.</a:t>
            </a:r>
          </a:p>
          <a:p>
            <a:r>
              <a:rPr lang="en-US" dirty="0"/>
              <a:t>Commonality: Optical lens technology.</a:t>
            </a:r>
          </a:p>
          <a:p>
            <a:r>
              <a:rPr lang="en-US" dirty="0"/>
              <a:t>Use Case: Ideal for outdoor use and can also be customized for indoor settings.</a:t>
            </a:r>
          </a:p>
          <a:p>
            <a:r>
              <a:rPr lang="en-US" dirty="0"/>
              <a:t>2. </a:t>
            </a:r>
            <a:r>
              <a:rPr lang="en-US" b="1" dirty="0" err="1"/>
              <a:t>Colorlite</a:t>
            </a:r>
            <a:r>
              <a:rPr lang="en-US" b="1" dirty="0"/>
              <a:t> Glasses</a:t>
            </a:r>
          </a:p>
          <a:p>
            <a:r>
              <a:rPr lang="en-US" dirty="0"/>
              <a:t>Function: These glasses offer customized lenses tailored to an individual's specific type of color blindness.</a:t>
            </a:r>
          </a:p>
          <a:p>
            <a:r>
              <a:rPr lang="en-US" dirty="0"/>
              <a:t>Technology: Dichroic filter technology.</a:t>
            </a:r>
          </a:p>
          <a:p>
            <a:r>
              <a:rPr lang="en-US" dirty="0"/>
              <a:t>Commonality: Optical lens technology.</a:t>
            </a:r>
          </a:p>
          <a:p>
            <a:r>
              <a:rPr lang="en-US" dirty="0"/>
              <a:t>Use Case: Suitable for both indoor and outdoor activities, including driving.</a:t>
            </a:r>
          </a:p>
          <a:p>
            <a:r>
              <a:rPr lang="en-US" dirty="0"/>
              <a:t>3. </a:t>
            </a:r>
            <a:r>
              <a:rPr lang="en-US" b="1" dirty="0"/>
              <a:t>Oxy-Iso Glasses</a:t>
            </a:r>
          </a:p>
          <a:p>
            <a:r>
              <a:rPr lang="en-US" dirty="0"/>
              <a:t>Function: Specifically designed to enhance red-green color perception.</a:t>
            </a:r>
          </a:p>
          <a:p>
            <a:r>
              <a:rPr lang="en-US" dirty="0"/>
              <a:t>Technology: Hyper-spectral technology.</a:t>
            </a:r>
          </a:p>
          <a:p>
            <a:r>
              <a:rPr lang="en-US" dirty="0"/>
              <a:t>Commonality: Optical lens technology.</a:t>
            </a:r>
          </a:p>
          <a:p>
            <a:r>
              <a:rPr lang="en-US" dirty="0"/>
              <a:t>Use Case: Primarily used in medical fields for identifying veins but can be used in daily life.</a:t>
            </a:r>
          </a:p>
        </p:txBody>
      </p:sp>
    </p:spTree>
    <p:extLst>
      <p:ext uri="{BB962C8B-B14F-4D97-AF65-F5344CB8AC3E}">
        <p14:creationId xmlns:p14="http://schemas.microsoft.com/office/powerpoint/2010/main" val="378737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B98F-EB8E-990A-9117-E5D672B42BF0}"/>
              </a:ext>
            </a:extLst>
          </p:cNvPr>
          <p:cNvSpPr>
            <a:spLocks noGrp="1"/>
          </p:cNvSpPr>
          <p:nvPr>
            <p:ph type="title"/>
          </p:nvPr>
        </p:nvSpPr>
        <p:spPr/>
        <p:txBody>
          <a:bodyPr/>
          <a:lstStyle/>
          <a:p>
            <a:r>
              <a:rPr lang="en-IN" dirty="0"/>
              <a:t>Software Solutions</a:t>
            </a:r>
          </a:p>
        </p:txBody>
      </p:sp>
      <p:sp>
        <p:nvSpPr>
          <p:cNvPr id="3" name="Content Placeholder 2">
            <a:extLst>
              <a:ext uri="{FF2B5EF4-FFF2-40B4-BE49-F238E27FC236}">
                <a16:creationId xmlns:a16="http://schemas.microsoft.com/office/drawing/2014/main" id="{31E72F68-1640-FA4A-A127-F421DD95C01A}"/>
              </a:ext>
            </a:extLst>
          </p:cNvPr>
          <p:cNvSpPr>
            <a:spLocks noGrp="1"/>
          </p:cNvSpPr>
          <p:nvPr>
            <p:ph idx="1"/>
          </p:nvPr>
        </p:nvSpPr>
        <p:spPr>
          <a:xfrm>
            <a:off x="3499393" y="404781"/>
            <a:ext cx="11345924" cy="6039293"/>
          </a:xfrm>
        </p:spPr>
        <p:txBody>
          <a:bodyPr>
            <a:noAutofit/>
          </a:bodyPr>
          <a:lstStyle/>
          <a:p>
            <a:r>
              <a:rPr lang="en-US" sz="1200" b="1" dirty="0">
                <a:solidFill>
                  <a:schemeClr val="tx1"/>
                </a:solidFill>
              </a:rPr>
              <a:t>1. Color Oracle</a:t>
            </a:r>
          </a:p>
          <a:p>
            <a:r>
              <a:rPr lang="en-US" sz="1200" dirty="0">
                <a:solidFill>
                  <a:schemeClr val="tx1"/>
                </a:solidFill>
              </a:rPr>
              <a:t>Function: A color blindness simulator that allows designers to see how their work appears to those with color vision impairments.</a:t>
            </a:r>
          </a:p>
          <a:p>
            <a:r>
              <a:rPr lang="en-US" sz="1200" dirty="0">
                <a:solidFill>
                  <a:schemeClr val="tx1"/>
                </a:solidFill>
              </a:rPr>
              <a:t>Technology: Algorithmic color transformation.</a:t>
            </a:r>
          </a:p>
          <a:p>
            <a:r>
              <a:rPr lang="en-US" sz="1200" dirty="0">
                <a:solidFill>
                  <a:schemeClr val="tx1"/>
                </a:solidFill>
              </a:rPr>
              <a:t>Commonality: Software-based color correction.</a:t>
            </a:r>
          </a:p>
          <a:p>
            <a:r>
              <a:rPr lang="en-US" sz="1200" dirty="0">
                <a:solidFill>
                  <a:schemeClr val="tx1"/>
                </a:solidFill>
              </a:rPr>
              <a:t>Use Case: Used by graphic designers and web developers to create accessible designs.</a:t>
            </a:r>
          </a:p>
          <a:p>
            <a:r>
              <a:rPr lang="en-IN" sz="1200" dirty="0">
                <a:solidFill>
                  <a:schemeClr val="tx1"/>
                </a:solidFill>
                <a:hlinkClick r:id="rId3">
                  <a:extLst>
                    <a:ext uri="{A12FA001-AC4F-418D-AE19-62706E023703}">
                      <ahyp:hlinkClr xmlns:ahyp="http://schemas.microsoft.com/office/drawing/2018/hyperlinkcolor" val="tx"/>
                    </a:ext>
                  </a:extLst>
                </a:hlinkClick>
              </a:rPr>
              <a:t>Usage | </a:t>
            </a:r>
            <a:r>
              <a:rPr lang="en-IN" sz="1200" dirty="0" err="1">
                <a:solidFill>
                  <a:schemeClr val="tx1"/>
                </a:solidFill>
                <a:hlinkClick r:id="rId3">
                  <a:extLst>
                    <a:ext uri="{A12FA001-AC4F-418D-AE19-62706E023703}">
                      <ahyp:hlinkClr xmlns:ahyp="http://schemas.microsoft.com/office/drawing/2018/hyperlinkcolor" val="tx"/>
                    </a:ext>
                  </a:extLst>
                </a:hlinkClick>
              </a:rPr>
              <a:t>Color</a:t>
            </a:r>
            <a:r>
              <a:rPr lang="en-IN" sz="1200" dirty="0">
                <a:solidFill>
                  <a:schemeClr val="tx1"/>
                </a:solidFill>
                <a:hlinkClick r:id="rId3">
                  <a:extLst>
                    <a:ext uri="{A12FA001-AC4F-418D-AE19-62706E023703}">
                      <ahyp:hlinkClr xmlns:ahyp="http://schemas.microsoft.com/office/drawing/2018/hyperlinkcolor" val="tx"/>
                    </a:ext>
                  </a:extLst>
                </a:hlinkClick>
              </a:rPr>
              <a:t> Oracle</a:t>
            </a:r>
            <a:endParaRPr lang="en-US" sz="1200" dirty="0">
              <a:solidFill>
                <a:schemeClr val="tx1"/>
              </a:solidFill>
            </a:endParaRPr>
          </a:p>
          <a:p>
            <a:r>
              <a:rPr lang="en-US" sz="1200" b="1" dirty="0">
                <a:solidFill>
                  <a:schemeClr val="tx1"/>
                </a:solidFill>
              </a:rPr>
              <a:t>2. </a:t>
            </a:r>
            <a:r>
              <a:rPr lang="en-US" sz="1200" b="1" dirty="0" err="1">
                <a:solidFill>
                  <a:schemeClr val="tx1"/>
                </a:solidFill>
              </a:rPr>
              <a:t>Visolve</a:t>
            </a:r>
            <a:endParaRPr lang="en-US" sz="1200" b="1" dirty="0">
              <a:solidFill>
                <a:schemeClr val="tx1"/>
              </a:solidFill>
            </a:endParaRPr>
          </a:p>
          <a:p>
            <a:r>
              <a:rPr lang="en-US" sz="1200" dirty="0">
                <a:solidFill>
                  <a:schemeClr val="tx1"/>
                </a:solidFill>
              </a:rPr>
              <a:t>Function: This software uses computer algorithms to transform colors on the computer display into discriminable </a:t>
            </a:r>
          </a:p>
          <a:p>
            <a:r>
              <a:rPr lang="en-US" sz="1200" dirty="0">
                <a:solidFill>
                  <a:schemeClr val="tx1"/>
                </a:solidFill>
              </a:rPr>
              <a:t>colors for various people, including those with color blindness. Commonality: Software-based color transformation.</a:t>
            </a:r>
          </a:p>
          <a:p>
            <a:r>
              <a:rPr lang="en-US" sz="1200" dirty="0" err="1">
                <a:solidFill>
                  <a:schemeClr val="tx1"/>
                </a:solidFill>
                <a:hlinkClick r:id="rId4">
                  <a:extLst>
                    <a:ext uri="{A12FA001-AC4F-418D-AE19-62706E023703}">
                      <ahyp:hlinkClr xmlns:ahyp="http://schemas.microsoft.com/office/drawing/2018/hyperlinkcolor" val="tx"/>
                    </a:ext>
                  </a:extLst>
                </a:hlinkClick>
              </a:rPr>
              <a:t>Visolve</a:t>
            </a:r>
            <a:r>
              <a:rPr lang="en-US" sz="1200" dirty="0">
                <a:solidFill>
                  <a:schemeClr val="tx1"/>
                </a:solidFill>
                <a:hlinkClick r:id="rId4">
                  <a:extLst>
                    <a:ext uri="{A12FA001-AC4F-418D-AE19-62706E023703}">
                      <ahyp:hlinkClr xmlns:ahyp="http://schemas.microsoft.com/office/drawing/2018/hyperlinkcolor" val="tx"/>
                    </a:ext>
                  </a:extLst>
                </a:hlinkClick>
              </a:rPr>
              <a:t> - the assistive software for people with color blindness (ryobi.co.jp)</a:t>
            </a:r>
            <a:endParaRPr lang="en-US" sz="1200" dirty="0">
              <a:solidFill>
                <a:schemeClr val="tx1"/>
              </a:solidFill>
            </a:endParaRPr>
          </a:p>
          <a:p>
            <a:r>
              <a:rPr lang="en-US" sz="1200" b="1" dirty="0">
                <a:solidFill>
                  <a:schemeClr val="tx1"/>
                </a:solidFill>
              </a:rPr>
              <a:t>3. Dalton</a:t>
            </a:r>
          </a:p>
          <a:p>
            <a:r>
              <a:rPr lang="en-US" sz="1200" dirty="0">
                <a:solidFill>
                  <a:schemeClr val="tx1"/>
                </a:solidFill>
              </a:rPr>
              <a:t>Function: A Chrome extension that adjusts the colors of web pages for better visibility.</a:t>
            </a:r>
          </a:p>
          <a:p>
            <a:r>
              <a:rPr lang="en-US" sz="1200" dirty="0">
                <a:solidFill>
                  <a:schemeClr val="tx1"/>
                </a:solidFill>
              </a:rPr>
              <a:t>Technology: CSS manipulation.</a:t>
            </a:r>
          </a:p>
          <a:p>
            <a:r>
              <a:rPr lang="en-US" sz="1200" dirty="0">
                <a:solidFill>
                  <a:schemeClr val="tx1"/>
                </a:solidFill>
              </a:rPr>
              <a:t>Commonality: Browser-based color adjustment.</a:t>
            </a:r>
          </a:p>
          <a:p>
            <a:r>
              <a:rPr lang="en-US" sz="1200" dirty="0">
                <a:solidFill>
                  <a:schemeClr val="tx1"/>
                </a:solidFill>
              </a:rPr>
              <a:t>Use Case: Browsing the internet.</a:t>
            </a:r>
          </a:p>
          <a:p>
            <a:r>
              <a:rPr lang="en-US" sz="1200" dirty="0">
                <a:hlinkClick r:id="rId5"/>
              </a:rPr>
              <a:t>Colorblind - Dalton for Google Chrome - Chrome Web Store</a:t>
            </a:r>
            <a:endParaRPr lang="en-IN" sz="1200" dirty="0">
              <a:solidFill>
                <a:schemeClr val="tx1"/>
              </a:solidFill>
            </a:endParaRPr>
          </a:p>
        </p:txBody>
      </p:sp>
    </p:spTree>
    <p:extLst>
      <p:ext uri="{BB962C8B-B14F-4D97-AF65-F5344CB8AC3E}">
        <p14:creationId xmlns:p14="http://schemas.microsoft.com/office/powerpoint/2010/main" val="1161444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5C8F-2AA9-67D5-E4AC-B406964D2AC2}"/>
              </a:ext>
            </a:extLst>
          </p:cNvPr>
          <p:cNvSpPr>
            <a:spLocks noGrp="1"/>
          </p:cNvSpPr>
          <p:nvPr>
            <p:ph type="title"/>
          </p:nvPr>
        </p:nvSpPr>
        <p:spPr/>
        <p:txBody>
          <a:bodyPr/>
          <a:lstStyle/>
          <a:p>
            <a:r>
              <a:rPr lang="en-IN" dirty="0"/>
              <a:t>Mobile Apps</a:t>
            </a:r>
          </a:p>
        </p:txBody>
      </p:sp>
      <p:sp>
        <p:nvSpPr>
          <p:cNvPr id="3" name="Content Placeholder 2">
            <a:extLst>
              <a:ext uri="{FF2B5EF4-FFF2-40B4-BE49-F238E27FC236}">
                <a16:creationId xmlns:a16="http://schemas.microsoft.com/office/drawing/2014/main" id="{39ED6121-65F2-F5F5-E68F-62813B99FDDF}"/>
              </a:ext>
            </a:extLst>
          </p:cNvPr>
          <p:cNvSpPr>
            <a:spLocks noGrp="1"/>
          </p:cNvSpPr>
          <p:nvPr>
            <p:ph idx="1"/>
          </p:nvPr>
        </p:nvSpPr>
        <p:spPr>
          <a:xfrm>
            <a:off x="3497127" y="748757"/>
            <a:ext cx="8251850" cy="5854062"/>
          </a:xfrm>
        </p:spPr>
        <p:txBody>
          <a:bodyPr>
            <a:noAutofit/>
          </a:bodyPr>
          <a:lstStyle/>
          <a:p>
            <a:r>
              <a:rPr lang="en-US" sz="1300" b="1" dirty="0"/>
              <a:t>Color Blind Pal</a:t>
            </a:r>
          </a:p>
          <a:p>
            <a:r>
              <a:rPr lang="en-US" sz="1300" dirty="0"/>
              <a:t>Function: Helps people who are color blind see the colors around them. It also lets people with normal vision see what it’s like to be </a:t>
            </a:r>
            <a:r>
              <a:rPr lang="en-US" sz="1300"/>
              <a:t>color blind.</a:t>
            </a:r>
            <a:endParaRPr lang="en-US" sz="1300" dirty="0"/>
          </a:p>
          <a:p>
            <a:r>
              <a:rPr lang="en-US" sz="1300" dirty="0"/>
              <a:t>Technology: Real-time color transformation algorithms.</a:t>
            </a:r>
          </a:p>
          <a:p>
            <a:r>
              <a:rPr lang="en-US" sz="1300" dirty="0"/>
              <a:t>Commonality: Mobile-based color transformation.</a:t>
            </a:r>
          </a:p>
          <a:p>
            <a:r>
              <a:rPr lang="en-US" sz="1300" dirty="0"/>
              <a:t>Use Case: Everyday mobile usage, identifying colors, reading color-coded maps, charts, or graphs, and passing a color vision test.</a:t>
            </a:r>
          </a:p>
          <a:p>
            <a:r>
              <a:rPr lang="en-US" sz="1300" b="1" dirty="0" err="1"/>
              <a:t>DanKam</a:t>
            </a:r>
            <a:endParaRPr lang="en-US" sz="1300" b="1" dirty="0"/>
          </a:p>
          <a:p>
            <a:r>
              <a:rPr lang="en-US" sz="1300" dirty="0"/>
              <a:t>Function: An augmented reality app that turns the vague hues that 1 percent of the population with color-blindness sees into the “true” colors as everyone else sees them.</a:t>
            </a:r>
          </a:p>
          <a:p>
            <a:r>
              <a:rPr lang="en-US" sz="1300" dirty="0"/>
              <a:t>Technology: Augmented Reality (AR).</a:t>
            </a:r>
          </a:p>
          <a:p>
            <a:r>
              <a:rPr lang="en-US" sz="1300" dirty="0"/>
              <a:t>Commonality: Mobile-based augmented reality.</a:t>
            </a:r>
          </a:p>
          <a:p>
            <a:r>
              <a:rPr lang="en-US" sz="1300" dirty="0"/>
              <a:t>Use Case: Identifying colors in the environment.</a:t>
            </a:r>
          </a:p>
          <a:p>
            <a:r>
              <a:rPr lang="en-US" sz="1300" b="1" dirty="0"/>
              <a:t>Eye-D</a:t>
            </a:r>
          </a:p>
          <a:p>
            <a:r>
              <a:rPr lang="en-US" sz="1300" dirty="0"/>
              <a:t>Function: Helps visually impaired people achieve independence in learning, identification, and navigation. It can also identify colors through the mobile camera.</a:t>
            </a:r>
          </a:p>
          <a:p>
            <a:r>
              <a:rPr lang="en-US" sz="1300" dirty="0"/>
              <a:t>Technology: Machine Learning algorithms for color identification.</a:t>
            </a:r>
          </a:p>
          <a:p>
            <a:r>
              <a:rPr lang="en-US" sz="1300" dirty="0"/>
              <a:t>Commonality: Mobile-based real-time identification.</a:t>
            </a:r>
          </a:p>
          <a:p>
            <a:r>
              <a:rPr lang="en-US" sz="1300" dirty="0"/>
              <a:t>Use Case: Shopping, cooking, and other activities requiring color identification, as well as reading text offline and navigating to nearby places of interest.</a:t>
            </a:r>
          </a:p>
        </p:txBody>
      </p:sp>
    </p:spTree>
    <p:extLst>
      <p:ext uri="{BB962C8B-B14F-4D97-AF65-F5344CB8AC3E}">
        <p14:creationId xmlns:p14="http://schemas.microsoft.com/office/powerpoint/2010/main" val="1063692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74D5-64F1-07E5-7F35-1156F08FCC45}"/>
              </a:ext>
            </a:extLst>
          </p:cNvPr>
          <p:cNvSpPr>
            <a:spLocks noGrp="1"/>
          </p:cNvSpPr>
          <p:nvPr>
            <p:ph type="title"/>
          </p:nvPr>
        </p:nvSpPr>
        <p:spPr/>
        <p:txBody>
          <a:bodyPr/>
          <a:lstStyle/>
          <a:p>
            <a:r>
              <a:rPr lang="en-IN" dirty="0"/>
              <a:t>VR/AR Technology for Colour Blindness Notable Papers</a:t>
            </a:r>
          </a:p>
        </p:txBody>
      </p:sp>
      <p:sp>
        <p:nvSpPr>
          <p:cNvPr id="3" name="Content Placeholder 2">
            <a:extLst>
              <a:ext uri="{FF2B5EF4-FFF2-40B4-BE49-F238E27FC236}">
                <a16:creationId xmlns:a16="http://schemas.microsoft.com/office/drawing/2014/main" id="{5BB90094-35EC-CC1E-BAD6-F0C8A50F1094}"/>
              </a:ext>
            </a:extLst>
          </p:cNvPr>
          <p:cNvSpPr>
            <a:spLocks noGrp="1"/>
          </p:cNvSpPr>
          <p:nvPr>
            <p:ph idx="1"/>
          </p:nvPr>
        </p:nvSpPr>
        <p:spPr/>
        <p:txBody>
          <a:bodyPr>
            <a:normAutofit fontScale="85000" lnSpcReduction="10000"/>
          </a:bodyPr>
          <a:lstStyle/>
          <a:p>
            <a:r>
              <a:rPr lang="en-US" dirty="0"/>
              <a:t>“Virtual Reality Technology for Blind and Visual Impaired People: Reviews and Recent Advances” -  Neveen I. </a:t>
            </a:r>
            <a:r>
              <a:rPr lang="en-US" dirty="0" err="1"/>
              <a:t>Ghali</a:t>
            </a:r>
            <a:r>
              <a:rPr lang="en-US" dirty="0"/>
              <a:t>, Omar </a:t>
            </a:r>
            <a:r>
              <a:rPr lang="en-US" dirty="0" err="1"/>
              <a:t>Soluiman</a:t>
            </a:r>
            <a:r>
              <a:rPr lang="en-US" dirty="0"/>
              <a:t>, Nashwa El-</a:t>
            </a:r>
            <a:r>
              <a:rPr lang="en-US" dirty="0" err="1"/>
              <a:t>Bendary</a:t>
            </a:r>
            <a:r>
              <a:rPr lang="en-US" dirty="0"/>
              <a:t>, Tamer M. </a:t>
            </a:r>
            <a:r>
              <a:rPr lang="en-US" dirty="0" err="1"/>
              <a:t>Nassef</a:t>
            </a:r>
            <a:r>
              <a:rPr lang="en-US" dirty="0"/>
              <a:t>, Sara A. Ahmed, </a:t>
            </a:r>
            <a:r>
              <a:rPr lang="en-US" dirty="0" err="1"/>
              <a:t>Yomna</a:t>
            </a:r>
            <a:r>
              <a:rPr lang="en-US" dirty="0"/>
              <a:t> M. </a:t>
            </a:r>
            <a:r>
              <a:rPr lang="en-US" dirty="0" err="1"/>
              <a:t>Elbarawy</a:t>
            </a:r>
            <a:r>
              <a:rPr lang="en-US" dirty="0"/>
              <a:t> &amp; Aboul Ella </a:t>
            </a:r>
            <a:r>
              <a:rPr lang="en-US" dirty="0" err="1"/>
              <a:t>Hassanien</a:t>
            </a:r>
            <a:r>
              <a:rPr lang="en-US" dirty="0"/>
              <a:t>.</a:t>
            </a:r>
          </a:p>
          <a:p>
            <a:endParaRPr lang="en-US" dirty="0"/>
          </a:p>
          <a:p>
            <a:r>
              <a:rPr lang="en-US" dirty="0"/>
              <a:t>“Bringing virtual reality to people who are blind with an immersive sensory-based system” -  Ed </a:t>
            </a:r>
            <a:r>
              <a:rPr lang="en-US" dirty="0" err="1"/>
              <a:t>Cutrell</a:t>
            </a:r>
            <a:r>
              <a:rPr lang="en-US" dirty="0"/>
              <a:t> and </a:t>
            </a:r>
            <a:r>
              <a:rPr lang="en-US" dirty="0" err="1"/>
              <a:t>Eyal</a:t>
            </a:r>
            <a:r>
              <a:rPr lang="en-US" dirty="0"/>
              <a:t> </a:t>
            </a:r>
            <a:r>
              <a:rPr lang="en-US" dirty="0" err="1"/>
              <a:t>Ofek</a:t>
            </a:r>
            <a:r>
              <a:rPr lang="en-US" dirty="0"/>
              <a:t> from Microsoft Research.</a:t>
            </a:r>
          </a:p>
          <a:p>
            <a:endParaRPr lang="en-US" dirty="0"/>
          </a:p>
          <a:p>
            <a:r>
              <a:rPr lang="en-US" dirty="0"/>
              <a:t>“Current and Potential Uses of AR/VR for Equity and Inclusion” - The author is </a:t>
            </a:r>
            <a:r>
              <a:rPr lang="en-US" dirty="0" err="1"/>
              <a:t>Ellysse</a:t>
            </a:r>
            <a:r>
              <a:rPr lang="en-US" dirty="0"/>
              <a:t> Dick.</a:t>
            </a:r>
          </a:p>
          <a:p>
            <a:endParaRPr lang="en-US" dirty="0"/>
          </a:p>
          <a:p>
            <a:r>
              <a:rPr lang="en-US" dirty="0"/>
              <a:t>“Augmented Reality in Ophthalmology: Applications and Challenges” -  </a:t>
            </a:r>
            <a:r>
              <a:rPr lang="en-US" dirty="0" err="1"/>
              <a:t>Tongkeng</a:t>
            </a:r>
            <a:r>
              <a:rPr lang="en-US" dirty="0"/>
              <a:t> Li, </a:t>
            </a:r>
            <a:r>
              <a:rPr lang="en-US" dirty="0" err="1"/>
              <a:t>Chenghao</a:t>
            </a:r>
            <a:r>
              <a:rPr lang="en-US" dirty="0"/>
              <a:t> Li, </a:t>
            </a:r>
            <a:r>
              <a:rPr lang="en-US" dirty="0" err="1"/>
              <a:t>Xiayin</a:t>
            </a:r>
            <a:r>
              <a:rPr lang="en-US" dirty="0"/>
              <a:t> Zhang, </a:t>
            </a:r>
            <a:r>
              <a:rPr lang="en-US" dirty="0" err="1"/>
              <a:t>Wenting</a:t>
            </a:r>
            <a:r>
              <a:rPr lang="en-US" dirty="0"/>
              <a:t> Liang, </a:t>
            </a:r>
            <a:r>
              <a:rPr lang="en-US" dirty="0" err="1"/>
              <a:t>Yongxin</a:t>
            </a:r>
            <a:r>
              <a:rPr lang="en-US" dirty="0"/>
              <a:t> Chen, </a:t>
            </a:r>
            <a:r>
              <a:rPr lang="en-US" dirty="0" err="1"/>
              <a:t>Yunpeng</a:t>
            </a:r>
            <a:r>
              <a:rPr lang="en-US" dirty="0"/>
              <a:t> Ye, and Haotian Lin.</a:t>
            </a:r>
          </a:p>
          <a:p>
            <a:endParaRPr lang="en-US" dirty="0"/>
          </a:p>
          <a:p>
            <a:r>
              <a:rPr lang="en-US" dirty="0"/>
              <a:t>“An Assistive Model for ICT Applications for Color Blindness” -  </a:t>
            </a:r>
            <a:r>
              <a:rPr lang="en-US" dirty="0" err="1"/>
              <a:t>Wafa</a:t>
            </a:r>
            <a:r>
              <a:rPr lang="en-US" dirty="0"/>
              <a:t> </a:t>
            </a:r>
            <a:r>
              <a:rPr lang="en-US" dirty="0" err="1"/>
              <a:t>Qaiser</a:t>
            </a:r>
            <a:r>
              <a:rPr lang="en-US" dirty="0"/>
              <a:t> Khan, Reema </a:t>
            </a:r>
            <a:r>
              <a:rPr lang="en-US" dirty="0" err="1"/>
              <a:t>Qaiser</a:t>
            </a:r>
            <a:r>
              <a:rPr lang="en-US" dirty="0"/>
              <a:t> Khan, Muhammad </a:t>
            </a:r>
            <a:r>
              <a:rPr lang="en-US" dirty="0" err="1"/>
              <a:t>Sarim</a:t>
            </a:r>
            <a:r>
              <a:rPr lang="en-US" dirty="0"/>
              <a:t>, Abdul Basit Shaikh, and Sheikh Kashif </a:t>
            </a:r>
            <a:r>
              <a:rPr lang="en-US" dirty="0" err="1"/>
              <a:t>Raffat</a:t>
            </a:r>
            <a:r>
              <a:rPr lang="en-US" dirty="0"/>
              <a:t>.</a:t>
            </a:r>
            <a:endParaRPr lang="en-IN" dirty="0"/>
          </a:p>
        </p:txBody>
      </p:sp>
    </p:spTree>
    <p:extLst>
      <p:ext uri="{BB962C8B-B14F-4D97-AF65-F5344CB8AC3E}">
        <p14:creationId xmlns:p14="http://schemas.microsoft.com/office/powerpoint/2010/main" val="2828025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0762-E91B-79AA-6D39-AA2B1D91EA99}"/>
              </a:ext>
            </a:extLst>
          </p:cNvPr>
          <p:cNvSpPr>
            <a:spLocks noGrp="1"/>
          </p:cNvSpPr>
          <p:nvPr>
            <p:ph type="title"/>
          </p:nvPr>
        </p:nvSpPr>
        <p:spPr/>
        <p:txBody>
          <a:bodyPr/>
          <a:lstStyle/>
          <a:p>
            <a:r>
              <a:rPr lang="en-IN" dirty="0"/>
              <a:t>Project proposed Solution</a:t>
            </a:r>
          </a:p>
        </p:txBody>
      </p:sp>
      <p:pic>
        <p:nvPicPr>
          <p:cNvPr id="5" name="Content Placeholder 4">
            <a:extLst>
              <a:ext uri="{FF2B5EF4-FFF2-40B4-BE49-F238E27FC236}">
                <a16:creationId xmlns:a16="http://schemas.microsoft.com/office/drawing/2014/main" id="{E08421D8-F3B1-4B71-83A4-94E50F20C353}"/>
              </a:ext>
            </a:extLst>
          </p:cNvPr>
          <p:cNvPicPr>
            <a:picLocks noGrp="1" noChangeAspect="1"/>
          </p:cNvPicPr>
          <p:nvPr>
            <p:ph idx="1"/>
          </p:nvPr>
        </p:nvPicPr>
        <p:blipFill>
          <a:blip r:embed="rId3"/>
          <a:stretch>
            <a:fillRect/>
          </a:stretch>
        </p:blipFill>
        <p:spPr>
          <a:xfrm>
            <a:off x="3542880" y="1549140"/>
            <a:ext cx="6519389" cy="4509245"/>
          </a:xfrm>
        </p:spPr>
      </p:pic>
      <p:sp>
        <p:nvSpPr>
          <p:cNvPr id="6" name="Rectangle 5">
            <a:extLst>
              <a:ext uri="{FF2B5EF4-FFF2-40B4-BE49-F238E27FC236}">
                <a16:creationId xmlns:a16="http://schemas.microsoft.com/office/drawing/2014/main" id="{2CD3430F-F0BC-E4D0-E96B-A308FB3BCACE}"/>
              </a:ext>
            </a:extLst>
          </p:cNvPr>
          <p:cNvSpPr/>
          <p:nvPr/>
        </p:nvSpPr>
        <p:spPr>
          <a:xfrm>
            <a:off x="3405474" y="478465"/>
            <a:ext cx="4792228"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Retinal Display  </a:t>
            </a:r>
          </a:p>
        </p:txBody>
      </p:sp>
    </p:spTree>
    <p:extLst>
      <p:ext uri="{BB962C8B-B14F-4D97-AF65-F5344CB8AC3E}">
        <p14:creationId xmlns:p14="http://schemas.microsoft.com/office/powerpoint/2010/main" val="16325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99BF-1B9C-349A-07BC-E7D3A3FF2390}"/>
              </a:ext>
            </a:extLst>
          </p:cNvPr>
          <p:cNvSpPr>
            <a:spLocks noGrp="1"/>
          </p:cNvSpPr>
          <p:nvPr>
            <p:ph type="title"/>
          </p:nvPr>
        </p:nvSpPr>
        <p:spPr/>
        <p:txBody>
          <a:bodyPr/>
          <a:lstStyle/>
          <a:p>
            <a:r>
              <a:rPr lang="en-IN" dirty="0"/>
              <a:t>Retinal Display</a:t>
            </a:r>
          </a:p>
        </p:txBody>
      </p:sp>
      <p:sp>
        <p:nvSpPr>
          <p:cNvPr id="3" name="Content Placeholder 2">
            <a:extLst>
              <a:ext uri="{FF2B5EF4-FFF2-40B4-BE49-F238E27FC236}">
                <a16:creationId xmlns:a16="http://schemas.microsoft.com/office/drawing/2014/main" id="{50CCF318-F706-4BF4-BFF0-DD4B8B4708F3}"/>
              </a:ext>
            </a:extLst>
          </p:cNvPr>
          <p:cNvSpPr>
            <a:spLocks noGrp="1"/>
          </p:cNvSpPr>
          <p:nvPr>
            <p:ph idx="1"/>
          </p:nvPr>
        </p:nvSpPr>
        <p:spPr/>
        <p:txBody>
          <a:bodyPr/>
          <a:lstStyle/>
          <a:p>
            <a:r>
              <a:rPr lang="en-US" dirty="0"/>
              <a:t>Retinal display technology, also known as retinal projection or retinal imaging, is a display technology that projects images directly onto the retina of the eye. Unlike traditional displays that require external screens, retinal displays create images that are perceived by the viewer as existing in the external world. This technology has the potential to revolutionize various fields, including virtual reality (VR), by solving the problem of bulkiness associated with current VR headsets.</a:t>
            </a:r>
            <a:endParaRPr lang="en-IN" dirty="0"/>
          </a:p>
        </p:txBody>
      </p:sp>
    </p:spTree>
    <p:extLst>
      <p:ext uri="{BB962C8B-B14F-4D97-AF65-F5344CB8AC3E}">
        <p14:creationId xmlns:p14="http://schemas.microsoft.com/office/powerpoint/2010/main" val="72103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03DC-6BC4-E841-D127-DC9721F2A1E6}"/>
              </a:ext>
            </a:extLst>
          </p:cNvPr>
          <p:cNvSpPr>
            <a:spLocks noGrp="1"/>
          </p:cNvSpPr>
          <p:nvPr>
            <p:ph type="title"/>
          </p:nvPr>
        </p:nvSpPr>
        <p:spPr/>
        <p:txBody>
          <a:bodyPr/>
          <a:lstStyle/>
          <a:p>
            <a:r>
              <a:rPr lang="en-IN" dirty="0"/>
              <a:t>Working of Retinal Display</a:t>
            </a:r>
          </a:p>
        </p:txBody>
      </p:sp>
      <p:sp>
        <p:nvSpPr>
          <p:cNvPr id="3" name="Content Placeholder 2">
            <a:extLst>
              <a:ext uri="{FF2B5EF4-FFF2-40B4-BE49-F238E27FC236}">
                <a16:creationId xmlns:a16="http://schemas.microsoft.com/office/drawing/2014/main" id="{432D4908-4106-EF96-0B39-C9280953A8BE}"/>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Light Source</a:t>
            </a:r>
            <a:r>
              <a:rPr lang="en-US" b="0" i="0" dirty="0">
                <a:solidFill>
                  <a:srgbClr val="374151"/>
                </a:solidFill>
                <a:effectLst/>
                <a:latin typeface="Söhne"/>
              </a:rPr>
              <a:t>: A low-powered light source, often a laser or LED, generates the initial image.</a:t>
            </a:r>
          </a:p>
          <a:p>
            <a:pPr algn="l">
              <a:buFont typeface="+mj-lt"/>
              <a:buAutoNum type="arabicPeriod"/>
            </a:pPr>
            <a:r>
              <a:rPr lang="en-US" b="1" i="0" dirty="0">
                <a:solidFill>
                  <a:srgbClr val="374151"/>
                </a:solidFill>
                <a:effectLst/>
                <a:latin typeface="Söhne"/>
              </a:rPr>
              <a:t>Modulation</a:t>
            </a:r>
            <a:r>
              <a:rPr lang="en-US" b="0" i="0" dirty="0">
                <a:solidFill>
                  <a:srgbClr val="374151"/>
                </a:solidFill>
                <a:effectLst/>
                <a:latin typeface="Söhne"/>
              </a:rPr>
              <a:t>: The light passes through an optical modulator, which adjusts the intensity and color of the light to form an image.</a:t>
            </a:r>
          </a:p>
          <a:p>
            <a:pPr algn="l">
              <a:buFont typeface="+mj-lt"/>
              <a:buAutoNum type="arabicPeriod"/>
            </a:pPr>
            <a:r>
              <a:rPr lang="en-US" b="1" i="0" dirty="0">
                <a:solidFill>
                  <a:srgbClr val="374151"/>
                </a:solidFill>
                <a:effectLst/>
                <a:latin typeface="Söhne"/>
              </a:rPr>
              <a:t>Projection</a:t>
            </a:r>
            <a:r>
              <a:rPr lang="en-US" b="0" i="0" dirty="0">
                <a:solidFill>
                  <a:srgbClr val="374151"/>
                </a:solidFill>
                <a:effectLst/>
                <a:latin typeface="Söhne"/>
              </a:rPr>
              <a:t>: A series of lenses or a micro-mirror array focuses the modulated light and projects it directly onto the retina.</a:t>
            </a:r>
          </a:p>
          <a:p>
            <a:pPr algn="l">
              <a:buFont typeface="+mj-lt"/>
              <a:buAutoNum type="arabicPeriod"/>
            </a:pPr>
            <a:r>
              <a:rPr lang="en-US" b="1" i="0" dirty="0">
                <a:solidFill>
                  <a:srgbClr val="374151"/>
                </a:solidFill>
                <a:effectLst/>
                <a:latin typeface="Söhne"/>
              </a:rPr>
              <a:t>Perception</a:t>
            </a:r>
            <a:r>
              <a:rPr lang="en-US" b="0" i="0" dirty="0">
                <a:solidFill>
                  <a:srgbClr val="374151"/>
                </a:solidFill>
                <a:effectLst/>
                <a:latin typeface="Söhne"/>
              </a:rPr>
              <a:t>: The eye's natural optics focus the light on the retina, where photoreceptor cells translate it into electrical signals sent to the brain.</a:t>
            </a:r>
          </a:p>
          <a:p>
            <a:endParaRPr lang="en-IN" dirty="0"/>
          </a:p>
        </p:txBody>
      </p:sp>
    </p:spTree>
    <p:extLst>
      <p:ext uri="{BB962C8B-B14F-4D97-AF65-F5344CB8AC3E}">
        <p14:creationId xmlns:p14="http://schemas.microsoft.com/office/powerpoint/2010/main" val="1385435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4930-ABBA-5FAD-2974-DA9BFA5934EF}"/>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59D5FE3A-9B73-24CF-2F6B-CC7474E87895}"/>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High Resolution</a:t>
            </a:r>
            <a:r>
              <a:rPr lang="en-US" b="0" i="0" dirty="0">
                <a:solidFill>
                  <a:srgbClr val="374151"/>
                </a:solidFill>
                <a:effectLst/>
                <a:latin typeface="Söhne"/>
              </a:rPr>
              <a:t>: As the image is directly projected onto the retina, the perceived resolution is extremely high.</a:t>
            </a:r>
          </a:p>
          <a:p>
            <a:pPr algn="l">
              <a:buFont typeface="+mj-lt"/>
              <a:buAutoNum type="arabicPeriod"/>
            </a:pPr>
            <a:r>
              <a:rPr lang="en-US" b="1" i="0" dirty="0">
                <a:solidFill>
                  <a:srgbClr val="374151"/>
                </a:solidFill>
                <a:effectLst/>
                <a:latin typeface="Söhne"/>
              </a:rPr>
              <a:t>Low Power Consumption</a:t>
            </a:r>
            <a:r>
              <a:rPr lang="en-US" b="0" i="0" dirty="0">
                <a:solidFill>
                  <a:srgbClr val="374151"/>
                </a:solidFill>
                <a:effectLst/>
                <a:latin typeface="Söhne"/>
              </a:rPr>
              <a:t>: Requires less power compared to traditional displays.</a:t>
            </a:r>
          </a:p>
          <a:p>
            <a:pPr algn="l">
              <a:buFont typeface="+mj-lt"/>
              <a:buAutoNum type="arabicPeriod"/>
            </a:pPr>
            <a:r>
              <a:rPr lang="en-US" b="1" i="0" dirty="0">
                <a:solidFill>
                  <a:srgbClr val="374151"/>
                </a:solidFill>
                <a:effectLst/>
                <a:latin typeface="Söhne"/>
              </a:rPr>
              <a:t>Compactness</a:t>
            </a:r>
            <a:r>
              <a:rPr lang="en-US" b="0" i="0" dirty="0">
                <a:solidFill>
                  <a:srgbClr val="374151"/>
                </a:solidFill>
                <a:effectLst/>
                <a:latin typeface="Söhne"/>
              </a:rPr>
              <a:t>: Eliminates the need for a physical screen, making the device smaller and lighter.</a:t>
            </a:r>
          </a:p>
          <a:p>
            <a:pPr algn="l">
              <a:buFont typeface="+mj-lt"/>
              <a:buAutoNum type="arabicPeriod"/>
            </a:pPr>
            <a:r>
              <a:rPr lang="en-US" b="1" i="0" dirty="0">
                <a:solidFill>
                  <a:srgbClr val="374151"/>
                </a:solidFill>
                <a:effectLst/>
                <a:latin typeface="Söhne"/>
              </a:rPr>
              <a:t>Immersive Experience</a:t>
            </a:r>
            <a:r>
              <a:rPr lang="en-US" b="0" i="0" dirty="0">
                <a:solidFill>
                  <a:srgbClr val="374151"/>
                </a:solidFill>
                <a:effectLst/>
                <a:latin typeface="Söhne"/>
              </a:rPr>
              <a:t>: Creates a more natural and immersive visual experience.</a:t>
            </a:r>
          </a:p>
          <a:p>
            <a:endParaRPr lang="en-IN" dirty="0"/>
          </a:p>
        </p:txBody>
      </p:sp>
    </p:spTree>
    <p:extLst>
      <p:ext uri="{BB962C8B-B14F-4D97-AF65-F5344CB8AC3E}">
        <p14:creationId xmlns:p14="http://schemas.microsoft.com/office/powerpoint/2010/main" val="3534786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29CC-59A9-A187-A0B2-A9468DA9A73D}"/>
              </a:ext>
            </a:extLst>
          </p:cNvPr>
          <p:cNvSpPr>
            <a:spLocks noGrp="1"/>
          </p:cNvSpPr>
          <p:nvPr>
            <p:ph type="title"/>
          </p:nvPr>
        </p:nvSpPr>
        <p:spPr/>
        <p:txBody>
          <a:bodyPr/>
          <a:lstStyle/>
          <a:p>
            <a:r>
              <a:rPr lang="en-IN" dirty="0"/>
              <a:t>Form Factor Advantage</a:t>
            </a:r>
          </a:p>
        </p:txBody>
      </p:sp>
      <p:sp>
        <p:nvSpPr>
          <p:cNvPr id="3" name="Content Placeholder 2">
            <a:extLst>
              <a:ext uri="{FF2B5EF4-FFF2-40B4-BE49-F238E27FC236}">
                <a16:creationId xmlns:a16="http://schemas.microsoft.com/office/drawing/2014/main" id="{CC0C9868-6AB5-D8DE-39F0-A4621F39B02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Elimination of Screens</a:t>
            </a:r>
            <a:r>
              <a:rPr lang="en-US" b="0" i="0" dirty="0">
                <a:solidFill>
                  <a:srgbClr val="374151"/>
                </a:solidFill>
                <a:effectLst/>
                <a:latin typeface="Söhne"/>
              </a:rPr>
              <a:t>: Traditional VR headsets require bulky screens and optics. Retinal displays eliminate this need.</a:t>
            </a:r>
          </a:p>
          <a:p>
            <a:pPr algn="l">
              <a:buFont typeface="+mj-lt"/>
              <a:buAutoNum type="arabicPeriod"/>
            </a:pPr>
            <a:r>
              <a:rPr lang="en-US" b="1" i="0" dirty="0">
                <a:solidFill>
                  <a:srgbClr val="374151"/>
                </a:solidFill>
                <a:effectLst/>
                <a:latin typeface="Söhne"/>
              </a:rPr>
              <a:t>Weight Reduction</a:t>
            </a:r>
            <a:r>
              <a:rPr lang="en-US" b="0" i="0" dirty="0">
                <a:solidFill>
                  <a:srgbClr val="374151"/>
                </a:solidFill>
                <a:effectLst/>
                <a:latin typeface="Söhne"/>
              </a:rPr>
              <a:t>: The absence of heavy components allows for a much lighter device.</a:t>
            </a:r>
          </a:p>
          <a:p>
            <a:pPr algn="l">
              <a:buFont typeface="+mj-lt"/>
              <a:buAutoNum type="arabicPeriod"/>
            </a:pPr>
            <a:r>
              <a:rPr lang="en-US" b="1" i="0" dirty="0">
                <a:solidFill>
                  <a:srgbClr val="374151"/>
                </a:solidFill>
                <a:effectLst/>
                <a:latin typeface="Söhne"/>
              </a:rPr>
              <a:t>Form Factor</a:t>
            </a:r>
            <a:r>
              <a:rPr lang="en-US" b="0" i="0" dirty="0">
                <a:solidFill>
                  <a:srgbClr val="374151"/>
                </a:solidFill>
                <a:effectLst/>
                <a:latin typeface="Söhne"/>
              </a:rPr>
              <a:t>: Enables the development of compact, eyeglass-like VR headsets.</a:t>
            </a:r>
          </a:p>
          <a:p>
            <a:endParaRPr lang="en-IN" dirty="0"/>
          </a:p>
        </p:txBody>
      </p:sp>
    </p:spTree>
    <p:extLst>
      <p:ext uri="{BB962C8B-B14F-4D97-AF65-F5344CB8AC3E}">
        <p14:creationId xmlns:p14="http://schemas.microsoft.com/office/powerpoint/2010/main" val="243419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2A37-A4A5-3ABB-358E-3695E5C784ED}"/>
              </a:ext>
            </a:extLst>
          </p:cNvPr>
          <p:cNvSpPr>
            <a:spLocks noGrp="1"/>
          </p:cNvSpPr>
          <p:nvPr>
            <p:ph type="title"/>
          </p:nvPr>
        </p:nvSpPr>
        <p:spPr/>
        <p:txBody>
          <a:bodyPr/>
          <a:lstStyle/>
          <a:p>
            <a:r>
              <a:rPr lang="en-IN" b="1" i="0" dirty="0">
                <a:effectLst/>
                <a:latin typeface="Söhne"/>
              </a:rPr>
              <a:t>Introduction and Basic Understanding</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FF083533-B2C7-4BAC-BF5E-82B7BC2BD6C8}"/>
              </a:ext>
            </a:extLst>
          </p:cNvPr>
          <p:cNvSpPr>
            <a:spLocks noGrp="1"/>
          </p:cNvSpPr>
          <p:nvPr>
            <p:ph idx="1"/>
          </p:nvPr>
        </p:nvSpPr>
        <p:spPr>
          <a:xfrm>
            <a:off x="3869267" y="1123837"/>
            <a:ext cx="8069813" cy="5479094"/>
          </a:xfrm>
        </p:spPr>
        <p:txBody>
          <a:bodyPr>
            <a:normAutofit/>
          </a:bodyPr>
          <a:lstStyle/>
          <a:p>
            <a:pPr algn="l">
              <a:buFont typeface="Arial" panose="020B0604020202020204" pitchFamily="34" charset="0"/>
              <a:buChar char="•"/>
            </a:pPr>
            <a:r>
              <a:rPr lang="en-US" sz="2400" b="1" dirty="0">
                <a:solidFill>
                  <a:srgbClr val="374151"/>
                </a:solidFill>
                <a:latin typeface="Söhne"/>
              </a:rPr>
              <a:t>What is color Blindness?</a:t>
            </a:r>
            <a:endParaRPr lang="en-US" sz="2400" b="1"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Definition: Inability to perceive certain colors.</a:t>
            </a:r>
          </a:p>
          <a:p>
            <a:pPr algn="l">
              <a:buFont typeface="Arial" panose="020B0604020202020204" pitchFamily="34" charset="0"/>
              <a:buChar char="•"/>
            </a:pPr>
            <a:r>
              <a:rPr lang="en-US" b="0" i="0" dirty="0">
                <a:solidFill>
                  <a:srgbClr val="374151"/>
                </a:solidFill>
                <a:effectLst/>
                <a:latin typeface="Söhne"/>
              </a:rPr>
              <a:t>Causes: Genetic factors, eye damage, exposure to chemicals.</a:t>
            </a:r>
          </a:p>
          <a:p>
            <a:pPr algn="l">
              <a:buFont typeface="Arial" panose="020B0604020202020204" pitchFamily="34" charset="0"/>
              <a:buChar char="•"/>
            </a:pPr>
            <a:r>
              <a:rPr lang="en-US" dirty="0">
                <a:solidFill>
                  <a:srgbClr val="374151"/>
                </a:solidFill>
                <a:latin typeface="Söhne"/>
              </a:rPr>
              <a:t>Rods and Cones are two important cells in human eyes .</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cone cells are responsible for color vision, and there are three types: </a:t>
            </a:r>
          </a:p>
          <a:p>
            <a:pPr algn="l">
              <a:buFont typeface="Arial" panose="020B0604020202020204" pitchFamily="34" charset="0"/>
              <a:buChar char="•"/>
            </a:pPr>
            <a:r>
              <a:rPr lang="en-US" dirty="0">
                <a:solidFill>
                  <a:srgbClr val="374151"/>
                </a:solidFill>
                <a:latin typeface="Söhne"/>
              </a:rPr>
              <a:t>1) </a:t>
            </a:r>
            <a:r>
              <a:rPr lang="en-US" b="0" i="0" dirty="0">
                <a:solidFill>
                  <a:srgbClr val="374151"/>
                </a:solidFill>
                <a:effectLst/>
                <a:latin typeface="Söhne"/>
              </a:rPr>
              <a:t>S-cones (sensitive to short wavelengths, or blue light), </a:t>
            </a:r>
          </a:p>
          <a:p>
            <a:pPr algn="l">
              <a:buFont typeface="Arial" panose="020B0604020202020204" pitchFamily="34" charset="0"/>
              <a:buChar char="•"/>
            </a:pPr>
            <a:r>
              <a:rPr lang="en-US" dirty="0">
                <a:solidFill>
                  <a:srgbClr val="374151"/>
                </a:solidFill>
                <a:latin typeface="Söhne"/>
              </a:rPr>
              <a:t>2) </a:t>
            </a:r>
            <a:r>
              <a:rPr lang="en-US" b="0" i="0" dirty="0">
                <a:solidFill>
                  <a:srgbClr val="374151"/>
                </a:solidFill>
                <a:effectLst/>
                <a:latin typeface="Söhne"/>
              </a:rPr>
              <a:t>M-cones (sensitive to medium wavelengths, or green light), </a:t>
            </a:r>
          </a:p>
          <a:p>
            <a:pPr algn="l">
              <a:buFont typeface="Arial" panose="020B0604020202020204" pitchFamily="34" charset="0"/>
              <a:buChar char="•"/>
            </a:pPr>
            <a:r>
              <a:rPr lang="en-US" dirty="0">
                <a:solidFill>
                  <a:srgbClr val="374151"/>
                </a:solidFill>
                <a:latin typeface="Söhne"/>
              </a:rPr>
              <a:t>3) </a:t>
            </a:r>
            <a:r>
              <a:rPr lang="en-US" b="0" i="0" dirty="0">
                <a:solidFill>
                  <a:srgbClr val="374151"/>
                </a:solidFill>
                <a:effectLst/>
                <a:latin typeface="Söhne"/>
              </a:rPr>
              <a:t>L-cones (sensitive to long wavelengths, or red light).</a:t>
            </a:r>
          </a:p>
          <a:p>
            <a:pPr algn="l">
              <a:buFont typeface="Arial" panose="020B0604020202020204" pitchFamily="34" charset="0"/>
              <a:buChar char="•"/>
            </a:pPr>
            <a:r>
              <a:rPr lang="en-US" b="0" i="0" dirty="0">
                <a:solidFill>
                  <a:srgbClr val="374151"/>
                </a:solidFill>
                <a:effectLst/>
                <a:latin typeface="Söhne"/>
              </a:rPr>
              <a:t>Rods are responsible for detecting the brightness of light or intensity of light works to detect low intensity of light. </a:t>
            </a:r>
          </a:p>
          <a:p>
            <a:pPr algn="l">
              <a:buFont typeface="Arial" panose="020B0604020202020204" pitchFamily="34" charset="0"/>
              <a:buChar char="•"/>
            </a:pPr>
            <a:r>
              <a:rPr lang="en-US" dirty="0">
                <a:solidFill>
                  <a:srgbClr val="374151"/>
                </a:solidFill>
                <a:latin typeface="Söhne"/>
              </a:rPr>
              <a:t>The most common cause of color blindness is an inherited problem or variation in the functionality of one or more of the three classes(</a:t>
            </a:r>
            <a:r>
              <a:rPr lang="en-US" dirty="0" err="1">
                <a:solidFill>
                  <a:srgbClr val="374151"/>
                </a:solidFill>
                <a:latin typeface="Söhne"/>
              </a:rPr>
              <a:t>s,m,l</a:t>
            </a:r>
            <a:r>
              <a:rPr lang="en-US" dirty="0">
                <a:solidFill>
                  <a:srgbClr val="374151"/>
                </a:solidFill>
                <a:latin typeface="Söhne"/>
              </a:rPr>
              <a:t>) of cone cells in the retina.</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304516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82490-90ED-45C1-9253-819E50DCA8FF}"/>
              </a:ext>
            </a:extLst>
          </p:cNvPr>
          <p:cNvSpPr>
            <a:spLocks noGrp="1"/>
          </p:cNvSpPr>
          <p:nvPr>
            <p:ph type="title"/>
          </p:nvPr>
        </p:nvSpPr>
        <p:spPr/>
        <p:txBody>
          <a:bodyPr/>
          <a:lstStyle/>
          <a:p>
            <a:r>
              <a:rPr lang="en-IN" dirty="0"/>
              <a:t>Working of VRD</a:t>
            </a:r>
          </a:p>
        </p:txBody>
      </p:sp>
      <p:pic>
        <p:nvPicPr>
          <p:cNvPr id="7170" name="Picture 2">
            <a:extLst>
              <a:ext uri="{FF2B5EF4-FFF2-40B4-BE49-F238E27FC236}">
                <a16:creationId xmlns:a16="http://schemas.microsoft.com/office/drawing/2014/main" id="{77E3256E-D1AE-3F4A-D097-371C61554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392" y="2003834"/>
            <a:ext cx="7468119" cy="2850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327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F351-1173-DD44-FC6E-6195B1B1D7F3}"/>
              </a:ext>
            </a:extLst>
          </p:cNvPr>
          <p:cNvSpPr>
            <a:spLocks noGrp="1"/>
          </p:cNvSpPr>
          <p:nvPr>
            <p:ph type="title"/>
          </p:nvPr>
        </p:nvSpPr>
        <p:spPr/>
        <p:txBody>
          <a:bodyPr/>
          <a:lstStyle/>
          <a:p>
            <a:r>
              <a:rPr lang="en-IN" dirty="0"/>
              <a:t>Challenges VRD</a:t>
            </a:r>
          </a:p>
        </p:txBody>
      </p:sp>
      <p:sp>
        <p:nvSpPr>
          <p:cNvPr id="3" name="Content Placeholder 2">
            <a:extLst>
              <a:ext uri="{FF2B5EF4-FFF2-40B4-BE49-F238E27FC236}">
                <a16:creationId xmlns:a16="http://schemas.microsoft.com/office/drawing/2014/main" id="{A44C62A5-CAC8-6568-315E-0B7DCD1985F8}"/>
              </a:ext>
            </a:extLst>
          </p:cNvPr>
          <p:cNvSpPr>
            <a:spLocks noGrp="1"/>
          </p:cNvSpPr>
          <p:nvPr>
            <p:ph idx="1"/>
          </p:nvPr>
        </p:nvSpPr>
        <p:spPr/>
        <p:txBody>
          <a:bodyPr/>
          <a:lstStyle/>
          <a:p>
            <a:r>
              <a:rPr lang="en-US" dirty="0"/>
              <a:t>Disadvantages:</a:t>
            </a:r>
          </a:p>
          <a:p>
            <a:endParaRPr lang="en-US" dirty="0"/>
          </a:p>
          <a:p>
            <a:r>
              <a:rPr lang="en-US" dirty="0"/>
              <a:t>Limited Area Covered by the Screen: The area covered by the screen is limited.</a:t>
            </a:r>
          </a:p>
          <a:p>
            <a:r>
              <a:rPr lang="en-US" dirty="0"/>
              <a:t>Focus Depth: The image would appear focused only if the user was focusing at a particular "depth".</a:t>
            </a:r>
          </a:p>
          <a:p>
            <a:r>
              <a:rPr lang="en-US" dirty="0"/>
              <a:t>Availability and Cost: VRD is not yet available in significant numbers, and the cost per unit is high.</a:t>
            </a:r>
          </a:p>
        </p:txBody>
      </p:sp>
    </p:spTree>
    <p:extLst>
      <p:ext uri="{BB962C8B-B14F-4D97-AF65-F5344CB8AC3E}">
        <p14:creationId xmlns:p14="http://schemas.microsoft.com/office/powerpoint/2010/main" val="843925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913B-3B44-E981-C360-F3E38C19F027}"/>
              </a:ext>
            </a:extLst>
          </p:cNvPr>
          <p:cNvSpPr>
            <a:spLocks noGrp="1"/>
          </p:cNvSpPr>
          <p:nvPr>
            <p:ph type="title"/>
          </p:nvPr>
        </p:nvSpPr>
        <p:spPr/>
        <p:txBody>
          <a:bodyPr/>
          <a:lstStyle/>
          <a:p>
            <a:r>
              <a:rPr lang="en-IN" dirty="0"/>
              <a:t>Proposed solution to challenges</a:t>
            </a:r>
          </a:p>
        </p:txBody>
      </p:sp>
      <p:sp>
        <p:nvSpPr>
          <p:cNvPr id="3" name="Content Placeholder 2">
            <a:extLst>
              <a:ext uri="{FF2B5EF4-FFF2-40B4-BE49-F238E27FC236}">
                <a16:creationId xmlns:a16="http://schemas.microsoft.com/office/drawing/2014/main" id="{E683A400-A6C5-A735-0FFA-2FF65673D6C0}"/>
              </a:ext>
            </a:extLst>
          </p:cNvPr>
          <p:cNvSpPr>
            <a:spLocks noGrp="1"/>
          </p:cNvSpPr>
          <p:nvPr>
            <p:ph idx="1"/>
          </p:nvPr>
        </p:nvSpPr>
        <p:spPr/>
        <p:txBody>
          <a:bodyPr>
            <a:normAutofit/>
          </a:bodyPr>
          <a:lstStyle/>
          <a:p>
            <a:endParaRPr lang="en-US" dirty="0"/>
          </a:p>
          <a:p>
            <a:r>
              <a:rPr lang="en-US" dirty="0"/>
              <a:t>High Weight of Projection System: The weight of the projection system could be reduced by using lighter materials and miniaturizing components. Advances in technology often lead to smaller, more efficient components.</a:t>
            </a:r>
          </a:p>
          <a:p>
            <a:endParaRPr lang="en-US" dirty="0"/>
          </a:p>
          <a:p>
            <a:r>
              <a:rPr lang="en-US" dirty="0"/>
              <a:t>Focus Depth: Improvements in eye-tracking technology could allow the system to adjust the focus depth based on where the user is looking. This would make the image appear focused at all times.</a:t>
            </a:r>
          </a:p>
          <a:p>
            <a:endParaRPr lang="en-US" dirty="0"/>
          </a:p>
          <a:p>
            <a:r>
              <a:rPr lang="en-US" dirty="0"/>
              <a:t>Availability and Cost: As with any new technology, availability will increase and costs will decrease as the technology matures and economies of scale are realized. Increased competition in the market can also lead to lower prices.</a:t>
            </a:r>
            <a:endParaRPr lang="en-IN" dirty="0"/>
          </a:p>
        </p:txBody>
      </p:sp>
    </p:spTree>
    <p:extLst>
      <p:ext uri="{BB962C8B-B14F-4D97-AF65-F5344CB8AC3E}">
        <p14:creationId xmlns:p14="http://schemas.microsoft.com/office/powerpoint/2010/main" val="4190216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294F-52B3-387A-60E1-726F8248498E}"/>
              </a:ext>
            </a:extLst>
          </p:cNvPr>
          <p:cNvSpPr>
            <a:spLocks noGrp="1"/>
          </p:cNvSpPr>
          <p:nvPr>
            <p:ph type="title"/>
          </p:nvPr>
        </p:nvSpPr>
        <p:spPr/>
        <p:txBody>
          <a:bodyPr/>
          <a:lstStyle/>
          <a:p>
            <a:endParaRPr lang="en-IN" dirty="0"/>
          </a:p>
        </p:txBody>
      </p:sp>
      <p:sp>
        <p:nvSpPr>
          <p:cNvPr id="4" name="Rectangle 3">
            <a:extLst>
              <a:ext uri="{FF2B5EF4-FFF2-40B4-BE49-F238E27FC236}">
                <a16:creationId xmlns:a16="http://schemas.microsoft.com/office/drawing/2014/main" id="{2258052F-5639-07BD-4322-550EDA413BA6}"/>
              </a:ext>
            </a:extLst>
          </p:cNvPr>
          <p:cNvSpPr/>
          <p:nvPr/>
        </p:nvSpPr>
        <p:spPr>
          <a:xfrm>
            <a:off x="4415894" y="2967335"/>
            <a:ext cx="336021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7353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BD2E-512D-5FCB-B9CD-AC4094EC44BA}"/>
              </a:ext>
            </a:extLst>
          </p:cNvPr>
          <p:cNvSpPr>
            <a:spLocks noGrp="1"/>
          </p:cNvSpPr>
          <p:nvPr>
            <p:ph type="title"/>
          </p:nvPr>
        </p:nvSpPr>
        <p:spPr/>
        <p:txBody>
          <a:bodyPr/>
          <a:lstStyle/>
          <a:p>
            <a:r>
              <a:rPr lang="en-IN" b="1" i="0" dirty="0">
                <a:effectLst/>
                <a:latin typeface="Söhne"/>
              </a:rPr>
              <a:t>Types and Causes</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3DA3922D-804A-51C6-25F3-6FCA73543B7D}"/>
              </a:ext>
            </a:extLst>
          </p:cNvPr>
          <p:cNvSpPr>
            <a:spLocks noGrp="1"/>
          </p:cNvSpPr>
          <p:nvPr>
            <p:ph idx="1"/>
          </p:nvPr>
        </p:nvSpPr>
        <p:spPr>
          <a:xfrm>
            <a:off x="3869268" y="864108"/>
            <a:ext cx="7729174" cy="5120640"/>
          </a:xfrm>
        </p:spPr>
        <p:txBody>
          <a:bodyPr/>
          <a:lstStyle/>
          <a:p>
            <a:pPr marL="0" indent="0">
              <a:buNone/>
            </a:pPr>
            <a:endParaRPr lang="en-US" dirty="0"/>
          </a:p>
          <a:p>
            <a:r>
              <a:rPr lang="en-US" dirty="0"/>
              <a:t>Protanopia: Affects red and green; caused by lack of long-wavelength cones.</a:t>
            </a:r>
          </a:p>
          <a:p>
            <a:r>
              <a:rPr lang="en-US" dirty="0"/>
              <a:t>Deuteranopia: Affects red and green; caused by lack of medium-wavelength cones.</a:t>
            </a:r>
          </a:p>
          <a:p>
            <a:r>
              <a:rPr lang="en-US" dirty="0"/>
              <a:t>Tritanopia: Affects blue and yellow; caused by lack of short-wavelength cones.</a:t>
            </a:r>
          </a:p>
          <a:p>
            <a:r>
              <a:rPr lang="en-US" dirty="0"/>
              <a:t>Achromatopsia: Affects all colors; caused by lack of all types of cones.</a:t>
            </a:r>
          </a:p>
          <a:p>
            <a:r>
              <a:rPr lang="en-US" dirty="0"/>
              <a:t>Genetic Factors: X-linked recessive gene.</a:t>
            </a:r>
          </a:p>
          <a:p>
            <a:r>
              <a:rPr lang="en-US" dirty="0"/>
              <a:t>Environmental Factors: Chemical exposure, aging, eye diseases.</a:t>
            </a:r>
            <a:endParaRPr lang="en-IN" dirty="0"/>
          </a:p>
        </p:txBody>
      </p:sp>
    </p:spTree>
    <p:extLst>
      <p:ext uri="{BB962C8B-B14F-4D97-AF65-F5344CB8AC3E}">
        <p14:creationId xmlns:p14="http://schemas.microsoft.com/office/powerpoint/2010/main" val="208552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1565-8E60-9D26-710F-60EAB8344CDE}"/>
              </a:ext>
            </a:extLst>
          </p:cNvPr>
          <p:cNvSpPr>
            <a:spLocks noGrp="1"/>
          </p:cNvSpPr>
          <p:nvPr>
            <p:ph type="title"/>
          </p:nvPr>
        </p:nvSpPr>
        <p:spPr/>
        <p:txBody>
          <a:bodyPr/>
          <a:lstStyle/>
          <a:p>
            <a:r>
              <a:rPr lang="en-IN" dirty="0"/>
              <a:t>How colour blind people sees the world</a:t>
            </a:r>
          </a:p>
        </p:txBody>
      </p:sp>
      <p:pic>
        <p:nvPicPr>
          <p:cNvPr id="5" name="Picture 4">
            <a:extLst>
              <a:ext uri="{FF2B5EF4-FFF2-40B4-BE49-F238E27FC236}">
                <a16:creationId xmlns:a16="http://schemas.microsoft.com/office/drawing/2014/main" id="{3C6E4855-5DD5-4377-E9BD-221FA63086EB}"/>
              </a:ext>
            </a:extLst>
          </p:cNvPr>
          <p:cNvPicPr>
            <a:picLocks noChangeAspect="1"/>
          </p:cNvPicPr>
          <p:nvPr/>
        </p:nvPicPr>
        <p:blipFill>
          <a:blip r:embed="rId3"/>
          <a:stretch>
            <a:fillRect/>
          </a:stretch>
        </p:blipFill>
        <p:spPr>
          <a:xfrm>
            <a:off x="3561216" y="782668"/>
            <a:ext cx="7673627" cy="5292664"/>
          </a:xfrm>
          <a:prstGeom prst="rect">
            <a:avLst/>
          </a:prstGeom>
        </p:spPr>
      </p:pic>
    </p:spTree>
    <p:extLst>
      <p:ext uri="{BB962C8B-B14F-4D97-AF65-F5344CB8AC3E}">
        <p14:creationId xmlns:p14="http://schemas.microsoft.com/office/powerpoint/2010/main" val="1780461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12E92-06CF-EBEE-04A2-D52BCEE1F116}"/>
              </a:ext>
            </a:extLst>
          </p:cNvPr>
          <p:cNvSpPr>
            <a:spLocks noGrp="1"/>
          </p:cNvSpPr>
          <p:nvPr>
            <p:ph type="title"/>
          </p:nvPr>
        </p:nvSpPr>
        <p:spPr/>
        <p:txBody>
          <a:bodyPr/>
          <a:lstStyle/>
          <a:p>
            <a:r>
              <a:rPr lang="en-US" dirty="0"/>
              <a:t>Ishihara Test</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A98DADEF-F588-DC42-5CD0-5D2C3F95EBC9}"/>
              </a:ext>
            </a:extLst>
          </p:cNvPr>
          <p:cNvSpPr>
            <a:spLocks noGrp="1"/>
          </p:cNvSpPr>
          <p:nvPr>
            <p:ph idx="1"/>
          </p:nvPr>
        </p:nvSpPr>
        <p:spPr>
          <a:xfrm>
            <a:off x="3400425" y="857250"/>
            <a:ext cx="8315325" cy="2614613"/>
          </a:xfrm>
        </p:spPr>
        <p:txBody>
          <a:bodyPr/>
          <a:lstStyle/>
          <a:p>
            <a:r>
              <a:rPr lang="en-US" dirty="0"/>
              <a:t>Ishihara Test: This is a color vision test that uses a series of plates, each with a number or a shape made of colored dots. The test can detect if you have problems with seeing red and green colors. You have to look at each plate and say what number or shape you see, or if you see nothing.</a:t>
            </a:r>
          </a:p>
          <a:p>
            <a:endParaRPr lang="en-IN" dirty="0"/>
          </a:p>
        </p:txBody>
      </p:sp>
      <p:pic>
        <p:nvPicPr>
          <p:cNvPr id="12" name="Picture 11">
            <a:extLst>
              <a:ext uri="{FF2B5EF4-FFF2-40B4-BE49-F238E27FC236}">
                <a16:creationId xmlns:a16="http://schemas.microsoft.com/office/drawing/2014/main" id="{3EA5A6D0-BEC8-8710-53D3-73B120DB2D34}"/>
              </a:ext>
            </a:extLst>
          </p:cNvPr>
          <p:cNvPicPr>
            <a:picLocks noChangeAspect="1"/>
          </p:cNvPicPr>
          <p:nvPr/>
        </p:nvPicPr>
        <p:blipFill>
          <a:blip r:embed="rId3"/>
          <a:stretch>
            <a:fillRect/>
          </a:stretch>
        </p:blipFill>
        <p:spPr>
          <a:xfrm>
            <a:off x="4669125" y="2696542"/>
            <a:ext cx="5129213" cy="3488907"/>
          </a:xfrm>
          <a:prstGeom prst="rect">
            <a:avLst/>
          </a:prstGeom>
        </p:spPr>
      </p:pic>
    </p:spTree>
    <p:extLst>
      <p:ext uri="{BB962C8B-B14F-4D97-AF65-F5344CB8AC3E}">
        <p14:creationId xmlns:p14="http://schemas.microsoft.com/office/powerpoint/2010/main" val="291995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3191-8E78-4526-DF47-74DCC0697F37}"/>
              </a:ext>
            </a:extLst>
          </p:cNvPr>
          <p:cNvSpPr>
            <a:spLocks noGrp="1"/>
          </p:cNvSpPr>
          <p:nvPr>
            <p:ph type="title"/>
          </p:nvPr>
        </p:nvSpPr>
        <p:spPr/>
        <p:txBody>
          <a:bodyPr/>
          <a:lstStyle/>
          <a:p>
            <a:r>
              <a:rPr lang="en-US" dirty="0"/>
              <a:t>Anomaloscope</a:t>
            </a:r>
            <a:endParaRPr lang="en-IN" dirty="0"/>
          </a:p>
        </p:txBody>
      </p:sp>
      <p:sp>
        <p:nvSpPr>
          <p:cNvPr id="3" name="Content Placeholder 2">
            <a:extLst>
              <a:ext uri="{FF2B5EF4-FFF2-40B4-BE49-F238E27FC236}">
                <a16:creationId xmlns:a16="http://schemas.microsoft.com/office/drawing/2014/main" id="{24933920-EB3E-538F-BBB4-9EC5968EC360}"/>
              </a:ext>
            </a:extLst>
          </p:cNvPr>
          <p:cNvSpPr>
            <a:spLocks noGrp="1"/>
          </p:cNvSpPr>
          <p:nvPr>
            <p:ph idx="1"/>
          </p:nvPr>
        </p:nvSpPr>
        <p:spPr>
          <a:xfrm>
            <a:off x="3812118" y="1521333"/>
            <a:ext cx="6703482" cy="1907667"/>
          </a:xfrm>
        </p:spPr>
        <p:txBody>
          <a:bodyPr>
            <a:normAutofit lnSpcReduction="10000"/>
          </a:bodyPr>
          <a:lstStyle/>
          <a:p>
            <a:r>
              <a:rPr lang="en-US" dirty="0"/>
              <a:t>Anomaloscope: This is another color vision test that uses a device that shows two different lights. One light is yellow and you can change its brightness. The other light is a mix of red and green and you can change the proportion of the colors. You have to adjust the two lights until they look the same to you. The test can measure how well you can see different hues and how severe your color vision deficiency is.</a:t>
            </a:r>
          </a:p>
          <a:p>
            <a:endParaRPr lang="en-US" dirty="0"/>
          </a:p>
          <a:p>
            <a:endParaRPr lang="en-US" dirty="0"/>
          </a:p>
          <a:p>
            <a:endParaRPr lang="en-US" dirty="0"/>
          </a:p>
          <a:p>
            <a:endParaRPr lang="en-IN" dirty="0"/>
          </a:p>
        </p:txBody>
      </p:sp>
      <p:pic>
        <p:nvPicPr>
          <p:cNvPr id="3076" name="Picture 4" descr="undefined">
            <a:extLst>
              <a:ext uri="{FF2B5EF4-FFF2-40B4-BE49-F238E27FC236}">
                <a16:creationId xmlns:a16="http://schemas.microsoft.com/office/drawing/2014/main" id="{2807C646-9FD5-4AB2-A900-5E6D208AD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540" y="2867050"/>
            <a:ext cx="5838637" cy="3086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76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1754-1C95-D6BB-89A6-0512A27094CE}"/>
              </a:ext>
            </a:extLst>
          </p:cNvPr>
          <p:cNvSpPr>
            <a:spLocks noGrp="1"/>
          </p:cNvSpPr>
          <p:nvPr>
            <p:ph type="title"/>
          </p:nvPr>
        </p:nvSpPr>
        <p:spPr/>
        <p:txBody>
          <a:bodyPr/>
          <a:lstStyle/>
          <a:p>
            <a:r>
              <a:rPr lang="en-IN" dirty="0"/>
              <a:t>Farnsworth Lantern Test</a:t>
            </a:r>
          </a:p>
        </p:txBody>
      </p:sp>
      <p:sp>
        <p:nvSpPr>
          <p:cNvPr id="3" name="Content Placeholder 2">
            <a:extLst>
              <a:ext uri="{FF2B5EF4-FFF2-40B4-BE49-F238E27FC236}">
                <a16:creationId xmlns:a16="http://schemas.microsoft.com/office/drawing/2014/main" id="{08E68325-851D-C29A-9D85-FF5BC4EBD75D}"/>
              </a:ext>
            </a:extLst>
          </p:cNvPr>
          <p:cNvSpPr>
            <a:spLocks noGrp="1"/>
          </p:cNvSpPr>
          <p:nvPr>
            <p:ph idx="1"/>
          </p:nvPr>
        </p:nvSpPr>
        <p:spPr>
          <a:xfrm>
            <a:off x="3869268" y="864108"/>
            <a:ext cx="7575020" cy="2350580"/>
          </a:xfrm>
        </p:spPr>
        <p:txBody>
          <a:bodyPr/>
          <a:lstStyle/>
          <a:p>
            <a:r>
              <a:rPr lang="en-IN" dirty="0"/>
              <a:t>Farnsworth Lantern Test: </a:t>
            </a:r>
            <a:r>
              <a:rPr lang="en-US" dirty="0"/>
              <a:t>This is a color vision test that uses a lantern that shows pairs of lights in red, green, or yellow-white colors. The test can check if you can identify the colors of maritime and aviation signal lights at night. You have to say the two colors that you see in each pair, or if they are the same. The test can screen for red-green color blindness, but not blue color blindness.</a:t>
            </a:r>
            <a:endParaRPr lang="en-IN" dirty="0"/>
          </a:p>
        </p:txBody>
      </p:sp>
      <p:pic>
        <p:nvPicPr>
          <p:cNvPr id="4098" name="Picture 2" descr="In the Farnsworth Lantern test, the patient must identify the color to ...">
            <a:extLst>
              <a:ext uri="{FF2B5EF4-FFF2-40B4-BE49-F238E27FC236}">
                <a16:creationId xmlns:a16="http://schemas.microsoft.com/office/drawing/2014/main" id="{B38E24F9-570A-361A-50C4-A6CDD30A1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013" y="3131738"/>
            <a:ext cx="3076575" cy="325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333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1583-3097-40E1-B201-E91F9B7A70F5}"/>
              </a:ext>
            </a:extLst>
          </p:cNvPr>
          <p:cNvSpPr>
            <a:spLocks noGrp="1"/>
          </p:cNvSpPr>
          <p:nvPr>
            <p:ph type="title"/>
          </p:nvPr>
        </p:nvSpPr>
        <p:spPr/>
        <p:txBody>
          <a:bodyPr/>
          <a:lstStyle/>
          <a:p>
            <a:r>
              <a:rPr lang="en-IN" b="1" dirty="0"/>
              <a:t>Opponent Process Theory</a:t>
            </a:r>
            <a:endParaRPr lang="en-IN" dirty="0"/>
          </a:p>
        </p:txBody>
      </p:sp>
      <p:sp>
        <p:nvSpPr>
          <p:cNvPr id="3" name="Content Placeholder 2">
            <a:extLst>
              <a:ext uri="{FF2B5EF4-FFF2-40B4-BE49-F238E27FC236}">
                <a16:creationId xmlns:a16="http://schemas.microsoft.com/office/drawing/2014/main" id="{B295F043-292F-D7E3-BE0A-3054CD597C8E}"/>
              </a:ext>
            </a:extLst>
          </p:cNvPr>
          <p:cNvSpPr>
            <a:spLocks noGrp="1"/>
          </p:cNvSpPr>
          <p:nvPr>
            <p:ph idx="1"/>
          </p:nvPr>
        </p:nvSpPr>
        <p:spPr>
          <a:xfrm>
            <a:off x="3869268" y="864108"/>
            <a:ext cx="6242295" cy="3739790"/>
          </a:xfrm>
        </p:spPr>
        <p:txBody>
          <a:bodyPr>
            <a:normAutofit lnSpcReduction="10000"/>
          </a:bodyPr>
          <a:lstStyle/>
          <a:p>
            <a:r>
              <a:rPr lang="en-IN" b="1" dirty="0"/>
              <a:t>Opponent Process Theory:</a:t>
            </a:r>
          </a:p>
          <a:p>
            <a:r>
              <a:rPr lang="en-US" dirty="0"/>
              <a:t>Opponent process theory is a psychological and neurological model that explains how we perceive colors, emotions, and other phenomena by processing signals from different types of receptors in an antagonistic manner. This means that the activation of one type of receptor inhibits the activation of another type of receptor, creating a contrast effect. For example, when we see red, the receptors that are sensitive to red wavelengths are excited, while the receptors that are sensitive to green wavelengths are suppressed. This creates an opponent process between red and green, which are complementary colors.</a:t>
            </a:r>
            <a:endParaRPr lang="en-IN" dirty="0"/>
          </a:p>
          <a:p>
            <a:pPr marL="0" indent="0">
              <a:buNone/>
            </a:pPr>
            <a:endParaRPr lang="en-IN" dirty="0"/>
          </a:p>
        </p:txBody>
      </p:sp>
      <p:pic>
        <p:nvPicPr>
          <p:cNvPr id="5" name="Picture 4">
            <a:extLst>
              <a:ext uri="{FF2B5EF4-FFF2-40B4-BE49-F238E27FC236}">
                <a16:creationId xmlns:a16="http://schemas.microsoft.com/office/drawing/2014/main" id="{A410BC52-449A-F146-2020-E76DE02D3597}"/>
              </a:ext>
            </a:extLst>
          </p:cNvPr>
          <p:cNvPicPr>
            <a:picLocks noChangeAspect="1"/>
          </p:cNvPicPr>
          <p:nvPr/>
        </p:nvPicPr>
        <p:blipFill>
          <a:blip r:embed="rId3"/>
          <a:stretch>
            <a:fillRect/>
          </a:stretch>
        </p:blipFill>
        <p:spPr>
          <a:xfrm>
            <a:off x="4423881" y="4306943"/>
            <a:ext cx="3656863" cy="2178162"/>
          </a:xfrm>
          <a:prstGeom prst="rect">
            <a:avLst/>
          </a:prstGeom>
        </p:spPr>
      </p:pic>
    </p:spTree>
    <p:extLst>
      <p:ext uri="{BB962C8B-B14F-4D97-AF65-F5344CB8AC3E}">
        <p14:creationId xmlns:p14="http://schemas.microsoft.com/office/powerpoint/2010/main" val="207286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4DA4-52A9-8CCD-F85F-6BCAB63EEF9A}"/>
              </a:ext>
            </a:extLst>
          </p:cNvPr>
          <p:cNvSpPr>
            <a:spLocks noGrp="1"/>
          </p:cNvSpPr>
          <p:nvPr>
            <p:ph type="title"/>
          </p:nvPr>
        </p:nvSpPr>
        <p:spPr/>
        <p:txBody>
          <a:bodyPr/>
          <a:lstStyle/>
          <a:p>
            <a:r>
              <a:rPr lang="en-IN" dirty="0"/>
              <a:t>Statistics on colour blindness.	</a:t>
            </a:r>
          </a:p>
        </p:txBody>
      </p:sp>
      <p:pic>
        <p:nvPicPr>
          <p:cNvPr id="7" name="Picture 6">
            <a:extLst>
              <a:ext uri="{FF2B5EF4-FFF2-40B4-BE49-F238E27FC236}">
                <a16:creationId xmlns:a16="http://schemas.microsoft.com/office/drawing/2014/main" id="{1FF8E7F1-9FD1-46FC-366C-93E13C45AC2F}"/>
              </a:ext>
            </a:extLst>
          </p:cNvPr>
          <p:cNvPicPr>
            <a:picLocks noChangeAspect="1"/>
          </p:cNvPicPr>
          <p:nvPr/>
        </p:nvPicPr>
        <p:blipFill>
          <a:blip r:embed="rId2"/>
          <a:stretch>
            <a:fillRect/>
          </a:stretch>
        </p:blipFill>
        <p:spPr>
          <a:xfrm>
            <a:off x="3425437" y="1474184"/>
            <a:ext cx="8385056" cy="3900487"/>
          </a:xfrm>
          <a:prstGeom prst="rect">
            <a:avLst/>
          </a:prstGeom>
        </p:spPr>
      </p:pic>
    </p:spTree>
    <p:extLst>
      <p:ext uri="{BB962C8B-B14F-4D97-AF65-F5344CB8AC3E}">
        <p14:creationId xmlns:p14="http://schemas.microsoft.com/office/powerpoint/2010/main" val="443491626"/>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320</TotalTime>
  <Words>2119</Words>
  <Application>Microsoft Office PowerPoint</Application>
  <PresentationFormat>Widescreen</PresentationFormat>
  <Paragraphs>157</Paragraphs>
  <Slides>23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 Display</vt:lpstr>
      <vt:lpstr>Arial</vt:lpstr>
      <vt:lpstr>Calibri</vt:lpstr>
      <vt:lpstr>Corbel</vt:lpstr>
      <vt:lpstr>Söhne</vt:lpstr>
      <vt:lpstr>Wingdings 2</vt:lpstr>
      <vt:lpstr>Frame</vt:lpstr>
      <vt:lpstr>PowerPoint Presentation</vt:lpstr>
      <vt:lpstr>Introduction and Basic Understanding </vt:lpstr>
      <vt:lpstr>Types and Causes </vt:lpstr>
      <vt:lpstr>How colour blind people sees the world</vt:lpstr>
      <vt:lpstr>Ishihara Test </vt:lpstr>
      <vt:lpstr>Anomaloscope</vt:lpstr>
      <vt:lpstr>Farnsworth Lantern Test</vt:lpstr>
      <vt:lpstr>Opponent Process Theory</vt:lpstr>
      <vt:lpstr>Statistics on colour blindness. </vt:lpstr>
      <vt:lpstr>Statistics on colour blindness. </vt:lpstr>
      <vt:lpstr>Assistive Tech for colour blindness  Hardware Solutions </vt:lpstr>
      <vt:lpstr>Software Solutions</vt:lpstr>
      <vt:lpstr>Mobile Apps</vt:lpstr>
      <vt:lpstr>VR/AR Technology for Colour Blindness Notable Papers</vt:lpstr>
      <vt:lpstr>Project proposed Solution</vt:lpstr>
      <vt:lpstr>Retinal Display</vt:lpstr>
      <vt:lpstr>Working of Retinal Display</vt:lpstr>
      <vt:lpstr>Advantages</vt:lpstr>
      <vt:lpstr>Form Factor Advantage</vt:lpstr>
      <vt:lpstr>Working of VRD</vt:lpstr>
      <vt:lpstr>Challenges VRD</vt:lpstr>
      <vt:lpstr>Proposed solution to 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DEBDIP BANDYOPADHYAY</dc:creator>
  <cp:lastModifiedBy>DEBDIP BANDYOPADHYAY</cp:lastModifiedBy>
  <cp:revision>1</cp:revision>
  <dcterms:created xsi:type="dcterms:W3CDTF">2023-09-20T08:13:05Z</dcterms:created>
  <dcterms:modified xsi:type="dcterms:W3CDTF">2023-09-20T13:39:23Z</dcterms:modified>
</cp:coreProperties>
</file>