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76" r:id="rId4"/>
    <p:sldId id="272" r:id="rId5"/>
    <p:sldId id="275" r:id="rId6"/>
    <p:sldId id="262" r:id="rId7"/>
    <p:sldId id="273" r:id="rId8"/>
    <p:sldId id="263" r:id="rId9"/>
    <p:sldId id="265" r:id="rId10"/>
    <p:sldId id="277" r:id="rId11"/>
    <p:sldId id="279" r:id="rId12"/>
    <p:sldId id="280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886" autoAdjust="0"/>
  </p:normalViewPr>
  <p:slideViewPr>
    <p:cSldViewPr>
      <p:cViewPr varScale="1">
        <p:scale>
          <a:sx n="82" d="100"/>
          <a:sy n="82" d="100"/>
        </p:scale>
        <p:origin x="874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11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11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860" y="836713"/>
            <a:ext cx="9845353" cy="2160239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Eras Medium ITC" panose="020B0602030504020804" pitchFamily="34" charset="0"/>
              </a:rPr>
              <a:t>World </a:t>
            </a:r>
            <a:br>
              <a:rPr lang="en-IN" b="1" dirty="0">
                <a:solidFill>
                  <a:schemeClr val="accent5">
                    <a:lumMod val="75000"/>
                  </a:schemeClr>
                </a:solidFill>
                <a:latin typeface="Eras Medium ITC" panose="020B0602030504020804" pitchFamily="34" charset="0"/>
              </a:rPr>
            </a:b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Eras Medium ITC" panose="020B0602030504020804" pitchFamily="34" charset="0"/>
              </a:rPr>
              <a:t>Economic</a:t>
            </a:r>
            <a:br>
              <a:rPr lang="en-IN" b="1" dirty="0">
                <a:solidFill>
                  <a:schemeClr val="accent5">
                    <a:lumMod val="75000"/>
                  </a:schemeClr>
                </a:solidFill>
                <a:latin typeface="Eras Medium ITC" panose="020B0602030504020804" pitchFamily="34" charset="0"/>
              </a:rPr>
            </a:b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Eras Medium ITC" panose="020B0602030504020804" pitchFamily="34" charset="0"/>
              </a:rPr>
              <a:t>Indicator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860" y="4502426"/>
            <a:ext cx="5380855" cy="151886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Eras Light ITC" panose="020B0402030504020804" pitchFamily="34" charset="0"/>
              </a:rPr>
              <a:t>How a country can attain sustainable growth ?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5D9332-DBF2-43E5-A952-B91EE55F9F1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Blank slide</a:t>
            </a:r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1126B104-CB27-29EA-49DD-E57AE128B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692696"/>
            <a:ext cx="8715076" cy="53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547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BB7CA37-77D4-A42A-38F0-007AAB816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476672"/>
            <a:ext cx="5400600" cy="33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09FD090-2358-9DC9-6DE8-E2D2E0252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2111964"/>
            <a:ext cx="5958927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01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DDD3EB8-796F-202F-6F72-5C5449AA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681540"/>
            <a:ext cx="8887270" cy="54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7985"/>
            <a:ext cx="9753600" cy="13255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 descr="A collection of circles in various sizes and patterns">
            <a:extLst>
              <a:ext uri="{FF2B5EF4-FFF2-40B4-BE49-F238E27FC236}">
                <a16:creationId xmlns:a16="http://schemas.microsoft.com/office/drawing/2014/main" id="{9C35DDC9-DC91-9ABB-D99A-BBF9433E8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7906" y="2681955"/>
            <a:ext cx="3981301" cy="3981301"/>
          </a:xfrm>
        </p:spPr>
      </p:pic>
      <p:pic>
        <p:nvPicPr>
          <p:cNvPr id="7" name="Graphic 6" descr="Earth globe: Americas with solid fill">
            <a:extLst>
              <a:ext uri="{FF2B5EF4-FFF2-40B4-BE49-F238E27FC236}">
                <a16:creationId xmlns:a16="http://schemas.microsoft.com/office/drawing/2014/main" id="{2D73641C-0309-23BE-06B9-CFBA56D89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2924" y="4077072"/>
            <a:ext cx="796260" cy="796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798B98-6839-10B9-CB55-D7C02AF3AFB5}"/>
              </a:ext>
            </a:extLst>
          </p:cNvPr>
          <p:cNvSpPr txBox="1"/>
          <p:nvPr/>
        </p:nvSpPr>
        <p:spPr>
          <a:xfrm flipH="1">
            <a:off x="849629" y="947114"/>
            <a:ext cx="10251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Eras Medium ITC" panose="020B0602030504020804" pitchFamily="34" charset="0"/>
              </a:rPr>
              <a:t>Business Problem </a:t>
            </a:r>
            <a:br>
              <a:rPr lang="en-US" sz="2400" b="1" dirty="0">
                <a:latin typeface="Eras Light ITC" panose="020B0402030504020804" pitchFamily="34" charset="0"/>
              </a:rPr>
            </a:br>
            <a:r>
              <a:rPr lang="en-US" sz="2400" b="1" dirty="0">
                <a:latin typeface="Eras Light ITC" panose="020B0402030504020804" pitchFamily="34" charset="0"/>
              </a:rPr>
              <a:t>How a country can attain sustainable growth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2A4BE-F221-B162-8CA9-D0D346A54ED1}"/>
              </a:ext>
            </a:extLst>
          </p:cNvPr>
          <p:cNvSpPr txBox="1"/>
          <p:nvPr/>
        </p:nvSpPr>
        <p:spPr>
          <a:xfrm>
            <a:off x="858418" y="2924944"/>
            <a:ext cx="7660077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Eras Medium ITC" panose="020B0602030504020804" pitchFamily="34" charset="0"/>
              </a:rPr>
              <a:t>Solution</a:t>
            </a:r>
          </a:p>
          <a:p>
            <a:pPr marL="0" indent="0" algn="l"/>
            <a:r>
              <a:rPr lang="en-US" sz="2400" b="1" dirty="0">
                <a:latin typeface="Eras Light ITC" panose="020B0402030504020804" pitchFamily="34" charset="0"/>
              </a:rPr>
              <a:t>The approach is to improve </a:t>
            </a:r>
            <a:r>
              <a:rPr lang="en-US" sz="2400" b="1" u="sng" dirty="0">
                <a:latin typeface="Eras Light ITC" panose="020B0402030504020804" pitchFamily="34" charset="0"/>
              </a:rPr>
              <a:t>GDP per capita</a:t>
            </a:r>
            <a:r>
              <a:rPr lang="en-US" sz="2400" b="1" dirty="0">
                <a:latin typeface="Eras Light ITC" panose="020B0402030504020804" pitchFamily="34" charset="0"/>
              </a:rPr>
              <a:t> which is GDP/ population by finding the factors that have: </a:t>
            </a:r>
          </a:p>
          <a:p>
            <a:pPr marL="0" indent="0" algn="l"/>
            <a:endParaRPr lang="en-US" sz="2400" b="1" dirty="0">
              <a:latin typeface="Eras Light ITC" panose="020B0402030504020804" pitchFamily="34" charset="0"/>
            </a:endParaRPr>
          </a:p>
          <a:p>
            <a:pPr algn="l"/>
            <a:r>
              <a:rPr lang="en-US" sz="2400" b="1" dirty="0">
                <a:latin typeface="Eras Light ITC" panose="020B0402030504020804" pitchFamily="34" charset="0"/>
              </a:rPr>
              <a:t>A strong </a:t>
            </a:r>
            <a:r>
              <a:rPr lang="en-US" sz="2400" b="1" u="sng" dirty="0">
                <a:latin typeface="Eras Light ITC" panose="020B0402030504020804" pitchFamily="34" charset="0"/>
              </a:rPr>
              <a:t>positive correlation</a:t>
            </a:r>
            <a:r>
              <a:rPr lang="en-US" sz="2400" b="1" dirty="0">
                <a:latin typeface="Eras Light ITC" panose="020B0402030504020804" pitchFamily="34" charset="0"/>
              </a:rPr>
              <a:t> with the GDP</a:t>
            </a:r>
          </a:p>
          <a:p>
            <a:pPr algn="l"/>
            <a:r>
              <a:rPr lang="en-US" sz="2400" b="1" dirty="0">
                <a:latin typeface="Eras Light ITC" panose="020B0402030504020804" pitchFamily="34" charset="0"/>
              </a:rPr>
              <a:t>A strong  </a:t>
            </a:r>
            <a:r>
              <a:rPr lang="en-US" sz="2400" b="1" u="sng" dirty="0">
                <a:latin typeface="Eras Light ITC" panose="020B0402030504020804" pitchFamily="34" charset="0"/>
              </a:rPr>
              <a:t>negative correlation</a:t>
            </a:r>
            <a:r>
              <a:rPr lang="en-US" sz="2400" b="1" dirty="0">
                <a:latin typeface="Eras Light ITC" panose="020B0402030504020804" pitchFamily="34" charset="0"/>
              </a:rPr>
              <a:t> with the Population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AA93-E3C0-D60B-603E-B9453B60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50106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1950-F7ED-A975-93D5-16F0281CB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68" y="404664"/>
            <a:ext cx="9753600" cy="504056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Eras Medium ITC" panose="020B0602030504020804" pitchFamily="34" charset="0"/>
              </a:rPr>
              <a:t>Data Used</a:t>
            </a:r>
          </a:p>
          <a:p>
            <a:pPr marL="45720" indent="0">
              <a:buNone/>
            </a:pPr>
            <a:endParaRPr lang="en-US" sz="3200" b="1" dirty="0">
              <a:solidFill>
                <a:schemeClr val="accent4">
                  <a:lumMod val="75000"/>
                </a:schemeClr>
              </a:solidFill>
              <a:latin typeface="Eras Medium ITC" panose="020B0602030504020804" pitchFamily="34" charset="0"/>
            </a:endParaRPr>
          </a:p>
          <a:p>
            <a:pPr marL="45720" indent="0">
              <a:buNone/>
            </a:pPr>
            <a:endParaRPr lang="en-IN" sz="3200" b="1" dirty="0">
              <a:solidFill>
                <a:schemeClr val="accent4">
                  <a:lumMod val="7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43059-7183-5063-142A-321F934A6D14}"/>
              </a:ext>
            </a:extLst>
          </p:cNvPr>
          <p:cNvSpPr txBox="1"/>
          <p:nvPr/>
        </p:nvSpPr>
        <p:spPr>
          <a:xfrm>
            <a:off x="405780" y="1286412"/>
            <a:ext cx="115212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Eras Medium ITC" panose="020B0602030504020804" pitchFamily="34" charset="0"/>
              </a:rPr>
              <a:t>The World Economic Indicator Dataset contains data of 12 years and encompasses diverse countries and regions spanning Africa, Asia, Europe, the Middle East, Oceania, and The Americas. Within this dataset, a comprehensive range of factors are presented, each potentially impacting on GDP per capita.</a:t>
            </a:r>
          </a:p>
          <a:p>
            <a:pPr>
              <a:lnSpc>
                <a:spcPct val="90000"/>
              </a:lnSpc>
            </a:pPr>
            <a:endParaRPr lang="en-US" dirty="0">
              <a:latin typeface="Eras Medium ITC" panose="020B06020305040208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Eras Medium ITC" panose="020B0602030504020804" pitchFamily="34" charset="0"/>
              </a:rPr>
              <a:t>Within this dataset is a collection of vital information, such as:</a:t>
            </a:r>
          </a:p>
          <a:p>
            <a:pPr>
              <a:lnSpc>
                <a:spcPct val="90000"/>
              </a:lnSpc>
            </a:pPr>
            <a:endParaRPr lang="en-US" dirty="0">
              <a:latin typeface="Eras Medium ITC" panose="020B06020305040208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Eras Medium ITC" panose="020B0602030504020804" pitchFamily="34" charset="0"/>
              </a:rPr>
              <a:t>1</a:t>
            </a:r>
            <a:r>
              <a:rPr lang="en-US" dirty="0">
                <a:highlight>
                  <a:srgbClr val="FFFF00"/>
                </a:highlight>
                <a:latin typeface="Eras Medium ITC" panose="020B0602030504020804" pitchFamily="34" charset="0"/>
              </a:rPr>
              <a:t>. Energy Usage:   </a:t>
            </a:r>
            <a:r>
              <a:rPr lang="en-US" dirty="0">
                <a:latin typeface="Eras Medium ITC" panose="020B0602030504020804" pitchFamily="34" charset="0"/>
              </a:rPr>
              <a:t>The utilization of energy resources within each country or region, which can substantially impact economic performance.</a:t>
            </a:r>
          </a:p>
          <a:p>
            <a:pPr>
              <a:lnSpc>
                <a:spcPct val="90000"/>
              </a:lnSpc>
            </a:pPr>
            <a:endParaRPr lang="en-US" dirty="0">
              <a:latin typeface="Eras Medium ITC" panose="020B06020305040208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Eras Medium ITC" panose="020B0602030504020804" pitchFamily="34" charset="0"/>
              </a:rPr>
              <a:t>2. </a:t>
            </a:r>
            <a:r>
              <a:rPr lang="en-US" dirty="0">
                <a:highlight>
                  <a:srgbClr val="FFFF00"/>
                </a:highlight>
                <a:latin typeface="Eras Medium ITC" panose="020B0602030504020804" pitchFamily="34" charset="0"/>
              </a:rPr>
              <a:t>Tourism:  </a:t>
            </a:r>
            <a:r>
              <a:rPr lang="en-US" dirty="0">
                <a:latin typeface="Eras Medium ITC" panose="020B0602030504020804" pitchFamily="34" charset="0"/>
              </a:rPr>
              <a:t>The influx of visitors and the associated activities can contribute to the overall economic output.</a:t>
            </a:r>
          </a:p>
          <a:p>
            <a:pPr>
              <a:lnSpc>
                <a:spcPct val="90000"/>
              </a:lnSpc>
            </a:pPr>
            <a:endParaRPr lang="en-US" dirty="0">
              <a:latin typeface="Eras Medium ITC" panose="020B06020305040208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Eras Medium ITC" panose="020B0602030504020804" pitchFamily="34" charset="0"/>
              </a:rPr>
              <a:t>3. </a:t>
            </a:r>
            <a:r>
              <a:rPr lang="en-US" dirty="0">
                <a:highlight>
                  <a:srgbClr val="FFFF00"/>
                </a:highlight>
                <a:latin typeface="Eras Medium ITC" panose="020B0602030504020804" pitchFamily="34" charset="0"/>
              </a:rPr>
              <a:t>Human Resource:  </a:t>
            </a:r>
            <a:r>
              <a:rPr lang="en-US" dirty="0">
                <a:latin typeface="Eras Medium ITC" panose="020B0602030504020804" pitchFamily="34" charset="0"/>
              </a:rPr>
              <a:t>Investigating factors like population demographics, education, and skills, which collectively shape the labor force's influence on the economic landscape.</a:t>
            </a:r>
          </a:p>
          <a:p>
            <a:pPr>
              <a:lnSpc>
                <a:spcPct val="90000"/>
              </a:lnSpc>
            </a:pPr>
            <a:endParaRPr lang="en-US" dirty="0">
              <a:latin typeface="Eras Medium ITC" panose="020B06020305040208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Eras Medium ITC" panose="020B0602030504020804" pitchFamily="34" charset="0"/>
              </a:rPr>
              <a:t>4. </a:t>
            </a:r>
            <a:r>
              <a:rPr lang="en-US" dirty="0">
                <a:highlight>
                  <a:srgbClr val="FFFF00"/>
                </a:highlight>
                <a:latin typeface="Eras Medium ITC" panose="020B0602030504020804" pitchFamily="34" charset="0"/>
              </a:rPr>
              <a:t>Business:  </a:t>
            </a:r>
            <a:r>
              <a:rPr lang="en-US" dirty="0">
                <a:latin typeface="Eras Medium ITC" panose="020B0602030504020804" pitchFamily="34" charset="0"/>
              </a:rPr>
              <a:t>The business aspect is explored, capturing indices such as ease of doing business, tax rates, and other factors that shape the entrepreneurial environment and consequently, the economic output.</a:t>
            </a:r>
          </a:p>
          <a:p>
            <a:pPr>
              <a:lnSpc>
                <a:spcPct val="90000"/>
              </a:lnSpc>
            </a:pPr>
            <a:endParaRPr lang="en-US" dirty="0">
              <a:latin typeface="Eras Medium ITC" panose="020B0602030504020804" pitchFamily="34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Eras Medium ITC" panose="020B06020305040208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Eras Medium ITC" panose="020B0602030504020804" pitchFamily="34" charset="0"/>
              </a:rPr>
              <a:t>This rich assortment of factors across the regions provides a comprehensive view of the dynamic interplay between these variables and their potential impact on GDP per capita.</a:t>
            </a:r>
            <a:endParaRPr lang="en-IN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53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4312" y="0"/>
            <a:ext cx="1800200" cy="346050"/>
          </a:xfrm>
        </p:spPr>
        <p:txBody>
          <a:bodyPr>
            <a:noAutofit/>
          </a:bodyPr>
          <a:lstStyle/>
          <a:p>
            <a:r>
              <a:rPr lang="en-US" sz="1200" b="1" dirty="0"/>
              <a:t>Executive summary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971249"/>
              </p:ext>
            </p:extLst>
          </p:nvPr>
        </p:nvGraphicFramePr>
        <p:xfrm>
          <a:off x="-1322412" y="4725144"/>
          <a:ext cx="1708447" cy="93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C7F7ED-56BE-4079-07E7-5A4F58480F20}"/>
              </a:ext>
            </a:extLst>
          </p:cNvPr>
          <p:cNvSpPr txBox="1"/>
          <p:nvPr/>
        </p:nvSpPr>
        <p:spPr>
          <a:xfrm>
            <a:off x="4438228" y="1799105"/>
            <a:ext cx="4571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D8BD7-97AB-A580-C6E1-A69B9452371D}"/>
              </a:ext>
            </a:extLst>
          </p:cNvPr>
          <p:cNvSpPr txBox="1"/>
          <p:nvPr/>
        </p:nvSpPr>
        <p:spPr>
          <a:xfrm>
            <a:off x="133063" y="700994"/>
            <a:ext cx="1142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Eras Medium ITC" panose="020B0602030504020804" pitchFamily="34" charset="0"/>
              </a:rPr>
              <a:t>Factors that have a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  <a:latin typeface="Eras Medium ITC" panose="020B0602030504020804" pitchFamily="34" charset="0"/>
              </a:rPr>
              <a:t>strong </a:t>
            </a:r>
            <a:r>
              <a:rPr lang="en-US" sz="2800" b="1" u="sng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  <a:latin typeface="Eras Medium ITC" panose="020B0602030504020804" pitchFamily="34" charset="0"/>
              </a:rPr>
              <a:t>positive correlation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  <a:latin typeface="Eras Medium ITC" panose="020B0602030504020804" pitchFamily="34" charset="0"/>
              </a:rPr>
              <a:t>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Eras Medium ITC" panose="020B0602030504020804" pitchFamily="34" charset="0"/>
              </a:rPr>
              <a:t>with the GDP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4166-C1AD-31A7-5634-D06564BA94E5}"/>
              </a:ext>
            </a:extLst>
          </p:cNvPr>
          <p:cNvSpPr txBox="1"/>
          <p:nvPr/>
        </p:nvSpPr>
        <p:spPr>
          <a:xfrm>
            <a:off x="117748" y="1579158"/>
            <a:ext cx="110172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Eras Light ITC" panose="020B0402030504020804" pitchFamily="34" charset="0"/>
              </a:rPr>
              <a:t>The relationship between </a:t>
            </a:r>
            <a:r>
              <a:rPr lang="en-US" sz="2000" b="1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Eras Light ITC" panose="020B0402030504020804" pitchFamily="34" charset="0"/>
              </a:rPr>
              <a:t>Energy </a:t>
            </a:r>
            <a:r>
              <a:rPr lang="en-US" sz="2000" b="1" dirty="0">
                <a:solidFill>
                  <a:srgbClr val="374151"/>
                </a:solidFill>
                <a:highlight>
                  <a:srgbClr val="C0C0C0"/>
                </a:highlight>
                <a:latin typeface="Eras Light ITC" panose="020B0402030504020804" pitchFamily="34" charset="0"/>
              </a:rPr>
              <a:t>U</a:t>
            </a:r>
            <a:r>
              <a:rPr lang="en-US" sz="2000" b="1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Eras Light ITC" panose="020B0402030504020804" pitchFamily="34" charset="0"/>
              </a:rPr>
              <a:t>sage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Eras Light ITC" panose="020B0402030504020804" pitchFamily="34" charset="0"/>
              </a:rPr>
              <a:t>and GDP exhibits the most pronounced correlation coefficient among all the listed factors. This signifies a robust and positive connection between these two variables.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374151"/>
              </a:solidFill>
              <a:effectLst/>
              <a:latin typeface="Eras Light ITC" panose="020B04020305040208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Eras Light ITC" panose="020B0402030504020804" pitchFamily="34" charset="0"/>
              </a:rPr>
              <a:t>CO2 Emissions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Eras Light ITC" panose="020B0402030504020804" pitchFamily="34" charset="0"/>
              </a:rPr>
              <a:t>display the second-highest correlation coefficient with GDP, implying that nations with greater economic productivity tend to generate increased CO2 emissions.</a:t>
            </a:r>
          </a:p>
          <a:p>
            <a:pPr algn="l"/>
            <a:endParaRPr lang="en-US" sz="2000" b="1" i="0" dirty="0">
              <a:solidFill>
                <a:srgbClr val="374151"/>
              </a:solidFill>
              <a:effectLst/>
              <a:latin typeface="Eras Light ITC" panose="020B04020305040208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Eras Light ITC" panose="020B0402030504020804" pitchFamily="34" charset="0"/>
              </a:rPr>
              <a:t>There exists a substantial positive correlation coefficient between </a:t>
            </a:r>
            <a:r>
              <a:rPr lang="en-US" sz="2000" b="1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Eras Light ITC" panose="020B0402030504020804" pitchFamily="34" charset="0"/>
              </a:rPr>
              <a:t>Inbound </a:t>
            </a:r>
            <a:r>
              <a:rPr lang="en-US" sz="2000" b="1" dirty="0">
                <a:solidFill>
                  <a:srgbClr val="374151"/>
                </a:solidFill>
                <a:highlight>
                  <a:srgbClr val="C0C0C0"/>
                </a:highlight>
                <a:latin typeface="Eras Light ITC" panose="020B0402030504020804" pitchFamily="34" charset="0"/>
              </a:rPr>
              <a:t>T</a:t>
            </a:r>
            <a:r>
              <a:rPr lang="en-US" sz="2000" b="1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Eras Light ITC" panose="020B0402030504020804" pitchFamily="34" charset="0"/>
              </a:rPr>
              <a:t>ourism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Eras Light ITC" panose="020B0402030504020804" pitchFamily="34" charset="0"/>
              </a:rPr>
              <a:t> and GDP. This implies that countries witnessing a higher influx of international tourists tend to enjoy elevated economic outputs.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374151"/>
              </a:solidFill>
              <a:effectLst/>
              <a:latin typeface="Eras Light ITC" panose="020B04020305040208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Eras Light ITC" panose="020B0402030504020804" pitchFamily="34" charset="0"/>
              </a:rPr>
              <a:t>Health exp/capita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Eras Light ITC" panose="020B0402030504020804" pitchFamily="34" charset="0"/>
              </a:rPr>
              <a:t>exhibit a stronger correlation coefficient with GDP compared to health expenditures as a percentage of GDP. This indicates that the monetary resources allocated per individual for healthcare serve as a more effective predictor of a nation's economic output than the proportion of GDP allocated towards healthcare.</a:t>
            </a:r>
          </a:p>
        </p:txBody>
      </p:sp>
      <p:pic>
        <p:nvPicPr>
          <p:cNvPr id="6" name="Content Placeholder 4" descr="A collection of circles in various sizes and patterns">
            <a:extLst>
              <a:ext uri="{FF2B5EF4-FFF2-40B4-BE49-F238E27FC236}">
                <a16:creationId xmlns:a16="http://schemas.microsoft.com/office/drawing/2014/main" id="{CBB64FF2-57E7-B3F4-7608-C990F6F36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8908" y="-1055054"/>
            <a:ext cx="2802208" cy="28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4312" y="0"/>
            <a:ext cx="1800200" cy="346050"/>
          </a:xfrm>
        </p:spPr>
        <p:txBody>
          <a:bodyPr>
            <a:noAutofit/>
          </a:bodyPr>
          <a:lstStyle/>
          <a:p>
            <a:r>
              <a:rPr lang="en-US" sz="1200" b="1" dirty="0"/>
              <a:t>Executive summary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</p:nvPr>
        </p:nvGraphicFramePr>
        <p:xfrm>
          <a:off x="-1322412" y="4725144"/>
          <a:ext cx="1708447" cy="93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C7F7ED-56BE-4079-07E7-5A4F58480F20}"/>
              </a:ext>
            </a:extLst>
          </p:cNvPr>
          <p:cNvSpPr txBox="1"/>
          <p:nvPr/>
        </p:nvSpPr>
        <p:spPr>
          <a:xfrm>
            <a:off x="4438228" y="1799105"/>
            <a:ext cx="4571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D8BD7-97AB-A580-C6E1-A69B9452371D}"/>
              </a:ext>
            </a:extLst>
          </p:cNvPr>
          <p:cNvSpPr txBox="1"/>
          <p:nvPr/>
        </p:nvSpPr>
        <p:spPr>
          <a:xfrm>
            <a:off x="179726" y="673532"/>
            <a:ext cx="1142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Eras Medium ITC" panose="020B0602030504020804" pitchFamily="34" charset="0"/>
              </a:rPr>
              <a:t>Other factors that have an impact on GDP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4166-C1AD-31A7-5634-D06564BA94E5}"/>
              </a:ext>
            </a:extLst>
          </p:cNvPr>
          <p:cNvSpPr txBox="1"/>
          <p:nvPr/>
        </p:nvSpPr>
        <p:spPr>
          <a:xfrm>
            <a:off x="117748" y="1700808"/>
            <a:ext cx="11017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Eras Medium ITC" panose="020B0602030504020804" pitchFamily="34" charset="0"/>
              </a:rPr>
              <a:t>Population Total and Population 65+ </a:t>
            </a:r>
            <a:r>
              <a:rPr lang="en-US" sz="2000" i="0" dirty="0">
                <a:solidFill>
                  <a:srgbClr val="374151"/>
                </a:solidFill>
                <a:effectLst/>
                <a:latin typeface="Eras Medium ITC" panose="020B0602030504020804" pitchFamily="34" charset="0"/>
              </a:rPr>
              <a:t>demonstrate a moderate positive correlation with GDP, implying that nations with larger overall populations and a higher proportion of elderly residents often experience greater economic outputs.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374151"/>
              </a:solidFill>
              <a:effectLst/>
              <a:latin typeface="Eras Medium ITC" panose="020B06020305040208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74151"/>
                </a:solidFill>
                <a:effectLst/>
                <a:latin typeface="Eras Medium ITC" panose="020B0602030504020804" pitchFamily="34" charset="0"/>
              </a:rPr>
              <a:t>On the other hand, Birth Rate, Infant Mortality Rate, Population 0-14, and Population 15-64 exhibit either negative or weak correlation coefficients with GDP. This suggests a limited or negative association with economic output.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374151"/>
              </a:solidFill>
              <a:effectLst/>
              <a:latin typeface="Eras Medium ITC" panose="020B06020305040208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74151"/>
                </a:solidFill>
                <a:effectLst/>
                <a:latin typeface="Eras Medium ITC" panose="020B0602030504020804" pitchFamily="34" charset="0"/>
              </a:rPr>
              <a:t>Lending Interest, Business Tax Rate, Days to Start Business, Ease of Business, and Mobile Phone Usage showcase low correlation coefficients with GDP, indicating a weak or marginal relationship with economic output.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374151"/>
              </a:solidFill>
              <a:effectLst/>
              <a:latin typeface="Eras Medium ITC" panose="020B06020305040208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Eras Medium ITC" panose="020B0602030504020804" pitchFamily="34" charset="0"/>
              </a:rPr>
              <a:t>Internet Usage </a:t>
            </a:r>
            <a:r>
              <a:rPr lang="en-US" sz="2000" i="0" dirty="0">
                <a:solidFill>
                  <a:srgbClr val="374151"/>
                </a:solidFill>
                <a:effectLst/>
                <a:latin typeface="Eras Medium ITC" panose="020B0602030504020804" pitchFamily="34" charset="0"/>
              </a:rPr>
              <a:t>displays a moderate positive correlation coefficient with GDP, indicating that countries with elevated levels of internet usage typically boast higher economic outputs</a:t>
            </a:r>
          </a:p>
        </p:txBody>
      </p:sp>
      <p:pic>
        <p:nvPicPr>
          <p:cNvPr id="6" name="Content Placeholder 4" descr="A collection of circles in various sizes and patterns">
            <a:extLst>
              <a:ext uri="{FF2B5EF4-FFF2-40B4-BE49-F238E27FC236}">
                <a16:creationId xmlns:a16="http://schemas.microsoft.com/office/drawing/2014/main" id="{611F6362-A8FA-23C6-965E-31BAB8092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149743">
            <a:off x="10402238" y="-1440535"/>
            <a:ext cx="3573171" cy="35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67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81534"/>
            <a:ext cx="9753599" cy="411162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/>
              <a:t>Detailed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8535-7B31-49A9-7F02-B2DBBDCBB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9" y="1922107"/>
            <a:ext cx="4708734" cy="43434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22F39F-ED16-E8DE-E680-626000A6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29706"/>
              </p:ext>
            </p:extLst>
          </p:nvPr>
        </p:nvGraphicFramePr>
        <p:xfrm>
          <a:off x="1701924" y="836712"/>
          <a:ext cx="8640960" cy="5019965"/>
        </p:xfrm>
        <a:graphic>
          <a:graphicData uri="http://schemas.openxmlformats.org/drawingml/2006/table">
            <a:tbl>
              <a:tblPr/>
              <a:tblGrid>
                <a:gridCol w="1668456">
                  <a:extLst>
                    <a:ext uri="{9D8B030D-6E8A-4147-A177-3AD203B41FA5}">
                      <a16:colId xmlns:a16="http://schemas.microsoft.com/office/drawing/2014/main" val="1344135588"/>
                    </a:ext>
                  </a:extLst>
                </a:gridCol>
                <a:gridCol w="1977431">
                  <a:extLst>
                    <a:ext uri="{9D8B030D-6E8A-4147-A177-3AD203B41FA5}">
                      <a16:colId xmlns:a16="http://schemas.microsoft.com/office/drawing/2014/main" val="3660340662"/>
                    </a:ext>
                  </a:extLst>
                </a:gridCol>
                <a:gridCol w="2276106">
                  <a:extLst>
                    <a:ext uri="{9D8B030D-6E8A-4147-A177-3AD203B41FA5}">
                      <a16:colId xmlns:a16="http://schemas.microsoft.com/office/drawing/2014/main" val="2883989240"/>
                    </a:ext>
                  </a:extLst>
                </a:gridCol>
                <a:gridCol w="2718967">
                  <a:extLst>
                    <a:ext uri="{9D8B030D-6E8A-4147-A177-3AD203B41FA5}">
                      <a16:colId xmlns:a16="http://schemas.microsoft.com/office/drawing/2014/main" val="1281832000"/>
                    </a:ext>
                  </a:extLst>
                </a:gridCol>
              </a:tblGrid>
              <a:tr h="279101">
                <a:tc>
                  <a:txBody>
                    <a:bodyPr/>
                    <a:lstStyle/>
                    <a:p>
                      <a:pPr rtl="0" fontAlgn="ctr"/>
                      <a:endParaRPr lang="en-IN" sz="1050" dirty="0">
                        <a:effectLst/>
                      </a:endParaRPr>
                    </a:p>
                  </a:txBody>
                  <a:tcPr marL="11272" marR="11272" marT="7515" marB="7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</a:rPr>
                        <a:t>Factors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Correlation with GDP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</a:rPr>
                        <a:t>Correlation with Population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78903"/>
                  </a:ext>
                </a:extLst>
              </a:tr>
              <a:tr h="201877">
                <a:tc>
                  <a:txBody>
                    <a:bodyPr/>
                    <a:lstStyle/>
                    <a:p>
                      <a:pPr rtl="0" fontAlgn="ctr"/>
                      <a:endParaRPr lang="en-IN" sz="1050">
                        <a:effectLst/>
                      </a:endParaRPr>
                    </a:p>
                  </a:txBody>
                  <a:tcPr marL="11272" marR="11272" marT="7515" marB="7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50">
                        <a:effectLst/>
                      </a:endParaRP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50" dirty="0">
                        <a:effectLst/>
                      </a:endParaRP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50">
                        <a:effectLst/>
                      </a:endParaRP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22115"/>
                  </a:ext>
                </a:extLst>
              </a:tr>
              <a:tr h="23910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1200" b="1" dirty="0">
                          <a:solidFill>
                            <a:srgbClr val="FFFFFF"/>
                          </a:solidFill>
                          <a:effectLst/>
                        </a:rPr>
                        <a:t>GDP</a:t>
                      </a:r>
                    </a:p>
                  </a:txBody>
                  <a:tcPr marL="11272" marR="11272" marT="7515" marB="7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</a:rPr>
                        <a:t>Health Exp / GDP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0.3015249179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0.008820746366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10975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</a:rPr>
                        <a:t>Health Exp/Capita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0.4513468859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0.008410515444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60548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</a:rPr>
                        <a:t>Lending Interest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-0.05888452674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0.007037956295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43275"/>
                  </a:ext>
                </a:extLst>
              </a:tr>
              <a:tr h="20290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200" b="1">
                          <a:solidFill>
                            <a:srgbClr val="FFFFFF"/>
                          </a:solidFill>
                          <a:effectLst/>
                        </a:rPr>
                        <a:t>ENERGY</a:t>
                      </a:r>
                    </a:p>
                  </a:txBody>
                  <a:tcPr marL="11272" marR="11272" marT="7515" marB="7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</a:rPr>
                        <a:t>Energy Usage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0.8288552336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0.6533879594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68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07003"/>
                  </a:ext>
                </a:extLst>
              </a:tr>
              <a:tr h="2029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</a:rPr>
                        <a:t>CO2 Emissions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0.7421813119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0.6601708246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131926"/>
                  </a:ext>
                </a:extLst>
              </a:tr>
              <a:tr h="202906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IN" sz="1200" b="1">
                          <a:solidFill>
                            <a:srgbClr val="FFFFFF"/>
                          </a:solidFill>
                          <a:effectLst/>
                        </a:rPr>
                        <a:t>HUMAN </a:t>
                      </a:r>
                      <a:br>
                        <a:rPr lang="en-IN" sz="1200" b="1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IN" sz="1200" b="1">
                          <a:solidFill>
                            <a:srgbClr val="FFFFFF"/>
                          </a:solidFill>
                          <a:effectLst/>
                        </a:rPr>
                        <a:t>RESOURCES</a:t>
                      </a:r>
                    </a:p>
                  </a:txBody>
                  <a:tcPr marL="11272" marR="11272" marT="7515" marB="7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</a:rPr>
                        <a:t>Birth Rate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-0.15440759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-0.03317292417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40107"/>
                  </a:ext>
                </a:extLst>
              </a:tr>
              <a:tr h="2029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</a:rPr>
                        <a:t>Infant Mortality Rate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-0.1462833251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0.03133024953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629170"/>
                  </a:ext>
                </a:extLst>
              </a:tr>
              <a:tr h="2029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</a:rPr>
                        <a:t>Life Expectancy Female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 dirty="0">
                          <a:effectLst/>
                        </a:rPr>
                        <a:t>0.1480584792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0.0528316649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731111"/>
                  </a:ext>
                </a:extLst>
              </a:tr>
              <a:tr h="2029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</a:rPr>
                        <a:t>Life Expectancy Male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 dirty="0">
                          <a:effectLst/>
                        </a:rPr>
                        <a:t>0.1499396537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0.06228391092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182479"/>
                  </a:ext>
                </a:extLst>
              </a:tr>
              <a:tr h="2029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Population 0-14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 dirty="0">
                          <a:effectLst/>
                        </a:rPr>
                        <a:t>-0.1348482207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0.0001482861977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80632"/>
                  </a:ext>
                </a:extLst>
              </a:tr>
              <a:tr h="2029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</a:rPr>
                        <a:t>Population 15-64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 dirty="0">
                          <a:effectLst/>
                        </a:rPr>
                        <a:t>0.1183047111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0.1035152422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473191"/>
                  </a:ext>
                </a:extLst>
              </a:tr>
              <a:tr h="2029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Population 65+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 dirty="0">
                          <a:effectLst/>
                        </a:rPr>
                        <a:t>0.2775645314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0.03206309061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59611"/>
                  </a:ext>
                </a:extLst>
              </a:tr>
              <a:tr h="2029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Population Total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 dirty="0">
                          <a:effectLst/>
                        </a:rPr>
                        <a:t>0.3798868354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989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N/A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6249398"/>
                  </a:ext>
                </a:extLst>
              </a:tr>
              <a:tr h="2029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</a:rPr>
                        <a:t>Population Urban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 dirty="0">
                          <a:effectLst/>
                        </a:rPr>
                        <a:t>0.1664623032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 dirty="0">
                          <a:effectLst/>
                        </a:rPr>
                        <a:t>-0.06078463614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08785"/>
                  </a:ext>
                </a:extLst>
              </a:tr>
              <a:tr h="20290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200" b="1">
                          <a:solidFill>
                            <a:srgbClr val="FFFFFF"/>
                          </a:solidFill>
                          <a:effectLst/>
                        </a:rPr>
                        <a:t>TOURISM</a:t>
                      </a:r>
                    </a:p>
                  </a:txBody>
                  <a:tcPr marL="11272" marR="11272" marT="7515" marB="7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Tourism Outbound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0.8745068426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 dirty="0">
                          <a:effectLst/>
                        </a:rPr>
                        <a:t>0.3042371085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A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450289"/>
                  </a:ext>
                </a:extLst>
              </a:tr>
              <a:tr h="2029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</a:rPr>
                        <a:t>Tourism Inbound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0.5366005793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 dirty="0">
                          <a:effectLst/>
                        </a:rPr>
                        <a:t>0.2760655761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53177"/>
                  </a:ext>
                </a:extLst>
              </a:tr>
              <a:tr h="202906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IN" sz="1200" b="1">
                          <a:solidFill>
                            <a:srgbClr val="FFFFFF"/>
                          </a:solidFill>
                          <a:effectLst/>
                        </a:rPr>
                        <a:t>BUSINESS</a:t>
                      </a:r>
                    </a:p>
                  </a:txBody>
                  <a:tcPr marL="11272" marR="11272" marT="7515" marB="7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Business Tax Rate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0.05365346421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 dirty="0">
                          <a:effectLst/>
                        </a:rPr>
                        <a:t>0.06668135728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599067"/>
                  </a:ext>
                </a:extLst>
              </a:tr>
              <a:tr h="2074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</a:rPr>
                        <a:t>Days to Start Business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-0.03374512587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 dirty="0">
                          <a:effectLst/>
                        </a:rPr>
                        <a:t>0.02761225579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936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</a:rPr>
                        <a:t>Ease of Business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-0.01105172223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 dirty="0">
                          <a:effectLst/>
                        </a:rPr>
                        <a:t>0.01563522448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593156"/>
                  </a:ext>
                </a:extLst>
              </a:tr>
              <a:tr h="2029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</a:rPr>
                        <a:t>Hours to do Tax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0.06423362333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 dirty="0">
                          <a:effectLst/>
                        </a:rPr>
                        <a:t>0.1232159421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818450"/>
                  </a:ext>
                </a:extLst>
              </a:tr>
              <a:tr h="2029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</a:rPr>
                        <a:t>Internet Usage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0.268267806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 dirty="0">
                          <a:effectLst/>
                        </a:rPr>
                        <a:t>-0.03065886324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272149"/>
                  </a:ext>
                </a:extLst>
              </a:tr>
              <a:tr h="744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</a:rPr>
                        <a:t>Mobile Phone Usage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>
                          <a:effectLst/>
                        </a:rPr>
                        <a:t>0.1321793019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50" dirty="0">
                          <a:effectLst/>
                        </a:rPr>
                        <a:t>-0.04017416143</a:t>
                      </a:r>
                    </a:p>
                  </a:txBody>
                  <a:tcPr marL="11272" marR="11272" marT="7515" marB="75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225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AC115-D9C2-E96B-A620-3556B6A2A9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90D560-E897-A9F8-FAD6-6ACB2072D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09028"/>
              </p:ext>
            </p:extLst>
          </p:nvPr>
        </p:nvGraphicFramePr>
        <p:xfrm>
          <a:off x="477788" y="274639"/>
          <a:ext cx="11089232" cy="2410384"/>
        </p:xfrm>
        <a:graphic>
          <a:graphicData uri="http://schemas.openxmlformats.org/drawingml/2006/table">
            <a:tbl>
              <a:tblPr/>
              <a:tblGrid>
                <a:gridCol w="1519073">
                  <a:extLst>
                    <a:ext uri="{9D8B030D-6E8A-4147-A177-3AD203B41FA5}">
                      <a16:colId xmlns:a16="http://schemas.microsoft.com/office/drawing/2014/main" val="3291584412"/>
                    </a:ext>
                  </a:extLst>
                </a:gridCol>
                <a:gridCol w="3645775">
                  <a:extLst>
                    <a:ext uri="{9D8B030D-6E8A-4147-A177-3AD203B41FA5}">
                      <a16:colId xmlns:a16="http://schemas.microsoft.com/office/drawing/2014/main" val="2014208567"/>
                    </a:ext>
                  </a:extLst>
                </a:gridCol>
                <a:gridCol w="3190053">
                  <a:extLst>
                    <a:ext uri="{9D8B030D-6E8A-4147-A177-3AD203B41FA5}">
                      <a16:colId xmlns:a16="http://schemas.microsoft.com/office/drawing/2014/main" val="2351449803"/>
                    </a:ext>
                  </a:extLst>
                </a:gridCol>
                <a:gridCol w="2734331">
                  <a:extLst>
                    <a:ext uri="{9D8B030D-6E8A-4147-A177-3AD203B41FA5}">
                      <a16:colId xmlns:a16="http://schemas.microsoft.com/office/drawing/2014/main" val="3019752170"/>
                    </a:ext>
                  </a:extLst>
                </a:gridCol>
              </a:tblGrid>
              <a:tr h="4457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i="1">
                          <a:effectLst/>
                        </a:rPr>
                        <a:t>Region</a:t>
                      </a:r>
                    </a:p>
                  </a:txBody>
                  <a:tcPr marL="20233" marR="20233" marT="13489" marB="13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</a:rPr>
                        <a:t>AVERAGE of GDP (If missing)</a:t>
                      </a:r>
                    </a:p>
                  </a:txBody>
                  <a:tcPr marL="20233" marR="20233" marT="13489" marB="13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</a:rPr>
                        <a:t>AVERAGE of Population</a:t>
                      </a:r>
                      <a:br>
                        <a:rPr lang="en-IN" sz="160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</a:rPr>
                        <a:t>Total</a:t>
                      </a:r>
                    </a:p>
                  </a:txBody>
                  <a:tcPr marL="20233" marR="20233" marT="13489" marB="13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</a:rPr>
                        <a:t>AVERAGE of GDP/ Capita</a:t>
                      </a:r>
                    </a:p>
                  </a:txBody>
                  <a:tcPr marL="20233" marR="20233" marT="13489" marB="134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9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809286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Africa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23302954884</a:t>
                      </a:r>
                    </a:p>
                  </a:txBody>
                  <a:tcPr marL="20233" marR="20233" marT="13489" marB="13489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17665922.03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>
                      <a:noFill/>
                    </a:lnR>
                    <a:lnT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1838.251255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>
                      <a:noFill/>
                    </a:lnR>
                    <a:lnT w="22860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108998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Asia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360720369027</a:t>
                      </a:r>
                    </a:p>
                  </a:txBody>
                  <a:tcPr marL="20233" marR="20233" marT="13489" marB="13489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108212254.3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6812.676121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58935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Europe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345180690163</a:t>
                      </a:r>
                    </a:p>
                  </a:txBody>
                  <a:tcPr marL="20233" marR="20233" marT="13489" marB="13489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16701733.42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25670.47596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67502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Middle East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110653042490</a:t>
                      </a:r>
                    </a:p>
                  </a:txBody>
                  <a:tcPr marL="20233" marR="20233" marT="13489" marB="13489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14852352.28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17247.22948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556512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Oceania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62657445766</a:t>
                      </a:r>
                    </a:p>
                  </a:txBody>
                  <a:tcPr marL="20233" marR="20233" marT="13489" marB="13489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2265297.908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5793.693971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75772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The Americas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86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413004047861</a:t>
                      </a:r>
                    </a:p>
                  </a:txBody>
                  <a:tcPr marL="20233" marR="20233" marT="13489" marB="13489"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286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20426273.35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9745.528932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76168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1">
                          <a:effectLst/>
                        </a:rPr>
                        <a:t>Grand Total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>
                      <a:noFill/>
                    </a:lnR>
                    <a:lnT w="2286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1">
                          <a:effectLst/>
                        </a:rPr>
                        <a:t>244535032021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>
                      <a:noFill/>
                    </a:lnR>
                    <a:lnT w="2286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1">
                          <a:effectLst/>
                        </a:rPr>
                        <a:t>31608742.96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>
                      <a:noFill/>
                    </a:lnR>
                    <a:lnT w="2286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1" dirty="0">
                          <a:effectLst/>
                        </a:rPr>
                        <a:t>11116.73341</a:t>
                      </a:r>
                    </a:p>
                  </a:txBody>
                  <a:tcPr marL="20233" marR="20233" marT="13489" marB="13489" anchor="b">
                    <a:lnL>
                      <a:noFill/>
                    </a:lnL>
                    <a:lnR>
                      <a:noFill/>
                    </a:lnR>
                    <a:lnT w="2286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E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373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B0D8316-D6E5-D1A3-614F-113B23AD3FA4}"/>
              </a:ext>
            </a:extLst>
          </p:cNvPr>
          <p:cNvSpPr txBox="1"/>
          <p:nvPr/>
        </p:nvSpPr>
        <p:spPr>
          <a:xfrm>
            <a:off x="477789" y="3115723"/>
            <a:ext cx="110892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Eras Medium ITC" panose="020B0602030504020804" pitchFamily="34" charset="0"/>
              </a:rPr>
              <a:t>The region of </a:t>
            </a:r>
            <a:r>
              <a:rPr lang="en-IN" dirty="0">
                <a:highlight>
                  <a:srgbClr val="FFFF00"/>
                </a:highlight>
                <a:latin typeface="Eras Medium ITC" panose="020B0602030504020804" pitchFamily="34" charset="0"/>
              </a:rPr>
              <a:t>The Americas </a:t>
            </a:r>
            <a:r>
              <a:rPr lang="en-IN" dirty="0">
                <a:latin typeface="Eras Medium ITC" panose="020B0602030504020804" pitchFamily="34" charset="0"/>
              </a:rPr>
              <a:t>displays the most elevated mean GDP per capita compared to all the listed regions, signifying a superior quality of life within this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Eras Medium ITC" panose="020B06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  <a:latin typeface="Eras Medium ITC" panose="020B0602030504020804" pitchFamily="34" charset="0"/>
              </a:rPr>
              <a:t>Europe</a:t>
            </a:r>
            <a:r>
              <a:rPr lang="en-IN" dirty="0">
                <a:latin typeface="Eras Medium ITC" panose="020B0602030504020804" pitchFamily="34" charset="0"/>
              </a:rPr>
              <a:t> has the second highest GDP across all the regions listed, </a:t>
            </a:r>
            <a:r>
              <a:rPr lang="en-IN" dirty="0" err="1">
                <a:latin typeface="Eras Medium ITC" panose="020B0602030504020804" pitchFamily="34" charset="0"/>
              </a:rPr>
              <a:t>signaling</a:t>
            </a:r>
            <a:r>
              <a:rPr lang="en-IN" dirty="0">
                <a:latin typeface="Eras Medium ITC" panose="020B0602030504020804" pitchFamily="34" charset="0"/>
              </a:rPr>
              <a:t> a superior overall economic productivity in this particular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Eras Medium ITC" panose="020B06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Eras Medium ITC" panose="020B0602030504020804" pitchFamily="34" charset="0"/>
              </a:rPr>
              <a:t>In contrast, </a:t>
            </a:r>
            <a:r>
              <a:rPr lang="en-IN" dirty="0">
                <a:highlight>
                  <a:srgbClr val="FFFF00"/>
                </a:highlight>
                <a:latin typeface="Eras Medium ITC" panose="020B0602030504020804" pitchFamily="34" charset="0"/>
              </a:rPr>
              <a:t>Africa </a:t>
            </a:r>
            <a:r>
              <a:rPr lang="en-IN" dirty="0">
                <a:latin typeface="Eras Medium ITC" panose="020B0602030504020804" pitchFamily="34" charset="0"/>
              </a:rPr>
              <a:t>exhibits the least average GDP per capita among the regions listed, pointing to a comparatively lower standard of living within this geographic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Eras Medium ITC" panose="020B06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Eras Medium ITC" panose="020B0602030504020804" pitchFamily="34" charset="0"/>
              </a:rPr>
              <a:t>Even though Africa maintains a relatively lower GDP per capita, it boasts the highest population when compared to all the regions mentioned. This could potentially hint at future growth possibilities as the economy undergoes development.</a:t>
            </a:r>
          </a:p>
        </p:txBody>
      </p:sp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765588-77A0-0DE7-F3D9-6DDCDB61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95" y="535076"/>
            <a:ext cx="9361040" cy="578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7537" y="-110255"/>
            <a:ext cx="6967059" cy="1024654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0BAF6C-2B0F-56D7-7512-9E7A1A7B4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549720"/>
            <a:ext cx="9163784" cy="566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.potx" id="{67E1CE12-4E7F-4E00-8450-70E8A44C0BA6}" vid="{5B359CD9-B23F-44EB-BBF8-9808683E469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</TotalTime>
  <Words>876</Words>
  <Application>Microsoft Office PowerPoint</Application>
  <PresentationFormat>Custom</PresentationFormat>
  <Paragraphs>172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Eras Light ITC</vt:lpstr>
      <vt:lpstr>Eras Medium ITC</vt:lpstr>
      <vt:lpstr>World Presentation 16x9</vt:lpstr>
      <vt:lpstr>World  Economic Indicator</vt:lpstr>
      <vt:lpstr> </vt:lpstr>
      <vt:lpstr> </vt:lpstr>
      <vt:lpstr>Executive summary</vt:lpstr>
      <vt:lpstr>Executive summary</vt:lpstr>
      <vt:lpstr>Detailed analysis</vt:lpstr>
      <vt:lpstr> </vt:lpstr>
      <vt:lpstr> </vt:lpstr>
      <vt:lpstr>  </vt:lpstr>
      <vt:lpstr>Blank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 Economic Indicator</dc:title>
  <dc:creator>debdishaa98@outlook.com</dc:creator>
  <cp:lastModifiedBy>debdishaa98@outlook.com</cp:lastModifiedBy>
  <cp:revision>1</cp:revision>
  <dcterms:created xsi:type="dcterms:W3CDTF">2023-08-26T10:20:20Z</dcterms:created>
  <dcterms:modified xsi:type="dcterms:W3CDTF">2023-08-26T11:49:44Z</dcterms:modified>
</cp:coreProperties>
</file>