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81EDD-A5B1-481D-B274-A42C2FE67EE6}" type="datetimeFigureOut">
              <a:rPr lang="en-IN" smtClean="0"/>
              <a:t>07-12-2023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73F9-010B-422D-A5C4-EA94E4DD2775}" type="slidenum">
              <a:rPr lang="en-IN" smtClean="0"/>
              <a:t>‹#›</a:t>
            </a:fld>
            <a:endParaRPr lang="en-IN"/>
          </a:p>
        </p:txBody>
      </p:sp>
    </p:spTree>
    <p:extLst>
      <p:ext uri="{BB962C8B-B14F-4D97-AF65-F5344CB8AC3E}">
        <p14:creationId xmlns:p14="http://schemas.microsoft.com/office/powerpoint/2010/main" val="178813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6173F9-010B-422D-A5C4-EA94E4DD2775}" type="slidenum">
              <a:rPr lang="en-IN" smtClean="0"/>
              <a:t>4</a:t>
            </a:fld>
            <a:endParaRPr lang="en-IN"/>
          </a:p>
        </p:txBody>
      </p:sp>
    </p:spTree>
    <p:extLst>
      <p:ext uri="{BB962C8B-B14F-4D97-AF65-F5344CB8AC3E}">
        <p14:creationId xmlns:p14="http://schemas.microsoft.com/office/powerpoint/2010/main" val="391999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32558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CEB05C-0973-418F-9A6F-8E501A54D60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392959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391920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64071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411021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9092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1831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3789304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170782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29135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EB05C-0973-418F-9A6F-8E501A54D60A}" type="datetimeFigureOut">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63840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CEB05C-0973-418F-9A6F-8E501A54D60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406177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CEB05C-0973-418F-9A6F-8E501A54D60A}" type="datetimeFigureOut">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224347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CEB05C-0973-418F-9A6F-8E501A54D60A}" type="datetimeFigureOut">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297448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EB05C-0973-418F-9A6F-8E501A54D60A}" type="datetimeFigureOut">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4041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CEB05C-0973-418F-9A6F-8E501A54D60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263800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CEB05C-0973-418F-9A6F-8E501A54D60A}" type="datetimeFigureOut">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BBA0C-F20C-454B-AC77-C19D34A73B4F}" type="slidenum">
              <a:rPr lang="en-IN" smtClean="0"/>
              <a:t>‹#›</a:t>
            </a:fld>
            <a:endParaRPr lang="en-IN"/>
          </a:p>
        </p:txBody>
      </p:sp>
    </p:spTree>
    <p:extLst>
      <p:ext uri="{BB962C8B-B14F-4D97-AF65-F5344CB8AC3E}">
        <p14:creationId xmlns:p14="http://schemas.microsoft.com/office/powerpoint/2010/main" val="387600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CEB05C-0973-418F-9A6F-8E501A54D60A}" type="datetimeFigureOut">
              <a:rPr lang="en-IN" smtClean="0"/>
              <a:t>07-12-2023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0BBA0C-F20C-454B-AC77-C19D34A73B4F}" type="slidenum">
              <a:rPr lang="en-IN" smtClean="0"/>
              <a:t>‹#›</a:t>
            </a:fld>
            <a:endParaRPr lang="en-IN"/>
          </a:p>
        </p:txBody>
      </p:sp>
    </p:spTree>
    <p:extLst>
      <p:ext uri="{BB962C8B-B14F-4D97-AF65-F5344CB8AC3E}">
        <p14:creationId xmlns:p14="http://schemas.microsoft.com/office/powerpoint/2010/main" val="4074496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DD33-ABEC-B166-7F9C-D904D31078BD}"/>
              </a:ext>
            </a:extLst>
          </p:cNvPr>
          <p:cNvSpPr>
            <a:spLocks noGrp="1"/>
          </p:cNvSpPr>
          <p:nvPr>
            <p:ph type="ctrTitle"/>
          </p:nvPr>
        </p:nvSpPr>
        <p:spPr/>
        <p:txBody>
          <a:bodyPr>
            <a:normAutofit/>
          </a:bodyPr>
          <a:lstStyle/>
          <a:p>
            <a:r>
              <a:rPr lang="en-US" sz="4800" dirty="0"/>
              <a:t>Playwright Automation Tool</a:t>
            </a:r>
            <a:endParaRPr lang="en-IN" sz="4800" dirty="0"/>
          </a:p>
        </p:txBody>
      </p:sp>
      <p:sp>
        <p:nvSpPr>
          <p:cNvPr id="3" name="Subtitle 2">
            <a:extLst>
              <a:ext uri="{FF2B5EF4-FFF2-40B4-BE49-F238E27FC236}">
                <a16:creationId xmlns:a16="http://schemas.microsoft.com/office/drawing/2014/main" id="{FB35D5BE-7686-2CA6-028E-D68A2709D2D8}"/>
              </a:ext>
            </a:extLst>
          </p:cNvPr>
          <p:cNvSpPr>
            <a:spLocks noGrp="1"/>
          </p:cNvSpPr>
          <p:nvPr>
            <p:ph type="subTitle" idx="1"/>
          </p:nvPr>
        </p:nvSpPr>
        <p:spPr/>
        <p:txBody>
          <a:bodyPr/>
          <a:lstStyle/>
          <a:p>
            <a:r>
              <a:rPr lang="en-US" dirty="0"/>
              <a:t>Presented By –Debdutta Chatterjee</a:t>
            </a:r>
            <a:endParaRPr lang="en-IN" dirty="0"/>
          </a:p>
        </p:txBody>
      </p:sp>
      <p:pic>
        <p:nvPicPr>
          <p:cNvPr id="9" name="Picture 8">
            <a:extLst>
              <a:ext uri="{FF2B5EF4-FFF2-40B4-BE49-F238E27FC236}">
                <a16:creationId xmlns:a16="http://schemas.microsoft.com/office/drawing/2014/main" id="{8BED40E6-2455-BA80-38BF-A3DA8A04BAB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504671" y="1075797"/>
            <a:ext cx="4514850" cy="2409825"/>
          </a:xfrm>
          <a:prstGeom prst="rect">
            <a:avLst/>
          </a:prstGeom>
          <a:solidFill>
            <a:schemeClr val="accent1">
              <a:alpha val="0"/>
            </a:schemeClr>
          </a:solidFill>
        </p:spPr>
      </p:pic>
    </p:spTree>
    <p:extLst>
      <p:ext uri="{BB962C8B-B14F-4D97-AF65-F5344CB8AC3E}">
        <p14:creationId xmlns:p14="http://schemas.microsoft.com/office/powerpoint/2010/main" val="319385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p:txBody>
          <a:bodyPr/>
          <a:lstStyle/>
          <a:p>
            <a:r>
              <a:rPr lang="en-US" dirty="0"/>
              <a:t>Locators</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p:txBody>
          <a:bodyPr>
            <a:normAutofit fontScale="85000" lnSpcReduction="20000"/>
          </a:bodyPr>
          <a:lstStyle/>
          <a:p>
            <a:r>
              <a:rPr lang="en-US" dirty="0"/>
              <a:t>Built in locators</a:t>
            </a:r>
          </a:p>
          <a:p>
            <a:r>
              <a:rPr lang="en-US" dirty="0"/>
              <a:t>Locate element in shadow DOM</a:t>
            </a:r>
          </a:p>
          <a:p>
            <a:r>
              <a:rPr lang="en-US" dirty="0"/>
              <a:t>Locate using CSS or </a:t>
            </a:r>
            <a:r>
              <a:rPr lang="en-US" dirty="0" err="1"/>
              <a:t>Xpath</a:t>
            </a:r>
            <a:endParaRPr lang="en-US" dirty="0"/>
          </a:p>
          <a:p>
            <a:r>
              <a:rPr lang="en-US" dirty="0" err="1"/>
              <a:t>Loctae</a:t>
            </a:r>
            <a:r>
              <a:rPr lang="en-US" dirty="0"/>
              <a:t> by test, substring, exact string or </a:t>
            </a:r>
            <a:r>
              <a:rPr lang="en-US" dirty="0" err="1"/>
              <a:t>regexp</a:t>
            </a:r>
            <a:endParaRPr lang="en-US" dirty="0"/>
          </a:p>
          <a:p>
            <a:r>
              <a:rPr lang="en-US" dirty="0"/>
              <a:t>Support pseudo classes like :visible, :text &amp; more</a:t>
            </a:r>
          </a:p>
          <a:p>
            <a:r>
              <a:rPr lang="en-US" dirty="0"/>
              <a:t>Filtering locators</a:t>
            </a:r>
          </a:p>
          <a:p>
            <a:r>
              <a:rPr lang="en-US" dirty="0"/>
              <a:t>Selecting element based on layout – right, left, above</a:t>
            </a:r>
          </a:p>
          <a:p>
            <a:r>
              <a:rPr lang="en-IN" dirty="0"/>
              <a:t>Parent selector(..) Chaining selectors(&gt;&gt;)</a:t>
            </a:r>
          </a:p>
        </p:txBody>
      </p:sp>
    </p:spTree>
    <p:extLst>
      <p:ext uri="{BB962C8B-B14F-4D97-AF65-F5344CB8AC3E}">
        <p14:creationId xmlns:p14="http://schemas.microsoft.com/office/powerpoint/2010/main" val="166950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336827" y="154858"/>
            <a:ext cx="8810063" cy="661219"/>
          </a:xfrm>
        </p:spPr>
        <p:txBody>
          <a:bodyPr>
            <a:normAutofit fontScale="90000"/>
          </a:bodyPr>
          <a:lstStyle/>
          <a:p>
            <a:r>
              <a:rPr lang="en-US" dirty="0"/>
              <a:t>Trace Viewer</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248335" y="1064341"/>
            <a:ext cx="10018713" cy="3124201"/>
          </a:xfrm>
        </p:spPr>
        <p:txBody>
          <a:bodyPr/>
          <a:lstStyle/>
          <a:p>
            <a:r>
              <a:rPr lang="en-US" dirty="0"/>
              <a:t>GUI tool to view the traces of execution</a:t>
            </a:r>
          </a:p>
          <a:p>
            <a:r>
              <a:rPr lang="en-US" dirty="0"/>
              <a:t>Entire execution history is recorded in a storyline</a:t>
            </a:r>
          </a:p>
          <a:p>
            <a:r>
              <a:rPr lang="en-US" dirty="0"/>
              <a:t>Console, HTTP request, response, payload, status are captured</a:t>
            </a:r>
          </a:p>
          <a:p>
            <a:r>
              <a:rPr lang="en-US" dirty="0"/>
              <a:t>Helps in debugging and adding better evidences for bug reporting</a:t>
            </a:r>
            <a:endParaRPr lang="en-IN" dirty="0"/>
          </a:p>
        </p:txBody>
      </p:sp>
      <p:pic>
        <p:nvPicPr>
          <p:cNvPr id="5" name="Picture 4">
            <a:extLst>
              <a:ext uri="{FF2B5EF4-FFF2-40B4-BE49-F238E27FC236}">
                <a16:creationId xmlns:a16="http://schemas.microsoft.com/office/drawing/2014/main" id="{3A4F6380-1F25-5824-19CC-5F50F752890B}"/>
              </a:ext>
            </a:extLst>
          </p:cNvPr>
          <p:cNvPicPr>
            <a:picLocks noChangeAspect="1"/>
          </p:cNvPicPr>
          <p:nvPr/>
        </p:nvPicPr>
        <p:blipFill>
          <a:blip r:embed="rId2"/>
          <a:stretch>
            <a:fillRect/>
          </a:stretch>
        </p:blipFill>
        <p:spPr>
          <a:xfrm>
            <a:off x="1081548" y="3952567"/>
            <a:ext cx="4916129" cy="2478591"/>
          </a:xfrm>
          <a:prstGeom prst="rect">
            <a:avLst/>
          </a:prstGeom>
        </p:spPr>
      </p:pic>
      <p:pic>
        <p:nvPicPr>
          <p:cNvPr id="7" name="Picture 6">
            <a:extLst>
              <a:ext uri="{FF2B5EF4-FFF2-40B4-BE49-F238E27FC236}">
                <a16:creationId xmlns:a16="http://schemas.microsoft.com/office/drawing/2014/main" id="{5310A7A5-34AA-02E3-5FC9-90411AA0780D}"/>
              </a:ext>
            </a:extLst>
          </p:cNvPr>
          <p:cNvPicPr>
            <a:picLocks noChangeAspect="1"/>
          </p:cNvPicPr>
          <p:nvPr/>
        </p:nvPicPr>
        <p:blipFill>
          <a:blip r:embed="rId3"/>
          <a:stretch>
            <a:fillRect/>
          </a:stretch>
        </p:blipFill>
        <p:spPr>
          <a:xfrm>
            <a:off x="6439409" y="3952567"/>
            <a:ext cx="4827639" cy="2458374"/>
          </a:xfrm>
          <a:prstGeom prst="rect">
            <a:avLst/>
          </a:prstGeom>
        </p:spPr>
      </p:pic>
    </p:spTree>
    <p:extLst>
      <p:ext uri="{BB962C8B-B14F-4D97-AF65-F5344CB8AC3E}">
        <p14:creationId xmlns:p14="http://schemas.microsoft.com/office/powerpoint/2010/main" val="419369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430413" y="184355"/>
            <a:ext cx="9331173" cy="494071"/>
          </a:xfrm>
        </p:spPr>
        <p:txBody>
          <a:bodyPr>
            <a:normAutofit fontScale="90000"/>
          </a:bodyPr>
          <a:lstStyle/>
          <a:p>
            <a:r>
              <a:rPr lang="en-US" dirty="0"/>
              <a:t>Events</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297497" y="1093837"/>
            <a:ext cx="10018713" cy="3124201"/>
          </a:xfrm>
        </p:spPr>
        <p:txBody>
          <a:bodyPr>
            <a:normAutofit lnSpcReduction="10000"/>
          </a:bodyPr>
          <a:lstStyle/>
          <a:p>
            <a:r>
              <a:rPr lang="en-US" dirty="0"/>
              <a:t>Sometimes, events happen in random time &amp; instead of waiting for them , they need to be handled</a:t>
            </a:r>
          </a:p>
          <a:p>
            <a:r>
              <a:rPr lang="en-US" b="0" i="0" dirty="0">
                <a:solidFill>
                  <a:srgbClr val="1C1E21"/>
                </a:solidFill>
                <a:effectLst/>
                <a:latin typeface="system-ui"/>
              </a:rPr>
              <a:t>Playwright allows listening to various types of events happening on the web page, such as network requests, creation of child pages, dedicated workers etc. There are several ways to subscribe to such events such as waiting for events or adding or removing event listeners.</a:t>
            </a:r>
          </a:p>
          <a:p>
            <a:r>
              <a:rPr lang="en-US" dirty="0">
                <a:solidFill>
                  <a:srgbClr val="1C1E21"/>
                </a:solidFill>
                <a:latin typeface="system-ui"/>
              </a:rPr>
              <a:t>It is common requirement to wait for a particular event to complete, start etc.</a:t>
            </a:r>
            <a:r>
              <a:rPr lang="en-IN" dirty="0">
                <a:solidFill>
                  <a:srgbClr val="1C1E21"/>
                </a:solidFill>
                <a:latin typeface="system-ui"/>
              </a:rPr>
              <a:t> Those scenarios can be handled easily with playwright</a:t>
            </a:r>
          </a:p>
          <a:p>
            <a:endParaRPr lang="en-US" dirty="0">
              <a:solidFill>
                <a:srgbClr val="1C1E21"/>
              </a:solidFill>
              <a:latin typeface="system-ui"/>
            </a:endParaRPr>
          </a:p>
        </p:txBody>
      </p:sp>
      <p:pic>
        <p:nvPicPr>
          <p:cNvPr id="5" name="Picture 4">
            <a:extLst>
              <a:ext uri="{FF2B5EF4-FFF2-40B4-BE49-F238E27FC236}">
                <a16:creationId xmlns:a16="http://schemas.microsoft.com/office/drawing/2014/main" id="{EFB6F686-9ADB-1701-9662-10F74916B3D7}"/>
              </a:ext>
            </a:extLst>
          </p:cNvPr>
          <p:cNvPicPr>
            <a:picLocks noChangeAspect="1"/>
          </p:cNvPicPr>
          <p:nvPr/>
        </p:nvPicPr>
        <p:blipFill>
          <a:blip r:embed="rId2"/>
          <a:stretch>
            <a:fillRect/>
          </a:stretch>
        </p:blipFill>
        <p:spPr>
          <a:xfrm>
            <a:off x="1045340" y="4032659"/>
            <a:ext cx="5434118" cy="2778556"/>
          </a:xfrm>
          <a:prstGeom prst="rect">
            <a:avLst/>
          </a:prstGeom>
        </p:spPr>
      </p:pic>
      <p:pic>
        <p:nvPicPr>
          <p:cNvPr id="7" name="Picture 6">
            <a:extLst>
              <a:ext uri="{FF2B5EF4-FFF2-40B4-BE49-F238E27FC236}">
                <a16:creationId xmlns:a16="http://schemas.microsoft.com/office/drawing/2014/main" id="{D60901CD-6ACD-1B2E-08FF-12AB04A279F6}"/>
              </a:ext>
            </a:extLst>
          </p:cNvPr>
          <p:cNvPicPr>
            <a:picLocks noChangeAspect="1"/>
          </p:cNvPicPr>
          <p:nvPr/>
        </p:nvPicPr>
        <p:blipFill>
          <a:blip r:embed="rId3"/>
          <a:stretch>
            <a:fillRect/>
          </a:stretch>
        </p:blipFill>
        <p:spPr>
          <a:xfrm>
            <a:off x="6731615" y="4032659"/>
            <a:ext cx="5238084" cy="2709771"/>
          </a:xfrm>
          <a:prstGeom prst="rect">
            <a:avLst/>
          </a:prstGeom>
        </p:spPr>
      </p:pic>
    </p:spTree>
    <p:extLst>
      <p:ext uri="{BB962C8B-B14F-4D97-AF65-F5344CB8AC3E}">
        <p14:creationId xmlns:p14="http://schemas.microsoft.com/office/powerpoint/2010/main" val="276844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p:txBody>
          <a:bodyPr/>
          <a:lstStyle/>
          <a:p>
            <a:r>
              <a:rPr lang="en-US" dirty="0"/>
              <a:t>Isolation</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p:txBody>
          <a:bodyPr/>
          <a:lstStyle/>
          <a:p>
            <a:r>
              <a:rPr lang="en-US" dirty="0"/>
              <a:t>Playwright executes in isolated clean-slate environments called browser contexts (incognito like profiles)</a:t>
            </a:r>
          </a:p>
          <a:p>
            <a:r>
              <a:rPr lang="en-US" dirty="0"/>
              <a:t>Playwright can create multiple browser contexts within a single scenario. This is useful when you want to test multi-user functionality</a:t>
            </a:r>
          </a:p>
          <a:p>
            <a:r>
              <a:rPr lang="en-US" dirty="0"/>
              <a:t>Contexts can be customized to start with additional plugins/extensions/profiles (similar to chrome options)</a:t>
            </a:r>
            <a:endParaRPr lang="en-IN" dirty="0"/>
          </a:p>
        </p:txBody>
      </p:sp>
    </p:spTree>
    <p:extLst>
      <p:ext uri="{BB962C8B-B14F-4D97-AF65-F5344CB8AC3E}">
        <p14:creationId xmlns:p14="http://schemas.microsoft.com/office/powerpoint/2010/main" val="371341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366324" y="282677"/>
            <a:ext cx="10018713" cy="661219"/>
          </a:xfrm>
        </p:spPr>
        <p:txBody>
          <a:bodyPr>
            <a:normAutofit fontScale="90000"/>
          </a:bodyPr>
          <a:lstStyle/>
          <a:p>
            <a:r>
              <a:rPr lang="en-US" dirty="0"/>
              <a:t>Installation</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607393" y="943896"/>
            <a:ext cx="8977213" cy="3419169"/>
          </a:xfrm>
        </p:spPr>
        <p:txBody>
          <a:bodyPr>
            <a:normAutofit fontScale="70000" lnSpcReduction="20000"/>
          </a:bodyPr>
          <a:lstStyle/>
          <a:p>
            <a:r>
              <a:rPr lang="en-US" sz="3400" dirty="0"/>
              <a:t>System Requirement</a:t>
            </a:r>
          </a:p>
          <a:p>
            <a:pPr lvl="1"/>
            <a:r>
              <a:rPr lang="en-IN" sz="2200" dirty="0"/>
              <a:t>Node.js 16+</a:t>
            </a:r>
          </a:p>
          <a:p>
            <a:pPr lvl="1"/>
            <a:r>
              <a:rPr lang="en-IN" sz="2200" dirty="0"/>
              <a:t>Windows 10+, Windows Server 2016+ or Windows Subsystem for Linux (WSL).</a:t>
            </a:r>
          </a:p>
          <a:p>
            <a:pPr lvl="1"/>
            <a:r>
              <a:rPr lang="en-IN" sz="2200" dirty="0"/>
              <a:t>MacOS 12 Monterey or MacOS 13 Ventura.</a:t>
            </a:r>
          </a:p>
          <a:p>
            <a:pPr lvl="1"/>
            <a:r>
              <a:rPr lang="en-IN" sz="2200" dirty="0"/>
              <a:t>Debian 11, Debian 12, Ubuntu 20.04 or Ubuntu 22.04, with x86-64 or arm64 architecture.</a:t>
            </a:r>
            <a:endParaRPr lang="en-US" sz="2200" dirty="0"/>
          </a:p>
          <a:p>
            <a:pPr marL="285750" lvl="1"/>
            <a:r>
              <a:rPr lang="en-US" sz="3400" dirty="0"/>
              <a:t>Installation command -&gt; </a:t>
            </a:r>
            <a:r>
              <a:rPr lang="en-US" sz="3400" dirty="0" err="1"/>
              <a:t>npm</a:t>
            </a:r>
            <a:r>
              <a:rPr lang="en-US" sz="3400" dirty="0"/>
              <a:t> </a:t>
            </a:r>
            <a:r>
              <a:rPr lang="en-US" sz="3400" dirty="0" err="1"/>
              <a:t>init</a:t>
            </a:r>
            <a:r>
              <a:rPr lang="en-US" sz="3400" dirty="0"/>
              <a:t> </a:t>
            </a:r>
            <a:r>
              <a:rPr lang="en-US" sz="3400" dirty="0" err="1"/>
              <a:t>playwright@latest</a:t>
            </a:r>
            <a:endParaRPr lang="en-US" sz="3400" dirty="0"/>
          </a:p>
          <a:p>
            <a:pPr lvl="1">
              <a:buFont typeface="Arial" panose="020B0604020202020204" pitchFamily="34" charset="0"/>
              <a:buChar char="•"/>
            </a:pPr>
            <a:r>
              <a:rPr lang="en-US" b="0" i="0" dirty="0">
                <a:solidFill>
                  <a:srgbClr val="1C1E21"/>
                </a:solidFill>
                <a:effectLst/>
                <a:latin typeface="system-ui"/>
              </a:rPr>
              <a:t>Choose between TypeScript or JavaScript (default is TypeScript)</a:t>
            </a:r>
          </a:p>
          <a:p>
            <a:pPr lvl="1">
              <a:buFont typeface="Arial" panose="020B0604020202020204" pitchFamily="34" charset="0"/>
              <a:buChar char="•"/>
            </a:pPr>
            <a:r>
              <a:rPr lang="en-US" b="0" i="0" dirty="0">
                <a:solidFill>
                  <a:srgbClr val="1C1E21"/>
                </a:solidFill>
                <a:effectLst/>
                <a:latin typeface="system-ui"/>
              </a:rPr>
              <a:t>Name of your Tests folder (default is tests or e2e if you already have a tests folder in your project)</a:t>
            </a:r>
          </a:p>
          <a:p>
            <a:pPr lvl="1">
              <a:buFont typeface="Arial" panose="020B0604020202020204" pitchFamily="34" charset="0"/>
              <a:buChar char="•"/>
            </a:pPr>
            <a:r>
              <a:rPr lang="en-US" b="0" i="0" dirty="0">
                <a:solidFill>
                  <a:srgbClr val="1C1E21"/>
                </a:solidFill>
                <a:effectLst/>
                <a:latin typeface="system-ui"/>
              </a:rPr>
              <a:t>Add a GitHub Actions workflow to easily run tests on CI</a:t>
            </a:r>
          </a:p>
          <a:p>
            <a:pPr lvl="1">
              <a:buFont typeface="Arial" panose="020B0604020202020204" pitchFamily="34" charset="0"/>
              <a:buChar char="•"/>
            </a:pPr>
            <a:r>
              <a:rPr lang="en-US" b="0" i="0" dirty="0">
                <a:solidFill>
                  <a:srgbClr val="1C1E21"/>
                </a:solidFill>
                <a:effectLst/>
                <a:latin typeface="system-ui"/>
              </a:rPr>
              <a:t>Install Playwright browsers (default is true)</a:t>
            </a:r>
          </a:p>
          <a:p>
            <a:pPr marL="742950" lvl="2"/>
            <a:endParaRPr lang="en-US" sz="2200" dirty="0"/>
          </a:p>
          <a:p>
            <a:pPr lvl="1"/>
            <a:endParaRPr lang="en-IN" dirty="0"/>
          </a:p>
        </p:txBody>
      </p:sp>
      <p:pic>
        <p:nvPicPr>
          <p:cNvPr id="5" name="Picture 4">
            <a:extLst>
              <a:ext uri="{FF2B5EF4-FFF2-40B4-BE49-F238E27FC236}">
                <a16:creationId xmlns:a16="http://schemas.microsoft.com/office/drawing/2014/main" id="{07D0A847-695D-3279-1FBF-EF1CEB6CEB2F}"/>
              </a:ext>
            </a:extLst>
          </p:cNvPr>
          <p:cNvPicPr>
            <a:picLocks noChangeAspect="1"/>
          </p:cNvPicPr>
          <p:nvPr/>
        </p:nvPicPr>
        <p:blipFill>
          <a:blip r:embed="rId2"/>
          <a:stretch>
            <a:fillRect/>
          </a:stretch>
        </p:blipFill>
        <p:spPr>
          <a:xfrm>
            <a:off x="2149994" y="4116345"/>
            <a:ext cx="5889885" cy="2458978"/>
          </a:xfrm>
          <a:prstGeom prst="rect">
            <a:avLst/>
          </a:prstGeom>
        </p:spPr>
      </p:pic>
    </p:spTree>
    <p:extLst>
      <p:ext uri="{BB962C8B-B14F-4D97-AF65-F5344CB8AC3E}">
        <p14:creationId xmlns:p14="http://schemas.microsoft.com/office/powerpoint/2010/main" val="290628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5043-A880-16B7-4329-048CFC4A0B07}"/>
              </a:ext>
            </a:extLst>
          </p:cNvPr>
          <p:cNvSpPr>
            <a:spLocks noGrp="1"/>
          </p:cNvSpPr>
          <p:nvPr>
            <p:ph type="title"/>
          </p:nvPr>
        </p:nvSpPr>
        <p:spPr>
          <a:xfrm>
            <a:off x="-1544025" y="233516"/>
            <a:ext cx="10018713" cy="1752599"/>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08E58B7-99E9-B5D0-783A-C60583A4BE80}"/>
              </a:ext>
            </a:extLst>
          </p:cNvPr>
          <p:cNvSpPr>
            <a:spLocks noGrp="1"/>
          </p:cNvSpPr>
          <p:nvPr>
            <p:ph idx="1"/>
          </p:nvPr>
        </p:nvSpPr>
        <p:spPr>
          <a:xfrm>
            <a:off x="2310220" y="3158612"/>
            <a:ext cx="10018713" cy="3124201"/>
          </a:xfrm>
        </p:spPr>
        <p:txBody>
          <a:bodyPr>
            <a:normAutofit fontScale="47500" lnSpcReduction="20000"/>
          </a:bodyPr>
          <a:lstStyle/>
          <a:p>
            <a:r>
              <a:rPr lang="en-US" dirty="0"/>
              <a:t>Why Playwright?</a:t>
            </a:r>
          </a:p>
          <a:p>
            <a:r>
              <a:rPr lang="en-US" dirty="0"/>
              <a:t>Playwright Features</a:t>
            </a:r>
          </a:p>
          <a:p>
            <a:r>
              <a:rPr lang="en-US" dirty="0"/>
              <a:t>Compatibility</a:t>
            </a:r>
          </a:p>
          <a:p>
            <a:r>
              <a:rPr lang="en-US" dirty="0"/>
              <a:t>Comparison with Selenium</a:t>
            </a:r>
          </a:p>
          <a:p>
            <a:r>
              <a:rPr lang="en-US" dirty="0"/>
              <a:t>Playwright Architecture</a:t>
            </a:r>
          </a:p>
          <a:p>
            <a:r>
              <a:rPr lang="en-US" dirty="0"/>
              <a:t>Auto Waiting</a:t>
            </a:r>
          </a:p>
          <a:p>
            <a:r>
              <a:rPr lang="en-US" dirty="0"/>
              <a:t>Assertions</a:t>
            </a:r>
          </a:p>
          <a:p>
            <a:r>
              <a:rPr lang="en-US" dirty="0"/>
              <a:t>Locators</a:t>
            </a:r>
          </a:p>
          <a:p>
            <a:r>
              <a:rPr lang="en-US" dirty="0"/>
              <a:t>Trace Viewer</a:t>
            </a:r>
          </a:p>
          <a:p>
            <a:r>
              <a:rPr lang="en-US" dirty="0"/>
              <a:t>Events</a:t>
            </a:r>
          </a:p>
          <a:p>
            <a:r>
              <a:rPr lang="en-US" dirty="0"/>
              <a:t>Isolation</a:t>
            </a:r>
          </a:p>
          <a:p>
            <a:r>
              <a:rPr lang="en-US" dirty="0"/>
              <a:t>Installation</a:t>
            </a:r>
          </a:p>
          <a:p>
            <a:endParaRPr lang="en-US" b="1"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4055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p:txBody>
          <a:bodyPr/>
          <a:lstStyle/>
          <a:p>
            <a:r>
              <a:rPr lang="en-US" dirty="0"/>
              <a:t>Why Playwright?</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484311" y="2637502"/>
            <a:ext cx="10334063" cy="3782963"/>
          </a:xfrm>
        </p:spPr>
        <p:txBody>
          <a:bodyPr>
            <a:normAutofit fontScale="25000" lnSpcReduction="20000"/>
          </a:bodyPr>
          <a:lstStyle/>
          <a:p>
            <a:r>
              <a:rPr lang="en-US" sz="7200" dirty="0"/>
              <a:t>Playwright addresses the common problems faced during test automation</a:t>
            </a:r>
          </a:p>
          <a:p>
            <a:r>
              <a:rPr lang="en-US" sz="7200" dirty="0"/>
              <a:t>Faster execution</a:t>
            </a:r>
          </a:p>
          <a:p>
            <a:r>
              <a:rPr lang="en-US" sz="7200" dirty="0"/>
              <a:t>Support for all major browsers</a:t>
            </a:r>
          </a:p>
          <a:p>
            <a:r>
              <a:rPr lang="en-US" sz="7200" dirty="0"/>
              <a:t>Reliable, Non Flaky</a:t>
            </a:r>
          </a:p>
          <a:p>
            <a:r>
              <a:rPr lang="en-US" sz="7200" dirty="0"/>
              <a:t>Powerful tools – code gen, trace viewer, playwright inspector</a:t>
            </a:r>
          </a:p>
          <a:p>
            <a:r>
              <a:rPr lang="en-US" sz="7200" dirty="0"/>
              <a:t>Advanced Locator strategies</a:t>
            </a:r>
          </a:p>
          <a:p>
            <a:r>
              <a:rPr lang="en-US" sz="7200" dirty="0"/>
              <a:t>Network interception</a:t>
            </a:r>
          </a:p>
          <a:p>
            <a:r>
              <a:rPr lang="en-US" sz="7200" dirty="0"/>
              <a:t>Support for events</a:t>
            </a:r>
          </a:p>
          <a:p>
            <a:r>
              <a:rPr lang="en-US" sz="7200" dirty="0"/>
              <a:t>AI integration(Zero step) Performance (using artillery) CICD as service(Playwright testing service)</a:t>
            </a:r>
          </a:p>
          <a:p>
            <a:r>
              <a:rPr lang="en-US" sz="7200" dirty="0"/>
              <a:t>Managed by Microsoft</a:t>
            </a:r>
          </a:p>
          <a:p>
            <a:endParaRPr lang="en-IN" dirty="0"/>
          </a:p>
        </p:txBody>
      </p:sp>
    </p:spTree>
    <p:extLst>
      <p:ext uri="{BB962C8B-B14F-4D97-AF65-F5344CB8AC3E}">
        <p14:creationId xmlns:p14="http://schemas.microsoft.com/office/powerpoint/2010/main" val="303397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923873" y="223684"/>
            <a:ext cx="10018713" cy="1752599"/>
          </a:xfrm>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680955" y="2195051"/>
            <a:ext cx="10137419" cy="3851788"/>
          </a:xfrm>
        </p:spPr>
        <p:txBody>
          <a:bodyPr>
            <a:noAutofit/>
          </a:bodyPr>
          <a:lstStyle/>
          <a:p>
            <a:r>
              <a:rPr lang="en-US" sz="1600" dirty="0"/>
              <a:t>Record &amp; playback using code gen</a:t>
            </a:r>
          </a:p>
          <a:p>
            <a:r>
              <a:rPr lang="en-IN" sz="1600" dirty="0"/>
              <a:t>Trace Viewer</a:t>
            </a:r>
          </a:p>
          <a:p>
            <a:r>
              <a:rPr lang="en-IN" sz="1600" dirty="0"/>
              <a:t>Auto-Waiting</a:t>
            </a:r>
          </a:p>
          <a:p>
            <a:r>
              <a:rPr lang="en-IN" sz="1600" dirty="0"/>
              <a:t>Assertions</a:t>
            </a:r>
          </a:p>
          <a:p>
            <a:r>
              <a:rPr lang="en-IN" sz="1600" dirty="0"/>
              <a:t>Visual testing(pixel match library)</a:t>
            </a:r>
          </a:p>
          <a:p>
            <a:r>
              <a:rPr lang="en-IN" sz="1600" dirty="0"/>
              <a:t>Emulations</a:t>
            </a:r>
          </a:p>
          <a:p>
            <a:r>
              <a:rPr lang="en-IN" sz="1600" dirty="0"/>
              <a:t>Integration with Selenium Grid(4.X)</a:t>
            </a:r>
          </a:p>
          <a:p>
            <a:r>
              <a:rPr lang="en-IN" sz="1600" dirty="0"/>
              <a:t>API Testing</a:t>
            </a:r>
          </a:p>
          <a:p>
            <a:r>
              <a:rPr lang="en-IN" sz="1600" dirty="0"/>
              <a:t>Authentication. Interception of request &amp; response, Signed in state</a:t>
            </a:r>
          </a:p>
          <a:p>
            <a:r>
              <a:rPr lang="en-IN" sz="1600" dirty="0"/>
              <a:t>Events</a:t>
            </a:r>
          </a:p>
          <a:p>
            <a:r>
              <a:rPr lang="en-IN" sz="1600" dirty="0"/>
              <a:t>Custom Selector engine</a:t>
            </a:r>
          </a:p>
          <a:p>
            <a:r>
              <a:rPr lang="en-IN" sz="1600" dirty="0"/>
              <a:t>Record video of test execution</a:t>
            </a:r>
          </a:p>
        </p:txBody>
      </p:sp>
    </p:spTree>
    <p:extLst>
      <p:ext uri="{BB962C8B-B14F-4D97-AF65-F5344CB8AC3E}">
        <p14:creationId xmlns:p14="http://schemas.microsoft.com/office/powerpoint/2010/main" val="287772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p:txBody>
          <a:bodyPr/>
          <a:lstStyle/>
          <a:p>
            <a:r>
              <a:rPr lang="en-US" dirty="0"/>
              <a:t>Compatibility</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p:txBody>
          <a:bodyPr/>
          <a:lstStyle/>
          <a:p>
            <a:r>
              <a:rPr lang="en-US" b="0" i="0" dirty="0">
                <a:solidFill>
                  <a:srgbClr val="1C1E21"/>
                </a:solidFill>
                <a:effectLst/>
                <a:latin typeface="system-ui"/>
              </a:rPr>
              <a:t>Playwright supports all modern rendering engines including Chromium, </a:t>
            </a:r>
            <a:r>
              <a:rPr lang="en-US" b="0" i="0" dirty="0" err="1">
                <a:solidFill>
                  <a:srgbClr val="1C1E21"/>
                </a:solidFill>
                <a:effectLst/>
                <a:latin typeface="system-ui"/>
              </a:rPr>
              <a:t>WebKit</a:t>
            </a:r>
            <a:r>
              <a:rPr lang="en-US" b="0" i="0" dirty="0">
                <a:solidFill>
                  <a:srgbClr val="1C1E21"/>
                </a:solidFill>
                <a:effectLst/>
                <a:latin typeface="system-ui"/>
              </a:rPr>
              <a:t>, and Firefox.</a:t>
            </a:r>
          </a:p>
          <a:p>
            <a:r>
              <a:rPr lang="en-US" dirty="0">
                <a:solidFill>
                  <a:srgbClr val="1C1E21"/>
                </a:solidFill>
                <a:latin typeface="system-ui"/>
              </a:rPr>
              <a:t>OS -</a:t>
            </a:r>
            <a:r>
              <a:rPr lang="en-IN" b="0" i="0" dirty="0">
                <a:solidFill>
                  <a:srgbClr val="1C1E21"/>
                </a:solidFill>
                <a:effectLst/>
                <a:latin typeface="system-ui"/>
              </a:rPr>
              <a:t>Windows, Linux, and macOS</a:t>
            </a:r>
          </a:p>
          <a:p>
            <a:r>
              <a:rPr lang="en-IN" dirty="0"/>
              <a:t>Can be integrated with CICD tools, Docker, Selenium Grid</a:t>
            </a:r>
          </a:p>
          <a:p>
            <a:r>
              <a:rPr lang="en-US" b="0" i="0" dirty="0">
                <a:solidFill>
                  <a:srgbClr val="1C1E21"/>
                </a:solidFill>
                <a:effectLst/>
                <a:latin typeface="system-ui"/>
              </a:rPr>
              <a:t>Native mobile emulation of Google Chrome for Android and Mobile Safari</a:t>
            </a:r>
          </a:p>
          <a:p>
            <a:r>
              <a:rPr lang="en-US" dirty="0">
                <a:solidFill>
                  <a:srgbClr val="1C1E21"/>
                </a:solidFill>
                <a:latin typeface="system-ui"/>
              </a:rPr>
              <a:t>Languages – Python, Java, C#(.NET), Java script/TypeScript</a:t>
            </a:r>
            <a:endParaRPr lang="en-IN" dirty="0"/>
          </a:p>
        </p:txBody>
      </p:sp>
    </p:spTree>
    <p:extLst>
      <p:ext uri="{BB962C8B-B14F-4D97-AF65-F5344CB8AC3E}">
        <p14:creationId xmlns:p14="http://schemas.microsoft.com/office/powerpoint/2010/main" val="77622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484311" y="174523"/>
            <a:ext cx="10018713" cy="1752599"/>
          </a:xfrm>
        </p:spPr>
        <p:txBody>
          <a:bodyPr/>
          <a:lstStyle/>
          <a:p>
            <a:r>
              <a:rPr lang="en-US" dirty="0"/>
              <a:t>Comparison with Selenium</a:t>
            </a:r>
            <a:endParaRPr lang="en-IN" dirty="0"/>
          </a:p>
        </p:txBody>
      </p:sp>
      <p:graphicFrame>
        <p:nvGraphicFramePr>
          <p:cNvPr id="4" name="Content Placeholder 3">
            <a:extLst>
              <a:ext uri="{FF2B5EF4-FFF2-40B4-BE49-F238E27FC236}">
                <a16:creationId xmlns:a16="http://schemas.microsoft.com/office/drawing/2014/main" id="{04053429-3F68-71C6-2DDF-63D64DAB0908}"/>
              </a:ext>
            </a:extLst>
          </p:cNvPr>
          <p:cNvGraphicFramePr>
            <a:graphicFrameLocks noGrp="1"/>
          </p:cNvGraphicFramePr>
          <p:nvPr>
            <p:ph idx="1"/>
            <p:extLst>
              <p:ext uri="{D42A27DB-BD31-4B8C-83A1-F6EECF244321}">
                <p14:modId xmlns:p14="http://schemas.microsoft.com/office/powerpoint/2010/main" val="3421705403"/>
              </p:ext>
            </p:extLst>
          </p:nvPr>
        </p:nvGraphicFramePr>
        <p:xfrm>
          <a:off x="1789111" y="1516626"/>
          <a:ext cx="10018710" cy="4886960"/>
        </p:xfrm>
        <a:graphic>
          <a:graphicData uri="http://schemas.openxmlformats.org/drawingml/2006/table">
            <a:tbl>
              <a:tblPr firstRow="1" bandRow="1">
                <a:tableStyleId>{5C22544A-7EE6-4342-B048-85BDC9FD1C3A}</a:tableStyleId>
              </a:tblPr>
              <a:tblGrid>
                <a:gridCol w="3339570">
                  <a:extLst>
                    <a:ext uri="{9D8B030D-6E8A-4147-A177-3AD203B41FA5}">
                      <a16:colId xmlns:a16="http://schemas.microsoft.com/office/drawing/2014/main" val="230008770"/>
                    </a:ext>
                  </a:extLst>
                </a:gridCol>
                <a:gridCol w="3339570">
                  <a:extLst>
                    <a:ext uri="{9D8B030D-6E8A-4147-A177-3AD203B41FA5}">
                      <a16:colId xmlns:a16="http://schemas.microsoft.com/office/drawing/2014/main" val="2612836340"/>
                    </a:ext>
                  </a:extLst>
                </a:gridCol>
                <a:gridCol w="3339570">
                  <a:extLst>
                    <a:ext uri="{9D8B030D-6E8A-4147-A177-3AD203B41FA5}">
                      <a16:colId xmlns:a16="http://schemas.microsoft.com/office/drawing/2014/main" val="2028655893"/>
                    </a:ext>
                  </a:extLst>
                </a:gridCol>
              </a:tblGrid>
              <a:tr h="370840">
                <a:tc>
                  <a:txBody>
                    <a:bodyPr/>
                    <a:lstStyle/>
                    <a:p>
                      <a:r>
                        <a:rPr lang="en-US" dirty="0"/>
                        <a:t>Feature</a:t>
                      </a:r>
                      <a:endParaRPr lang="en-IN" dirty="0"/>
                    </a:p>
                  </a:txBody>
                  <a:tcPr/>
                </a:tc>
                <a:tc>
                  <a:txBody>
                    <a:bodyPr/>
                    <a:lstStyle/>
                    <a:p>
                      <a:r>
                        <a:rPr lang="en-US" dirty="0"/>
                        <a:t>Playwright</a:t>
                      </a:r>
                      <a:endParaRPr lang="en-IN" dirty="0"/>
                    </a:p>
                  </a:txBody>
                  <a:tcPr/>
                </a:tc>
                <a:tc>
                  <a:txBody>
                    <a:bodyPr/>
                    <a:lstStyle/>
                    <a:p>
                      <a:r>
                        <a:rPr lang="en-US" dirty="0"/>
                        <a:t>Selenium</a:t>
                      </a:r>
                      <a:endParaRPr lang="en-IN" dirty="0"/>
                    </a:p>
                  </a:txBody>
                  <a:tcPr/>
                </a:tc>
                <a:extLst>
                  <a:ext uri="{0D108BD9-81ED-4DB2-BD59-A6C34878D82A}">
                    <a16:rowId xmlns:a16="http://schemas.microsoft.com/office/drawing/2014/main" val="1304877266"/>
                  </a:ext>
                </a:extLst>
              </a:tr>
              <a:tr h="370840">
                <a:tc>
                  <a:txBody>
                    <a:bodyPr/>
                    <a:lstStyle/>
                    <a:p>
                      <a:r>
                        <a:rPr lang="en-US" dirty="0"/>
                        <a:t>Speed</a:t>
                      </a:r>
                      <a:endParaRPr lang="en-IN" dirty="0"/>
                    </a:p>
                  </a:txBody>
                  <a:tcPr/>
                </a:tc>
                <a:tc>
                  <a:txBody>
                    <a:bodyPr/>
                    <a:lstStyle/>
                    <a:p>
                      <a:r>
                        <a:rPr lang="en-US" dirty="0"/>
                        <a:t>Faster</a:t>
                      </a:r>
                      <a:endParaRPr lang="en-IN" dirty="0"/>
                    </a:p>
                  </a:txBody>
                  <a:tcPr/>
                </a:tc>
                <a:tc>
                  <a:txBody>
                    <a:bodyPr/>
                    <a:lstStyle/>
                    <a:p>
                      <a:r>
                        <a:rPr lang="en-US" dirty="0"/>
                        <a:t>Slower</a:t>
                      </a:r>
                      <a:endParaRPr lang="en-IN" dirty="0"/>
                    </a:p>
                  </a:txBody>
                  <a:tcPr/>
                </a:tc>
                <a:extLst>
                  <a:ext uri="{0D108BD9-81ED-4DB2-BD59-A6C34878D82A}">
                    <a16:rowId xmlns:a16="http://schemas.microsoft.com/office/drawing/2014/main" val="570924565"/>
                  </a:ext>
                </a:extLst>
              </a:tr>
              <a:tr h="370840">
                <a:tc>
                  <a:txBody>
                    <a:bodyPr/>
                    <a:lstStyle/>
                    <a:p>
                      <a:r>
                        <a:rPr lang="en-US" dirty="0"/>
                        <a:t>Auto Waiting</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450209687"/>
                  </a:ext>
                </a:extLst>
              </a:tr>
              <a:tr h="370840">
                <a:tc>
                  <a:txBody>
                    <a:bodyPr/>
                    <a:lstStyle/>
                    <a:p>
                      <a:r>
                        <a:rPr lang="en-US" dirty="0"/>
                        <a:t>Supported Browsers</a:t>
                      </a:r>
                      <a:endParaRPr lang="en-IN" dirty="0"/>
                    </a:p>
                  </a:txBody>
                  <a:tcPr/>
                </a:tc>
                <a:tc>
                  <a:txBody>
                    <a:bodyPr/>
                    <a:lstStyle/>
                    <a:p>
                      <a:r>
                        <a:rPr lang="en-US" dirty="0"/>
                        <a:t>Chromium(Chrome, Edge),Firefox, </a:t>
                      </a:r>
                      <a:r>
                        <a:rPr lang="en-US" dirty="0" err="1"/>
                        <a:t>WebKit</a:t>
                      </a:r>
                      <a:r>
                        <a:rPr lang="en-US" dirty="0"/>
                        <a:t>(Safari)</a:t>
                      </a:r>
                      <a:endParaRPr lang="en-IN" dirty="0"/>
                    </a:p>
                  </a:txBody>
                  <a:tcPr/>
                </a:tc>
                <a:tc>
                  <a:txBody>
                    <a:bodyPr/>
                    <a:lstStyle/>
                    <a:p>
                      <a:r>
                        <a:rPr lang="en-US" dirty="0"/>
                        <a:t>Chrome, Firefox, IE, Edge, Opera, Safari</a:t>
                      </a:r>
                      <a:endParaRPr lang="en-IN" dirty="0"/>
                    </a:p>
                  </a:txBody>
                  <a:tcPr/>
                </a:tc>
                <a:extLst>
                  <a:ext uri="{0D108BD9-81ED-4DB2-BD59-A6C34878D82A}">
                    <a16:rowId xmlns:a16="http://schemas.microsoft.com/office/drawing/2014/main" val="2305125439"/>
                  </a:ext>
                </a:extLst>
              </a:tr>
              <a:tr h="370840">
                <a:tc>
                  <a:txBody>
                    <a:bodyPr/>
                    <a:lstStyle/>
                    <a:p>
                      <a:r>
                        <a:rPr lang="en-US" dirty="0"/>
                        <a:t>Supported OS</a:t>
                      </a:r>
                      <a:endParaRPr lang="en-IN" dirty="0"/>
                    </a:p>
                  </a:txBody>
                  <a:tcPr/>
                </a:tc>
                <a:tc>
                  <a:txBody>
                    <a:bodyPr/>
                    <a:lstStyle/>
                    <a:p>
                      <a:r>
                        <a:rPr lang="en-US" dirty="0"/>
                        <a:t>Windows, Linux, Mac</a:t>
                      </a:r>
                      <a:endParaRPr lang="en-IN" dirty="0"/>
                    </a:p>
                  </a:txBody>
                  <a:tcPr/>
                </a:tc>
                <a:tc>
                  <a:txBody>
                    <a:bodyPr/>
                    <a:lstStyle/>
                    <a:p>
                      <a:r>
                        <a:rPr lang="en-US" dirty="0"/>
                        <a:t>Windows, Solaris, </a:t>
                      </a:r>
                      <a:r>
                        <a:rPr lang="en-US" dirty="0" err="1"/>
                        <a:t>Linux,Mac</a:t>
                      </a:r>
                      <a:endParaRPr lang="en-IN" dirty="0"/>
                    </a:p>
                  </a:txBody>
                  <a:tcPr/>
                </a:tc>
                <a:extLst>
                  <a:ext uri="{0D108BD9-81ED-4DB2-BD59-A6C34878D82A}">
                    <a16:rowId xmlns:a16="http://schemas.microsoft.com/office/drawing/2014/main" val="3707914937"/>
                  </a:ext>
                </a:extLst>
              </a:tr>
              <a:tr h="370840">
                <a:tc>
                  <a:txBody>
                    <a:bodyPr/>
                    <a:lstStyle/>
                    <a:p>
                      <a:r>
                        <a:rPr lang="en-US" dirty="0"/>
                        <a:t>Mobile device execution</a:t>
                      </a:r>
                      <a:endParaRPr lang="en-IN" dirty="0"/>
                    </a:p>
                  </a:txBody>
                  <a:tcPr/>
                </a:tc>
                <a:tc>
                  <a:txBody>
                    <a:bodyPr/>
                    <a:lstStyle/>
                    <a:p>
                      <a:r>
                        <a:rPr lang="en-US" dirty="0"/>
                        <a:t>Only emulations</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751906493"/>
                  </a:ext>
                </a:extLst>
              </a:tr>
              <a:tr h="370840">
                <a:tc>
                  <a:txBody>
                    <a:bodyPr/>
                    <a:lstStyle/>
                    <a:p>
                      <a:r>
                        <a:rPr lang="en-US" dirty="0"/>
                        <a:t>Language Support</a:t>
                      </a:r>
                      <a:endParaRPr lang="en-IN" dirty="0"/>
                    </a:p>
                  </a:txBody>
                  <a:tcPr/>
                </a:tc>
                <a:tc>
                  <a:txBody>
                    <a:bodyPr/>
                    <a:lstStyle/>
                    <a:p>
                      <a:r>
                        <a:rPr lang="en-US" dirty="0"/>
                        <a:t>Java script/Ty[pe script, Python, C# .NET, Java</a:t>
                      </a:r>
                      <a:endParaRPr lang="en-IN" dirty="0"/>
                    </a:p>
                  </a:txBody>
                  <a:tcPr/>
                </a:tc>
                <a:tc>
                  <a:txBody>
                    <a:bodyPr/>
                    <a:lstStyle/>
                    <a:p>
                      <a:r>
                        <a:rPr lang="en-US" dirty="0"/>
                        <a:t>Java, python, C#, Ruby, Perl, PHP, Java script</a:t>
                      </a:r>
                      <a:endParaRPr lang="en-IN" dirty="0"/>
                    </a:p>
                  </a:txBody>
                  <a:tcPr/>
                </a:tc>
                <a:extLst>
                  <a:ext uri="{0D108BD9-81ED-4DB2-BD59-A6C34878D82A}">
                    <a16:rowId xmlns:a16="http://schemas.microsoft.com/office/drawing/2014/main" val="2124974097"/>
                  </a:ext>
                </a:extLst>
              </a:tr>
              <a:tr h="370840">
                <a:tc>
                  <a:txBody>
                    <a:bodyPr/>
                    <a:lstStyle/>
                    <a:p>
                      <a:r>
                        <a:rPr lang="en-US" dirty="0"/>
                        <a:t>Support. Documentation &amp; community</a:t>
                      </a:r>
                      <a:endParaRPr lang="en-IN" dirty="0"/>
                    </a:p>
                  </a:txBody>
                  <a:tcPr/>
                </a:tc>
                <a:tc>
                  <a:txBody>
                    <a:bodyPr/>
                    <a:lstStyle/>
                    <a:p>
                      <a:r>
                        <a:rPr lang="en-US" dirty="0"/>
                        <a:t>Less, As it is comparatively new</a:t>
                      </a:r>
                      <a:endParaRPr lang="en-IN" dirty="0"/>
                    </a:p>
                  </a:txBody>
                  <a:tcPr/>
                </a:tc>
                <a:tc>
                  <a:txBody>
                    <a:bodyPr/>
                    <a:lstStyle/>
                    <a:p>
                      <a:r>
                        <a:rPr lang="en-US" dirty="0"/>
                        <a:t>More</a:t>
                      </a:r>
                      <a:endParaRPr lang="en-IN" dirty="0"/>
                    </a:p>
                  </a:txBody>
                  <a:tcPr/>
                </a:tc>
                <a:extLst>
                  <a:ext uri="{0D108BD9-81ED-4DB2-BD59-A6C34878D82A}">
                    <a16:rowId xmlns:a16="http://schemas.microsoft.com/office/drawing/2014/main" val="2221460102"/>
                  </a:ext>
                </a:extLst>
              </a:tr>
              <a:tr h="370840">
                <a:tc>
                  <a:txBody>
                    <a:bodyPr/>
                    <a:lstStyle/>
                    <a:p>
                      <a:r>
                        <a:rPr lang="en-US" dirty="0"/>
                        <a:t>Opensource</a:t>
                      </a:r>
                      <a:endParaRPr lang="en-IN" dirty="0"/>
                    </a:p>
                  </a:txBody>
                  <a:tcPr/>
                </a:tc>
                <a:tc>
                  <a:txBody>
                    <a:bodyPr/>
                    <a:lstStyle/>
                    <a:p>
                      <a:r>
                        <a:rPr lang="en-US" dirty="0"/>
                        <a:t>Yes</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1656188396"/>
                  </a:ext>
                </a:extLst>
              </a:tr>
              <a:tr h="370840">
                <a:tc>
                  <a:txBody>
                    <a:bodyPr/>
                    <a:lstStyle/>
                    <a:p>
                      <a:r>
                        <a:rPr lang="en-US" dirty="0"/>
                        <a:t>Reports</a:t>
                      </a:r>
                      <a:endParaRPr lang="en-IN" dirty="0"/>
                    </a:p>
                  </a:txBody>
                  <a:tcPr/>
                </a:tc>
                <a:tc>
                  <a:txBody>
                    <a:bodyPr/>
                    <a:lstStyle/>
                    <a:p>
                      <a:r>
                        <a:rPr lang="en-US" dirty="0"/>
                        <a:t>Video, HTML report, traces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382057628"/>
                  </a:ext>
                </a:extLst>
              </a:tr>
              <a:tr h="370840">
                <a:tc>
                  <a:txBody>
                    <a:bodyPr/>
                    <a:lstStyle/>
                    <a:p>
                      <a:r>
                        <a:rPr lang="en-US" dirty="0"/>
                        <a:t>Web element interactions</a:t>
                      </a:r>
                      <a:endParaRPr lang="en-IN" dirty="0"/>
                    </a:p>
                  </a:txBody>
                  <a:tcPr/>
                </a:tc>
                <a:tc>
                  <a:txBody>
                    <a:bodyPr/>
                    <a:lstStyle/>
                    <a:p>
                      <a:r>
                        <a:rPr lang="en-US" dirty="0"/>
                        <a:t>Reliable</a:t>
                      </a:r>
                      <a:endParaRPr lang="en-IN" dirty="0"/>
                    </a:p>
                  </a:txBody>
                  <a:tcPr/>
                </a:tc>
                <a:tc>
                  <a:txBody>
                    <a:bodyPr/>
                    <a:lstStyle/>
                    <a:p>
                      <a:r>
                        <a:rPr lang="en-US" dirty="0"/>
                        <a:t>Can be flaky</a:t>
                      </a:r>
                      <a:endParaRPr lang="en-IN" dirty="0"/>
                    </a:p>
                  </a:txBody>
                  <a:tcPr/>
                </a:tc>
                <a:extLst>
                  <a:ext uri="{0D108BD9-81ED-4DB2-BD59-A6C34878D82A}">
                    <a16:rowId xmlns:a16="http://schemas.microsoft.com/office/drawing/2014/main" val="2116339374"/>
                  </a:ext>
                </a:extLst>
              </a:tr>
            </a:tbl>
          </a:graphicData>
        </a:graphic>
      </p:graphicFrame>
    </p:spTree>
    <p:extLst>
      <p:ext uri="{BB962C8B-B14F-4D97-AF65-F5344CB8AC3E}">
        <p14:creationId xmlns:p14="http://schemas.microsoft.com/office/powerpoint/2010/main" val="419089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484309" y="309716"/>
            <a:ext cx="9419665" cy="958645"/>
          </a:xfrm>
        </p:spPr>
        <p:txBody>
          <a:bodyPr/>
          <a:lstStyle/>
          <a:p>
            <a:r>
              <a:rPr lang="en-US" dirty="0"/>
              <a:t>Playwright Architecture</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690788" y="1595283"/>
            <a:ext cx="10018713" cy="3124201"/>
          </a:xfrm>
        </p:spPr>
        <p:txBody>
          <a:bodyPr>
            <a:normAutofit lnSpcReduction="10000"/>
          </a:bodyPr>
          <a:lstStyle/>
          <a:p>
            <a:r>
              <a:rPr lang="en-US" dirty="0"/>
              <a:t>Communicates through web socket connection</a:t>
            </a:r>
          </a:p>
          <a:p>
            <a:r>
              <a:rPr lang="en-US" dirty="0"/>
              <a:t>Web socket connection is stateful &amp; remain alive till either client/server closes it</a:t>
            </a:r>
          </a:p>
          <a:p>
            <a:r>
              <a:rPr lang="en-US" dirty="0"/>
              <a:t>Two way interactive communication(Live trading/Gaming apps)</a:t>
            </a:r>
          </a:p>
          <a:p>
            <a:r>
              <a:rPr lang="en-US" dirty="0"/>
              <a:t>Web socket is a bidirectional communication protocol that can send the data from the client to the server or from the server to the client by reusing the established connection channel</a:t>
            </a:r>
          </a:p>
          <a:p>
            <a:endParaRPr lang="en-IN" dirty="0"/>
          </a:p>
        </p:txBody>
      </p:sp>
      <p:sp>
        <p:nvSpPr>
          <p:cNvPr id="4" name="Cylinder 3">
            <a:extLst>
              <a:ext uri="{FF2B5EF4-FFF2-40B4-BE49-F238E27FC236}">
                <a16:creationId xmlns:a16="http://schemas.microsoft.com/office/drawing/2014/main" id="{CAC3FA6D-8FA2-6D4D-EB2A-68006CCD5BDD}"/>
              </a:ext>
            </a:extLst>
          </p:cNvPr>
          <p:cNvSpPr/>
          <p:nvPr/>
        </p:nvSpPr>
        <p:spPr>
          <a:xfrm>
            <a:off x="2202425" y="4719484"/>
            <a:ext cx="914400" cy="121615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5" name="Cloud 4">
            <a:extLst>
              <a:ext uri="{FF2B5EF4-FFF2-40B4-BE49-F238E27FC236}">
                <a16:creationId xmlns:a16="http://schemas.microsoft.com/office/drawing/2014/main" id="{326FE682-2A24-A91E-531F-2967914A00AE}"/>
              </a:ext>
            </a:extLst>
          </p:cNvPr>
          <p:cNvSpPr/>
          <p:nvPr/>
        </p:nvSpPr>
        <p:spPr>
          <a:xfrm>
            <a:off x="4180081" y="4719484"/>
            <a:ext cx="1396182" cy="114393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sp>
        <p:nvSpPr>
          <p:cNvPr id="6" name="Rectangle 5">
            <a:extLst>
              <a:ext uri="{FF2B5EF4-FFF2-40B4-BE49-F238E27FC236}">
                <a16:creationId xmlns:a16="http://schemas.microsoft.com/office/drawing/2014/main" id="{9549EC7B-31BD-7583-6B93-3AE0B6AA83EF}"/>
              </a:ext>
            </a:extLst>
          </p:cNvPr>
          <p:cNvSpPr/>
          <p:nvPr/>
        </p:nvSpPr>
        <p:spPr>
          <a:xfrm>
            <a:off x="6603912" y="4319815"/>
            <a:ext cx="4572360" cy="203527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5773C06-B41A-F31A-7EF8-9A3AD75904A5}"/>
              </a:ext>
            </a:extLst>
          </p:cNvPr>
          <p:cNvSpPr/>
          <p:nvPr/>
        </p:nvSpPr>
        <p:spPr>
          <a:xfrm>
            <a:off x="1893900" y="4309921"/>
            <a:ext cx="4572360" cy="2035278"/>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496C8F22-9A4B-7A30-F8FD-BDEF2DC3BB3A}"/>
              </a:ext>
            </a:extLst>
          </p:cNvPr>
          <p:cNvSpPr/>
          <p:nvPr/>
        </p:nvSpPr>
        <p:spPr>
          <a:xfrm>
            <a:off x="3254477" y="4935794"/>
            <a:ext cx="914400" cy="1106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26C935C5-39D1-E3B2-F941-8FA854B753D8}"/>
              </a:ext>
            </a:extLst>
          </p:cNvPr>
          <p:cNvSpPr/>
          <p:nvPr/>
        </p:nvSpPr>
        <p:spPr>
          <a:xfrm>
            <a:off x="3279415" y="5531580"/>
            <a:ext cx="900665" cy="1054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Multiplication Sign 9">
            <a:extLst>
              <a:ext uri="{FF2B5EF4-FFF2-40B4-BE49-F238E27FC236}">
                <a16:creationId xmlns:a16="http://schemas.microsoft.com/office/drawing/2014/main" id="{C1A0B1DB-2831-4459-D792-6A81B40BE7A4}"/>
              </a:ext>
            </a:extLst>
          </p:cNvPr>
          <p:cNvSpPr/>
          <p:nvPr/>
        </p:nvSpPr>
        <p:spPr>
          <a:xfrm>
            <a:off x="3401961" y="5642192"/>
            <a:ext cx="403120" cy="44245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8B3EA47-F554-7CE7-FCE7-C8F39A5ED3AF}"/>
              </a:ext>
            </a:extLst>
          </p:cNvPr>
          <p:cNvSpPr txBox="1"/>
          <p:nvPr/>
        </p:nvSpPr>
        <p:spPr>
          <a:xfrm>
            <a:off x="3209869" y="4631600"/>
            <a:ext cx="1455173" cy="369332"/>
          </a:xfrm>
          <a:prstGeom prst="rect">
            <a:avLst/>
          </a:prstGeom>
          <a:noFill/>
        </p:spPr>
        <p:txBody>
          <a:bodyPr wrap="square" rtlCol="0">
            <a:spAutoFit/>
          </a:bodyPr>
          <a:lstStyle/>
          <a:p>
            <a:r>
              <a:rPr lang="en-US" dirty="0"/>
              <a:t>Request</a:t>
            </a:r>
            <a:endParaRPr lang="en-IN" dirty="0"/>
          </a:p>
        </p:txBody>
      </p:sp>
      <p:sp>
        <p:nvSpPr>
          <p:cNvPr id="12" name="TextBox 11">
            <a:extLst>
              <a:ext uri="{FF2B5EF4-FFF2-40B4-BE49-F238E27FC236}">
                <a16:creationId xmlns:a16="http://schemas.microsoft.com/office/drawing/2014/main" id="{19638678-0800-1DB3-9C7E-50E1B584D1D0}"/>
              </a:ext>
            </a:extLst>
          </p:cNvPr>
          <p:cNvSpPr txBox="1"/>
          <p:nvPr/>
        </p:nvSpPr>
        <p:spPr>
          <a:xfrm>
            <a:off x="3170364" y="5134290"/>
            <a:ext cx="1455173" cy="369332"/>
          </a:xfrm>
          <a:prstGeom prst="rect">
            <a:avLst/>
          </a:prstGeom>
          <a:noFill/>
        </p:spPr>
        <p:txBody>
          <a:bodyPr wrap="square" rtlCol="0">
            <a:spAutoFit/>
          </a:bodyPr>
          <a:lstStyle/>
          <a:p>
            <a:r>
              <a:rPr lang="en-US" dirty="0"/>
              <a:t>Response</a:t>
            </a:r>
            <a:endParaRPr lang="en-IN" dirty="0"/>
          </a:p>
        </p:txBody>
      </p:sp>
      <p:sp>
        <p:nvSpPr>
          <p:cNvPr id="13" name="TextBox 12">
            <a:extLst>
              <a:ext uri="{FF2B5EF4-FFF2-40B4-BE49-F238E27FC236}">
                <a16:creationId xmlns:a16="http://schemas.microsoft.com/office/drawing/2014/main" id="{27697E4D-9CC9-6374-BF79-0CE2ABB60701}"/>
              </a:ext>
            </a:extLst>
          </p:cNvPr>
          <p:cNvSpPr txBox="1"/>
          <p:nvPr/>
        </p:nvSpPr>
        <p:spPr>
          <a:xfrm>
            <a:off x="2202426" y="5931652"/>
            <a:ext cx="2998840" cy="369332"/>
          </a:xfrm>
          <a:prstGeom prst="rect">
            <a:avLst/>
          </a:prstGeom>
          <a:noFill/>
        </p:spPr>
        <p:txBody>
          <a:bodyPr wrap="square" rtlCol="0">
            <a:spAutoFit/>
          </a:bodyPr>
          <a:lstStyle/>
          <a:p>
            <a:r>
              <a:rPr lang="en-US" dirty="0"/>
              <a:t>Connection Terminated</a:t>
            </a:r>
            <a:endParaRPr lang="en-IN" dirty="0"/>
          </a:p>
        </p:txBody>
      </p:sp>
      <p:sp>
        <p:nvSpPr>
          <p:cNvPr id="14" name="TextBox 13">
            <a:extLst>
              <a:ext uri="{FF2B5EF4-FFF2-40B4-BE49-F238E27FC236}">
                <a16:creationId xmlns:a16="http://schemas.microsoft.com/office/drawing/2014/main" id="{F38B44AA-5630-3E67-BD7C-608BCF0EA572}"/>
              </a:ext>
            </a:extLst>
          </p:cNvPr>
          <p:cNvSpPr txBox="1"/>
          <p:nvPr/>
        </p:nvSpPr>
        <p:spPr>
          <a:xfrm>
            <a:off x="2777436" y="6355093"/>
            <a:ext cx="3180913" cy="369332"/>
          </a:xfrm>
          <a:prstGeom prst="rect">
            <a:avLst/>
          </a:prstGeom>
          <a:noFill/>
        </p:spPr>
        <p:txBody>
          <a:bodyPr wrap="square" rtlCol="0">
            <a:spAutoFit/>
          </a:bodyPr>
          <a:lstStyle/>
          <a:p>
            <a:r>
              <a:rPr lang="en-US" dirty="0"/>
              <a:t>HTTP connection</a:t>
            </a:r>
            <a:endParaRPr lang="en-IN" dirty="0"/>
          </a:p>
        </p:txBody>
      </p:sp>
      <p:sp>
        <p:nvSpPr>
          <p:cNvPr id="16" name="TextBox 15">
            <a:extLst>
              <a:ext uri="{FF2B5EF4-FFF2-40B4-BE49-F238E27FC236}">
                <a16:creationId xmlns:a16="http://schemas.microsoft.com/office/drawing/2014/main" id="{116051F7-F92A-AFE2-26B5-ECFE1FB6744E}"/>
              </a:ext>
            </a:extLst>
          </p:cNvPr>
          <p:cNvSpPr txBox="1"/>
          <p:nvPr/>
        </p:nvSpPr>
        <p:spPr>
          <a:xfrm>
            <a:off x="7419991" y="6345199"/>
            <a:ext cx="3180913" cy="369332"/>
          </a:xfrm>
          <a:prstGeom prst="rect">
            <a:avLst/>
          </a:prstGeom>
          <a:noFill/>
        </p:spPr>
        <p:txBody>
          <a:bodyPr wrap="square" rtlCol="0">
            <a:spAutoFit/>
          </a:bodyPr>
          <a:lstStyle/>
          <a:p>
            <a:r>
              <a:rPr lang="en-US" dirty="0"/>
              <a:t>Web Socket connection</a:t>
            </a:r>
            <a:endParaRPr lang="en-IN" dirty="0"/>
          </a:p>
        </p:txBody>
      </p:sp>
      <p:sp>
        <p:nvSpPr>
          <p:cNvPr id="17" name="Cylinder 16">
            <a:extLst>
              <a:ext uri="{FF2B5EF4-FFF2-40B4-BE49-F238E27FC236}">
                <a16:creationId xmlns:a16="http://schemas.microsoft.com/office/drawing/2014/main" id="{D80373C5-8323-6F0D-2DFF-B31B871FC585}"/>
              </a:ext>
            </a:extLst>
          </p:cNvPr>
          <p:cNvSpPr/>
          <p:nvPr/>
        </p:nvSpPr>
        <p:spPr>
          <a:xfrm>
            <a:off x="6909669" y="4592877"/>
            <a:ext cx="914400" cy="121615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18" name="Cloud 17">
            <a:extLst>
              <a:ext uri="{FF2B5EF4-FFF2-40B4-BE49-F238E27FC236}">
                <a16:creationId xmlns:a16="http://schemas.microsoft.com/office/drawing/2014/main" id="{B1931E95-4B65-63EF-B9B0-F92B7E06E12B}"/>
              </a:ext>
            </a:extLst>
          </p:cNvPr>
          <p:cNvSpPr/>
          <p:nvPr/>
        </p:nvSpPr>
        <p:spPr>
          <a:xfrm>
            <a:off x="9287758" y="4719484"/>
            <a:ext cx="1616216" cy="100538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endParaRPr lang="en-IN" dirty="0"/>
          </a:p>
        </p:txBody>
      </p:sp>
      <p:sp>
        <p:nvSpPr>
          <p:cNvPr id="19" name="TextBox 18">
            <a:extLst>
              <a:ext uri="{FF2B5EF4-FFF2-40B4-BE49-F238E27FC236}">
                <a16:creationId xmlns:a16="http://schemas.microsoft.com/office/drawing/2014/main" id="{7596D390-8E6C-C7FE-DBD6-C445746969DC}"/>
              </a:ext>
            </a:extLst>
          </p:cNvPr>
          <p:cNvSpPr txBox="1"/>
          <p:nvPr/>
        </p:nvSpPr>
        <p:spPr>
          <a:xfrm>
            <a:off x="8044997" y="4547681"/>
            <a:ext cx="1455173" cy="369332"/>
          </a:xfrm>
          <a:prstGeom prst="rect">
            <a:avLst/>
          </a:prstGeom>
          <a:noFill/>
        </p:spPr>
        <p:txBody>
          <a:bodyPr wrap="square" rtlCol="0">
            <a:spAutoFit/>
          </a:bodyPr>
          <a:lstStyle/>
          <a:p>
            <a:r>
              <a:rPr lang="en-US" dirty="0"/>
              <a:t>Request</a:t>
            </a:r>
            <a:endParaRPr lang="en-IN" dirty="0"/>
          </a:p>
        </p:txBody>
      </p:sp>
      <p:sp>
        <p:nvSpPr>
          <p:cNvPr id="20" name="Arrow: Right 19">
            <a:extLst>
              <a:ext uri="{FF2B5EF4-FFF2-40B4-BE49-F238E27FC236}">
                <a16:creationId xmlns:a16="http://schemas.microsoft.com/office/drawing/2014/main" id="{3973A031-1AB1-75B8-71F1-CF22AED6B50A}"/>
              </a:ext>
            </a:extLst>
          </p:cNvPr>
          <p:cNvSpPr/>
          <p:nvPr/>
        </p:nvSpPr>
        <p:spPr>
          <a:xfrm>
            <a:off x="8012432" y="4852557"/>
            <a:ext cx="1275326" cy="165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 21">
            <a:extLst>
              <a:ext uri="{FF2B5EF4-FFF2-40B4-BE49-F238E27FC236}">
                <a16:creationId xmlns:a16="http://schemas.microsoft.com/office/drawing/2014/main" id="{9C0B57E6-8D79-9BA5-B85D-27194E76B562}"/>
              </a:ext>
            </a:extLst>
          </p:cNvPr>
          <p:cNvSpPr/>
          <p:nvPr/>
        </p:nvSpPr>
        <p:spPr>
          <a:xfrm>
            <a:off x="7961721" y="5230111"/>
            <a:ext cx="1275326" cy="19847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306757-3B74-DF34-D8EB-37BE15B5143E}"/>
              </a:ext>
            </a:extLst>
          </p:cNvPr>
          <p:cNvSpPr txBox="1"/>
          <p:nvPr/>
        </p:nvSpPr>
        <p:spPr>
          <a:xfrm>
            <a:off x="7987034" y="4971955"/>
            <a:ext cx="1455173" cy="369332"/>
          </a:xfrm>
          <a:prstGeom prst="rect">
            <a:avLst/>
          </a:prstGeom>
          <a:noFill/>
        </p:spPr>
        <p:txBody>
          <a:bodyPr wrap="square" rtlCol="0">
            <a:spAutoFit/>
          </a:bodyPr>
          <a:lstStyle/>
          <a:p>
            <a:r>
              <a:rPr lang="en-US" dirty="0"/>
              <a:t>Hand shake</a:t>
            </a:r>
            <a:endParaRPr lang="en-IN" dirty="0"/>
          </a:p>
        </p:txBody>
      </p:sp>
      <p:sp>
        <p:nvSpPr>
          <p:cNvPr id="25" name="Arrow: Left-Right 24">
            <a:extLst>
              <a:ext uri="{FF2B5EF4-FFF2-40B4-BE49-F238E27FC236}">
                <a16:creationId xmlns:a16="http://schemas.microsoft.com/office/drawing/2014/main" id="{F566FEBF-836D-0A87-0DA3-6C3F241CA748}"/>
              </a:ext>
            </a:extLst>
          </p:cNvPr>
          <p:cNvSpPr/>
          <p:nvPr/>
        </p:nvSpPr>
        <p:spPr>
          <a:xfrm>
            <a:off x="7854448" y="5616001"/>
            <a:ext cx="1722171" cy="163805"/>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547802DF-BE66-FFD7-865F-CE7EBBB0FF5B}"/>
              </a:ext>
            </a:extLst>
          </p:cNvPr>
          <p:cNvSpPr txBox="1"/>
          <p:nvPr/>
        </p:nvSpPr>
        <p:spPr>
          <a:xfrm>
            <a:off x="8121446" y="5707782"/>
            <a:ext cx="1455173" cy="369332"/>
          </a:xfrm>
          <a:prstGeom prst="rect">
            <a:avLst/>
          </a:prstGeom>
          <a:noFill/>
        </p:spPr>
        <p:txBody>
          <a:bodyPr wrap="square" rtlCol="0">
            <a:spAutoFit/>
          </a:bodyPr>
          <a:lstStyle/>
          <a:p>
            <a:r>
              <a:rPr lang="en-US" dirty="0"/>
              <a:t>Web </a:t>
            </a:r>
            <a:r>
              <a:rPr lang="en-US" dirty="0" err="1"/>
              <a:t>Scoket</a:t>
            </a:r>
            <a:endParaRPr lang="en-IN" dirty="0"/>
          </a:p>
        </p:txBody>
      </p:sp>
    </p:spTree>
    <p:extLst>
      <p:ext uri="{BB962C8B-B14F-4D97-AF65-F5344CB8AC3E}">
        <p14:creationId xmlns:p14="http://schemas.microsoft.com/office/powerpoint/2010/main" val="184833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484310" y="135194"/>
            <a:ext cx="9134528" cy="464574"/>
          </a:xfrm>
        </p:spPr>
        <p:txBody>
          <a:bodyPr>
            <a:normAutofit fontScale="90000"/>
          </a:bodyPr>
          <a:lstStyle/>
          <a:p>
            <a:r>
              <a:rPr lang="en-US" dirty="0"/>
              <a:t>Auto Waiting</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690787" y="304799"/>
            <a:ext cx="10018713" cy="3124201"/>
          </a:xfrm>
        </p:spPr>
        <p:txBody>
          <a:bodyPr>
            <a:normAutofit/>
          </a:bodyPr>
          <a:lstStyle/>
          <a:p>
            <a:r>
              <a:rPr lang="en-US" sz="1600" dirty="0"/>
              <a:t>Playwright performs some checks using its intelligence before performing actions</a:t>
            </a:r>
          </a:p>
          <a:p>
            <a:r>
              <a:rPr lang="en-US" sz="1600" dirty="0"/>
              <a:t>It auto-waits for the relevant  checks to pass and only then performs the requested action</a:t>
            </a:r>
          </a:p>
          <a:p>
            <a:r>
              <a:rPr lang="en-US" sz="1600" dirty="0"/>
              <a:t>Throws </a:t>
            </a:r>
            <a:r>
              <a:rPr lang="en-US" sz="1600" dirty="0" err="1"/>
              <a:t>TimeoutError</a:t>
            </a:r>
            <a:r>
              <a:rPr lang="en-US" sz="1600" dirty="0"/>
              <a:t> on failure after stipulated time</a:t>
            </a:r>
          </a:p>
          <a:p>
            <a:r>
              <a:rPr lang="en-US" sz="1600" dirty="0"/>
              <a:t>Some actions like </a:t>
            </a:r>
            <a:r>
              <a:rPr lang="en-US" sz="1600" dirty="0" err="1"/>
              <a:t>page.click</a:t>
            </a:r>
            <a:r>
              <a:rPr lang="en-US" sz="1600" dirty="0"/>
              <a:t>() support force option that disables non-essential actionability checks</a:t>
            </a:r>
          </a:p>
          <a:p>
            <a:r>
              <a:rPr lang="en-US" sz="1600" dirty="0"/>
              <a:t>Not all actions are having checks – </a:t>
            </a:r>
            <a:r>
              <a:rPr lang="en-IN" sz="1600" dirty="0" err="1"/>
              <a:t>allTextContents</a:t>
            </a:r>
            <a:r>
              <a:rPr lang="en-IN" sz="1600" dirty="0"/>
              <a:t>()</a:t>
            </a:r>
            <a:endParaRPr lang="en-US" sz="1600" dirty="0"/>
          </a:p>
          <a:p>
            <a:endParaRPr lang="en-US" dirty="0"/>
          </a:p>
        </p:txBody>
      </p:sp>
      <p:pic>
        <p:nvPicPr>
          <p:cNvPr id="9" name="Picture 8">
            <a:extLst>
              <a:ext uri="{FF2B5EF4-FFF2-40B4-BE49-F238E27FC236}">
                <a16:creationId xmlns:a16="http://schemas.microsoft.com/office/drawing/2014/main" id="{8483EA69-4A9A-54F6-BB29-BED017D73B22}"/>
              </a:ext>
            </a:extLst>
          </p:cNvPr>
          <p:cNvPicPr>
            <a:picLocks noChangeAspect="1"/>
          </p:cNvPicPr>
          <p:nvPr/>
        </p:nvPicPr>
        <p:blipFill>
          <a:blip r:embed="rId2"/>
          <a:stretch>
            <a:fillRect/>
          </a:stretch>
        </p:blipFill>
        <p:spPr>
          <a:xfrm>
            <a:off x="7222989" y="4564209"/>
            <a:ext cx="4801016" cy="1988992"/>
          </a:xfrm>
          <a:prstGeom prst="rect">
            <a:avLst/>
          </a:prstGeom>
        </p:spPr>
      </p:pic>
      <p:pic>
        <p:nvPicPr>
          <p:cNvPr id="11" name="Picture 10">
            <a:extLst>
              <a:ext uri="{FF2B5EF4-FFF2-40B4-BE49-F238E27FC236}">
                <a16:creationId xmlns:a16="http://schemas.microsoft.com/office/drawing/2014/main" id="{8C46F0B5-07AE-AB2B-D41C-8862D2B366FE}"/>
              </a:ext>
            </a:extLst>
          </p:cNvPr>
          <p:cNvPicPr>
            <a:picLocks noChangeAspect="1"/>
          </p:cNvPicPr>
          <p:nvPr/>
        </p:nvPicPr>
        <p:blipFill>
          <a:blip r:embed="rId3"/>
          <a:stretch>
            <a:fillRect/>
          </a:stretch>
        </p:blipFill>
        <p:spPr>
          <a:xfrm>
            <a:off x="1939898" y="2492486"/>
            <a:ext cx="5033980" cy="4230320"/>
          </a:xfrm>
          <a:prstGeom prst="rect">
            <a:avLst/>
          </a:prstGeom>
        </p:spPr>
      </p:pic>
    </p:spTree>
    <p:extLst>
      <p:ext uri="{BB962C8B-B14F-4D97-AF65-F5344CB8AC3E}">
        <p14:creationId xmlns:p14="http://schemas.microsoft.com/office/powerpoint/2010/main" val="113625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5A2-4423-AECE-76AF-E5E5D5C2BA7D}"/>
              </a:ext>
            </a:extLst>
          </p:cNvPr>
          <p:cNvSpPr>
            <a:spLocks noGrp="1"/>
          </p:cNvSpPr>
          <p:nvPr>
            <p:ph type="title"/>
          </p:nvPr>
        </p:nvSpPr>
        <p:spPr>
          <a:xfrm>
            <a:off x="1484310" y="218768"/>
            <a:ext cx="9193521" cy="848032"/>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A92773C-A530-0A5B-BFFE-B74332BA8E10}"/>
              </a:ext>
            </a:extLst>
          </p:cNvPr>
          <p:cNvSpPr>
            <a:spLocks noGrp="1"/>
          </p:cNvSpPr>
          <p:nvPr>
            <p:ph idx="1"/>
          </p:nvPr>
        </p:nvSpPr>
        <p:spPr>
          <a:xfrm>
            <a:off x="1484310" y="2666999"/>
            <a:ext cx="6086529" cy="3124201"/>
          </a:xfrm>
        </p:spPr>
        <p:txBody>
          <a:bodyPr>
            <a:normAutofit fontScale="85000" lnSpcReduction="20000"/>
          </a:bodyPr>
          <a:lstStyle/>
          <a:p>
            <a:r>
              <a:rPr lang="en-US" dirty="0"/>
              <a:t>Inbuilt assertions methods in ’expect’ library</a:t>
            </a:r>
          </a:p>
          <a:p>
            <a:r>
              <a:rPr lang="en-IN" dirty="0"/>
              <a:t>Soft asserts</a:t>
            </a:r>
          </a:p>
          <a:p>
            <a:r>
              <a:rPr lang="en-IN" dirty="0"/>
              <a:t>Polling</a:t>
            </a:r>
          </a:p>
          <a:p>
            <a:r>
              <a:rPr lang="en-IN" dirty="0"/>
              <a:t>Retrying &amp; Non retrying asserts</a:t>
            </a:r>
          </a:p>
          <a:p>
            <a:r>
              <a:rPr lang="en-IN" dirty="0"/>
              <a:t>Readily available , commonly used assertions</a:t>
            </a:r>
          </a:p>
          <a:p>
            <a:r>
              <a:rPr lang="en-IN" dirty="0"/>
              <a:t>Support screenshot, </a:t>
            </a:r>
            <a:r>
              <a:rPr lang="en-IN" dirty="0" err="1"/>
              <a:t>api</a:t>
            </a:r>
            <a:r>
              <a:rPr lang="en-IN" dirty="0"/>
              <a:t> assertions</a:t>
            </a:r>
          </a:p>
          <a:p>
            <a:r>
              <a:rPr lang="en-IN" dirty="0"/>
              <a:t>Inbuilt intelligence in assert methods to avoid test failures due to flakiness</a:t>
            </a:r>
          </a:p>
          <a:p>
            <a:endParaRPr lang="en-IN" dirty="0"/>
          </a:p>
        </p:txBody>
      </p:sp>
      <p:pic>
        <p:nvPicPr>
          <p:cNvPr id="5" name="Picture 4">
            <a:extLst>
              <a:ext uri="{FF2B5EF4-FFF2-40B4-BE49-F238E27FC236}">
                <a16:creationId xmlns:a16="http://schemas.microsoft.com/office/drawing/2014/main" id="{A8384710-B983-6EB8-C9CD-C0F2C596BF01}"/>
              </a:ext>
            </a:extLst>
          </p:cNvPr>
          <p:cNvPicPr>
            <a:picLocks noChangeAspect="1"/>
          </p:cNvPicPr>
          <p:nvPr/>
        </p:nvPicPr>
        <p:blipFill>
          <a:blip r:embed="rId2"/>
          <a:stretch>
            <a:fillRect/>
          </a:stretch>
        </p:blipFill>
        <p:spPr>
          <a:xfrm>
            <a:off x="7465245" y="984702"/>
            <a:ext cx="4480948" cy="5654530"/>
          </a:xfrm>
          <a:prstGeom prst="rect">
            <a:avLst/>
          </a:prstGeom>
        </p:spPr>
      </p:pic>
    </p:spTree>
    <p:extLst>
      <p:ext uri="{BB962C8B-B14F-4D97-AF65-F5344CB8AC3E}">
        <p14:creationId xmlns:p14="http://schemas.microsoft.com/office/powerpoint/2010/main" val="2458499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164</TotalTime>
  <Words>854</Words>
  <Application>Microsoft Office PowerPoint</Application>
  <PresentationFormat>Widescreen</PresentationFormat>
  <Paragraphs>150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system-ui</vt:lpstr>
      <vt:lpstr>Parallax</vt:lpstr>
      <vt:lpstr>Playwright Automation Tool</vt:lpstr>
      <vt:lpstr>Contents</vt:lpstr>
      <vt:lpstr>Why Playwright?</vt:lpstr>
      <vt:lpstr>Playwright Features</vt:lpstr>
      <vt:lpstr>Compatibility</vt:lpstr>
      <vt:lpstr>Comparison with Selenium</vt:lpstr>
      <vt:lpstr>Playwright Architecture</vt:lpstr>
      <vt:lpstr>Auto Waiting</vt:lpstr>
      <vt:lpstr>Assertions</vt:lpstr>
      <vt:lpstr>Locators</vt:lpstr>
      <vt:lpstr>Trace Viewer</vt:lpstr>
      <vt:lpstr>Events</vt:lpstr>
      <vt:lpstr>Isolation</vt:lpstr>
      <vt:lpstr>Installation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 Tool</dc:title>
  <dc:creator>Debdutta Chatterjee</dc:creator>
  <cp:lastModifiedBy>Debdutta Chatterjee</cp:lastModifiedBy>
  <cp:revision>50</cp:revision>
  <dcterms:created xsi:type="dcterms:W3CDTF">2023-12-07T14:05:36Z</dcterms:created>
  <dcterms:modified xsi:type="dcterms:W3CDTF">2023-12-07T16:50:18Z</dcterms:modified>
</cp:coreProperties>
</file>