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Proxima Nova" panose="020B0600000101010101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mleEqyK8CI6vYmpFlxgt9uXb6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169EEA-8763-43A6-9DAB-8290ABC86AF8}">
  <a:tblStyle styleId="{94169EEA-8763-43A6-9DAB-8290ABC86AF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>
            <a:alpha val="69803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9410700" y="1985963"/>
            <a:ext cx="1352550" cy="1168158"/>
          </a:xfrm>
          <a:custGeom>
            <a:avLst/>
            <a:gdLst/>
            <a:ahLst/>
            <a:cxnLst/>
            <a:rect l="l" t="t" r="r" b="b"/>
            <a:pathLst>
              <a:path w="1352550" h="1168158" extrusionOk="0">
                <a:moveTo>
                  <a:pt x="0" y="1168158"/>
                </a:moveTo>
                <a:lnTo>
                  <a:pt x="0" y="63258"/>
                </a:lnTo>
                <a:cubicBezTo>
                  <a:pt x="15875" y="-93508"/>
                  <a:pt x="-25400" y="76750"/>
                  <a:pt x="57150" y="189462"/>
                </a:cubicBezTo>
                <a:cubicBezTo>
                  <a:pt x="139700" y="302175"/>
                  <a:pt x="369888" y="623646"/>
                  <a:pt x="495300" y="739533"/>
                </a:cubicBezTo>
                <a:cubicBezTo>
                  <a:pt x="600075" y="787951"/>
                  <a:pt x="485775" y="750644"/>
                  <a:pt x="590550" y="799062"/>
                </a:cubicBezTo>
                <a:lnTo>
                  <a:pt x="1352550" y="1168158"/>
                </a:lnTo>
                <a:lnTo>
                  <a:pt x="0" y="1168158"/>
                </a:lnTo>
                <a:close/>
              </a:path>
            </a:pathLst>
          </a:custGeom>
          <a:solidFill>
            <a:srgbClr val="9B9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428750" y="3553863"/>
            <a:ext cx="1352550" cy="1168158"/>
          </a:xfrm>
          <a:custGeom>
            <a:avLst/>
            <a:gdLst/>
            <a:ahLst/>
            <a:cxnLst/>
            <a:rect l="l" t="t" r="r" b="b"/>
            <a:pathLst>
              <a:path w="1352550" h="1168158" extrusionOk="0">
                <a:moveTo>
                  <a:pt x="0" y="1168158"/>
                </a:moveTo>
                <a:lnTo>
                  <a:pt x="0" y="63258"/>
                </a:lnTo>
                <a:cubicBezTo>
                  <a:pt x="15875" y="-93508"/>
                  <a:pt x="-25400" y="76750"/>
                  <a:pt x="57150" y="189462"/>
                </a:cubicBezTo>
                <a:cubicBezTo>
                  <a:pt x="139700" y="302175"/>
                  <a:pt x="369888" y="623646"/>
                  <a:pt x="495300" y="739533"/>
                </a:cubicBezTo>
                <a:cubicBezTo>
                  <a:pt x="600075" y="787951"/>
                  <a:pt x="485775" y="750644"/>
                  <a:pt x="590550" y="799062"/>
                </a:cubicBezTo>
                <a:lnTo>
                  <a:pt x="1352550" y="1168158"/>
                </a:lnTo>
                <a:lnTo>
                  <a:pt x="0" y="1168158"/>
                </a:lnTo>
                <a:close/>
              </a:path>
            </a:pathLst>
          </a:custGeom>
          <a:solidFill>
            <a:srgbClr val="9B9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428750" y="1985963"/>
            <a:ext cx="9315450" cy="2743200"/>
          </a:xfrm>
          <a:custGeom>
            <a:avLst/>
            <a:gdLst/>
            <a:ahLst/>
            <a:cxnLst/>
            <a:rect l="l" t="t" r="r" b="b"/>
            <a:pathLst>
              <a:path w="9315450" h="2743200" extrusionOk="0">
                <a:moveTo>
                  <a:pt x="19050" y="463559"/>
                </a:moveTo>
                <a:cubicBezTo>
                  <a:pt x="19050" y="212803"/>
                  <a:pt x="222328" y="9525"/>
                  <a:pt x="473084" y="9525"/>
                </a:cubicBezTo>
                <a:lnTo>
                  <a:pt x="8261341" y="0"/>
                </a:lnTo>
                <a:cubicBezTo>
                  <a:pt x="8512097" y="0"/>
                  <a:pt x="9305925" y="746203"/>
                  <a:pt x="9305925" y="996959"/>
                </a:cubicBezTo>
                <a:lnTo>
                  <a:pt x="9315450" y="2279641"/>
                </a:lnTo>
                <a:cubicBezTo>
                  <a:pt x="9315450" y="2530397"/>
                  <a:pt x="9112172" y="2733675"/>
                  <a:pt x="8861416" y="2733675"/>
                </a:cubicBezTo>
                <a:lnTo>
                  <a:pt x="1158884" y="2743200"/>
                </a:lnTo>
                <a:cubicBezTo>
                  <a:pt x="908128" y="2743200"/>
                  <a:pt x="0" y="1987472"/>
                  <a:pt x="0" y="1736716"/>
                </a:cubicBezTo>
                <a:lnTo>
                  <a:pt x="19050" y="46355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780309" y="3190873"/>
            <a:ext cx="8631382" cy="238125"/>
          </a:xfrm>
          <a:prstGeom prst="rect">
            <a:avLst/>
          </a:prstGeom>
          <a:solidFill>
            <a:srgbClr val="B3ACE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8200" y="2476067"/>
            <a:ext cx="10515600" cy="204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Shipping 환경에 따른 고객 평가 관계</a:t>
            </a:r>
            <a:br>
              <a:rPr lang="ko-KR">
                <a:latin typeface="Arial"/>
                <a:ea typeface="Arial"/>
                <a:cs typeface="Arial"/>
                <a:sym typeface="Arial"/>
              </a:rPr>
            </a:br>
            <a:r>
              <a:rPr lang="ko-KR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sz="3300" i="0">
                <a:latin typeface="Arial"/>
                <a:ea typeface="Arial"/>
                <a:cs typeface="Arial"/>
                <a:sym typeface="Arial"/>
              </a:rPr>
              <a:t>E-Commerce Shipping Data 활용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841592" y="1044887"/>
            <a:ext cx="869180" cy="259347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32582" y="1767532"/>
            <a:ext cx="431030" cy="267451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832582" y="2568621"/>
            <a:ext cx="1385400" cy="127800"/>
          </a:xfrm>
          <a:prstGeom prst="rect">
            <a:avLst/>
          </a:prstGeom>
          <a:solidFill>
            <a:srgbClr val="9B91E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943926" y="3357225"/>
            <a:ext cx="1473900" cy="1285800"/>
          </a:xfrm>
          <a:prstGeom prst="flowChartAlternateProcess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chemeClr val="dk1"/>
                </a:solidFill>
              </a:rPr>
              <a:t>정시도착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chemeClr val="dk1"/>
                </a:solidFill>
              </a:rPr>
              <a:t>제품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구매</a:t>
            </a:r>
            <a:r>
              <a:rPr lang="ko-KR" dirty="0">
                <a:solidFill>
                  <a:schemeClr val="dk1"/>
                </a:solidFill>
              </a:rPr>
              <a:t> 가격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8749070" y="3717536"/>
            <a:ext cx="1880700" cy="2244000"/>
          </a:xfrm>
          <a:prstGeom prst="flowChartAlternateProcess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dirty="0">
                <a:solidFill>
                  <a:schemeClr val="dk1"/>
                </a:solidFill>
              </a:rPr>
              <a:t>무게</a:t>
            </a:r>
            <a:endParaRPr lang="en-US" altLang="ko-KR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배송 방식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창고 블록</a:t>
            </a:r>
            <a:endParaRPr sz="15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</a:rPr>
              <a:t>성별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065165" y="2987786"/>
            <a:ext cx="925800" cy="241500"/>
          </a:xfrm>
          <a:prstGeom prst="rect">
            <a:avLst/>
          </a:prstGeom>
          <a:solidFill>
            <a:srgbClr val="9B91E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027431" y="4756427"/>
            <a:ext cx="925800" cy="241500"/>
          </a:xfrm>
          <a:prstGeom prst="rect">
            <a:avLst/>
          </a:prstGeom>
          <a:solidFill>
            <a:srgbClr val="9B91E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835365" y="2804094"/>
            <a:ext cx="13854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종속 변수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9214105" y="3292286"/>
            <a:ext cx="925800" cy="241500"/>
          </a:xfrm>
          <a:prstGeom prst="rect">
            <a:avLst/>
          </a:prstGeom>
          <a:solidFill>
            <a:srgbClr val="9B91E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217982" y="3000102"/>
            <a:ext cx="925800" cy="241500"/>
          </a:xfrm>
          <a:prstGeom prst="rect">
            <a:avLst/>
          </a:prstGeom>
          <a:solidFill>
            <a:srgbClr val="9B91E3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84401" y="637504"/>
            <a:ext cx="1959016" cy="154070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708025" y="182712"/>
            <a:ext cx="2412999" cy="71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MODEL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534404" y="1035604"/>
            <a:ext cx="11123192" cy="155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ko-KR" sz="1500" dirty="0">
                <a:latin typeface="Arial"/>
                <a:ea typeface="Arial"/>
                <a:cs typeface="Arial"/>
                <a:sym typeface="Arial"/>
              </a:rPr>
              <a:t>선정 이유: 고객 문의 전화에 영향을 </a:t>
            </a:r>
            <a:r>
              <a:rPr lang="ko-KR" sz="1500" dirty="0" err="1">
                <a:latin typeface="Arial"/>
                <a:ea typeface="Arial"/>
                <a:cs typeface="Arial"/>
                <a:sym typeface="Arial"/>
              </a:rPr>
              <a:t>줄수</a:t>
            </a:r>
            <a:r>
              <a:rPr lang="ko-KR" sz="1500" dirty="0">
                <a:latin typeface="Arial"/>
                <a:ea typeface="Arial"/>
                <a:cs typeface="Arial"/>
                <a:sym typeface="Arial"/>
              </a:rPr>
              <a:t> 있는 지표가 있는지 파악하여 이를 표준화 한다면 고객 서비스 응대를 보다 수월하게 할 수 있을  것 같아 해당 주제를 선정하게 되었다. 때문에 아래와 같은 분석 모델링을 세워 이 주제에 관한 유의미한 분석 지표가 나올 수 있을지 알아보고자 한다.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196850" algn="l" rtl="0">
              <a:spcBef>
                <a:spcPts val="1000"/>
              </a:spcBef>
              <a:spcAft>
                <a:spcPts val="0"/>
              </a:spcAft>
              <a:buSzPts val="1300"/>
              <a:buChar char="•"/>
            </a:pPr>
            <a:r>
              <a:rPr lang="ko-KR" sz="1500" dirty="0">
                <a:latin typeface="Arial"/>
                <a:ea typeface="Arial"/>
                <a:cs typeface="Arial"/>
                <a:sym typeface="Arial"/>
              </a:rPr>
              <a:t>목표: 정시도착과 제품 가격이 배송 문의 전화에 유의미한 영향을 미치는지 분석하고 조절변수의 변화가 어떤 영향을 주는지 파악하고자 한다.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196850" algn="l" rtl="0">
              <a:spcBef>
                <a:spcPts val="1000"/>
              </a:spcBef>
              <a:spcAft>
                <a:spcPts val="0"/>
              </a:spcAft>
              <a:buSzPts val="1300"/>
              <a:buChar char="•"/>
            </a:pPr>
            <a:r>
              <a:rPr lang="ko-KR" sz="3000" dirty="0" err="1">
                <a:latin typeface="Arial"/>
                <a:ea typeface="Arial"/>
                <a:cs typeface="Arial"/>
                <a:sym typeface="Arial"/>
              </a:rPr>
              <a:t>Modelig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740534" y="3037738"/>
            <a:ext cx="18807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독립변수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984308" y="3108536"/>
            <a:ext cx="13854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통제 </a:t>
            </a: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변수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3870771" y="4643025"/>
            <a:ext cx="12975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조절 변수</a:t>
            </a:r>
            <a:endParaRPr dirty="0"/>
          </a:p>
        </p:txBody>
      </p:sp>
      <p:sp>
        <p:nvSpPr>
          <p:cNvPr id="109" name="Google Shape;109;p2"/>
          <p:cNvSpPr/>
          <p:nvPr/>
        </p:nvSpPr>
        <p:spPr>
          <a:xfrm>
            <a:off x="5891686" y="3357225"/>
            <a:ext cx="1473900" cy="1285800"/>
          </a:xfrm>
          <a:prstGeom prst="flowChartAlternateProcess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ko-KR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</a:t>
            </a:r>
            <a:r>
              <a:rPr lang="ko-KR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dirty="0"/>
          </a:p>
        </p:txBody>
      </p:sp>
      <p:sp>
        <p:nvSpPr>
          <p:cNvPr id="110" name="Google Shape;110;p2"/>
          <p:cNvSpPr/>
          <p:nvPr/>
        </p:nvSpPr>
        <p:spPr>
          <a:xfrm>
            <a:off x="3716931" y="5161765"/>
            <a:ext cx="1546800" cy="1375800"/>
          </a:xfrm>
          <a:prstGeom prst="flowChartAlternateProcess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할인율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이전 구매 내역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dirty="0">
                <a:solidFill>
                  <a:schemeClr val="dk1"/>
                </a:solidFill>
              </a:rPr>
              <a:t>제품 중요도</a:t>
            </a:r>
            <a:endParaRPr lang="en-US" altLang="ko-KR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</a:rPr>
              <a:t>고객 평가</a:t>
            </a:r>
          </a:p>
        </p:txBody>
      </p:sp>
      <p:sp>
        <p:nvSpPr>
          <p:cNvPr id="111" name="Google Shape;111;p2"/>
          <p:cNvSpPr/>
          <p:nvPr/>
        </p:nvSpPr>
        <p:spPr>
          <a:xfrm>
            <a:off x="4049770" y="3676875"/>
            <a:ext cx="1293000" cy="6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969818" y="729673"/>
            <a:ext cx="1625600" cy="147782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2C3137"/>
                </a:solidFill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3"/>
          <p:cNvGraphicFramePr/>
          <p:nvPr>
            <p:extLst>
              <p:ext uri="{D42A27DB-BD31-4B8C-83A1-F6EECF244321}">
                <p14:modId xmlns:p14="http://schemas.microsoft.com/office/powerpoint/2010/main" val="2151313280"/>
              </p:ext>
            </p:extLst>
          </p:nvPr>
        </p:nvGraphicFramePr>
        <p:xfrm>
          <a:off x="969826" y="1042920"/>
          <a:ext cx="10005400" cy="5556905"/>
        </p:xfrm>
        <a:graphic>
          <a:graphicData uri="http://schemas.openxmlformats.org/drawingml/2006/table">
            <a:tbl>
              <a:tblPr firstRow="1" bandRow="1">
                <a:noFill/>
                <a:tableStyleId>{94169EEA-8763-43A6-9DAB-8290ABC86AF8}</a:tableStyleId>
              </a:tblPr>
              <a:tblGrid>
                <a:gridCol w="15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변수 명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개요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측정척도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측정방법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ID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고객 ID 번호.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-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일련번호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Warehouse_block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창고 블록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명목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1: A블록 , 2: B블록 , 3: C블록 , 4: D블록 , 5: F블록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Mode_of_Shipment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tx1"/>
                          </a:solidFill>
                        </a:rPr>
                        <a:t>배송 방식 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명목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1:도로, 2:선박, 3:비행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Customer_care_calls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배송 조회</a:t>
                      </a:r>
                      <a:endParaRPr sz="1100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문의 전화 수 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비율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( )건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Customer_rating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고객 평가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tx1"/>
                          </a:solidFill>
                        </a:rPr>
                        <a:t>등간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1: 매우 나쁨 , 2: 나쁨 , 3:보통 , 4: 좋음 , 5: 매우 좋음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Cost_of_the_Product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제품 비용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비율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( )$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Prior_purchases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이전 구매 </a:t>
                      </a:r>
                      <a:r>
                        <a:rPr lang="ko-KR" sz="1100">
                          <a:solidFill>
                            <a:schemeClr val="tx1"/>
                          </a:solidFill>
                        </a:rPr>
                        <a:t>내역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tx1"/>
                          </a:solidFill>
                        </a:rPr>
                        <a:t>비율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tx1"/>
                          </a:solidFill>
                        </a:rPr>
                        <a:t>( )번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Product_importance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제품 중요도 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서열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1: 낮음, 2: 중간, 3:높음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Gender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성별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tx1"/>
                          </a:solidFill>
                        </a:rPr>
                        <a:t>명목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1:남성 , 2:여성.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Discount_offered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할인</a:t>
                      </a:r>
                      <a:r>
                        <a:rPr lang="ko-KR" sz="1100">
                          <a:solidFill>
                            <a:schemeClr val="tx1"/>
                          </a:solidFill>
                        </a:rPr>
                        <a:t>율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비율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tx1"/>
                          </a:solidFill>
                        </a:rPr>
                        <a:t>()%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Weight_in_gms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무게 (gms)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비율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>
                          <a:solidFill>
                            <a:schemeClr val="tx1"/>
                          </a:solidFill>
                        </a:rPr>
                        <a:t>( )gm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5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Reached.on.Time_Y.N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정시 배달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tx1"/>
                          </a:solidFill>
                        </a:rPr>
                        <a:t>명목</a:t>
                      </a:r>
                      <a:endParaRPr sz="110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tx1"/>
                          </a:solidFill>
                        </a:rPr>
                        <a:t> 0: 정시에 도착했음 , 1: 제품이 정시에 도착하지 않았음</a:t>
                      </a:r>
                      <a:endParaRPr sz="110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9" name="Google Shape;119;p3"/>
          <p:cNvSpPr txBox="1"/>
          <p:nvPr/>
        </p:nvSpPr>
        <p:spPr>
          <a:xfrm>
            <a:off x="915266" y="256544"/>
            <a:ext cx="1868053" cy="69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4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코딩북</a:t>
            </a:r>
            <a:endParaRPr sz="4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297425" y="337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정시도착,이전 구매 내역, 제품 가격, 제품 무게,할인율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320</Words>
  <Application>Microsoft Office PowerPoint</Application>
  <PresentationFormat>와이드스크린</PresentationFormat>
  <Paragraphs>77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Proxima Nova</vt:lpstr>
      <vt:lpstr>Office 테마</vt:lpstr>
      <vt:lpstr>Shipping 환경에 따른 고객 평가 관계 :E-Commerce Shipping Data 활용</vt:lpstr>
      <vt:lpstr>MODEL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환경에 따른 고객 평가 관계 :E-Commerce Shipping Data 활용</dc:title>
  <dc:creator>2018508080@office.kw.ac.kr</dc:creator>
  <cp:lastModifiedBy>김하진</cp:lastModifiedBy>
  <cp:revision>4</cp:revision>
  <dcterms:created xsi:type="dcterms:W3CDTF">2021-04-24T12:34:43Z</dcterms:created>
  <dcterms:modified xsi:type="dcterms:W3CDTF">2021-04-27T01:02:17Z</dcterms:modified>
</cp:coreProperties>
</file>