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8508080@office.kw.ac.kr" initials="2" lastIdx="1" clrIdx="0">
    <p:extLst>
      <p:ext uri="{19B8F6BF-5375-455C-9EA6-DF929625EA0E}">
        <p15:presenceInfo xmlns:p15="http://schemas.microsoft.com/office/powerpoint/2012/main" userId="2018508080@office.kw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B9B"/>
    <a:srgbClr val="9B91E3"/>
    <a:srgbClr val="77E2F1"/>
    <a:srgbClr val="B3A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90" y="77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8E92B-E765-4CA7-8BD3-23C6761C1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E713A-7CF7-45D0-BEB3-B4649B29D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4E310-EFB7-471D-8BB7-B89F31F4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C258E-CF82-44A1-A39A-71B5EB96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DE6B3-57C0-41E3-819F-7F443B02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C9A93-C411-4198-B11A-904C907C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93451-AD50-4FD4-87B3-42FC5601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A5484-6939-4672-8EE0-82FA021F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406A6-CEF8-4ABC-AF64-1857C62E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88606-8A6A-4162-8F25-A4E81296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4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2798C-1F95-4A42-8200-B425D8D06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7A480-5F84-46DE-85A3-350D7EF03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4872F-228D-440F-BB7B-05FD7BA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D30E1-DB67-409C-8667-BB549018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9DEF5-27F9-4ADD-A8A5-9DEB4AF1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6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3D351-04AA-48DB-B312-FA427DB5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35D8F-F698-4511-AF2B-1A748AAA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9A036-9353-4A28-81C2-B53A5FFF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F6F00-BB79-4035-BB64-2B111504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90B15-641E-4A9D-B1DC-801F0CFF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ACAF2-5C1D-4BA8-ADC5-4C7C1B0E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F78F7-51D1-4EA7-B1A8-53B65756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FC571-A681-420B-A98C-A2FBF5DB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3175D-1BCF-4D86-8393-9B8D83B8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66323-ACA0-443C-891C-615CFDFE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6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D3EC4-2D31-46DF-BE7A-E6EF7C5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F4599-7DDF-4004-9861-9402B0619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24020-40D8-4F33-8D38-813316C8B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F5D14-0E75-422C-A35E-94296B1E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2E484C-FBF0-4B80-BE79-A754809B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096FA-25C5-4C84-9D36-8CAA3F3B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9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7042-4C9B-4335-8C3D-3D2C7E4A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38351-B380-4AC7-AA37-E96EE71B9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C9B41-A042-44FF-A181-32B3412A7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10FAC-2E64-445B-9B4D-4409D6DA1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D2EC0-6B34-4076-BFB9-52171CB5C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3485C-A886-4285-8FD2-515C0468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5E4EA7-EFA7-49A2-B5FC-D647964E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A1ED98-3276-40A6-B631-401FE354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6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2C09F-FEEE-4D3F-A4DE-AE9BD772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9DDC13-724C-42D1-B23C-43A1B2CB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1E4B1B-7CB8-4950-A7E3-3F43F4B5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2FD1C-1A20-4D0F-9EFB-DFEEB8F5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3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2F46BE-2092-4A2A-8D78-4710AEDA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420994-225B-4B44-AF2B-832BC16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0BAD36-661A-4352-8AF1-1063F67A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2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7F4F5-E1FA-4C7C-A7D9-EB34014A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79E60-1676-4141-8CDC-ACC45A3E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2EB4EE-5017-43F3-B7B1-A35B4E6E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F6FFF-F968-4766-A34F-D5741771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C3F44-8268-441C-867E-2980A156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AF090-3A7A-43C7-8FFD-5591A275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5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7EF25-D30B-488A-998D-2D3961C5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CB8F68-0A64-4C6C-B44F-CA53BF9CE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D7BFA-C4FC-4345-BDE0-DB12AA09F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DB16E-1F77-4E47-854B-7D53A72C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69591-91C4-4A94-B4DD-9491DCDA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0C844-35DB-4906-A90F-624F3D64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3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B9A4EF-C503-4415-BE6E-5CDA9F57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10D54-B5F7-4A73-9501-B24509408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9FA48-B355-458D-9385-3AD33FB43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F650-F3AA-43A6-AD4C-835EC158177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FC519-037F-4274-9DEB-7CE743873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46BB4-E174-4853-9CE1-E1E0A4926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AE685-2CA7-44C6-9878-3CBADC711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1E3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7">
            <a:extLst>
              <a:ext uri="{FF2B5EF4-FFF2-40B4-BE49-F238E27FC236}">
                <a16:creationId xmlns:a16="http://schemas.microsoft.com/office/drawing/2014/main" id="{F9A5B64B-7C54-4043-A636-0B7D27CE5EE2}"/>
              </a:ext>
            </a:extLst>
          </p:cNvPr>
          <p:cNvSpPr/>
          <p:nvPr/>
        </p:nvSpPr>
        <p:spPr>
          <a:xfrm rot="10800000">
            <a:off x="9380883" y="1985963"/>
            <a:ext cx="1352550" cy="1168158"/>
          </a:xfrm>
          <a:custGeom>
            <a:avLst/>
            <a:gdLst>
              <a:gd name="connsiteX0" fmla="*/ 0 w 1352550"/>
              <a:gd name="connsiteY0" fmla="*/ 1104900 h 1104900"/>
              <a:gd name="connsiteX1" fmla="*/ 0 w 1352550"/>
              <a:gd name="connsiteY1" fmla="*/ 0 h 1104900"/>
              <a:gd name="connsiteX2" fmla="*/ 1352550 w 1352550"/>
              <a:gd name="connsiteY2" fmla="*/ 1104900 h 1104900"/>
              <a:gd name="connsiteX3" fmla="*/ 0 w 1352550"/>
              <a:gd name="connsiteY3" fmla="*/ 1104900 h 1104900"/>
              <a:gd name="connsiteX0" fmla="*/ 0 w 1352550"/>
              <a:gd name="connsiteY0" fmla="*/ 1104900 h 1104900"/>
              <a:gd name="connsiteX1" fmla="*/ 0 w 1352550"/>
              <a:gd name="connsiteY1" fmla="*/ 0 h 1104900"/>
              <a:gd name="connsiteX2" fmla="*/ 609600 w 1352550"/>
              <a:gd name="connsiteY2" fmla="*/ 790575 h 1104900"/>
              <a:gd name="connsiteX3" fmla="*/ 1352550 w 1352550"/>
              <a:gd name="connsiteY3" fmla="*/ 1104900 h 1104900"/>
              <a:gd name="connsiteX4" fmla="*/ 0 w 1352550"/>
              <a:gd name="connsiteY4" fmla="*/ 1104900 h 1104900"/>
              <a:gd name="connsiteX0" fmla="*/ 0 w 1352550"/>
              <a:gd name="connsiteY0" fmla="*/ 1104900 h 1104900"/>
              <a:gd name="connsiteX1" fmla="*/ 0 w 1352550"/>
              <a:gd name="connsiteY1" fmla="*/ 0 h 1104900"/>
              <a:gd name="connsiteX2" fmla="*/ 495300 w 1352550"/>
              <a:gd name="connsiteY2" fmla="*/ 676275 h 1104900"/>
              <a:gd name="connsiteX3" fmla="*/ 1352550 w 1352550"/>
              <a:gd name="connsiteY3" fmla="*/ 1104900 h 1104900"/>
              <a:gd name="connsiteX4" fmla="*/ 0 w 1352550"/>
              <a:gd name="connsiteY4" fmla="*/ 1104900 h 1104900"/>
              <a:gd name="connsiteX0" fmla="*/ 0 w 1352550"/>
              <a:gd name="connsiteY0" fmla="*/ 1104900 h 1104900"/>
              <a:gd name="connsiteX1" fmla="*/ 0 w 1352550"/>
              <a:gd name="connsiteY1" fmla="*/ 0 h 1104900"/>
              <a:gd name="connsiteX2" fmla="*/ 495300 w 1352550"/>
              <a:gd name="connsiteY2" fmla="*/ 676275 h 1104900"/>
              <a:gd name="connsiteX3" fmla="*/ 1352550 w 1352550"/>
              <a:gd name="connsiteY3" fmla="*/ 1104900 h 1104900"/>
              <a:gd name="connsiteX4" fmla="*/ 0 w 1352550"/>
              <a:gd name="connsiteY4" fmla="*/ 1104900 h 1104900"/>
              <a:gd name="connsiteX0" fmla="*/ 0 w 1352550"/>
              <a:gd name="connsiteY0" fmla="*/ 1168158 h 1168158"/>
              <a:gd name="connsiteX1" fmla="*/ 0 w 1352550"/>
              <a:gd name="connsiteY1" fmla="*/ 63258 h 1168158"/>
              <a:gd name="connsiteX2" fmla="*/ 57150 w 1352550"/>
              <a:gd name="connsiteY2" fmla="*/ 189462 h 1168158"/>
              <a:gd name="connsiteX3" fmla="*/ 495300 w 1352550"/>
              <a:gd name="connsiteY3" fmla="*/ 739533 h 1168158"/>
              <a:gd name="connsiteX4" fmla="*/ 1352550 w 1352550"/>
              <a:gd name="connsiteY4" fmla="*/ 1168158 h 1168158"/>
              <a:gd name="connsiteX5" fmla="*/ 0 w 1352550"/>
              <a:gd name="connsiteY5" fmla="*/ 1168158 h 1168158"/>
              <a:gd name="connsiteX0" fmla="*/ 0 w 1352550"/>
              <a:gd name="connsiteY0" fmla="*/ 1168158 h 1168158"/>
              <a:gd name="connsiteX1" fmla="*/ 0 w 1352550"/>
              <a:gd name="connsiteY1" fmla="*/ 63258 h 1168158"/>
              <a:gd name="connsiteX2" fmla="*/ 57150 w 1352550"/>
              <a:gd name="connsiteY2" fmla="*/ 189462 h 1168158"/>
              <a:gd name="connsiteX3" fmla="*/ 495300 w 1352550"/>
              <a:gd name="connsiteY3" fmla="*/ 739533 h 1168158"/>
              <a:gd name="connsiteX4" fmla="*/ 342900 w 1352550"/>
              <a:gd name="connsiteY4" fmla="*/ 684762 h 1168158"/>
              <a:gd name="connsiteX5" fmla="*/ 1352550 w 1352550"/>
              <a:gd name="connsiteY5" fmla="*/ 1168158 h 1168158"/>
              <a:gd name="connsiteX6" fmla="*/ 0 w 1352550"/>
              <a:gd name="connsiteY6" fmla="*/ 1168158 h 1168158"/>
              <a:gd name="connsiteX0" fmla="*/ 0 w 1352550"/>
              <a:gd name="connsiteY0" fmla="*/ 1168158 h 1168158"/>
              <a:gd name="connsiteX1" fmla="*/ 0 w 1352550"/>
              <a:gd name="connsiteY1" fmla="*/ 63258 h 1168158"/>
              <a:gd name="connsiteX2" fmla="*/ 57150 w 1352550"/>
              <a:gd name="connsiteY2" fmla="*/ 189462 h 1168158"/>
              <a:gd name="connsiteX3" fmla="*/ 495300 w 1352550"/>
              <a:gd name="connsiteY3" fmla="*/ 739533 h 1168158"/>
              <a:gd name="connsiteX4" fmla="*/ 590550 w 1352550"/>
              <a:gd name="connsiteY4" fmla="*/ 799062 h 1168158"/>
              <a:gd name="connsiteX5" fmla="*/ 1352550 w 1352550"/>
              <a:gd name="connsiteY5" fmla="*/ 1168158 h 1168158"/>
              <a:gd name="connsiteX6" fmla="*/ 0 w 1352550"/>
              <a:gd name="connsiteY6" fmla="*/ 1168158 h 116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550" h="1168158">
                <a:moveTo>
                  <a:pt x="0" y="1168158"/>
                </a:moveTo>
                <a:lnTo>
                  <a:pt x="0" y="63258"/>
                </a:lnTo>
                <a:cubicBezTo>
                  <a:pt x="15875" y="-93508"/>
                  <a:pt x="-25400" y="76750"/>
                  <a:pt x="57150" y="189462"/>
                </a:cubicBezTo>
                <a:cubicBezTo>
                  <a:pt x="139700" y="302175"/>
                  <a:pt x="369888" y="623646"/>
                  <a:pt x="495300" y="739533"/>
                </a:cubicBezTo>
                <a:cubicBezTo>
                  <a:pt x="600075" y="787951"/>
                  <a:pt x="485775" y="750644"/>
                  <a:pt x="590550" y="799062"/>
                </a:cubicBezTo>
                <a:lnTo>
                  <a:pt x="1352550" y="1168158"/>
                </a:lnTo>
                <a:lnTo>
                  <a:pt x="0" y="1168158"/>
                </a:lnTo>
                <a:close/>
              </a:path>
            </a:pathLst>
          </a:custGeom>
          <a:solidFill>
            <a:srgbClr val="77E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F91801-B890-4056-93A3-865EAD339612}"/>
              </a:ext>
            </a:extLst>
          </p:cNvPr>
          <p:cNvSpPr/>
          <p:nvPr/>
        </p:nvSpPr>
        <p:spPr>
          <a:xfrm>
            <a:off x="1428750" y="3553863"/>
            <a:ext cx="1352550" cy="1168158"/>
          </a:xfrm>
          <a:custGeom>
            <a:avLst/>
            <a:gdLst>
              <a:gd name="connsiteX0" fmla="*/ 0 w 1352550"/>
              <a:gd name="connsiteY0" fmla="*/ 1104900 h 1104900"/>
              <a:gd name="connsiteX1" fmla="*/ 0 w 1352550"/>
              <a:gd name="connsiteY1" fmla="*/ 0 h 1104900"/>
              <a:gd name="connsiteX2" fmla="*/ 1352550 w 1352550"/>
              <a:gd name="connsiteY2" fmla="*/ 1104900 h 1104900"/>
              <a:gd name="connsiteX3" fmla="*/ 0 w 1352550"/>
              <a:gd name="connsiteY3" fmla="*/ 1104900 h 1104900"/>
              <a:gd name="connsiteX0" fmla="*/ 0 w 1352550"/>
              <a:gd name="connsiteY0" fmla="*/ 1104900 h 1104900"/>
              <a:gd name="connsiteX1" fmla="*/ 0 w 1352550"/>
              <a:gd name="connsiteY1" fmla="*/ 0 h 1104900"/>
              <a:gd name="connsiteX2" fmla="*/ 609600 w 1352550"/>
              <a:gd name="connsiteY2" fmla="*/ 790575 h 1104900"/>
              <a:gd name="connsiteX3" fmla="*/ 1352550 w 1352550"/>
              <a:gd name="connsiteY3" fmla="*/ 1104900 h 1104900"/>
              <a:gd name="connsiteX4" fmla="*/ 0 w 1352550"/>
              <a:gd name="connsiteY4" fmla="*/ 1104900 h 1104900"/>
              <a:gd name="connsiteX0" fmla="*/ 0 w 1352550"/>
              <a:gd name="connsiteY0" fmla="*/ 1104900 h 1104900"/>
              <a:gd name="connsiteX1" fmla="*/ 0 w 1352550"/>
              <a:gd name="connsiteY1" fmla="*/ 0 h 1104900"/>
              <a:gd name="connsiteX2" fmla="*/ 495300 w 1352550"/>
              <a:gd name="connsiteY2" fmla="*/ 676275 h 1104900"/>
              <a:gd name="connsiteX3" fmla="*/ 1352550 w 1352550"/>
              <a:gd name="connsiteY3" fmla="*/ 1104900 h 1104900"/>
              <a:gd name="connsiteX4" fmla="*/ 0 w 1352550"/>
              <a:gd name="connsiteY4" fmla="*/ 1104900 h 1104900"/>
              <a:gd name="connsiteX0" fmla="*/ 0 w 1352550"/>
              <a:gd name="connsiteY0" fmla="*/ 1104900 h 1104900"/>
              <a:gd name="connsiteX1" fmla="*/ 0 w 1352550"/>
              <a:gd name="connsiteY1" fmla="*/ 0 h 1104900"/>
              <a:gd name="connsiteX2" fmla="*/ 495300 w 1352550"/>
              <a:gd name="connsiteY2" fmla="*/ 676275 h 1104900"/>
              <a:gd name="connsiteX3" fmla="*/ 1352550 w 1352550"/>
              <a:gd name="connsiteY3" fmla="*/ 1104900 h 1104900"/>
              <a:gd name="connsiteX4" fmla="*/ 0 w 1352550"/>
              <a:gd name="connsiteY4" fmla="*/ 1104900 h 1104900"/>
              <a:gd name="connsiteX0" fmla="*/ 0 w 1352550"/>
              <a:gd name="connsiteY0" fmla="*/ 1168158 h 1168158"/>
              <a:gd name="connsiteX1" fmla="*/ 0 w 1352550"/>
              <a:gd name="connsiteY1" fmla="*/ 63258 h 1168158"/>
              <a:gd name="connsiteX2" fmla="*/ 57150 w 1352550"/>
              <a:gd name="connsiteY2" fmla="*/ 189462 h 1168158"/>
              <a:gd name="connsiteX3" fmla="*/ 495300 w 1352550"/>
              <a:gd name="connsiteY3" fmla="*/ 739533 h 1168158"/>
              <a:gd name="connsiteX4" fmla="*/ 1352550 w 1352550"/>
              <a:gd name="connsiteY4" fmla="*/ 1168158 h 1168158"/>
              <a:gd name="connsiteX5" fmla="*/ 0 w 1352550"/>
              <a:gd name="connsiteY5" fmla="*/ 1168158 h 1168158"/>
              <a:gd name="connsiteX0" fmla="*/ 0 w 1352550"/>
              <a:gd name="connsiteY0" fmla="*/ 1168158 h 1168158"/>
              <a:gd name="connsiteX1" fmla="*/ 0 w 1352550"/>
              <a:gd name="connsiteY1" fmla="*/ 63258 h 1168158"/>
              <a:gd name="connsiteX2" fmla="*/ 57150 w 1352550"/>
              <a:gd name="connsiteY2" fmla="*/ 189462 h 1168158"/>
              <a:gd name="connsiteX3" fmla="*/ 495300 w 1352550"/>
              <a:gd name="connsiteY3" fmla="*/ 739533 h 1168158"/>
              <a:gd name="connsiteX4" fmla="*/ 342900 w 1352550"/>
              <a:gd name="connsiteY4" fmla="*/ 684762 h 1168158"/>
              <a:gd name="connsiteX5" fmla="*/ 1352550 w 1352550"/>
              <a:gd name="connsiteY5" fmla="*/ 1168158 h 1168158"/>
              <a:gd name="connsiteX6" fmla="*/ 0 w 1352550"/>
              <a:gd name="connsiteY6" fmla="*/ 1168158 h 1168158"/>
              <a:gd name="connsiteX0" fmla="*/ 0 w 1352550"/>
              <a:gd name="connsiteY0" fmla="*/ 1168158 h 1168158"/>
              <a:gd name="connsiteX1" fmla="*/ 0 w 1352550"/>
              <a:gd name="connsiteY1" fmla="*/ 63258 h 1168158"/>
              <a:gd name="connsiteX2" fmla="*/ 57150 w 1352550"/>
              <a:gd name="connsiteY2" fmla="*/ 189462 h 1168158"/>
              <a:gd name="connsiteX3" fmla="*/ 495300 w 1352550"/>
              <a:gd name="connsiteY3" fmla="*/ 739533 h 1168158"/>
              <a:gd name="connsiteX4" fmla="*/ 590550 w 1352550"/>
              <a:gd name="connsiteY4" fmla="*/ 799062 h 1168158"/>
              <a:gd name="connsiteX5" fmla="*/ 1352550 w 1352550"/>
              <a:gd name="connsiteY5" fmla="*/ 1168158 h 1168158"/>
              <a:gd name="connsiteX6" fmla="*/ 0 w 1352550"/>
              <a:gd name="connsiteY6" fmla="*/ 1168158 h 116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2550" h="1168158">
                <a:moveTo>
                  <a:pt x="0" y="1168158"/>
                </a:moveTo>
                <a:lnTo>
                  <a:pt x="0" y="63258"/>
                </a:lnTo>
                <a:cubicBezTo>
                  <a:pt x="15875" y="-93508"/>
                  <a:pt x="-25400" y="76750"/>
                  <a:pt x="57150" y="189462"/>
                </a:cubicBezTo>
                <a:cubicBezTo>
                  <a:pt x="139700" y="302175"/>
                  <a:pt x="369888" y="623646"/>
                  <a:pt x="495300" y="739533"/>
                </a:cubicBezTo>
                <a:cubicBezTo>
                  <a:pt x="600075" y="787951"/>
                  <a:pt x="485775" y="750644"/>
                  <a:pt x="590550" y="799062"/>
                </a:cubicBezTo>
                <a:lnTo>
                  <a:pt x="1352550" y="1168158"/>
                </a:lnTo>
                <a:lnTo>
                  <a:pt x="0" y="1168158"/>
                </a:lnTo>
                <a:close/>
              </a:path>
            </a:pathLst>
          </a:custGeom>
          <a:solidFill>
            <a:srgbClr val="77E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6C4E689-4A25-41A1-9C47-1BB8F05B713A}"/>
              </a:ext>
            </a:extLst>
          </p:cNvPr>
          <p:cNvSpPr/>
          <p:nvPr/>
        </p:nvSpPr>
        <p:spPr>
          <a:xfrm>
            <a:off x="1428750" y="1985963"/>
            <a:ext cx="9315450" cy="2743200"/>
          </a:xfrm>
          <a:custGeom>
            <a:avLst/>
            <a:gdLst>
              <a:gd name="connsiteX0" fmla="*/ 0 w 9296400"/>
              <a:gd name="connsiteY0" fmla="*/ 454034 h 2724150"/>
              <a:gd name="connsiteX1" fmla="*/ 454034 w 9296400"/>
              <a:gd name="connsiteY1" fmla="*/ 0 h 2724150"/>
              <a:gd name="connsiteX2" fmla="*/ 8842366 w 9296400"/>
              <a:gd name="connsiteY2" fmla="*/ 0 h 2724150"/>
              <a:gd name="connsiteX3" fmla="*/ 9296400 w 9296400"/>
              <a:gd name="connsiteY3" fmla="*/ 454034 h 2724150"/>
              <a:gd name="connsiteX4" fmla="*/ 9296400 w 9296400"/>
              <a:gd name="connsiteY4" fmla="*/ 2270116 h 2724150"/>
              <a:gd name="connsiteX5" fmla="*/ 8842366 w 9296400"/>
              <a:gd name="connsiteY5" fmla="*/ 2724150 h 2724150"/>
              <a:gd name="connsiteX6" fmla="*/ 454034 w 9296400"/>
              <a:gd name="connsiteY6" fmla="*/ 2724150 h 2724150"/>
              <a:gd name="connsiteX7" fmla="*/ 0 w 9296400"/>
              <a:gd name="connsiteY7" fmla="*/ 2270116 h 2724150"/>
              <a:gd name="connsiteX8" fmla="*/ 0 w 9296400"/>
              <a:gd name="connsiteY8" fmla="*/ 454034 h 2724150"/>
              <a:gd name="connsiteX0" fmla="*/ 0 w 9296400"/>
              <a:gd name="connsiteY0" fmla="*/ 463559 h 2733675"/>
              <a:gd name="connsiteX1" fmla="*/ 454034 w 9296400"/>
              <a:gd name="connsiteY1" fmla="*/ 9525 h 2733675"/>
              <a:gd name="connsiteX2" fmla="*/ 8242291 w 9296400"/>
              <a:gd name="connsiteY2" fmla="*/ 0 h 2733675"/>
              <a:gd name="connsiteX3" fmla="*/ 9296400 w 9296400"/>
              <a:gd name="connsiteY3" fmla="*/ 463559 h 2733675"/>
              <a:gd name="connsiteX4" fmla="*/ 9296400 w 9296400"/>
              <a:gd name="connsiteY4" fmla="*/ 2279641 h 2733675"/>
              <a:gd name="connsiteX5" fmla="*/ 8842366 w 9296400"/>
              <a:gd name="connsiteY5" fmla="*/ 2733675 h 2733675"/>
              <a:gd name="connsiteX6" fmla="*/ 454034 w 9296400"/>
              <a:gd name="connsiteY6" fmla="*/ 2733675 h 2733675"/>
              <a:gd name="connsiteX7" fmla="*/ 0 w 9296400"/>
              <a:gd name="connsiteY7" fmla="*/ 2279641 h 2733675"/>
              <a:gd name="connsiteX8" fmla="*/ 0 w 9296400"/>
              <a:gd name="connsiteY8" fmla="*/ 463559 h 2733675"/>
              <a:gd name="connsiteX0" fmla="*/ 0 w 9296400"/>
              <a:gd name="connsiteY0" fmla="*/ 463559 h 2733675"/>
              <a:gd name="connsiteX1" fmla="*/ 454034 w 9296400"/>
              <a:gd name="connsiteY1" fmla="*/ 9525 h 2733675"/>
              <a:gd name="connsiteX2" fmla="*/ 8242291 w 9296400"/>
              <a:gd name="connsiteY2" fmla="*/ 0 h 2733675"/>
              <a:gd name="connsiteX3" fmla="*/ 9296400 w 9296400"/>
              <a:gd name="connsiteY3" fmla="*/ 796934 h 2733675"/>
              <a:gd name="connsiteX4" fmla="*/ 9296400 w 9296400"/>
              <a:gd name="connsiteY4" fmla="*/ 2279641 h 2733675"/>
              <a:gd name="connsiteX5" fmla="*/ 8842366 w 9296400"/>
              <a:gd name="connsiteY5" fmla="*/ 2733675 h 2733675"/>
              <a:gd name="connsiteX6" fmla="*/ 454034 w 9296400"/>
              <a:gd name="connsiteY6" fmla="*/ 2733675 h 2733675"/>
              <a:gd name="connsiteX7" fmla="*/ 0 w 9296400"/>
              <a:gd name="connsiteY7" fmla="*/ 2279641 h 2733675"/>
              <a:gd name="connsiteX8" fmla="*/ 0 w 9296400"/>
              <a:gd name="connsiteY8" fmla="*/ 463559 h 2733675"/>
              <a:gd name="connsiteX0" fmla="*/ 19050 w 9315450"/>
              <a:gd name="connsiteY0" fmla="*/ 463559 h 2733675"/>
              <a:gd name="connsiteX1" fmla="*/ 473084 w 9315450"/>
              <a:gd name="connsiteY1" fmla="*/ 9525 h 2733675"/>
              <a:gd name="connsiteX2" fmla="*/ 8261341 w 9315450"/>
              <a:gd name="connsiteY2" fmla="*/ 0 h 2733675"/>
              <a:gd name="connsiteX3" fmla="*/ 9315450 w 9315450"/>
              <a:gd name="connsiteY3" fmla="*/ 796934 h 2733675"/>
              <a:gd name="connsiteX4" fmla="*/ 9315450 w 9315450"/>
              <a:gd name="connsiteY4" fmla="*/ 2279641 h 2733675"/>
              <a:gd name="connsiteX5" fmla="*/ 8861416 w 9315450"/>
              <a:gd name="connsiteY5" fmla="*/ 2733675 h 2733675"/>
              <a:gd name="connsiteX6" fmla="*/ 473084 w 9315450"/>
              <a:gd name="connsiteY6" fmla="*/ 2733675 h 2733675"/>
              <a:gd name="connsiteX7" fmla="*/ 0 w 9315450"/>
              <a:gd name="connsiteY7" fmla="*/ 1736716 h 2733675"/>
              <a:gd name="connsiteX8" fmla="*/ 19050 w 9315450"/>
              <a:gd name="connsiteY8" fmla="*/ 463559 h 2733675"/>
              <a:gd name="connsiteX0" fmla="*/ 19050 w 9315450"/>
              <a:gd name="connsiteY0" fmla="*/ 463559 h 2743200"/>
              <a:gd name="connsiteX1" fmla="*/ 473084 w 9315450"/>
              <a:gd name="connsiteY1" fmla="*/ 9525 h 2743200"/>
              <a:gd name="connsiteX2" fmla="*/ 8261341 w 9315450"/>
              <a:gd name="connsiteY2" fmla="*/ 0 h 2743200"/>
              <a:gd name="connsiteX3" fmla="*/ 9315450 w 9315450"/>
              <a:gd name="connsiteY3" fmla="*/ 796934 h 2743200"/>
              <a:gd name="connsiteX4" fmla="*/ 9315450 w 9315450"/>
              <a:gd name="connsiteY4" fmla="*/ 2279641 h 2743200"/>
              <a:gd name="connsiteX5" fmla="*/ 8861416 w 9315450"/>
              <a:gd name="connsiteY5" fmla="*/ 2733675 h 2743200"/>
              <a:gd name="connsiteX6" fmla="*/ 1158884 w 9315450"/>
              <a:gd name="connsiteY6" fmla="*/ 2743200 h 2743200"/>
              <a:gd name="connsiteX7" fmla="*/ 0 w 9315450"/>
              <a:gd name="connsiteY7" fmla="*/ 1736716 h 2743200"/>
              <a:gd name="connsiteX8" fmla="*/ 19050 w 9315450"/>
              <a:gd name="connsiteY8" fmla="*/ 463559 h 2743200"/>
              <a:gd name="connsiteX0" fmla="*/ 19050 w 9315450"/>
              <a:gd name="connsiteY0" fmla="*/ 463559 h 2743200"/>
              <a:gd name="connsiteX1" fmla="*/ 473084 w 9315450"/>
              <a:gd name="connsiteY1" fmla="*/ 9525 h 2743200"/>
              <a:gd name="connsiteX2" fmla="*/ 8261341 w 9315450"/>
              <a:gd name="connsiteY2" fmla="*/ 0 h 2743200"/>
              <a:gd name="connsiteX3" fmla="*/ 9305925 w 9315450"/>
              <a:gd name="connsiteY3" fmla="*/ 996959 h 2743200"/>
              <a:gd name="connsiteX4" fmla="*/ 9315450 w 9315450"/>
              <a:gd name="connsiteY4" fmla="*/ 2279641 h 2743200"/>
              <a:gd name="connsiteX5" fmla="*/ 8861416 w 9315450"/>
              <a:gd name="connsiteY5" fmla="*/ 2733675 h 2743200"/>
              <a:gd name="connsiteX6" fmla="*/ 1158884 w 9315450"/>
              <a:gd name="connsiteY6" fmla="*/ 2743200 h 2743200"/>
              <a:gd name="connsiteX7" fmla="*/ 0 w 9315450"/>
              <a:gd name="connsiteY7" fmla="*/ 1736716 h 2743200"/>
              <a:gd name="connsiteX8" fmla="*/ 19050 w 9315450"/>
              <a:gd name="connsiteY8" fmla="*/ 463559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15450" h="2743200">
                <a:moveTo>
                  <a:pt x="19050" y="463559"/>
                </a:moveTo>
                <a:cubicBezTo>
                  <a:pt x="19050" y="212803"/>
                  <a:pt x="222328" y="9525"/>
                  <a:pt x="473084" y="9525"/>
                </a:cubicBezTo>
                <a:lnTo>
                  <a:pt x="8261341" y="0"/>
                </a:lnTo>
                <a:cubicBezTo>
                  <a:pt x="8512097" y="0"/>
                  <a:pt x="9305925" y="746203"/>
                  <a:pt x="9305925" y="996959"/>
                </a:cubicBezTo>
                <a:lnTo>
                  <a:pt x="9315450" y="2279641"/>
                </a:lnTo>
                <a:cubicBezTo>
                  <a:pt x="9315450" y="2530397"/>
                  <a:pt x="9112172" y="2733675"/>
                  <a:pt x="8861416" y="2733675"/>
                </a:cubicBezTo>
                <a:lnTo>
                  <a:pt x="1158884" y="2743200"/>
                </a:lnTo>
                <a:cubicBezTo>
                  <a:pt x="908128" y="2743200"/>
                  <a:pt x="0" y="1987472"/>
                  <a:pt x="0" y="1736716"/>
                </a:cubicBezTo>
                <a:lnTo>
                  <a:pt x="19050" y="4635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85E6-E311-4489-BE5B-0CCF519ADF84}"/>
              </a:ext>
            </a:extLst>
          </p:cNvPr>
          <p:cNvSpPr/>
          <p:nvPr/>
        </p:nvSpPr>
        <p:spPr>
          <a:xfrm>
            <a:off x="3205017" y="3296276"/>
            <a:ext cx="5932055" cy="265448"/>
          </a:xfrm>
          <a:prstGeom prst="rect">
            <a:avLst/>
          </a:prstGeom>
          <a:solidFill>
            <a:srgbClr val="77E2F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E27806-B39B-450C-ACA4-81E29974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44" y="2407227"/>
            <a:ext cx="10515600" cy="204354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자전거 대여 시스템 구매자 특성예측 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2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2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자전거 구매 데이터를 사용하여</a:t>
            </a:r>
          </a:p>
        </p:txBody>
      </p:sp>
    </p:spTree>
    <p:extLst>
      <p:ext uri="{BB962C8B-B14F-4D97-AF65-F5344CB8AC3E}">
        <p14:creationId xmlns:p14="http://schemas.microsoft.com/office/powerpoint/2010/main" val="311239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2E9CD4-2EEF-4539-8934-2EF4F192F887}"/>
              </a:ext>
            </a:extLst>
          </p:cNvPr>
          <p:cNvCxnSpPr>
            <a:cxnSpLocks/>
          </p:cNvCxnSpPr>
          <p:nvPr/>
        </p:nvCxnSpPr>
        <p:spPr>
          <a:xfrm>
            <a:off x="6238754" y="4548851"/>
            <a:ext cx="115747" cy="6176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38D96BFE-1C33-472E-A577-D7248CBC8807}"/>
              </a:ext>
            </a:extLst>
          </p:cNvPr>
          <p:cNvSpPr/>
          <p:nvPr/>
        </p:nvSpPr>
        <p:spPr>
          <a:xfrm>
            <a:off x="2067932" y="3695154"/>
            <a:ext cx="2452450" cy="2741240"/>
          </a:xfrm>
          <a:prstGeom prst="flowChartAlternateProcess">
            <a:avLst/>
          </a:prstGeom>
          <a:solidFill>
            <a:srgbClr val="77E2F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소득</a:t>
            </a:r>
            <a:r>
              <a:rPr lang="en-US" altLang="ko-KR" sz="150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/</a:t>
            </a:r>
            <a:r>
              <a:rPr lang="ko-KR" altLang="ko-KR" sz="15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교육 수준</a:t>
            </a:r>
            <a:endParaRPr lang="en-US" altLang="ko-KR" sz="1500" b="0" i="0" u="none" strike="noStrike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15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ko-KR" sz="15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집 소유자</a:t>
            </a:r>
            <a:r>
              <a:rPr lang="ko-KR" altLang="en-US" sz="15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5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ko-KR" sz="150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나이</a:t>
            </a:r>
            <a:endParaRPr lang="en-US" altLang="ko-KR" sz="1500" b="0" i="0" u="none" strike="noStrike" kern="120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자녀 수 </a:t>
            </a:r>
            <a:r>
              <a:rPr lang="en-US" altLang="ko-KR" sz="150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5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기혼 여부</a:t>
            </a:r>
            <a:endParaRPr lang="en-US" altLang="ko-KR" sz="1500" dirty="0">
              <a:solidFill>
                <a:srgbClr val="000000"/>
              </a:solidFill>
              <a:latin typeface="Arial" panose="020B0604020202020204" pitchFamily="34" charset="0"/>
              <a:ea typeface="Microsoft GothicNeo" panose="020B0500000101010101" pitchFamily="50" charset="-127"/>
              <a:cs typeface="Microsoft GothicNeo" panose="020B0500000101010101" pitchFamily="50" charset="-127"/>
              <a:sym typeface="Wingdings" panose="05000000000000000000" pitchFamily="2" charset="2"/>
            </a:endParaRPr>
          </a:p>
          <a:p>
            <a:pPr marL="0" algn="ctr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5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통학 거</a:t>
            </a:r>
            <a:r>
              <a:rPr lang="ko-KR" altLang="en-US" sz="1500" b="0" i="0" u="none" strike="noStrike" kern="120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</a:t>
            </a:r>
            <a:r>
              <a:rPr lang="en-US" altLang="ko-KR" sz="150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50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직업</a:t>
            </a:r>
            <a:r>
              <a:rPr lang="en-US" altLang="ko-KR" sz="150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50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성별</a:t>
            </a:r>
            <a:r>
              <a:rPr lang="en-US" altLang="ko-KR" sz="150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50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지역</a:t>
            </a:r>
            <a:endParaRPr lang="ko-KR" altLang="ko-KR" sz="15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7AB9D4-83CE-4C4A-A9BA-F5140F13AA45}"/>
              </a:ext>
            </a:extLst>
          </p:cNvPr>
          <p:cNvSpPr/>
          <p:nvPr/>
        </p:nvSpPr>
        <p:spPr>
          <a:xfrm>
            <a:off x="5877530" y="5105911"/>
            <a:ext cx="925938" cy="241433"/>
          </a:xfrm>
          <a:prstGeom prst="rect">
            <a:avLst/>
          </a:prstGeom>
          <a:solidFill>
            <a:srgbClr val="9B91E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E1B076-59D3-4E33-B30F-DAF64C423CF9}"/>
              </a:ext>
            </a:extLst>
          </p:cNvPr>
          <p:cNvSpPr/>
          <p:nvPr/>
        </p:nvSpPr>
        <p:spPr>
          <a:xfrm>
            <a:off x="8528789" y="3170360"/>
            <a:ext cx="925938" cy="241433"/>
          </a:xfrm>
          <a:prstGeom prst="rect">
            <a:avLst/>
          </a:prstGeom>
          <a:solidFill>
            <a:srgbClr val="9B91E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3F0415-BB3D-48EB-B0BF-8E8944D14CB7}"/>
              </a:ext>
            </a:extLst>
          </p:cNvPr>
          <p:cNvSpPr/>
          <p:nvPr/>
        </p:nvSpPr>
        <p:spPr>
          <a:xfrm>
            <a:off x="8299031" y="2986578"/>
            <a:ext cx="1385454" cy="608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종속 변수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7E4055-D1E4-4C36-A613-274A981F44A8}"/>
              </a:ext>
            </a:extLst>
          </p:cNvPr>
          <p:cNvSpPr/>
          <p:nvPr/>
        </p:nvSpPr>
        <p:spPr>
          <a:xfrm>
            <a:off x="2823092" y="3205033"/>
            <a:ext cx="925938" cy="205532"/>
          </a:xfrm>
          <a:prstGeom prst="rect">
            <a:avLst/>
          </a:prstGeom>
          <a:solidFill>
            <a:srgbClr val="9B91E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6D0F04-73E9-4306-A484-61281F5C34FD}"/>
              </a:ext>
            </a:extLst>
          </p:cNvPr>
          <p:cNvSpPr/>
          <p:nvPr/>
        </p:nvSpPr>
        <p:spPr>
          <a:xfrm>
            <a:off x="784401" y="637504"/>
            <a:ext cx="1959016" cy="154070"/>
          </a:xfrm>
          <a:prstGeom prst="rect">
            <a:avLst/>
          </a:prstGeom>
          <a:solidFill>
            <a:srgbClr val="77E2F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92A98D-EE94-4BEF-BA77-D9C2155C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6" y="204474"/>
            <a:ext cx="2412999" cy="715336"/>
          </a:xfrm>
        </p:spPr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B8403-44D0-455C-A411-F1672A37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6" y="910880"/>
            <a:ext cx="10515600" cy="15520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선정 이유</a:t>
            </a:r>
            <a:r>
              <a:rPr lang="en-US" altLang="ko-KR" sz="1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요즘 친숙하게 길에서 찾아볼 수 있는 </a:t>
            </a:r>
            <a:r>
              <a:rPr lang="ko-KR" altLang="en-US" sz="15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따릉이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전동 킥보드와 같은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personal mobility 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대여 시스템을 보면서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향후 공유경제를 </a:t>
            </a:r>
            <a:r>
              <a:rPr lang="ko-KR" altLang="en-US" sz="15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기반으로한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personal mobility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시스템이 더 다양화되고 확대될 것이라는 생각이 들었다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하여 이를 더 적극적으로 이용하는 주 소비자 층이  누가될지 유추해 보고 이를 기반으로 더 적극적인 활용방안을 모색해보기 위해 선정하였다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15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목표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대표적인 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personal mobility </a:t>
            </a:r>
            <a:r>
              <a:rPr lang="ko-KR" altLang="en-US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 하나인 자전거의 과거 구매 데이터를 통해 이를 이용할 타겟 소비자층을 유추하여 향후 자전거 대여 시스템에 대한 적절한 전략 및 설치 위치를 제안한다</a:t>
            </a:r>
            <a:r>
              <a:rPr lang="en-US" altLang="ko-KR" sz="15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343CB3-9E76-4763-8974-657166C67674}"/>
              </a:ext>
            </a:extLst>
          </p:cNvPr>
          <p:cNvSpPr/>
          <p:nvPr/>
        </p:nvSpPr>
        <p:spPr>
          <a:xfrm>
            <a:off x="2355763" y="3088518"/>
            <a:ext cx="1880643" cy="646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독립변수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en-US" altLang="ko-KR" sz="13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13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자전거 구매 결정 요인</a:t>
            </a:r>
            <a:endParaRPr lang="en-US" altLang="ko-KR" sz="1300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82AA0E-3B27-4F30-9C62-5691916D9947}"/>
              </a:ext>
            </a:extLst>
          </p:cNvPr>
          <p:cNvSpPr/>
          <p:nvPr/>
        </p:nvSpPr>
        <p:spPr>
          <a:xfrm>
            <a:off x="5703106" y="4985049"/>
            <a:ext cx="1297626" cy="468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조절 변수</a:t>
            </a: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EC807DF1-0F16-4357-B98C-0EE738CF42B6}"/>
              </a:ext>
            </a:extLst>
          </p:cNvPr>
          <p:cNvSpPr/>
          <p:nvPr/>
        </p:nvSpPr>
        <p:spPr>
          <a:xfrm>
            <a:off x="7870232" y="3735063"/>
            <a:ext cx="2122196" cy="2661422"/>
          </a:xfrm>
          <a:prstGeom prst="flowChartAlternateProcess">
            <a:avLst/>
          </a:prstGeom>
          <a:solidFill>
            <a:srgbClr val="77E2F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자전거 구매</a:t>
            </a:r>
            <a:endParaRPr lang="en-US" altLang="ko-KR" dirty="0">
              <a:solidFill>
                <a:schemeClr val="tx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9CEAF5AF-E396-4184-A945-90F38A27D1E8}"/>
              </a:ext>
            </a:extLst>
          </p:cNvPr>
          <p:cNvSpPr/>
          <p:nvPr/>
        </p:nvSpPr>
        <p:spPr>
          <a:xfrm>
            <a:off x="5591237" y="5539420"/>
            <a:ext cx="1498524" cy="616167"/>
          </a:xfrm>
          <a:prstGeom prst="flowChartAlternateProcess">
            <a:avLst/>
          </a:prstGeom>
          <a:solidFill>
            <a:srgbClr val="77E2F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자동차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A3FEA0AA-38EC-45A3-BB3E-77DFDDF71531}"/>
              </a:ext>
            </a:extLst>
          </p:cNvPr>
          <p:cNvSpPr/>
          <p:nvPr/>
        </p:nvSpPr>
        <p:spPr>
          <a:xfrm>
            <a:off x="5173776" y="4193744"/>
            <a:ext cx="2333445" cy="646545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4CE6E-1A54-4721-A0A4-3B1E995D6D65}"/>
              </a:ext>
            </a:extLst>
          </p:cNvPr>
          <p:cNvSpPr txBox="1"/>
          <p:nvPr/>
        </p:nvSpPr>
        <p:spPr>
          <a:xfrm>
            <a:off x="680346" y="2483596"/>
            <a:ext cx="188064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Modelig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09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9CDCBF-AE8A-485B-BC39-FACA5CC30DF5}"/>
              </a:ext>
            </a:extLst>
          </p:cNvPr>
          <p:cNvSpPr/>
          <p:nvPr/>
        </p:nvSpPr>
        <p:spPr>
          <a:xfrm>
            <a:off x="969818" y="668713"/>
            <a:ext cx="1625600" cy="147782"/>
          </a:xfrm>
          <a:prstGeom prst="rect">
            <a:avLst/>
          </a:prstGeom>
          <a:solidFill>
            <a:srgbClr val="77E2F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FBD8C-F176-47CB-A2A1-2A7895043EF2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C3137"/>
                </a:solidFill>
                <a:effectLst/>
                <a:latin typeface="proxima-nova"/>
              </a:rPr>
              <a:t> 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3DDEBC1-4C2B-4829-B1C7-2C99CF9CB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40884"/>
              </p:ext>
            </p:extLst>
          </p:nvPr>
        </p:nvGraphicFramePr>
        <p:xfrm>
          <a:off x="1427596" y="930795"/>
          <a:ext cx="9570604" cy="556104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6894">
                  <a:extLst>
                    <a:ext uri="{9D8B030D-6E8A-4147-A177-3AD203B41FA5}">
                      <a16:colId xmlns:a16="http://schemas.microsoft.com/office/drawing/2014/main" val="931859972"/>
                    </a:ext>
                  </a:extLst>
                </a:gridCol>
                <a:gridCol w="1100759">
                  <a:extLst>
                    <a:ext uri="{9D8B030D-6E8A-4147-A177-3AD203B41FA5}">
                      <a16:colId xmlns:a16="http://schemas.microsoft.com/office/drawing/2014/main" val="2409303329"/>
                    </a:ext>
                  </a:extLst>
                </a:gridCol>
                <a:gridCol w="758958">
                  <a:extLst>
                    <a:ext uri="{9D8B030D-6E8A-4147-A177-3AD203B41FA5}">
                      <a16:colId xmlns:a16="http://schemas.microsoft.com/office/drawing/2014/main" val="22258374"/>
                    </a:ext>
                  </a:extLst>
                </a:gridCol>
                <a:gridCol w="6183993">
                  <a:extLst>
                    <a:ext uri="{9D8B030D-6E8A-4147-A177-3AD203B41FA5}">
                      <a16:colId xmlns:a16="http://schemas.microsoft.com/office/drawing/2014/main" val="3127755927"/>
                    </a:ext>
                  </a:extLst>
                </a:gridCol>
              </a:tblGrid>
              <a:tr h="43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변수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측정척도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측정방법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805713"/>
                  </a:ext>
                </a:extLst>
              </a:tr>
              <a:tr h="3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customer ID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dk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고객 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ID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dk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일련번호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493868"/>
                  </a:ext>
                </a:extLst>
              </a:tr>
              <a:tr h="3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Marital.Status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기혼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“1:</a:t>
                      </a: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미혼</a:t>
                      </a:r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2: </a:t>
                      </a: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477279"/>
                  </a:ext>
                </a:extLst>
              </a:tr>
              <a:tr h="38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Gender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명목</a:t>
                      </a:r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1: </a:t>
                      </a: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남</a:t>
                      </a:r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2: </a:t>
                      </a: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157623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Income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()$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54209"/>
                  </a:ext>
                </a:extLst>
              </a:tr>
              <a:tr h="3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Children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자녀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()</a:t>
                      </a: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725225"/>
                  </a:ext>
                </a:extLst>
              </a:tr>
              <a:tr h="3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Education</a:t>
                      </a:r>
                      <a:endParaRPr lang="ko-KR" altLang="en-US" sz="1100" i="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교육 수준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서열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1: Partial High School, 2: High School=,3: Partial College, 4: Bachelors, 5: Graduate Degree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533452"/>
                  </a:ext>
                </a:extLst>
              </a:tr>
              <a:tr h="3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Occupation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직업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"1: Manual , 2: Skilled Manual, 3: Professional ,  4: Clerical ,  5: Management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799821"/>
                  </a:ext>
                </a:extLst>
              </a:tr>
              <a:tr h="3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Home.Owner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집 소유자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1: </a:t>
                      </a: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보유</a:t>
                      </a:r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0:</a:t>
                      </a:r>
                      <a:r>
                        <a:rPr lang="ko-KR" altLang="en-US" sz="11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미보유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198061"/>
                  </a:ext>
                </a:extLst>
              </a:tr>
              <a:tr h="3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Cars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보유 자동차 </a:t>
                      </a:r>
                      <a:endParaRPr lang="en-US" altLang="ko-KR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()</a:t>
                      </a: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</a:t>
                      </a:r>
                      <a:endParaRPr lang="en-US" altLang="ko-KR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378182"/>
                  </a:ext>
                </a:extLst>
              </a:tr>
              <a:tr h="432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Commute.Distance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통근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1: 0-1 Miles,  2: :1-2 Miles, 3: 2-5 Miles,</a:t>
                      </a: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4: 5-10 Miles, 5 :10+ Miles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434386"/>
                  </a:ext>
                </a:extLst>
              </a:tr>
              <a:tr h="3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Region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1: Europe, 2: Pacific, 3: North America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536156"/>
                  </a:ext>
                </a:extLst>
              </a:tr>
              <a:tr h="3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Age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()</a:t>
                      </a: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040059"/>
                  </a:ext>
                </a:extLst>
              </a:tr>
              <a:tr h="385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Purchased.Bike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자전거 구매 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1: </a:t>
                      </a: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구매</a:t>
                      </a:r>
                      <a:r>
                        <a:rPr lang="en-US" altLang="ko-KR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0: </a:t>
                      </a: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구매 안함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68231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A5D7E691-C24D-445F-B3EE-DC3FFFA4E50B}"/>
              </a:ext>
            </a:extLst>
          </p:cNvPr>
          <p:cNvSpPr txBox="1">
            <a:spLocks/>
          </p:cNvSpPr>
          <p:nvPr/>
        </p:nvSpPr>
        <p:spPr>
          <a:xfrm>
            <a:off x="901931" y="181050"/>
            <a:ext cx="1868053" cy="696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코딩북</a:t>
            </a:r>
            <a:endParaRPr lang="ko-KR" altLang="en-US" sz="4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51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318</Words>
  <Application>Microsoft Office PowerPoint</Application>
  <PresentationFormat>와이드스크린</PresentationFormat>
  <Paragraphs>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Microsoft GothicNeo</vt:lpstr>
      <vt:lpstr>proxima-nova</vt:lpstr>
      <vt:lpstr>맑은 고딕</vt:lpstr>
      <vt:lpstr>Arial</vt:lpstr>
      <vt:lpstr>Office 테마</vt:lpstr>
      <vt:lpstr> 자전거 대여 시스템 구매자 특성예측  :자전거 구매 데이터를 사용하여</vt:lpstr>
      <vt:lpstr>MODEL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2018508080@office.kw.ac.kr</dc:creator>
  <cp:lastModifiedBy>김 하진</cp:lastModifiedBy>
  <cp:revision>50</cp:revision>
  <dcterms:created xsi:type="dcterms:W3CDTF">2021-04-24T12:34:43Z</dcterms:created>
  <dcterms:modified xsi:type="dcterms:W3CDTF">2021-06-18T14:54:08Z</dcterms:modified>
</cp:coreProperties>
</file>