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83" r:id="rId6"/>
    <p:sldId id="284" r:id="rId7"/>
    <p:sldId id="285" r:id="rId8"/>
    <p:sldId id="292" r:id="rId9"/>
    <p:sldId id="288" r:id="rId10"/>
    <p:sldId id="289" r:id="rId11"/>
    <p:sldId id="290" r:id="rId12"/>
    <p:sldId id="2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 id="284"/>
            <p14:sldId id="285"/>
            <p14:sldId id="292"/>
            <p14:sldId id="288"/>
            <p14:sldId id="289"/>
            <p14:sldId id="29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1" autoAdjust="0"/>
  </p:normalViewPr>
  <p:slideViewPr>
    <p:cSldViewPr snapToGrid="0">
      <p:cViewPr varScale="1">
        <p:scale>
          <a:sx n="70" d="100"/>
          <a:sy n="70" d="100"/>
        </p:scale>
        <p:origin x="660"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6/12/2024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6/12/2024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2561515"/>
          </a:xfrm>
        </p:spPr>
        <p:txBody>
          <a:bodyPr anchor="ctr" anchorCtr="0">
            <a:normAutofit fontScale="90000"/>
          </a:bodyPr>
          <a:lstStyle/>
          <a:p>
            <a:r>
              <a:rPr lang="en-US" sz="4800" dirty="0">
                <a:solidFill>
                  <a:schemeClr val="bg1"/>
                </a:solidFill>
              </a:rPr>
              <a:t>Advanced Machine Learning-based Spectral </a:t>
            </a:r>
            <a:r>
              <a:rPr lang="en-US" sz="4800" dirty="0" err="1">
                <a:solidFill>
                  <a:schemeClr val="bg1"/>
                </a:solidFill>
              </a:rPr>
              <a:t>Unmixing</a:t>
            </a:r>
            <a:r>
              <a:rPr lang="en-US" sz="4800" dirty="0">
                <a:solidFill>
                  <a:schemeClr val="bg1"/>
                </a:solidFill>
              </a:rPr>
              <a:t> and</a:t>
            </a:r>
            <a:br>
              <a:rPr lang="en-US" sz="4800" dirty="0">
                <a:solidFill>
                  <a:schemeClr val="bg1"/>
                </a:solidFill>
              </a:rPr>
            </a:br>
            <a:r>
              <a:rPr lang="en-US" sz="4800" dirty="0">
                <a:solidFill>
                  <a:schemeClr val="bg1"/>
                </a:solidFill>
              </a:rPr>
              <a:t>Super-resolution of Imaging Infra-Red Spectrometer (IIRS) Data:</a:t>
            </a:r>
          </a:p>
        </p:txBody>
      </p:sp>
      <p:sp>
        <p:nvSpPr>
          <p:cNvPr id="5" name="TextBox 4"/>
          <p:cNvSpPr txBox="1"/>
          <p:nvPr/>
        </p:nvSpPr>
        <p:spPr>
          <a:xfrm>
            <a:off x="961029" y="5137959"/>
            <a:ext cx="6012977" cy="523220"/>
          </a:xfrm>
          <a:prstGeom prst="rect">
            <a:avLst/>
          </a:prstGeom>
          <a:noFill/>
        </p:spPr>
        <p:txBody>
          <a:bodyPr wrap="square" rtlCol="0">
            <a:spAutoFit/>
          </a:bodyPr>
          <a:lstStyle/>
          <a:p>
            <a:r>
              <a:rPr lang="en-IN" sz="2800" dirty="0" smtClean="0">
                <a:solidFill>
                  <a:schemeClr val="bg1"/>
                </a:solidFill>
              </a:rPr>
              <a:t>Presented by: </a:t>
            </a:r>
            <a:r>
              <a:rPr lang="en-IN" sz="2800" dirty="0" err="1" smtClean="0">
                <a:solidFill>
                  <a:schemeClr val="bg1"/>
                </a:solidFill>
              </a:rPr>
              <a:t>Debesh</a:t>
            </a:r>
            <a:r>
              <a:rPr lang="en-IN" sz="2800" dirty="0" smtClean="0">
                <a:solidFill>
                  <a:schemeClr val="bg1"/>
                </a:solidFill>
              </a:rPr>
              <a:t> </a:t>
            </a:r>
            <a:r>
              <a:rPr lang="en-IN" sz="2800" dirty="0" err="1" smtClean="0">
                <a:solidFill>
                  <a:schemeClr val="bg1"/>
                </a:solidFill>
              </a:rPr>
              <a:t>Maheshwari</a:t>
            </a:r>
            <a:endParaRPr lang="en-IN" sz="28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Explanation of the Project</a:t>
            </a:r>
            <a:endParaRPr lang="en-IN" dirty="0"/>
          </a:p>
        </p:txBody>
      </p:sp>
      <p:sp>
        <p:nvSpPr>
          <p:cNvPr id="3" name="Content Placeholder 2"/>
          <p:cNvSpPr>
            <a:spLocks noGrp="1"/>
          </p:cNvSpPr>
          <p:nvPr>
            <p:ph sz="quarter" idx="10"/>
          </p:nvPr>
        </p:nvSpPr>
        <p:spPr>
          <a:xfrm>
            <a:off x="539494" y="1435607"/>
            <a:ext cx="10707625" cy="4612496"/>
          </a:xfrm>
        </p:spPr>
        <p:txBody>
          <a:bodyPr>
            <a:noAutofit/>
          </a:bodyPr>
          <a:lstStyle/>
          <a:p>
            <a:r>
              <a:rPr lang="en-US" sz="2000" dirty="0"/>
              <a:t>This project aims to analyze data from the Chandrayaan-2 mission to study the composition of the Moon's surface. By using advanced machine learning (ML) and deep learning (DL) techniques, the project seeks to improve the accuracy of identifying and mapping different minerals and volatile substances </a:t>
            </a:r>
            <a:r>
              <a:rPr lang="en-US" sz="2000" dirty="0" smtClean="0"/>
              <a:t>on </a:t>
            </a:r>
            <a:r>
              <a:rPr lang="en-US" sz="2000" dirty="0"/>
              <a:t>the Moon. This information is essential for understanding the Moon's geological history and the processes that formed its rocks</a:t>
            </a:r>
            <a:r>
              <a:rPr lang="en-US" sz="2000" dirty="0" smtClean="0"/>
              <a:t>.</a:t>
            </a:r>
          </a:p>
          <a:p>
            <a:endParaRPr lang="en-IN" sz="2000" dirty="0"/>
          </a:p>
        </p:txBody>
      </p:sp>
    </p:spTree>
    <p:extLst>
      <p:ext uri="{BB962C8B-B14F-4D97-AF65-F5344CB8AC3E}">
        <p14:creationId xmlns:p14="http://schemas.microsoft.com/office/powerpoint/2010/main" val="975869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Breakdown of Complex Terms and Concepts</a:t>
            </a:r>
            <a:endParaRPr lang="en-IN" dirty="0"/>
          </a:p>
        </p:txBody>
      </p:sp>
      <p:sp>
        <p:nvSpPr>
          <p:cNvPr id="3" name="Content Placeholder 2"/>
          <p:cNvSpPr>
            <a:spLocks noGrp="1"/>
          </p:cNvSpPr>
          <p:nvPr>
            <p:ph sz="quarter" idx="10"/>
          </p:nvPr>
        </p:nvSpPr>
        <p:spPr>
          <a:xfrm>
            <a:off x="539495" y="1435607"/>
            <a:ext cx="6266253" cy="4821502"/>
          </a:xfrm>
        </p:spPr>
        <p:txBody>
          <a:bodyPr>
            <a:normAutofit fontScale="92500" lnSpcReduction="10000"/>
          </a:bodyPr>
          <a:lstStyle/>
          <a:p>
            <a:r>
              <a:rPr lang="en-IN" sz="1300" b="1" dirty="0"/>
              <a:t>Hyperspectral Image</a:t>
            </a:r>
            <a:r>
              <a:rPr lang="en-IN" sz="1300" b="1" dirty="0" smtClean="0"/>
              <a:t>:</a:t>
            </a:r>
          </a:p>
          <a:p>
            <a:r>
              <a:rPr lang="en-IN" dirty="0" smtClean="0"/>
              <a:t> </a:t>
            </a:r>
            <a:r>
              <a:rPr lang="en-US" dirty="0"/>
              <a:t>As we know the different </a:t>
            </a:r>
            <a:r>
              <a:rPr lang="en-US" dirty="0" err="1"/>
              <a:t>red,green</a:t>
            </a:r>
            <a:r>
              <a:rPr lang="en-US" dirty="0"/>
              <a:t> and blue coloration is due to the fact that the reflected light from objects fall under separate wavelength ranges in the visible spectrum of the electromagnetic </a:t>
            </a:r>
            <a:r>
              <a:rPr lang="en-US" dirty="0" smtClean="0"/>
              <a:t>radiation, </a:t>
            </a:r>
            <a:r>
              <a:rPr lang="en-US" dirty="0"/>
              <a:t>this is all that our human eyes can perceive but there is a lot of wavelengths not covered by the visible spectrum that is easily missed/invisible to our eyes</a:t>
            </a:r>
            <a:r>
              <a:rPr lang="en-US" dirty="0" smtClean="0"/>
              <a:t>.</a:t>
            </a:r>
            <a:r>
              <a:rPr lang="en-US" dirty="0"/>
              <a:t> spectral imaging is the parallel acquisition of spatial and their corresponding spectral information in an image space and their combination thereof. </a:t>
            </a:r>
            <a:endParaRPr lang="en-US" dirty="0" smtClean="0"/>
          </a:p>
          <a:p>
            <a:r>
              <a:rPr lang="en-US" dirty="0" smtClean="0"/>
              <a:t>It </a:t>
            </a:r>
            <a:r>
              <a:rPr lang="en-US" dirty="0"/>
              <a:t>is kind of similar to an RGB </a:t>
            </a:r>
            <a:r>
              <a:rPr lang="en-US" dirty="0" err="1"/>
              <a:t>colour</a:t>
            </a:r>
            <a:r>
              <a:rPr lang="en-US" dirty="0"/>
              <a:t> image, but it has a lot more channels and thereby poses a challenge to be visualized as a </a:t>
            </a:r>
            <a:r>
              <a:rPr lang="en-US" dirty="0" smtClean="0"/>
              <a:t>whole.</a:t>
            </a:r>
          </a:p>
          <a:p>
            <a:r>
              <a:rPr lang="en-US" dirty="0" smtClean="0"/>
              <a:t> </a:t>
            </a:r>
            <a:r>
              <a:rPr lang="en-US" dirty="0"/>
              <a:t>For comprehension purposes, let’s say we have a </a:t>
            </a:r>
            <a:r>
              <a:rPr lang="en-US" i="1" dirty="0"/>
              <a:t>n </a:t>
            </a:r>
            <a:r>
              <a:rPr lang="en-US" dirty="0"/>
              <a:t>band hyper-spectral image: it is simply </a:t>
            </a:r>
            <a:r>
              <a:rPr lang="en-US" i="1" dirty="0"/>
              <a:t>n </a:t>
            </a:r>
            <a:r>
              <a:rPr lang="en-US" dirty="0"/>
              <a:t>grey-scale images(each band capturing different light intensity data according to their wavelength values) stacked on top of each other over a contiguous wavelength range- giving us an image of dimension </a:t>
            </a:r>
            <a:r>
              <a:rPr lang="en-US" i="1" dirty="0"/>
              <a:t>n rows* m columns* n bands.</a:t>
            </a:r>
            <a:endParaRPr lang="en-US" dirty="0"/>
          </a:p>
          <a:p>
            <a:r>
              <a:rPr lang="en-US" dirty="0"/>
              <a:t/>
            </a:r>
            <a:br>
              <a:rPr lang="en-US" dirty="0"/>
            </a:br>
            <a:endParaRPr lang="en-IN" dirty="0"/>
          </a:p>
        </p:txBody>
      </p:sp>
      <p:pic>
        <p:nvPicPr>
          <p:cNvPr id="1026" name="Picture 2" descr="https://miro.medium.com/v2/resize:fit:471/1*_ZRbaJW2TQv554Pm0p7M3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455" y="2167127"/>
            <a:ext cx="4486275" cy="240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51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Spectral </a:t>
            </a:r>
            <a:r>
              <a:rPr lang="en-IN" dirty="0" err="1"/>
              <a:t>Unmixing</a:t>
            </a:r>
            <a:endParaRPr lang="en-IN" dirty="0"/>
          </a:p>
        </p:txBody>
      </p:sp>
      <p:sp>
        <p:nvSpPr>
          <p:cNvPr id="3" name="Content Placeholder 2"/>
          <p:cNvSpPr>
            <a:spLocks noGrp="1"/>
          </p:cNvSpPr>
          <p:nvPr>
            <p:ph sz="quarter" idx="10"/>
          </p:nvPr>
        </p:nvSpPr>
        <p:spPr/>
        <p:txBody>
          <a:bodyPr/>
          <a:lstStyle/>
          <a:p>
            <a:r>
              <a:rPr lang="en-US" sz="1400" dirty="0"/>
              <a:t>Pixel spectral </a:t>
            </a:r>
            <a:r>
              <a:rPr lang="en-US" sz="1400" dirty="0" err="1"/>
              <a:t>unmixing</a:t>
            </a:r>
            <a:r>
              <a:rPr lang="en-US" sz="1400" dirty="0"/>
              <a:t> is the process to decompose such a spectrum into a collection of constituent spectra, or </a:t>
            </a:r>
            <a:r>
              <a:rPr lang="en-US" sz="1400" dirty="0" smtClean="0"/>
              <a:t>endmembers(pure </a:t>
            </a:r>
            <a:r>
              <a:rPr lang="en-US" sz="1400" dirty="0"/>
              <a:t>spectral signatures of individual materials in a hyperspectral image</a:t>
            </a:r>
            <a:r>
              <a:rPr lang="en-US" sz="1400" dirty="0" smtClean="0"/>
              <a:t>.), </a:t>
            </a:r>
            <a:r>
              <a:rPr lang="en-US" sz="1400" dirty="0"/>
              <a:t>and their corresponding fractions, or abundances, indicating the proportion of each endmember present in the </a:t>
            </a:r>
            <a:r>
              <a:rPr lang="en-US" sz="1400" dirty="0" smtClean="0"/>
              <a:t>pixel</a:t>
            </a:r>
          </a:p>
          <a:p>
            <a:r>
              <a:rPr lang="en-US" sz="1400" dirty="0"/>
              <a:t>Since a single pixel might contain signals from multiple materials (like different minerals), spectral </a:t>
            </a:r>
            <a:r>
              <a:rPr lang="en-US" sz="1400" dirty="0" err="1"/>
              <a:t>unmixing</a:t>
            </a:r>
            <a:r>
              <a:rPr lang="en-US" sz="1400" dirty="0"/>
              <a:t> helps to determine the abundance of each material within the pixel</a:t>
            </a:r>
            <a:r>
              <a:rPr lang="en-US" dirty="0"/>
              <a:t>.</a:t>
            </a:r>
            <a:endParaRPr lang="en-IN" dirty="0"/>
          </a:p>
        </p:txBody>
      </p:sp>
      <p:pic>
        <p:nvPicPr>
          <p:cNvPr id="2052" name="Picture 4" descr="Sensors | Free Full-Text | Spectral Unmixing of Hyperspectral Remote  Sensing Imagery via Preserving the Intrinsic Structure Invari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693" y="1435607"/>
            <a:ext cx="6391673" cy="3031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587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Spectral And Spatial Resolution</a:t>
            </a:r>
            <a:endParaRPr lang="en-IN" dirty="0"/>
          </a:p>
        </p:txBody>
      </p:sp>
      <p:sp>
        <p:nvSpPr>
          <p:cNvPr id="3" name="Content Placeholder 2"/>
          <p:cNvSpPr>
            <a:spLocks noGrp="1"/>
          </p:cNvSpPr>
          <p:nvPr>
            <p:ph sz="quarter" idx="10"/>
          </p:nvPr>
        </p:nvSpPr>
        <p:spPr>
          <a:xfrm>
            <a:off x="633247" y="3400886"/>
            <a:ext cx="4416552" cy="3977640"/>
          </a:xfrm>
        </p:spPr>
        <p:txBody>
          <a:bodyPr/>
          <a:lstStyle/>
          <a:p>
            <a:r>
              <a:rPr lang="en-US" dirty="0"/>
              <a:t>Spatial resolution is the </a:t>
            </a:r>
            <a:r>
              <a:rPr lang="en-US" b="1" dirty="0"/>
              <a:t>detail in pixels of an image</a:t>
            </a:r>
            <a:r>
              <a:rPr lang="en-US" dirty="0"/>
              <a:t>. High spatial resolution means more detail and a smaller grid cell size. Whereas, lower spatial resolution means less detail and larger pixel size</a:t>
            </a:r>
            <a:r>
              <a:rPr lang="en-US" dirty="0" smtClean="0"/>
              <a:t>.</a:t>
            </a:r>
          </a:p>
          <a:p>
            <a:r>
              <a:rPr lang="en-US" dirty="0"/>
              <a:t>Overall, spatial resolution describes the quality of an image and </a:t>
            </a:r>
            <a:r>
              <a:rPr lang="en-US" b="1" dirty="0"/>
              <a:t>how detailed objects are in an image</a:t>
            </a:r>
            <a:r>
              <a:rPr lang="en-US" dirty="0"/>
              <a:t>. If the grid cells are smaller, this means the spatial resolution has more detail with more pixels</a:t>
            </a:r>
            <a:r>
              <a:rPr lang="en-US" dirty="0" smtClean="0"/>
              <a:t>.</a:t>
            </a:r>
          </a:p>
          <a:p>
            <a:endParaRPr lang="en-US" dirty="0"/>
          </a:p>
          <a:p>
            <a:endParaRPr lang="en-IN" dirty="0"/>
          </a:p>
        </p:txBody>
      </p:sp>
      <p:pic>
        <p:nvPicPr>
          <p:cNvPr id="1026" name="Picture 2" descr="Spatial Resolution Compari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47" y="1487629"/>
            <a:ext cx="4286250" cy="17716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yperspectral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01" y="1516203"/>
            <a:ext cx="5048250" cy="857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23128" y="2699722"/>
            <a:ext cx="5827594" cy="1569660"/>
          </a:xfrm>
          <a:prstGeom prst="rect">
            <a:avLst/>
          </a:prstGeom>
          <a:noFill/>
        </p:spPr>
        <p:txBody>
          <a:bodyPr wrap="square" rtlCol="0">
            <a:spAutoFit/>
          </a:bodyPr>
          <a:lstStyle/>
          <a:p>
            <a:r>
              <a:rPr lang="en-US" sz="1200" dirty="0"/>
              <a:t>Black and white film records wavelengths extending over much, or all of the visible portion of the electromagnetic spectrum. Its </a:t>
            </a:r>
            <a:r>
              <a:rPr lang="en-US" sz="1200" b="1" dirty="0"/>
              <a:t>spectral resolution</a:t>
            </a:r>
            <a:r>
              <a:rPr lang="en-US" sz="1200" dirty="0"/>
              <a:t> is fairly coarse, as the various wavelengths of the visible spectrum are not individually distinguished and the overall reflectance in the entire visible portion is recorded</a:t>
            </a:r>
            <a:r>
              <a:rPr lang="en-US" sz="1200" dirty="0" smtClean="0"/>
              <a:t>.</a:t>
            </a:r>
          </a:p>
          <a:p>
            <a:endParaRPr lang="en-US" sz="1200" dirty="0"/>
          </a:p>
          <a:p>
            <a:r>
              <a:rPr lang="en-US" sz="1200" b="1" dirty="0"/>
              <a:t>H</a:t>
            </a:r>
            <a:r>
              <a:rPr lang="en-US" sz="1200" b="1" dirty="0" smtClean="0"/>
              <a:t>yperspectral</a:t>
            </a:r>
            <a:r>
              <a:rPr lang="en-US" sz="1200" dirty="0"/>
              <a:t> sensors, detect hundreds of very narrow spectral bands throughout the visible, near-infrared, and mid-infrared portions of the electromagnetic spectrum</a:t>
            </a:r>
            <a:endParaRPr lang="en-IN" sz="1200" dirty="0"/>
          </a:p>
        </p:txBody>
      </p:sp>
      <p:pic>
        <p:nvPicPr>
          <p:cNvPr id="1030" name="Picture 6" descr="Spectral resolu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838" y="4240927"/>
            <a:ext cx="2390775"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87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Objectives</a:t>
            </a:r>
            <a:endParaRPr lang="en-IN" dirty="0"/>
          </a:p>
        </p:txBody>
      </p:sp>
      <p:sp>
        <p:nvSpPr>
          <p:cNvPr id="3" name="Content Placeholder 2"/>
          <p:cNvSpPr>
            <a:spLocks noGrp="1"/>
          </p:cNvSpPr>
          <p:nvPr>
            <p:ph sz="quarter" idx="10"/>
          </p:nvPr>
        </p:nvSpPr>
        <p:spPr>
          <a:xfrm>
            <a:off x="539495" y="1435608"/>
            <a:ext cx="10967877" cy="2925377"/>
          </a:xfrm>
        </p:spPr>
        <p:txBody>
          <a:bodyPr>
            <a:normAutofit fontScale="55000" lnSpcReduction="20000"/>
          </a:bodyPr>
          <a:lstStyle/>
          <a:p>
            <a:r>
              <a:rPr lang="en-US" sz="2600" b="1" dirty="0" smtClean="0"/>
              <a:t>Better </a:t>
            </a:r>
            <a:r>
              <a:rPr lang="en-US" sz="2600" b="1" dirty="0"/>
              <a:t>Image Analysis</a:t>
            </a:r>
          </a:p>
          <a:p>
            <a:r>
              <a:rPr lang="en-US" sz="2600" b="1" dirty="0"/>
              <a:t>Super-Resolution</a:t>
            </a:r>
            <a:r>
              <a:rPr lang="en-US" sz="2600" dirty="0"/>
              <a:t>: This technique enhances the spatial and spectral resolution of the images. It allows us to see finer details and distinguish between closely spaced features on the moon’s surface.</a:t>
            </a:r>
          </a:p>
          <a:p>
            <a:r>
              <a:rPr lang="en-US" sz="2900" b="1" dirty="0"/>
              <a:t>Accurate Mapping</a:t>
            </a:r>
          </a:p>
          <a:p>
            <a:r>
              <a:rPr lang="en-US" sz="2600" b="1" dirty="0"/>
              <a:t>Mineral and Volatile Maps</a:t>
            </a:r>
            <a:r>
              <a:rPr lang="en-US" sz="2600" dirty="0"/>
              <a:t>: We aim to create detailed maps showing the distribution of different minerals and volatile substances. These maps will help scientists understand the geological processes and history of the moon.</a:t>
            </a:r>
          </a:p>
          <a:p>
            <a:endParaRPr lang="en-IN" dirty="0"/>
          </a:p>
        </p:txBody>
      </p:sp>
    </p:spTree>
    <p:extLst>
      <p:ext uri="{BB962C8B-B14F-4D97-AF65-F5344CB8AC3E}">
        <p14:creationId xmlns:p14="http://schemas.microsoft.com/office/powerpoint/2010/main" val="3762850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Expected </a:t>
            </a:r>
            <a:r>
              <a:rPr lang="en-US" b="1" dirty="0" smtClean="0"/>
              <a:t>Outcomes</a:t>
            </a:r>
            <a:endParaRPr lang="en-IN" dirty="0"/>
          </a:p>
        </p:txBody>
      </p:sp>
      <p:sp>
        <p:nvSpPr>
          <p:cNvPr id="3" name="Content Placeholder 2"/>
          <p:cNvSpPr>
            <a:spLocks noGrp="1"/>
          </p:cNvSpPr>
          <p:nvPr>
            <p:ph sz="quarter" idx="10"/>
          </p:nvPr>
        </p:nvSpPr>
        <p:spPr>
          <a:xfrm>
            <a:off x="539495" y="1435607"/>
            <a:ext cx="10624374" cy="4310100"/>
          </a:xfrm>
        </p:spPr>
        <p:txBody>
          <a:bodyPr>
            <a:normAutofit/>
          </a:bodyPr>
          <a:lstStyle/>
          <a:p>
            <a:r>
              <a:rPr lang="en-US" sz="1800" b="1" dirty="0" smtClean="0"/>
              <a:t>Mineral </a:t>
            </a:r>
            <a:r>
              <a:rPr lang="en-US" sz="1800" b="1" dirty="0"/>
              <a:t>and Volatile Maps</a:t>
            </a:r>
            <a:r>
              <a:rPr lang="en-US" sz="1800" dirty="0"/>
              <a:t>: The developed tools will produce detailed maps showing where different minerals and volatiles are located on the moon’s surface.</a:t>
            </a:r>
          </a:p>
          <a:p>
            <a:r>
              <a:rPr lang="en-US" sz="1800" b="1" dirty="0"/>
              <a:t>Understanding P-T Conditions</a:t>
            </a:r>
            <a:r>
              <a:rPr lang="en-US" sz="1800" dirty="0"/>
              <a:t>: These maps will help scientists determine the pressure and temperature conditions that existed when the lunar rocks formed, providing insights into the moon’s geological history</a:t>
            </a:r>
            <a:r>
              <a:rPr lang="en-US" dirty="0"/>
              <a:t>.</a:t>
            </a:r>
          </a:p>
          <a:p>
            <a:endParaRPr lang="en-IN" dirty="0"/>
          </a:p>
        </p:txBody>
      </p:sp>
      <p:pic>
        <p:nvPicPr>
          <p:cNvPr id="5122" name="Picture 2" descr="Alaska Hyperspectral Minerals Map | U.S. Geological Surv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979" y="3827440"/>
            <a:ext cx="4722609" cy="2737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981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Conclusion</a:t>
            </a:r>
            <a:endParaRPr lang="en-IN" dirty="0"/>
          </a:p>
        </p:txBody>
      </p:sp>
      <p:sp>
        <p:nvSpPr>
          <p:cNvPr id="3" name="Content Placeholder 2"/>
          <p:cNvSpPr>
            <a:spLocks noGrp="1"/>
          </p:cNvSpPr>
          <p:nvPr>
            <p:ph sz="quarter" idx="10"/>
          </p:nvPr>
        </p:nvSpPr>
        <p:spPr>
          <a:xfrm>
            <a:off x="539495" y="1435608"/>
            <a:ext cx="10719908" cy="4719532"/>
          </a:xfrm>
        </p:spPr>
        <p:txBody>
          <a:bodyPr/>
          <a:lstStyle/>
          <a:p>
            <a:r>
              <a:rPr lang="en-US" sz="2000" b="1" dirty="0" smtClean="0"/>
              <a:t>Advancing </a:t>
            </a:r>
            <a:r>
              <a:rPr lang="en-US" sz="2000" b="1" dirty="0"/>
              <a:t>Lunar Science</a:t>
            </a:r>
            <a:r>
              <a:rPr lang="en-US" sz="2000" dirty="0"/>
              <a:t>: By using advanced ML and DL techniques, we can gain better insights into the moon's surface composition and geological history.</a:t>
            </a:r>
          </a:p>
          <a:p>
            <a:r>
              <a:rPr lang="en-US" sz="2000" b="1" dirty="0"/>
              <a:t>Future Applications</a:t>
            </a:r>
            <a:r>
              <a:rPr lang="en-US" sz="2000" dirty="0"/>
              <a:t>: The methods we develop can be applied to other planetary studies, improving our understanding of the solar system.</a:t>
            </a:r>
          </a:p>
          <a:p>
            <a:endParaRPr lang="en-IN" dirty="0"/>
          </a:p>
        </p:txBody>
      </p:sp>
    </p:spTree>
    <p:extLst>
      <p:ext uri="{BB962C8B-B14F-4D97-AF65-F5344CB8AC3E}">
        <p14:creationId xmlns:p14="http://schemas.microsoft.com/office/powerpoint/2010/main" val="2427896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8372" y="2060813"/>
            <a:ext cx="6876288" cy="2115402"/>
          </a:xfrm>
        </p:spPr>
        <p:txBody>
          <a:bodyPr>
            <a:normAutofit/>
          </a:bodyPr>
          <a:lstStyle/>
          <a:p>
            <a:pPr algn="ctr"/>
            <a:r>
              <a:rPr lang="en-IN" sz="7200" dirty="0" smtClean="0">
                <a:solidFill>
                  <a:schemeClr val="bg1"/>
                </a:solidFill>
                <a:latin typeface="Pristina" panose="03060402040406080204" pitchFamily="66" charset="0"/>
              </a:rPr>
              <a:t>Thank You</a:t>
            </a:r>
            <a:endParaRPr lang="en-IN" sz="7200" dirty="0">
              <a:solidFill>
                <a:schemeClr val="bg1"/>
              </a:solidFill>
              <a:latin typeface="Pristina" panose="03060402040406080204" pitchFamily="66" charset="0"/>
            </a:endParaRPr>
          </a:p>
        </p:txBody>
      </p:sp>
    </p:spTree>
    <p:extLst>
      <p:ext uri="{BB962C8B-B14F-4D97-AF65-F5344CB8AC3E}">
        <p14:creationId xmlns:p14="http://schemas.microsoft.com/office/powerpoint/2010/main" val="2663289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71af3243-3dd4-4a8d-8c0d-dd76da1f02a5"/>
    <ds:schemaRef ds:uri="http://purl.org/dc/terms/"/>
    <ds:schemaRef ds:uri="16c05727-aa75-4e4a-9b5f-8a80a1165891"/>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519</Words>
  <Application>Microsoft Office PowerPoint</Application>
  <PresentationFormat>Widescreen</PresentationFormat>
  <Paragraphs>32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Pristina</vt:lpstr>
      <vt:lpstr>Segoe UI</vt:lpstr>
      <vt:lpstr>Segoe UI Light</vt:lpstr>
      <vt:lpstr>WelcomeDoc</vt:lpstr>
      <vt:lpstr>Advanced Machine Learning-based Spectral Unmixing and Super-resolution of Imaging Infra-Red Spectrometer (IIRS) Data:</vt:lpstr>
      <vt:lpstr>Simple Explanation of the Project</vt:lpstr>
      <vt:lpstr>Breakdown of Complex Terms and Concepts</vt:lpstr>
      <vt:lpstr>Spectral Unmixing</vt:lpstr>
      <vt:lpstr>Spectral And Spatial Resolution</vt:lpstr>
      <vt:lpstr>Objectives</vt:lpstr>
      <vt:lpstr>Expected Outcomes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2024-06-11T05:11:05Z</dcterms:created>
  <dcterms:modified xsi:type="dcterms:W3CDTF">2024-06-12T03:32:49Z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