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83" r:id="rId3"/>
    <p:sldId id="284" r:id="rId4"/>
    <p:sldId id="285" r:id="rId5"/>
    <p:sldId id="286" r:id="rId6"/>
    <p:sldId id="287" r:id="rId7"/>
    <p:sldId id="288" r:id="rId8"/>
    <p:sldId id="289" r:id="rId9"/>
    <p:sldId id="290" r:id="rId10"/>
    <p:sldId id="25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83"/>
            <p14:sldId id="284"/>
            <p14:sldId id="285"/>
            <p14:sldId id="286"/>
            <p14:sldId id="287"/>
            <p14:sldId id="288"/>
            <p14:sldId id="289"/>
            <p14:sldId id="290"/>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55" autoAdjust="0"/>
    <p:restoredTop sz="94598" autoAdjust="0"/>
  </p:normalViewPr>
  <p:slideViewPr>
    <p:cSldViewPr snapToGrid="0">
      <p:cViewPr varScale="1">
        <p:scale>
          <a:sx n="85" d="100"/>
          <a:sy n="85" d="100"/>
        </p:scale>
        <p:origin x="545" y="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8/3/2024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8/3/2024</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lstStyle/>
          <a:p>
            <a:r>
              <a:rPr lang="en-US" dirty="0"/>
              <a:t>SPARSE UNMIXING AND SLIC  IMPLEMENTATION</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1524000" y="3818586"/>
            <a:ext cx="9144000" cy="597098"/>
          </a:xfrm>
        </p:spPr>
        <p:txBody>
          <a:bodyPr/>
          <a:lstStyle/>
          <a:p>
            <a:endParaRPr lang="en-US" dirty="0"/>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255593"/>
            <a:ext cx="2447364" cy="495232"/>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endParaRPr lang="en-US" sz="1800" dirty="0">
              <a:solidFill>
                <a:schemeClr val="bg1"/>
              </a:solidFill>
              <a:latin typeface="+mj-lt"/>
              <a:ea typeface="+mn-ea"/>
              <a:cs typeface="+mn-cs"/>
            </a:endParaRP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6907262" y="5470475"/>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200" u="sng" dirty="0"/>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Why Use 3D?</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1382178" y="1452563"/>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mj-lt"/>
                <a:ea typeface="+mj-ea"/>
                <a:cs typeface="+mj-cs"/>
              </a:rPr>
              <a:t>2D Slides</a:t>
            </a:r>
          </a:p>
        </p:txBody>
      </p:sp>
      <p:grpSp>
        <p:nvGrpSpPr>
          <p:cNvPr id="22" name="2D Slides Group" descr="Picture of PowerPoint Slides with a 2D Box and some indistinguishable text next to it.">
            <a:extLst>
              <a:ext uri="{FF2B5EF4-FFF2-40B4-BE49-F238E27FC236}">
                <a16:creationId xmlns:a16="http://schemas.microsoft.com/office/drawing/2014/main" id="{2740CA73-027D-4FFA-B5C8-FACB4DA7E930}"/>
              </a:ext>
            </a:extLst>
          </p:cNvPr>
          <p:cNvGrpSpPr/>
          <p:nvPr/>
        </p:nvGrpSpPr>
        <p:grpSpPr>
          <a:xfrm>
            <a:off x="2448703" y="2334765"/>
            <a:ext cx="1418136" cy="1812629"/>
            <a:chOff x="744040" y="2334765"/>
            <a:chExt cx="1418136" cy="1812629"/>
          </a:xfrm>
        </p:grpSpPr>
        <p:sp>
          <p:nvSpPr>
            <p:cNvPr id="23" name="Rectangle 22">
              <a:extLst>
                <a:ext uri="{FF2B5EF4-FFF2-40B4-BE49-F238E27FC236}">
                  <a16:creationId xmlns:a16="http://schemas.microsoft.com/office/drawing/2014/main" id="{0447891D-BDA7-4947-8603-28FA764E3EAB}"/>
                </a:ext>
                <a:ext uri="{C183D7F6-B498-43B3-948B-1728B52AA6E4}">
                  <adec:decorative xmlns:adec="http://schemas.microsoft.com/office/drawing/2017/decorative" val="1"/>
                </a:ext>
              </a:extLst>
            </p:cNvPr>
            <p:cNvSpPr>
              <a:spLocks noChangeArrowheads="1"/>
            </p:cNvSpPr>
            <p:nvPr/>
          </p:nvSpPr>
          <p:spPr bwMode="auto">
            <a:xfrm rot="16200000">
              <a:off x="1373731" y="3358950"/>
              <a:ext cx="158757" cy="1418132"/>
            </a:xfrm>
            <a:custGeom>
              <a:avLst/>
              <a:gdLst>
                <a:gd name="connsiteX0" fmla="*/ 0 w 904096"/>
                <a:gd name="connsiteY0" fmla="*/ 0 h 660218"/>
                <a:gd name="connsiteX1" fmla="*/ 904096 w 904096"/>
                <a:gd name="connsiteY1" fmla="*/ 0 h 660218"/>
                <a:gd name="connsiteX2" fmla="*/ 904096 w 904096"/>
                <a:gd name="connsiteY2" fmla="*/ 660218 h 660218"/>
                <a:gd name="connsiteX3" fmla="*/ 0 w 904096"/>
                <a:gd name="connsiteY3" fmla="*/ 660218 h 660218"/>
                <a:gd name="connsiteX4" fmla="*/ 0 w 904096"/>
                <a:gd name="connsiteY4" fmla="*/ 0 h 660218"/>
                <a:gd name="connsiteX0" fmla="*/ 10305 w 914401"/>
                <a:gd name="connsiteY0" fmla="*/ 0 h 660218"/>
                <a:gd name="connsiteX1" fmla="*/ 914401 w 914401"/>
                <a:gd name="connsiteY1" fmla="*/ 0 h 660218"/>
                <a:gd name="connsiteX2" fmla="*/ 914401 w 914401"/>
                <a:gd name="connsiteY2" fmla="*/ 660218 h 660218"/>
                <a:gd name="connsiteX3" fmla="*/ 10305 w 914401"/>
                <a:gd name="connsiteY3" fmla="*/ 660218 h 660218"/>
                <a:gd name="connsiteX4" fmla="*/ 0 w 914401"/>
                <a:gd name="connsiteY4" fmla="*/ 429315 h 660218"/>
                <a:gd name="connsiteX5" fmla="*/ 10305 w 914401"/>
                <a:gd name="connsiteY5" fmla="*/ 0 h 660218"/>
                <a:gd name="connsiteX0" fmla="*/ 10305 w 914401"/>
                <a:gd name="connsiteY0" fmla="*/ 0 h 660218"/>
                <a:gd name="connsiteX1" fmla="*/ 914401 w 914401"/>
                <a:gd name="connsiteY1" fmla="*/ 0 h 660218"/>
                <a:gd name="connsiteX2" fmla="*/ 914401 w 914401"/>
                <a:gd name="connsiteY2" fmla="*/ 660218 h 660218"/>
                <a:gd name="connsiteX3" fmla="*/ 10305 w 914401"/>
                <a:gd name="connsiteY3" fmla="*/ 660218 h 660218"/>
                <a:gd name="connsiteX4" fmla="*/ 0 w 914401"/>
                <a:gd name="connsiteY4" fmla="*/ 467415 h 660218"/>
                <a:gd name="connsiteX5" fmla="*/ 10305 w 914401"/>
                <a:gd name="connsiteY5" fmla="*/ 0 h 660218"/>
                <a:gd name="connsiteX0" fmla="*/ 0 w 904096"/>
                <a:gd name="connsiteY0" fmla="*/ 0 h 660218"/>
                <a:gd name="connsiteX1" fmla="*/ 904096 w 904096"/>
                <a:gd name="connsiteY1" fmla="*/ 0 h 660218"/>
                <a:gd name="connsiteX2" fmla="*/ 904096 w 904096"/>
                <a:gd name="connsiteY2" fmla="*/ 660218 h 660218"/>
                <a:gd name="connsiteX3" fmla="*/ 0 w 904096"/>
                <a:gd name="connsiteY3" fmla="*/ 660218 h 660218"/>
                <a:gd name="connsiteX4" fmla="*/ 2395 w 904096"/>
                <a:gd name="connsiteY4" fmla="*/ 429315 h 660218"/>
                <a:gd name="connsiteX5" fmla="*/ 0 w 904096"/>
                <a:gd name="connsiteY5" fmla="*/ 0 h 660218"/>
                <a:gd name="connsiteX0" fmla="*/ 2395 w 904096"/>
                <a:gd name="connsiteY0" fmla="*/ 429315 h 660218"/>
                <a:gd name="connsiteX1" fmla="*/ 0 w 904096"/>
                <a:gd name="connsiteY1" fmla="*/ 0 h 660218"/>
                <a:gd name="connsiteX2" fmla="*/ 904096 w 904096"/>
                <a:gd name="connsiteY2" fmla="*/ 0 h 660218"/>
                <a:gd name="connsiteX3" fmla="*/ 904096 w 904096"/>
                <a:gd name="connsiteY3" fmla="*/ 660218 h 660218"/>
                <a:gd name="connsiteX4" fmla="*/ 0 w 904096"/>
                <a:gd name="connsiteY4" fmla="*/ 660218 h 660218"/>
                <a:gd name="connsiteX5" fmla="*/ 93835 w 904096"/>
                <a:gd name="connsiteY5" fmla="*/ 520755 h 660218"/>
                <a:gd name="connsiteX0" fmla="*/ 2395 w 904096"/>
                <a:gd name="connsiteY0" fmla="*/ 429315 h 660218"/>
                <a:gd name="connsiteX1" fmla="*/ 0 w 904096"/>
                <a:gd name="connsiteY1" fmla="*/ 0 h 660218"/>
                <a:gd name="connsiteX2" fmla="*/ 904096 w 904096"/>
                <a:gd name="connsiteY2" fmla="*/ 0 h 660218"/>
                <a:gd name="connsiteX3" fmla="*/ 904096 w 904096"/>
                <a:gd name="connsiteY3" fmla="*/ 660218 h 660218"/>
                <a:gd name="connsiteX4" fmla="*/ 0 w 904096"/>
                <a:gd name="connsiteY4" fmla="*/ 660218 h 660218"/>
                <a:gd name="connsiteX0" fmla="*/ 0 w 904096"/>
                <a:gd name="connsiteY0" fmla="*/ 0 h 660218"/>
                <a:gd name="connsiteX1" fmla="*/ 904096 w 904096"/>
                <a:gd name="connsiteY1" fmla="*/ 0 h 660218"/>
                <a:gd name="connsiteX2" fmla="*/ 904096 w 904096"/>
                <a:gd name="connsiteY2" fmla="*/ 660218 h 660218"/>
                <a:gd name="connsiteX3" fmla="*/ 0 w 904096"/>
                <a:gd name="connsiteY3" fmla="*/ 660218 h 660218"/>
              </a:gdLst>
              <a:ahLst/>
              <a:cxnLst>
                <a:cxn ang="0">
                  <a:pos x="connsiteX0" y="connsiteY0"/>
                </a:cxn>
                <a:cxn ang="0">
                  <a:pos x="connsiteX1" y="connsiteY1"/>
                </a:cxn>
                <a:cxn ang="0">
                  <a:pos x="connsiteX2" y="connsiteY2"/>
                </a:cxn>
                <a:cxn ang="0">
                  <a:pos x="connsiteX3" y="connsiteY3"/>
                </a:cxn>
              </a:cxnLst>
              <a:rect l="l" t="t" r="r" b="b"/>
              <a:pathLst>
                <a:path w="904096" h="660218">
                  <a:moveTo>
                    <a:pt x="0" y="0"/>
                  </a:moveTo>
                  <a:lnTo>
                    <a:pt x="904096" y="0"/>
                  </a:lnTo>
                  <a:lnTo>
                    <a:pt x="904096" y="660218"/>
                  </a:lnTo>
                  <a:lnTo>
                    <a:pt x="0" y="660218"/>
                  </a:lnTo>
                </a:path>
              </a:pathLst>
            </a:custGeom>
            <a:noFill/>
            <a:ln w="25400" cap="rnd" cmpd="sng">
              <a:gradFill flip="none" rotWithShape="1">
                <a:gsLst>
                  <a:gs pos="31000">
                    <a:srgbClr val="F5F5F5"/>
                  </a:gs>
                  <a:gs pos="100000">
                    <a:srgbClr val="A2A2A2"/>
                  </a:gs>
                </a:gsLst>
                <a:lin ang="0" scaled="1"/>
                <a:tileRect/>
              </a:gra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4" name="Rectangle 22">
              <a:extLst>
                <a:ext uri="{FF2B5EF4-FFF2-40B4-BE49-F238E27FC236}">
                  <a16:creationId xmlns:a16="http://schemas.microsoft.com/office/drawing/2014/main" id="{B9E5B39B-B796-49E5-ABFC-21CAA73F7809}"/>
                </a:ext>
                <a:ext uri="{C183D7F6-B498-43B3-948B-1728B52AA6E4}">
                  <adec:decorative xmlns:adec="http://schemas.microsoft.com/office/drawing/2017/decorative" val="1"/>
                </a:ext>
              </a:extLst>
            </p:cNvPr>
            <p:cNvSpPr>
              <a:spLocks noChangeArrowheads="1"/>
            </p:cNvSpPr>
            <p:nvPr/>
          </p:nvSpPr>
          <p:spPr bwMode="auto">
            <a:xfrm rot="5400000">
              <a:off x="1298502" y="1780307"/>
              <a:ext cx="309216" cy="1418132"/>
            </a:xfrm>
            <a:custGeom>
              <a:avLst/>
              <a:gdLst>
                <a:gd name="connsiteX0" fmla="*/ 0 w 904096"/>
                <a:gd name="connsiteY0" fmla="*/ 0 h 660218"/>
                <a:gd name="connsiteX1" fmla="*/ 904096 w 904096"/>
                <a:gd name="connsiteY1" fmla="*/ 0 h 660218"/>
                <a:gd name="connsiteX2" fmla="*/ 904096 w 904096"/>
                <a:gd name="connsiteY2" fmla="*/ 660218 h 660218"/>
                <a:gd name="connsiteX3" fmla="*/ 0 w 904096"/>
                <a:gd name="connsiteY3" fmla="*/ 660218 h 660218"/>
                <a:gd name="connsiteX4" fmla="*/ 0 w 904096"/>
                <a:gd name="connsiteY4" fmla="*/ 0 h 660218"/>
                <a:gd name="connsiteX0" fmla="*/ 10305 w 914401"/>
                <a:gd name="connsiteY0" fmla="*/ 0 h 660218"/>
                <a:gd name="connsiteX1" fmla="*/ 914401 w 914401"/>
                <a:gd name="connsiteY1" fmla="*/ 0 h 660218"/>
                <a:gd name="connsiteX2" fmla="*/ 914401 w 914401"/>
                <a:gd name="connsiteY2" fmla="*/ 660218 h 660218"/>
                <a:gd name="connsiteX3" fmla="*/ 10305 w 914401"/>
                <a:gd name="connsiteY3" fmla="*/ 660218 h 660218"/>
                <a:gd name="connsiteX4" fmla="*/ 0 w 914401"/>
                <a:gd name="connsiteY4" fmla="*/ 429315 h 660218"/>
                <a:gd name="connsiteX5" fmla="*/ 10305 w 914401"/>
                <a:gd name="connsiteY5" fmla="*/ 0 h 660218"/>
                <a:gd name="connsiteX0" fmla="*/ 10305 w 914401"/>
                <a:gd name="connsiteY0" fmla="*/ 0 h 660218"/>
                <a:gd name="connsiteX1" fmla="*/ 914401 w 914401"/>
                <a:gd name="connsiteY1" fmla="*/ 0 h 660218"/>
                <a:gd name="connsiteX2" fmla="*/ 914401 w 914401"/>
                <a:gd name="connsiteY2" fmla="*/ 660218 h 660218"/>
                <a:gd name="connsiteX3" fmla="*/ 10305 w 914401"/>
                <a:gd name="connsiteY3" fmla="*/ 660218 h 660218"/>
                <a:gd name="connsiteX4" fmla="*/ 0 w 914401"/>
                <a:gd name="connsiteY4" fmla="*/ 467415 h 660218"/>
                <a:gd name="connsiteX5" fmla="*/ 10305 w 914401"/>
                <a:gd name="connsiteY5" fmla="*/ 0 h 660218"/>
                <a:gd name="connsiteX0" fmla="*/ 0 w 904096"/>
                <a:gd name="connsiteY0" fmla="*/ 0 h 660218"/>
                <a:gd name="connsiteX1" fmla="*/ 904096 w 904096"/>
                <a:gd name="connsiteY1" fmla="*/ 0 h 660218"/>
                <a:gd name="connsiteX2" fmla="*/ 904096 w 904096"/>
                <a:gd name="connsiteY2" fmla="*/ 660218 h 660218"/>
                <a:gd name="connsiteX3" fmla="*/ 0 w 904096"/>
                <a:gd name="connsiteY3" fmla="*/ 660218 h 660218"/>
                <a:gd name="connsiteX4" fmla="*/ 2395 w 904096"/>
                <a:gd name="connsiteY4" fmla="*/ 429315 h 660218"/>
                <a:gd name="connsiteX5" fmla="*/ 0 w 904096"/>
                <a:gd name="connsiteY5" fmla="*/ 0 h 660218"/>
                <a:gd name="connsiteX0" fmla="*/ 2395 w 904096"/>
                <a:gd name="connsiteY0" fmla="*/ 429315 h 660218"/>
                <a:gd name="connsiteX1" fmla="*/ 0 w 904096"/>
                <a:gd name="connsiteY1" fmla="*/ 0 h 660218"/>
                <a:gd name="connsiteX2" fmla="*/ 904096 w 904096"/>
                <a:gd name="connsiteY2" fmla="*/ 0 h 660218"/>
                <a:gd name="connsiteX3" fmla="*/ 904096 w 904096"/>
                <a:gd name="connsiteY3" fmla="*/ 660218 h 660218"/>
                <a:gd name="connsiteX4" fmla="*/ 0 w 904096"/>
                <a:gd name="connsiteY4" fmla="*/ 660218 h 660218"/>
                <a:gd name="connsiteX5" fmla="*/ 93835 w 904096"/>
                <a:gd name="connsiteY5" fmla="*/ 520755 h 660218"/>
                <a:gd name="connsiteX0" fmla="*/ 2395 w 904096"/>
                <a:gd name="connsiteY0" fmla="*/ 429315 h 660218"/>
                <a:gd name="connsiteX1" fmla="*/ 0 w 904096"/>
                <a:gd name="connsiteY1" fmla="*/ 0 h 660218"/>
                <a:gd name="connsiteX2" fmla="*/ 904096 w 904096"/>
                <a:gd name="connsiteY2" fmla="*/ 0 h 660218"/>
                <a:gd name="connsiteX3" fmla="*/ 904096 w 904096"/>
                <a:gd name="connsiteY3" fmla="*/ 660218 h 660218"/>
                <a:gd name="connsiteX4" fmla="*/ 0 w 904096"/>
                <a:gd name="connsiteY4" fmla="*/ 660218 h 660218"/>
                <a:gd name="connsiteX0" fmla="*/ 0 w 904096"/>
                <a:gd name="connsiteY0" fmla="*/ 0 h 660218"/>
                <a:gd name="connsiteX1" fmla="*/ 904096 w 904096"/>
                <a:gd name="connsiteY1" fmla="*/ 0 h 660218"/>
                <a:gd name="connsiteX2" fmla="*/ 904096 w 904096"/>
                <a:gd name="connsiteY2" fmla="*/ 660218 h 660218"/>
                <a:gd name="connsiteX3" fmla="*/ 0 w 904096"/>
                <a:gd name="connsiteY3" fmla="*/ 660218 h 660218"/>
              </a:gdLst>
              <a:ahLst/>
              <a:cxnLst>
                <a:cxn ang="0">
                  <a:pos x="connsiteX0" y="connsiteY0"/>
                </a:cxn>
                <a:cxn ang="0">
                  <a:pos x="connsiteX1" y="connsiteY1"/>
                </a:cxn>
                <a:cxn ang="0">
                  <a:pos x="connsiteX2" y="connsiteY2"/>
                </a:cxn>
                <a:cxn ang="0">
                  <a:pos x="connsiteX3" y="connsiteY3"/>
                </a:cxn>
              </a:cxnLst>
              <a:rect l="l" t="t" r="r" b="b"/>
              <a:pathLst>
                <a:path w="904096" h="660218">
                  <a:moveTo>
                    <a:pt x="0" y="0"/>
                  </a:moveTo>
                  <a:lnTo>
                    <a:pt x="904096" y="0"/>
                  </a:lnTo>
                  <a:lnTo>
                    <a:pt x="904096" y="660218"/>
                  </a:lnTo>
                  <a:lnTo>
                    <a:pt x="0" y="660218"/>
                  </a:lnTo>
                </a:path>
              </a:pathLst>
            </a:custGeom>
            <a:noFill/>
            <a:ln w="25400" cap="rnd" cmpd="sng">
              <a:gradFill flip="none" rotWithShape="1">
                <a:gsLst>
                  <a:gs pos="31000">
                    <a:srgbClr val="F5F5F5"/>
                  </a:gs>
                  <a:gs pos="100000">
                    <a:srgbClr val="A2A2A2"/>
                  </a:gs>
                </a:gsLst>
                <a:lin ang="0" scaled="1"/>
                <a:tileRect/>
              </a:gra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pSp>
          <p:nvGrpSpPr>
            <p:cNvPr id="25" name="Group 24">
              <a:extLst>
                <a:ext uri="{FF2B5EF4-FFF2-40B4-BE49-F238E27FC236}">
                  <a16:creationId xmlns:a16="http://schemas.microsoft.com/office/drawing/2014/main" id="{692EE7B8-EFC2-457E-B404-B6084BFFAAC8}"/>
                </a:ext>
              </a:extLst>
            </p:cNvPr>
            <p:cNvGrpSpPr/>
            <p:nvPr/>
          </p:nvGrpSpPr>
          <p:grpSpPr>
            <a:xfrm>
              <a:off x="744040" y="2786850"/>
              <a:ext cx="1418132" cy="1038195"/>
              <a:chOff x="744040" y="2805900"/>
              <a:chExt cx="1418132" cy="1038195"/>
            </a:xfrm>
          </p:grpSpPr>
          <p:sp>
            <p:nvSpPr>
              <p:cNvPr id="26" name="Rectangle 22">
                <a:extLst>
                  <a:ext uri="{FF2B5EF4-FFF2-40B4-BE49-F238E27FC236}">
                    <a16:creationId xmlns:a16="http://schemas.microsoft.com/office/drawing/2014/main" id="{E6D80247-9DB3-4AD6-A598-14FDFFF8846C}"/>
                  </a:ext>
                  <a:ext uri="{C183D7F6-B498-43B3-948B-1728B52AA6E4}">
                    <adec:decorative xmlns:adec="http://schemas.microsoft.com/office/drawing/2017/decorative" val="1"/>
                  </a:ext>
                </a:extLst>
              </p:cNvPr>
              <p:cNvSpPr>
                <a:spLocks noChangeArrowheads="1"/>
              </p:cNvSpPr>
              <p:nvPr/>
            </p:nvSpPr>
            <p:spPr bwMode="auto">
              <a:xfrm>
                <a:off x="744041" y="2805901"/>
                <a:ext cx="1418131" cy="1035593"/>
              </a:xfrm>
              <a:custGeom>
                <a:avLst/>
                <a:gdLst>
                  <a:gd name="connsiteX0" fmla="*/ 0 w 1084813"/>
                  <a:gd name="connsiteY0" fmla="*/ 0 h 792188"/>
                  <a:gd name="connsiteX1" fmla="*/ 1084813 w 1084813"/>
                  <a:gd name="connsiteY1" fmla="*/ 0 h 792188"/>
                  <a:gd name="connsiteX2" fmla="*/ 1084813 w 1084813"/>
                  <a:gd name="connsiteY2" fmla="*/ 792188 h 792188"/>
                  <a:gd name="connsiteX3" fmla="*/ 0 w 1084813"/>
                  <a:gd name="connsiteY3" fmla="*/ 792188 h 792188"/>
                  <a:gd name="connsiteX4" fmla="*/ 0 w 1084813"/>
                  <a:gd name="connsiteY4" fmla="*/ 0 h 792188"/>
                  <a:gd name="connsiteX0" fmla="*/ 0 w 1084813"/>
                  <a:gd name="connsiteY0" fmla="*/ 792188 h 883628"/>
                  <a:gd name="connsiteX1" fmla="*/ 0 w 1084813"/>
                  <a:gd name="connsiteY1" fmla="*/ 0 h 883628"/>
                  <a:gd name="connsiteX2" fmla="*/ 1084813 w 1084813"/>
                  <a:gd name="connsiteY2" fmla="*/ 0 h 883628"/>
                  <a:gd name="connsiteX3" fmla="*/ 1084813 w 1084813"/>
                  <a:gd name="connsiteY3" fmla="*/ 792188 h 883628"/>
                  <a:gd name="connsiteX4" fmla="*/ 91440 w 1084813"/>
                  <a:gd name="connsiteY4" fmla="*/ 883628 h 883628"/>
                  <a:gd name="connsiteX0" fmla="*/ 0 w 1084813"/>
                  <a:gd name="connsiteY0" fmla="*/ 792188 h 792188"/>
                  <a:gd name="connsiteX1" fmla="*/ 0 w 1084813"/>
                  <a:gd name="connsiteY1" fmla="*/ 0 h 792188"/>
                  <a:gd name="connsiteX2" fmla="*/ 1084813 w 1084813"/>
                  <a:gd name="connsiteY2" fmla="*/ 0 h 792188"/>
                  <a:gd name="connsiteX3" fmla="*/ 1084813 w 1084813"/>
                  <a:gd name="connsiteY3" fmla="*/ 792188 h 792188"/>
                  <a:gd name="connsiteX0" fmla="*/ 0 w 1084813"/>
                  <a:gd name="connsiteY0" fmla="*/ 0 h 792188"/>
                  <a:gd name="connsiteX1" fmla="*/ 1084813 w 1084813"/>
                  <a:gd name="connsiteY1" fmla="*/ 0 h 792188"/>
                  <a:gd name="connsiteX2" fmla="*/ 1084813 w 1084813"/>
                  <a:gd name="connsiteY2" fmla="*/ 792188 h 792188"/>
                </a:gdLst>
                <a:ahLst/>
                <a:cxnLst>
                  <a:cxn ang="0">
                    <a:pos x="connsiteX0" y="connsiteY0"/>
                  </a:cxn>
                  <a:cxn ang="0">
                    <a:pos x="connsiteX1" y="connsiteY1"/>
                  </a:cxn>
                  <a:cxn ang="0">
                    <a:pos x="connsiteX2" y="connsiteY2"/>
                  </a:cxn>
                </a:cxnLst>
                <a:rect l="l" t="t" r="r" b="b"/>
                <a:pathLst>
                  <a:path w="1084813" h="792188">
                    <a:moveTo>
                      <a:pt x="0" y="0"/>
                    </a:moveTo>
                    <a:lnTo>
                      <a:pt x="1084813" y="0"/>
                    </a:lnTo>
                    <a:lnTo>
                      <a:pt x="1084813" y="792188"/>
                    </a:lnTo>
                  </a:path>
                </a:pathLst>
              </a:custGeom>
              <a:noFill/>
              <a:ln w="254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cxnSp>
            <p:nvCxnSpPr>
              <p:cNvPr id="27" name="Straight Connector 26">
                <a:extLst>
                  <a:ext uri="{FF2B5EF4-FFF2-40B4-BE49-F238E27FC236}">
                    <a16:creationId xmlns:a16="http://schemas.microsoft.com/office/drawing/2014/main" id="{C0527988-CCCA-4FB8-95C8-F00BB164F0E5}"/>
                  </a:ext>
                  <a:ext uri="{C183D7F6-B498-43B3-948B-1728B52AA6E4}">
                    <adec:decorative xmlns:adec="http://schemas.microsoft.com/office/drawing/2017/decorative" val="1"/>
                  </a:ext>
                </a:extLst>
              </p:cNvPr>
              <p:cNvCxnSpPr/>
              <p:nvPr/>
            </p:nvCxnSpPr>
            <p:spPr>
              <a:xfrm rot="16200000">
                <a:off x="1453107" y="3135028"/>
                <a:ext cx="0" cy="1418131"/>
              </a:xfrm>
              <a:prstGeom prst="line">
                <a:avLst/>
              </a:prstGeom>
              <a:noFill/>
              <a:ln w="25400" cap="rnd">
                <a:solidFill>
                  <a:srgbClr val="C00000"/>
                </a:solidFill>
                <a:prstDash val="solid"/>
                <a:round/>
                <a:headEnd/>
                <a:tailEnd type="oval" w="med" len="med"/>
              </a:ln>
              <a:effectLst/>
              <a:extLst>
                <a:ext uri="{909E8E84-426E-40DD-AFC4-6F175D3DCCD1}">
                  <a14:hiddenFill xmlns:a14="http://schemas.microsoft.com/office/drawing/2010/main">
                    <a:solidFill>
                      <a:srgbClr val="FFFFFF"/>
                    </a:solidFill>
                  </a14:hiddenFill>
                </a:ext>
              </a:extLst>
            </p:spPr>
          </p:cxnSp>
          <p:cxnSp>
            <p:nvCxnSpPr>
              <p:cNvPr id="28" name="Straight Connector 27">
                <a:extLst>
                  <a:ext uri="{FF2B5EF4-FFF2-40B4-BE49-F238E27FC236}">
                    <a16:creationId xmlns:a16="http://schemas.microsoft.com/office/drawing/2014/main" id="{E6467426-F904-4A59-8015-B4246F766113}"/>
                  </a:ext>
                  <a:ext uri="{C183D7F6-B498-43B3-948B-1728B52AA6E4}">
                    <adec:decorative xmlns:adec="http://schemas.microsoft.com/office/drawing/2017/decorative" val="1"/>
                  </a:ext>
                </a:extLst>
              </p:cNvPr>
              <p:cNvCxnSpPr>
                <a:cxnSpLocks/>
              </p:cNvCxnSpPr>
              <p:nvPr/>
            </p:nvCxnSpPr>
            <p:spPr>
              <a:xfrm flipH="1" flipV="1">
                <a:off x="744040" y="2805900"/>
                <a:ext cx="3" cy="1038195"/>
              </a:xfrm>
              <a:prstGeom prst="line">
                <a:avLst/>
              </a:prstGeom>
              <a:noFill/>
              <a:ln w="25400" cap="rnd">
                <a:solidFill>
                  <a:srgbClr val="C00000"/>
                </a:solidFill>
                <a:prstDash val="solid"/>
                <a:round/>
                <a:headEnd/>
                <a:tailEnd type="oval" w="med" len="med"/>
              </a:ln>
              <a:effectLst/>
              <a:extLst>
                <a:ext uri="{909E8E84-426E-40DD-AFC4-6F175D3DCCD1}">
                  <a14:hiddenFill xmlns:a14="http://schemas.microsoft.com/office/drawing/2010/main">
                    <a:solidFill>
                      <a:srgbClr val="FFFFFF"/>
                    </a:solidFill>
                  </a14:hiddenFill>
                </a:ext>
              </a:extLst>
            </p:spPr>
          </p:cxnSp>
          <p:sp>
            <p:nvSpPr>
              <p:cNvPr id="29" name="Rectangle 28">
                <a:extLst>
                  <a:ext uri="{FF2B5EF4-FFF2-40B4-BE49-F238E27FC236}">
                    <a16:creationId xmlns:a16="http://schemas.microsoft.com/office/drawing/2014/main" id="{01D44F49-963F-428C-A363-2C19FD5DC595}"/>
                  </a:ext>
                  <a:ext uri="{C183D7F6-B498-43B3-948B-1728B52AA6E4}">
                    <adec:decorative xmlns:adec="http://schemas.microsoft.com/office/drawing/2017/decorative" val="1"/>
                  </a:ext>
                </a:extLst>
              </p:cNvPr>
              <p:cNvSpPr/>
              <p:nvPr/>
            </p:nvSpPr>
            <p:spPr>
              <a:xfrm>
                <a:off x="1382178" y="3040410"/>
                <a:ext cx="584815" cy="495716"/>
              </a:xfrm>
              <a:prstGeom prst="rect">
                <a:avLst/>
              </a:prstGeom>
              <a:noFill/>
              <a:ln w="25400" cap="rnd">
                <a:solidFill>
                  <a:schemeClr val="bg1">
                    <a:lumMod val="65000"/>
                  </a:schemeClr>
                </a:solidFill>
                <a:prstDash val="solid"/>
                <a:round/>
                <a:headEnd/>
                <a:tailEnd type="none" w="lg" len="lg"/>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solidFill>
                    <a:schemeClr val="tx1"/>
                  </a:solidFill>
                </a:endParaRPr>
              </a:p>
            </p:txBody>
          </p:sp>
          <p:cxnSp>
            <p:nvCxnSpPr>
              <p:cNvPr id="30" name="Straight Connector 29">
                <a:extLst>
                  <a:ext uri="{FF2B5EF4-FFF2-40B4-BE49-F238E27FC236}">
                    <a16:creationId xmlns:a16="http://schemas.microsoft.com/office/drawing/2014/main" id="{6F1C48F5-4394-423D-A195-6EA12BE5D986}"/>
                  </a:ext>
                  <a:ext uri="{C183D7F6-B498-43B3-948B-1728B52AA6E4}">
                    <adec:decorative xmlns:adec="http://schemas.microsoft.com/office/drawing/2017/decorative" val="1"/>
                  </a:ext>
                </a:extLst>
              </p:cNvPr>
              <p:cNvCxnSpPr/>
              <p:nvPr/>
            </p:nvCxnSpPr>
            <p:spPr>
              <a:xfrm>
                <a:off x="900670" y="3079999"/>
                <a:ext cx="265635" cy="0"/>
              </a:xfrm>
              <a:prstGeom prst="line">
                <a:avLst/>
              </a:prstGeom>
              <a:noFill/>
              <a:ln w="25400" cap="rnd" cmpd="sng">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cxnSp>
          <p:cxnSp>
            <p:nvCxnSpPr>
              <p:cNvPr id="31" name="Straight Connector 30">
                <a:extLst>
                  <a:ext uri="{FF2B5EF4-FFF2-40B4-BE49-F238E27FC236}">
                    <a16:creationId xmlns:a16="http://schemas.microsoft.com/office/drawing/2014/main" id="{E9862AF6-674E-436B-9CCC-17341E434F14}"/>
                  </a:ext>
                  <a:ext uri="{C183D7F6-B498-43B3-948B-1728B52AA6E4}">
                    <adec:decorative xmlns:adec="http://schemas.microsoft.com/office/drawing/2017/decorative" val="1"/>
                  </a:ext>
                </a:extLst>
              </p:cNvPr>
              <p:cNvCxnSpPr>
                <a:cxnSpLocks/>
              </p:cNvCxnSpPr>
              <p:nvPr/>
            </p:nvCxnSpPr>
            <p:spPr>
              <a:xfrm>
                <a:off x="1033488" y="3234850"/>
                <a:ext cx="132817" cy="0"/>
              </a:xfrm>
              <a:prstGeom prst="line">
                <a:avLst/>
              </a:prstGeom>
              <a:noFill/>
              <a:ln w="25400" cap="rnd" cmpd="sng">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cxnSp>
        </p:grpSp>
      </p:grpSp>
      <p:sp>
        <p:nvSpPr>
          <p:cNvPr id="5" name="TextBox 2D 1">
            <a:extLst>
              <a:ext uri="{FF2B5EF4-FFF2-40B4-BE49-F238E27FC236}">
                <a16:creationId xmlns:a16="http://schemas.microsoft.com/office/drawing/2014/main" id="{CAA61E68-C8F4-4610-BC1E-4D08000B9C76}"/>
              </a:ext>
            </a:extLst>
          </p:cNvPr>
          <p:cNvSpPr txBox="1"/>
          <p:nvPr/>
        </p:nvSpPr>
        <p:spPr>
          <a:xfrm>
            <a:off x="2172509" y="4638251"/>
            <a:ext cx="2625418" cy="276999"/>
          </a:xfrm>
          <a:prstGeom prst="rect">
            <a:avLst/>
          </a:prstGeom>
          <a:noFill/>
        </p:spPr>
        <p:txBody>
          <a:bodyPr wrap="square" rtlCol="0">
            <a:spAutoFit/>
          </a:bodyPr>
          <a:lstStyle/>
          <a:p>
            <a:r>
              <a:rPr lang="en-US" sz="1200" dirty="0">
                <a:solidFill>
                  <a:schemeClr val="tx1">
                    <a:lumMod val="75000"/>
                    <a:lumOff val="25000"/>
                  </a:schemeClr>
                </a:solidFill>
                <a:latin typeface="Segoe UI" panose="020B0502040204020203" pitchFamily="34" charset="0"/>
                <a:cs typeface="Segoe UI" panose="020B0502040204020203" pitchFamily="34" charset="0"/>
              </a:rPr>
              <a:t>Slides are a static portrait.</a:t>
            </a:r>
          </a:p>
        </p:txBody>
      </p:sp>
      <p:sp>
        <p:nvSpPr>
          <p:cNvPr id="6" name="TextBox 2D 2">
            <a:extLst>
              <a:ext uri="{FF2B5EF4-FFF2-40B4-BE49-F238E27FC236}">
                <a16:creationId xmlns:a16="http://schemas.microsoft.com/office/drawing/2014/main" id="{F7E77654-B14A-463A-9892-AB5ABE4D5E5E}"/>
              </a:ext>
            </a:extLst>
          </p:cNvPr>
          <p:cNvSpPr txBox="1"/>
          <p:nvPr/>
        </p:nvSpPr>
        <p:spPr>
          <a:xfrm>
            <a:off x="2172509" y="5174604"/>
            <a:ext cx="2930219" cy="276999"/>
          </a:xfrm>
          <a:prstGeom prst="rect">
            <a:avLst/>
          </a:prstGeom>
          <a:noFill/>
        </p:spPr>
        <p:txBody>
          <a:bodyPr wrap="square" rtlCol="0">
            <a:spAutoFit/>
          </a:bodyPr>
          <a:lstStyle>
            <a:defPPr>
              <a:defRPr lang="en-US"/>
            </a:defPPr>
            <a:lvl1pPr>
              <a:defRPr sz="120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Audience is passive and cannot interact.</a:t>
            </a:r>
          </a:p>
        </p:txBody>
      </p:sp>
      <p:sp>
        <p:nvSpPr>
          <p:cNvPr id="32" name="Text Placeholder 6" descr="3D Models">
            <a:extLst>
              <a:ext uri="{FF2B5EF4-FFF2-40B4-BE49-F238E27FC236}">
                <a16:creationId xmlns:a16="http://schemas.microsoft.com/office/drawing/2014/main" id="{0D4EB70A-0A14-4B27-B499-59D76007ABA8}"/>
              </a:ext>
            </a:extLst>
          </p:cNvPr>
          <p:cNvSpPr txBox="1">
            <a:spLocks/>
          </p:cNvSpPr>
          <p:nvPr/>
        </p:nvSpPr>
        <p:spPr>
          <a:xfrm>
            <a:off x="6949858" y="1452563"/>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mj-lt"/>
                <a:ea typeface="+mj-ea"/>
                <a:cs typeface="+mj-cs"/>
              </a:rPr>
              <a:t>3D Models</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5827143" y="2570364"/>
            <a:ext cx="5896604" cy="3030452"/>
          </a:xfrm>
          <a:prstGeom prst="rect">
            <a:avLst/>
          </a:prstGeom>
        </p:spPr>
      </p:pic>
      <p:grpSp>
        <p:nvGrpSpPr>
          <p:cNvPr id="9" name="Cube" descr="Cube with a 3D rotation control">
            <a:extLst>
              <a:ext uri="{FF2B5EF4-FFF2-40B4-BE49-F238E27FC236}">
                <a16:creationId xmlns:a16="http://schemas.microsoft.com/office/drawing/2014/main" id="{924FAB36-8DBD-4698-B240-7634FDAAC8B7}"/>
              </a:ext>
            </a:extLst>
          </p:cNvPr>
          <p:cNvGrpSpPr/>
          <p:nvPr/>
        </p:nvGrpSpPr>
        <p:grpSpPr>
          <a:xfrm>
            <a:off x="7822269" y="2552528"/>
            <a:ext cx="1861399" cy="1621965"/>
            <a:chOff x="4599319" y="2552528"/>
            <a:chExt cx="1861399" cy="1621965"/>
          </a:xfrm>
        </p:grpSpPr>
        <p:sp>
          <p:nvSpPr>
            <p:cNvPr id="10" name="Freeform 5">
              <a:extLst>
                <a:ext uri="{FF2B5EF4-FFF2-40B4-BE49-F238E27FC236}">
                  <a16:creationId xmlns:a16="http://schemas.microsoft.com/office/drawing/2014/main" id="{10E7FCA4-3412-493F-BCF2-4FD94D4BBD84}"/>
                </a:ext>
                <a:ext uri="{C183D7F6-B498-43B3-948B-1728B52AA6E4}">
                  <adec:decorative xmlns:adec="http://schemas.microsoft.com/office/drawing/2017/decorative" val="1"/>
                </a:ext>
              </a:extLst>
            </p:cNvPr>
            <p:cNvSpPr>
              <a:spLocks/>
            </p:cNvSpPr>
            <p:nvPr/>
          </p:nvSpPr>
          <p:spPr bwMode="auto">
            <a:xfrm>
              <a:off x="4601606" y="2552528"/>
              <a:ext cx="1859112" cy="1621965"/>
            </a:xfrm>
            <a:custGeom>
              <a:avLst/>
              <a:gdLst>
                <a:gd name="T0" fmla="*/ 1270 w 1270"/>
                <a:gd name="T1" fmla="*/ 163 h 1108"/>
                <a:gd name="T2" fmla="*/ 1270 w 1270"/>
                <a:gd name="T3" fmla="*/ 796 h 1108"/>
                <a:gd name="T4" fmla="*/ 635 w 1270"/>
                <a:gd name="T5" fmla="*/ 1108 h 1108"/>
                <a:gd name="T6" fmla="*/ 0 w 1270"/>
                <a:gd name="T7" fmla="*/ 796 h 1108"/>
                <a:gd name="T8" fmla="*/ 0 w 1270"/>
                <a:gd name="T9" fmla="*/ 165 h 1108"/>
                <a:gd name="T10" fmla="*/ 0 w 1270"/>
                <a:gd name="T11" fmla="*/ 165 h 1108"/>
                <a:gd name="T12" fmla="*/ 0 w 1270"/>
                <a:gd name="T13" fmla="*/ 165 h 1108"/>
                <a:gd name="T14" fmla="*/ 0 w 1270"/>
                <a:gd name="T15" fmla="*/ 157 h 1108"/>
                <a:gd name="T16" fmla="*/ 623 w 1270"/>
                <a:gd name="T17" fmla="*/ 0 h 1108"/>
                <a:gd name="T18" fmla="*/ 623 w 1270"/>
                <a:gd name="T19" fmla="*/ 0 h 1108"/>
                <a:gd name="T20" fmla="*/ 623 w 1270"/>
                <a:gd name="T21" fmla="*/ 0 h 1108"/>
                <a:gd name="T22" fmla="*/ 1270 w 1270"/>
                <a:gd name="T23" fmla="*/ 155 h 1108"/>
                <a:gd name="T24" fmla="*/ 1270 w 1270"/>
                <a:gd name="T25" fmla="*/ 163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0" h="1108">
                  <a:moveTo>
                    <a:pt x="1270" y="163"/>
                  </a:moveTo>
                  <a:lnTo>
                    <a:pt x="1270" y="796"/>
                  </a:lnTo>
                  <a:lnTo>
                    <a:pt x="635" y="1108"/>
                  </a:lnTo>
                  <a:lnTo>
                    <a:pt x="0" y="796"/>
                  </a:lnTo>
                  <a:lnTo>
                    <a:pt x="0" y="165"/>
                  </a:lnTo>
                  <a:lnTo>
                    <a:pt x="0" y="165"/>
                  </a:lnTo>
                  <a:lnTo>
                    <a:pt x="0" y="165"/>
                  </a:lnTo>
                  <a:lnTo>
                    <a:pt x="0" y="157"/>
                  </a:lnTo>
                  <a:lnTo>
                    <a:pt x="623" y="0"/>
                  </a:lnTo>
                  <a:lnTo>
                    <a:pt x="623" y="0"/>
                  </a:lnTo>
                  <a:lnTo>
                    <a:pt x="623" y="0"/>
                  </a:lnTo>
                  <a:lnTo>
                    <a:pt x="1270" y="155"/>
                  </a:lnTo>
                  <a:lnTo>
                    <a:pt x="1270" y="163"/>
                  </a:lnTo>
                  <a:close/>
                </a:path>
              </a:pathLst>
            </a:custGeom>
            <a:solidFill>
              <a:srgbClr val="F5F5F5"/>
            </a:solidFill>
            <a:ln>
              <a:noFill/>
            </a:ln>
          </p:spPr>
          <p:txBody>
            <a:bodyPr vert="horz" wrap="square" lIns="91440" tIns="45720" rIns="91440" bIns="45720" numCol="1" anchor="t" anchorCtr="0" compatLnSpc="1">
              <a:prstTxWarp prst="textNoShape">
                <a:avLst/>
              </a:prstTxWarp>
            </a:bodyPr>
            <a:lstStyle/>
            <a:p>
              <a:endParaRPr lang="en-AU"/>
            </a:p>
          </p:txBody>
        </p:sp>
        <p:sp>
          <p:nvSpPr>
            <p:cNvPr id="11" name="Line 46">
              <a:extLst>
                <a:ext uri="{FF2B5EF4-FFF2-40B4-BE49-F238E27FC236}">
                  <a16:creationId xmlns:a16="http://schemas.microsoft.com/office/drawing/2014/main" id="{269E6021-A768-4A36-97E2-2B1B9A39E4AF}"/>
                </a:ext>
              </a:extLst>
            </p:cNvPr>
            <p:cNvSpPr>
              <a:spLocks noChangeShapeType="1"/>
            </p:cNvSpPr>
            <p:nvPr/>
          </p:nvSpPr>
          <p:spPr bwMode="auto">
            <a:xfrm>
              <a:off x="5531567" y="3098226"/>
              <a:ext cx="0" cy="1076267"/>
            </a:xfrm>
            <a:prstGeom prst="line">
              <a:avLst/>
            </a:prstGeom>
            <a:noFill/>
            <a:ln w="254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pSp>
          <p:nvGrpSpPr>
            <p:cNvPr id="12" name="Group 11">
              <a:extLst>
                <a:ext uri="{FF2B5EF4-FFF2-40B4-BE49-F238E27FC236}">
                  <a16:creationId xmlns:a16="http://schemas.microsoft.com/office/drawing/2014/main" id="{1E293B5C-A808-43E2-ABC7-0D662783438C}"/>
                </a:ext>
              </a:extLst>
            </p:cNvPr>
            <p:cNvGrpSpPr/>
            <p:nvPr/>
          </p:nvGrpSpPr>
          <p:grpSpPr>
            <a:xfrm>
              <a:off x="4599319" y="2553433"/>
              <a:ext cx="1861399" cy="1621060"/>
              <a:chOff x="4599319" y="2553433"/>
              <a:chExt cx="1861399" cy="1621060"/>
            </a:xfrm>
          </p:grpSpPr>
          <p:sp>
            <p:nvSpPr>
              <p:cNvPr id="20" name="Freeform 45">
                <a:extLst>
                  <a:ext uri="{FF2B5EF4-FFF2-40B4-BE49-F238E27FC236}">
                    <a16:creationId xmlns:a16="http://schemas.microsoft.com/office/drawing/2014/main" id="{6E8C7F5F-72D8-4D10-A4D9-7562B4C912B1}"/>
                  </a:ext>
                  <a:ext uri="{C183D7F6-B498-43B3-948B-1728B52AA6E4}">
                    <adec:decorative xmlns:adec="http://schemas.microsoft.com/office/drawing/2017/decorative" val="1"/>
                  </a:ext>
                </a:extLst>
              </p:cNvPr>
              <p:cNvSpPr>
                <a:spLocks/>
              </p:cNvSpPr>
              <p:nvPr/>
            </p:nvSpPr>
            <p:spPr bwMode="auto">
              <a:xfrm>
                <a:off x="4599319" y="2788509"/>
                <a:ext cx="1861399" cy="1385984"/>
              </a:xfrm>
              <a:custGeom>
                <a:avLst/>
                <a:gdLst>
                  <a:gd name="T0" fmla="*/ 0 w 1202"/>
                  <a:gd name="T1" fmla="*/ 2 h 895"/>
                  <a:gd name="T2" fmla="*/ 602 w 1202"/>
                  <a:gd name="T3" fmla="*/ 200 h 895"/>
                  <a:gd name="T4" fmla="*/ 1202 w 1202"/>
                  <a:gd name="T5" fmla="*/ 0 h 895"/>
                  <a:gd name="T6" fmla="*/ 1202 w 1202"/>
                  <a:gd name="T7" fmla="*/ 600 h 895"/>
                  <a:gd name="T8" fmla="*/ 602 w 1202"/>
                  <a:gd name="T9" fmla="*/ 895 h 895"/>
                  <a:gd name="T10" fmla="*/ 0 w 1202"/>
                  <a:gd name="T11" fmla="*/ 600 h 895"/>
                  <a:gd name="T12" fmla="*/ 0 w 1202"/>
                  <a:gd name="T13" fmla="*/ 2 h 895"/>
                </a:gdLst>
                <a:ahLst/>
                <a:cxnLst>
                  <a:cxn ang="0">
                    <a:pos x="T0" y="T1"/>
                  </a:cxn>
                  <a:cxn ang="0">
                    <a:pos x="T2" y="T3"/>
                  </a:cxn>
                  <a:cxn ang="0">
                    <a:pos x="T4" y="T5"/>
                  </a:cxn>
                  <a:cxn ang="0">
                    <a:pos x="T6" y="T7"/>
                  </a:cxn>
                  <a:cxn ang="0">
                    <a:pos x="T8" y="T9"/>
                  </a:cxn>
                  <a:cxn ang="0">
                    <a:pos x="T10" y="T11"/>
                  </a:cxn>
                  <a:cxn ang="0">
                    <a:pos x="T12" y="T13"/>
                  </a:cxn>
                </a:cxnLst>
                <a:rect l="0" t="0" r="r" b="b"/>
                <a:pathLst>
                  <a:path w="1202" h="895">
                    <a:moveTo>
                      <a:pt x="0" y="2"/>
                    </a:moveTo>
                    <a:lnTo>
                      <a:pt x="602" y="200"/>
                    </a:lnTo>
                    <a:lnTo>
                      <a:pt x="1202" y="0"/>
                    </a:lnTo>
                    <a:lnTo>
                      <a:pt x="1202" y="600"/>
                    </a:lnTo>
                    <a:lnTo>
                      <a:pt x="602" y="895"/>
                    </a:lnTo>
                    <a:lnTo>
                      <a:pt x="0" y="600"/>
                    </a:lnTo>
                    <a:lnTo>
                      <a:pt x="0" y="2"/>
                    </a:lnTo>
                    <a:close/>
                  </a:path>
                </a:pathLst>
              </a:custGeom>
              <a:noFill/>
              <a:ln w="254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1" name="Freeform 47">
                <a:extLst>
                  <a:ext uri="{FF2B5EF4-FFF2-40B4-BE49-F238E27FC236}">
                    <a16:creationId xmlns:a16="http://schemas.microsoft.com/office/drawing/2014/main" id="{1F42594E-06CD-49A9-A9A1-365B5D497C3D}"/>
                  </a:ext>
                  <a:ext uri="{C183D7F6-B498-43B3-948B-1728B52AA6E4}">
                    <adec:decorative xmlns:adec="http://schemas.microsoft.com/office/drawing/2017/decorative" val="1"/>
                  </a:ext>
                </a:extLst>
              </p:cNvPr>
              <p:cNvSpPr>
                <a:spLocks/>
              </p:cNvSpPr>
              <p:nvPr/>
            </p:nvSpPr>
            <p:spPr bwMode="auto">
              <a:xfrm>
                <a:off x="4599319" y="2553433"/>
                <a:ext cx="1861399" cy="230740"/>
              </a:xfrm>
              <a:custGeom>
                <a:avLst/>
                <a:gdLst>
                  <a:gd name="T0" fmla="*/ 0 w 1202"/>
                  <a:gd name="T1" fmla="*/ 149 h 149"/>
                  <a:gd name="T2" fmla="*/ 590 w 1202"/>
                  <a:gd name="T3" fmla="*/ 0 h 149"/>
                  <a:gd name="T4" fmla="*/ 590 w 1202"/>
                  <a:gd name="T5" fmla="*/ 0 h 149"/>
                  <a:gd name="T6" fmla="*/ 590 w 1202"/>
                  <a:gd name="T7" fmla="*/ 0 h 149"/>
                  <a:gd name="T8" fmla="*/ 1202 w 1202"/>
                  <a:gd name="T9" fmla="*/ 147 h 149"/>
                </a:gdLst>
                <a:ahLst/>
                <a:cxnLst>
                  <a:cxn ang="0">
                    <a:pos x="T0" y="T1"/>
                  </a:cxn>
                  <a:cxn ang="0">
                    <a:pos x="T2" y="T3"/>
                  </a:cxn>
                  <a:cxn ang="0">
                    <a:pos x="T4" y="T5"/>
                  </a:cxn>
                  <a:cxn ang="0">
                    <a:pos x="T6" y="T7"/>
                  </a:cxn>
                  <a:cxn ang="0">
                    <a:pos x="T8" y="T9"/>
                  </a:cxn>
                </a:cxnLst>
                <a:rect l="0" t="0" r="r" b="b"/>
                <a:pathLst>
                  <a:path w="1202" h="149">
                    <a:moveTo>
                      <a:pt x="0" y="149"/>
                    </a:moveTo>
                    <a:lnTo>
                      <a:pt x="590" y="0"/>
                    </a:lnTo>
                    <a:lnTo>
                      <a:pt x="590" y="0"/>
                    </a:lnTo>
                    <a:lnTo>
                      <a:pt x="590" y="0"/>
                    </a:lnTo>
                    <a:lnTo>
                      <a:pt x="1202" y="147"/>
                    </a:lnTo>
                  </a:path>
                </a:pathLst>
              </a:custGeom>
              <a:noFill/>
              <a:ln w="254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pSp>
        <p:grpSp>
          <p:nvGrpSpPr>
            <p:cNvPr id="13" name="Group 12">
              <a:extLst>
                <a:ext uri="{FF2B5EF4-FFF2-40B4-BE49-F238E27FC236}">
                  <a16:creationId xmlns:a16="http://schemas.microsoft.com/office/drawing/2014/main" id="{A2ABFCAA-2489-4148-8F40-6DCB7648C631}"/>
                </a:ext>
              </a:extLst>
            </p:cNvPr>
            <p:cNvGrpSpPr/>
            <p:nvPr/>
          </p:nvGrpSpPr>
          <p:grpSpPr>
            <a:xfrm>
              <a:off x="5223828" y="2873395"/>
              <a:ext cx="643681" cy="643681"/>
              <a:chOff x="5331550" y="2873395"/>
              <a:chExt cx="643681" cy="643681"/>
            </a:xfrm>
          </p:grpSpPr>
          <p:sp>
            <p:nvSpPr>
              <p:cNvPr id="14" name="Oval 13">
                <a:extLst>
                  <a:ext uri="{FF2B5EF4-FFF2-40B4-BE49-F238E27FC236}">
                    <a16:creationId xmlns:a16="http://schemas.microsoft.com/office/drawing/2014/main" id="{FAC7ED2B-27A0-4C17-AA7E-28B80EE37F77}"/>
                  </a:ext>
                  <a:ext uri="{C183D7F6-B498-43B3-948B-1728B52AA6E4}">
                    <adec:decorative xmlns:adec="http://schemas.microsoft.com/office/drawing/2017/decorative" val="1"/>
                  </a:ext>
                </a:extLst>
              </p:cNvPr>
              <p:cNvSpPr/>
              <p:nvPr/>
            </p:nvSpPr>
            <p:spPr>
              <a:xfrm>
                <a:off x="5331550" y="2873395"/>
                <a:ext cx="643681" cy="643681"/>
              </a:xfrm>
              <a:prstGeom prst="ellipse">
                <a:avLst/>
              </a:prstGeom>
              <a:solidFill>
                <a:srgbClr val="F5F5F5"/>
              </a:solidFill>
              <a:ln w="25400" cap="rnd">
                <a:solidFill>
                  <a:schemeClr val="bg1">
                    <a:lumMod val="6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5" name="Group 14">
                <a:extLst>
                  <a:ext uri="{FF2B5EF4-FFF2-40B4-BE49-F238E27FC236}">
                    <a16:creationId xmlns:a16="http://schemas.microsoft.com/office/drawing/2014/main" id="{F79CCC39-AB2E-404C-9802-389C2D421349}"/>
                  </a:ext>
                </a:extLst>
              </p:cNvPr>
              <p:cNvGrpSpPr/>
              <p:nvPr/>
            </p:nvGrpSpPr>
            <p:grpSpPr>
              <a:xfrm>
                <a:off x="5395606" y="2945201"/>
                <a:ext cx="507758" cy="507758"/>
                <a:chOff x="5395606" y="2945201"/>
                <a:chExt cx="507758" cy="507758"/>
              </a:xfrm>
            </p:grpSpPr>
            <p:grpSp>
              <p:nvGrpSpPr>
                <p:cNvPr id="16" name="Group 15">
                  <a:extLst>
                    <a:ext uri="{FF2B5EF4-FFF2-40B4-BE49-F238E27FC236}">
                      <a16:creationId xmlns:a16="http://schemas.microsoft.com/office/drawing/2014/main" id="{BCCD461A-750E-4ABD-A986-A1D359309BFC}"/>
                    </a:ext>
                  </a:extLst>
                </p:cNvPr>
                <p:cNvGrpSpPr/>
                <p:nvPr/>
              </p:nvGrpSpPr>
              <p:grpSpPr>
                <a:xfrm>
                  <a:off x="5395606" y="2945201"/>
                  <a:ext cx="507758" cy="507758"/>
                  <a:chOff x="5395606" y="2945201"/>
                  <a:chExt cx="507758" cy="507758"/>
                </a:xfrm>
              </p:grpSpPr>
              <p:sp>
                <p:nvSpPr>
                  <p:cNvPr id="18" name="Arc 17">
                    <a:extLst>
                      <a:ext uri="{FF2B5EF4-FFF2-40B4-BE49-F238E27FC236}">
                        <a16:creationId xmlns:a16="http://schemas.microsoft.com/office/drawing/2014/main" id="{E5754B27-BB40-493C-8E2B-A74B872CE3F8}"/>
                      </a:ext>
                      <a:ext uri="{C183D7F6-B498-43B3-948B-1728B52AA6E4}">
                        <adec:decorative xmlns:adec="http://schemas.microsoft.com/office/drawing/2017/decorative" val="1"/>
                      </a:ext>
                    </a:extLst>
                  </p:cNvPr>
                  <p:cNvSpPr/>
                  <p:nvPr/>
                </p:nvSpPr>
                <p:spPr>
                  <a:xfrm rot="16200000">
                    <a:off x="5555024" y="2942077"/>
                    <a:ext cx="188922" cy="507758"/>
                  </a:xfrm>
                  <a:prstGeom prst="arc">
                    <a:avLst>
                      <a:gd name="adj1" fmla="val 4576378"/>
                      <a:gd name="adj2" fmla="val 11059966"/>
                    </a:avLst>
                  </a:prstGeom>
                  <a:noFill/>
                  <a:ln w="25400" cap="rnd">
                    <a:solidFill>
                      <a:srgbClr val="C00000"/>
                    </a:solidFill>
                    <a:prstDash val="solid"/>
                    <a:round/>
                    <a:headEnd/>
                    <a:tailEnd type="triangle" w="lg" len="me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9" name="Arc 18">
                    <a:extLst>
                      <a:ext uri="{FF2B5EF4-FFF2-40B4-BE49-F238E27FC236}">
                        <a16:creationId xmlns:a16="http://schemas.microsoft.com/office/drawing/2014/main" id="{CAE3FD76-2DD1-4238-84C7-21A1F1D7E8EB}"/>
                      </a:ext>
                      <a:ext uri="{C183D7F6-B498-43B3-948B-1728B52AA6E4}">
                        <adec:decorative xmlns:adec="http://schemas.microsoft.com/office/drawing/2017/decorative" val="1"/>
                      </a:ext>
                    </a:extLst>
                  </p:cNvPr>
                  <p:cNvSpPr/>
                  <p:nvPr/>
                </p:nvSpPr>
                <p:spPr>
                  <a:xfrm rot="10800000">
                    <a:off x="5572149" y="2945201"/>
                    <a:ext cx="174922" cy="507758"/>
                  </a:xfrm>
                  <a:prstGeom prst="arc">
                    <a:avLst>
                      <a:gd name="adj1" fmla="val 15117050"/>
                      <a:gd name="adj2" fmla="val 11084764"/>
                    </a:avLst>
                  </a:prstGeom>
                  <a:noFill/>
                  <a:ln w="25400" cap="rnd">
                    <a:solidFill>
                      <a:srgbClr val="C00000"/>
                    </a:solidFill>
                    <a:prstDash val="solid"/>
                    <a:round/>
                    <a:headEnd/>
                    <a:tailEnd type="triangle" w="lg" len="me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pSp>
            <p:sp>
              <p:nvSpPr>
                <p:cNvPr id="17" name="Arc 16">
                  <a:extLst>
                    <a:ext uri="{FF2B5EF4-FFF2-40B4-BE49-F238E27FC236}">
                      <a16:creationId xmlns:a16="http://schemas.microsoft.com/office/drawing/2014/main" id="{7DB184CB-D59B-47EA-AF3A-A8030084ED7C}"/>
                    </a:ext>
                    <a:ext uri="{C183D7F6-B498-43B3-948B-1728B52AA6E4}">
                      <adec:decorative xmlns:adec="http://schemas.microsoft.com/office/drawing/2017/decorative" val="1"/>
                    </a:ext>
                  </a:extLst>
                </p:cNvPr>
                <p:cNvSpPr/>
                <p:nvPr/>
              </p:nvSpPr>
              <p:spPr>
                <a:xfrm rot="16200000">
                  <a:off x="5555024" y="2942077"/>
                  <a:ext cx="188922" cy="507758"/>
                </a:xfrm>
                <a:prstGeom prst="arc">
                  <a:avLst>
                    <a:gd name="adj1" fmla="val 14242202"/>
                    <a:gd name="adj2" fmla="val 102366"/>
                  </a:avLst>
                </a:prstGeom>
                <a:noFill/>
                <a:ln w="25400" cap="rnd">
                  <a:solidFill>
                    <a:srgbClr val="C00000"/>
                  </a:solidFill>
                  <a:prstDash val="solid"/>
                  <a:round/>
                  <a:headEnd/>
                  <a:tailEnd type="none" w="lg" len="me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pSp>
        </p:grpSp>
      </p:grpSp>
      <p:sp>
        <p:nvSpPr>
          <p:cNvPr id="7" name="TextBox 3D 1">
            <a:extLst>
              <a:ext uri="{FF2B5EF4-FFF2-40B4-BE49-F238E27FC236}">
                <a16:creationId xmlns:a16="http://schemas.microsoft.com/office/drawing/2014/main" id="{793D8DEF-3B62-4E96-9D4A-0030ACE85CE5}"/>
              </a:ext>
            </a:extLst>
          </p:cNvPr>
          <p:cNvSpPr txBox="1">
            <a:spLocks/>
          </p:cNvSpPr>
          <p:nvPr/>
        </p:nvSpPr>
        <p:spPr>
          <a:xfrm>
            <a:off x="7580774" y="4638251"/>
            <a:ext cx="3115981" cy="461665"/>
          </a:xfrm>
          <a:prstGeom prst="rect">
            <a:avLst/>
          </a:prstGeom>
          <a:noFill/>
        </p:spPr>
        <p:txBody>
          <a:bodyPr wrap="square" rtlCol="0">
            <a:spAutoFit/>
          </a:bodyPr>
          <a:lstStyle/>
          <a:p>
            <a:r>
              <a:rPr lang="en-US" sz="1200" dirty="0">
                <a:solidFill>
                  <a:schemeClr val="tx1">
                    <a:lumMod val="75000"/>
                    <a:lumOff val="25000"/>
                  </a:schemeClr>
                </a:solidFill>
                <a:latin typeface="Segoe UI" panose="020B0502040204020203" pitchFamily="34" charset="0"/>
                <a:cs typeface="Segoe UI" panose="020B0502040204020203" pitchFamily="34" charset="0"/>
              </a:rPr>
              <a:t>3D helps foster conceptual understanding and visual and spatial thinking.</a:t>
            </a:r>
          </a:p>
        </p:txBody>
      </p:sp>
      <p:sp>
        <p:nvSpPr>
          <p:cNvPr id="8" name="TextBox 3D 2">
            <a:extLst>
              <a:ext uri="{FF2B5EF4-FFF2-40B4-BE49-F238E27FC236}">
                <a16:creationId xmlns:a16="http://schemas.microsoft.com/office/drawing/2014/main" id="{B50B1AB8-F700-4516-825B-6175463CCD3C}"/>
              </a:ext>
            </a:extLst>
          </p:cNvPr>
          <p:cNvSpPr txBox="1"/>
          <p:nvPr/>
        </p:nvSpPr>
        <p:spPr>
          <a:xfrm>
            <a:off x="7580773" y="5174604"/>
            <a:ext cx="3256560" cy="461665"/>
          </a:xfrm>
          <a:prstGeom prst="rect">
            <a:avLst/>
          </a:prstGeom>
          <a:noFill/>
        </p:spPr>
        <p:txBody>
          <a:bodyPr wrap="square" rtlCol="0">
            <a:spAutoFit/>
          </a:bodyPr>
          <a:lstStyle>
            <a:defPPr>
              <a:defRPr lang="en-US"/>
            </a:defPPr>
            <a:lvl1pPr>
              <a:defRPr sz="120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Animated 3D models display objects within space in ways text and images cannot.</a:t>
            </a:r>
          </a:p>
        </p:txBody>
      </p:sp>
    </p:spTree>
    <p:extLst>
      <p:ext uri="{BB962C8B-B14F-4D97-AF65-F5344CB8AC3E}">
        <p14:creationId xmlns:p14="http://schemas.microsoft.com/office/powerpoint/2010/main" val="3855108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521C5E-0DB0-5C74-0BCA-14561978A568}"/>
              </a:ext>
            </a:extLst>
          </p:cNvPr>
          <p:cNvSpPr>
            <a:spLocks noGrp="1"/>
          </p:cNvSpPr>
          <p:nvPr>
            <p:ph idx="1"/>
          </p:nvPr>
        </p:nvSpPr>
        <p:spPr/>
        <p:txBody>
          <a:bodyPr>
            <a:normAutofit/>
          </a:bodyPr>
          <a:lstStyle/>
          <a:p>
            <a:pPr marL="285750" indent="-285750">
              <a:buSzPct val="52000"/>
              <a:buFont typeface="Arial" panose="020B0604020202020204" pitchFamily="34" charset="0"/>
              <a:buChar char="•"/>
            </a:pPr>
            <a:r>
              <a:rPr lang="en-GB" sz="1600" dirty="0"/>
              <a:t>The LMM assumes that the HSI can be represented as a linear combination of several pure spectral signatures, and it has been widely used in hyperspectral unmixing. Given an HSI with n pixels, for one of the pixels, it can be written as follows:</a:t>
            </a:r>
          </a:p>
          <a:p>
            <a:pPr algn="ctr">
              <a:buSzPct val="52000"/>
              <a:buNone/>
            </a:pPr>
            <a:r>
              <a:rPr lang="en-GB" sz="1600" dirty="0"/>
              <a:t>  y=</a:t>
            </a:r>
            <a:r>
              <a:rPr lang="en-GB" sz="1600" dirty="0" err="1"/>
              <a:t>Mx+n</a:t>
            </a:r>
            <a:endParaRPr lang="en-GB" sz="1600" dirty="0"/>
          </a:p>
          <a:p>
            <a:pPr algn="ctr">
              <a:buSzPct val="52000"/>
              <a:buNone/>
            </a:pPr>
            <a:endParaRPr lang="en-GB" sz="1600" dirty="0"/>
          </a:p>
          <a:p>
            <a:pPr marL="285750" indent="-285750">
              <a:buSzPct val="52000"/>
              <a:buFont typeface="Wingdings" panose="05000000000000000000" pitchFamily="2" charset="2"/>
              <a:buChar char="§"/>
            </a:pPr>
            <a:r>
              <a:rPr lang="en-GB" sz="1600" dirty="0"/>
              <a:t>y = [y1, y2,...,</a:t>
            </a:r>
            <a:r>
              <a:rPr lang="en-GB" sz="1600" dirty="0" err="1"/>
              <a:t>yl</a:t>
            </a:r>
            <a:r>
              <a:rPr lang="en-GB" sz="1600" dirty="0"/>
              <a:t>]T is a vector denoted as a spectral signature of a mixed pixel, and l is the number of spectral bands. </a:t>
            </a:r>
          </a:p>
          <a:p>
            <a:pPr marL="285750" indent="-285750">
              <a:buSzPct val="52000"/>
              <a:buFont typeface="Wingdings" panose="05000000000000000000" pitchFamily="2" charset="2"/>
              <a:buChar char="§"/>
            </a:pPr>
            <a:r>
              <a:rPr lang="en-GB" sz="1600" dirty="0"/>
              <a:t>M = [m1, m2,...,</a:t>
            </a:r>
            <a:r>
              <a:rPr lang="en-GB" sz="1600" dirty="0" err="1"/>
              <a:t>mp</a:t>
            </a:r>
            <a:r>
              <a:rPr lang="en-GB" sz="1600" dirty="0"/>
              <a:t>] </a:t>
            </a:r>
            <a:r>
              <a:rPr lang="en-GB" sz="1600" dirty="0" err="1"/>
              <a:t>isanl</a:t>
            </a:r>
            <a:r>
              <a:rPr lang="en-GB" sz="1600" dirty="0"/>
              <a:t> × p spectral signature matrix containing p endmembers, and </a:t>
            </a:r>
            <a:r>
              <a:rPr lang="en-GB" sz="1600" dirty="0" err="1"/>
              <a:t>mj</a:t>
            </a:r>
            <a:r>
              <a:rPr lang="en-GB" sz="1600" dirty="0"/>
              <a:t> is the </a:t>
            </a:r>
            <a:r>
              <a:rPr lang="en-GB" sz="1600" dirty="0" err="1"/>
              <a:t>jth</a:t>
            </a:r>
            <a:r>
              <a:rPr lang="en-GB" sz="1600" dirty="0"/>
              <a:t> endmember. </a:t>
            </a:r>
          </a:p>
          <a:p>
            <a:pPr marL="285750" indent="-285750">
              <a:buSzPct val="52000"/>
              <a:buFont typeface="Wingdings" panose="05000000000000000000" pitchFamily="2" charset="2"/>
              <a:buChar char="§"/>
            </a:pPr>
            <a:r>
              <a:rPr lang="en-GB" sz="1600" dirty="0"/>
              <a:t>x = [x1, x2,...,</a:t>
            </a:r>
            <a:r>
              <a:rPr lang="en-GB" sz="1600" dirty="0" err="1"/>
              <a:t>xp</a:t>
            </a:r>
            <a:r>
              <a:rPr lang="en-GB" sz="1600" dirty="0"/>
              <a:t>]T is a p × 1 abundance vector, and </a:t>
            </a:r>
            <a:r>
              <a:rPr lang="en-GB" sz="1600" dirty="0" err="1"/>
              <a:t>xj</a:t>
            </a:r>
            <a:r>
              <a:rPr lang="en-GB" sz="1600" dirty="0"/>
              <a:t> represents the proportion of the </a:t>
            </a:r>
            <a:r>
              <a:rPr lang="en-GB" sz="1600" dirty="0" err="1"/>
              <a:t>jth</a:t>
            </a:r>
            <a:r>
              <a:rPr lang="en-GB" sz="1600" dirty="0"/>
              <a:t> endmember in this mixed pixel.</a:t>
            </a:r>
          </a:p>
          <a:p>
            <a:pPr>
              <a:buSzPct val="52000"/>
              <a:buNone/>
            </a:pPr>
            <a:endParaRPr lang="en-GB" sz="1600" dirty="0"/>
          </a:p>
          <a:p>
            <a:pPr>
              <a:buSzPct val="52000"/>
              <a:buNone/>
            </a:pPr>
            <a:endParaRPr lang="en-GB" sz="1600" dirty="0"/>
          </a:p>
        </p:txBody>
      </p:sp>
      <p:sp>
        <p:nvSpPr>
          <p:cNvPr id="3" name="Title 2">
            <a:extLst>
              <a:ext uri="{FF2B5EF4-FFF2-40B4-BE49-F238E27FC236}">
                <a16:creationId xmlns:a16="http://schemas.microsoft.com/office/drawing/2014/main" id="{30D1D455-38EB-D497-EF03-78C1FE1D332F}"/>
              </a:ext>
            </a:extLst>
          </p:cNvPr>
          <p:cNvSpPr>
            <a:spLocks noGrp="1"/>
          </p:cNvSpPr>
          <p:nvPr>
            <p:ph type="title"/>
          </p:nvPr>
        </p:nvSpPr>
        <p:spPr/>
        <p:txBody>
          <a:bodyPr/>
          <a:lstStyle/>
          <a:p>
            <a:r>
              <a:rPr lang="en-IN" dirty="0"/>
              <a:t>Linear Mixture Model</a:t>
            </a:r>
          </a:p>
        </p:txBody>
      </p:sp>
    </p:spTree>
    <p:extLst>
      <p:ext uri="{BB962C8B-B14F-4D97-AF65-F5344CB8AC3E}">
        <p14:creationId xmlns:p14="http://schemas.microsoft.com/office/powerpoint/2010/main" val="3509953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83F019-4FFB-B39A-E999-CBE66E8330F5}"/>
              </a:ext>
            </a:extLst>
          </p:cNvPr>
          <p:cNvSpPr>
            <a:spLocks noGrp="1"/>
          </p:cNvSpPr>
          <p:nvPr>
            <p:ph idx="1"/>
          </p:nvPr>
        </p:nvSpPr>
        <p:spPr/>
        <p:txBody>
          <a:bodyPr>
            <a:normAutofit/>
          </a:bodyPr>
          <a:lstStyle/>
          <a:p>
            <a:pPr marL="285750" indent="-285750">
              <a:buFont typeface="Wingdings" panose="05000000000000000000" pitchFamily="2" charset="2"/>
              <a:buChar char="§"/>
            </a:pPr>
            <a:r>
              <a:rPr lang="en-GB" sz="1600" dirty="0"/>
              <a:t>When a standard spectral library is introduced as prior knowledge to circumvent the challenge of endmember </a:t>
            </a:r>
            <a:r>
              <a:rPr lang="en-GB" sz="1600" dirty="0" err="1"/>
              <a:t>iden</a:t>
            </a:r>
            <a:r>
              <a:rPr lang="en-GB" sz="1600" dirty="0"/>
              <a:t> </a:t>
            </a:r>
            <a:r>
              <a:rPr lang="en-GB" sz="1600" dirty="0" err="1"/>
              <a:t>tification</a:t>
            </a:r>
            <a:r>
              <a:rPr lang="en-GB" sz="1600" dirty="0"/>
              <a:t>, the traditional LMM can be extended to a sparse unmixing model. </a:t>
            </a:r>
          </a:p>
          <a:p>
            <a:pPr marL="285750" indent="-285750">
              <a:buFont typeface="Wingdings" panose="05000000000000000000" pitchFamily="2" charset="2"/>
              <a:buChar char="§"/>
            </a:pPr>
            <a:r>
              <a:rPr lang="en-GB" sz="1600" dirty="0"/>
              <a:t>Because the endmember information has been previously obtained in the spectral library, the goal of the sparse unmixing is to find the best combination of observed spectra from the large spectral library.</a:t>
            </a:r>
          </a:p>
          <a:p>
            <a:pPr marL="285750" indent="-285750">
              <a:buFont typeface="Wingdings" panose="05000000000000000000" pitchFamily="2" charset="2"/>
              <a:buChar char="§"/>
            </a:pPr>
            <a:r>
              <a:rPr lang="en-GB" sz="1600" dirty="0"/>
              <a:t>The equation is now modified to y=</a:t>
            </a:r>
            <a:r>
              <a:rPr lang="en-GB" sz="1600" dirty="0" err="1"/>
              <a:t>Ax+n</a:t>
            </a:r>
            <a:endParaRPr lang="en-GB" sz="1600" dirty="0"/>
          </a:p>
          <a:p>
            <a:pPr marL="285750" indent="-285750">
              <a:buFont typeface="Wingdings" panose="05000000000000000000" pitchFamily="2" charset="2"/>
              <a:buChar char="§"/>
            </a:pPr>
            <a:r>
              <a:rPr lang="en-GB" sz="1600" dirty="0"/>
              <a:t>where A ∈ R (</a:t>
            </a:r>
            <a:r>
              <a:rPr lang="en-GB" sz="1600" dirty="0" err="1"/>
              <a:t>l×m</a:t>
            </a:r>
            <a:r>
              <a:rPr lang="en-GB" sz="1600" dirty="0"/>
              <a:t>) is the standard spectral library containing the m endmembers’ signatures for unmixing</a:t>
            </a:r>
          </a:p>
          <a:p>
            <a:pPr marL="285750" indent="-285750">
              <a:buFont typeface="Wingdings" panose="05000000000000000000" pitchFamily="2" charset="2"/>
              <a:buChar char="§"/>
            </a:pPr>
            <a:r>
              <a:rPr lang="en-GB" sz="1600" dirty="0"/>
              <a:t>Because only a few endmembers in spectral library A participate in mixed spectra y, x contains many zero values, which means that x is sparse.</a:t>
            </a:r>
          </a:p>
          <a:p>
            <a:pPr marL="285750" indent="-285750">
              <a:buFont typeface="Wingdings" panose="05000000000000000000" pitchFamily="2" charset="2"/>
              <a:buChar char="§"/>
            </a:pPr>
            <a:endParaRPr lang="en-IN" sz="1600" dirty="0"/>
          </a:p>
        </p:txBody>
      </p:sp>
      <p:sp>
        <p:nvSpPr>
          <p:cNvPr id="3" name="Title 2">
            <a:extLst>
              <a:ext uri="{FF2B5EF4-FFF2-40B4-BE49-F238E27FC236}">
                <a16:creationId xmlns:a16="http://schemas.microsoft.com/office/drawing/2014/main" id="{5B892C19-8F0D-395E-CB38-BA014079D318}"/>
              </a:ext>
            </a:extLst>
          </p:cNvPr>
          <p:cNvSpPr>
            <a:spLocks noGrp="1"/>
          </p:cNvSpPr>
          <p:nvPr>
            <p:ph type="title"/>
          </p:nvPr>
        </p:nvSpPr>
        <p:spPr/>
        <p:txBody>
          <a:bodyPr/>
          <a:lstStyle/>
          <a:p>
            <a:r>
              <a:rPr lang="en-IN" dirty="0"/>
              <a:t>Sparse Unmixing</a:t>
            </a:r>
          </a:p>
        </p:txBody>
      </p:sp>
    </p:spTree>
    <p:extLst>
      <p:ext uri="{BB962C8B-B14F-4D97-AF65-F5344CB8AC3E}">
        <p14:creationId xmlns:p14="http://schemas.microsoft.com/office/powerpoint/2010/main" val="4226051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B7274D-AB90-338C-B1A1-31424F045102}"/>
              </a:ext>
            </a:extLst>
          </p:cNvPr>
          <p:cNvSpPr>
            <a:spLocks noGrp="1"/>
          </p:cNvSpPr>
          <p:nvPr>
            <p:ph idx="1"/>
          </p:nvPr>
        </p:nvSpPr>
        <p:spPr/>
        <p:txBody>
          <a:bodyPr>
            <a:normAutofit/>
          </a:bodyPr>
          <a:lstStyle/>
          <a:p>
            <a:pPr marL="285750" indent="-285750">
              <a:buFont typeface="Wingdings" panose="05000000000000000000" pitchFamily="2" charset="2"/>
              <a:buChar char="§"/>
            </a:pPr>
            <a:r>
              <a:rPr lang="en-GB" sz="1600" dirty="0"/>
              <a:t>The original LMM can then be redefined as an l2–l0-norm optimization problem as follows:</a:t>
            </a:r>
          </a:p>
          <a:p>
            <a:pPr>
              <a:buNone/>
            </a:pPr>
            <a:endParaRPr lang="en-IN" sz="1600" dirty="0"/>
          </a:p>
          <a:p>
            <a:pPr>
              <a:buNone/>
            </a:pPr>
            <a:endParaRPr lang="en-IN" sz="1600" dirty="0"/>
          </a:p>
          <a:p>
            <a:pPr>
              <a:buNone/>
            </a:pPr>
            <a:endParaRPr lang="en-IN" sz="1600" dirty="0"/>
          </a:p>
          <a:p>
            <a:pPr marL="285750" indent="-285750">
              <a:buFont typeface="Wingdings" panose="05000000000000000000" pitchFamily="2" charset="2"/>
              <a:buChar char="§"/>
            </a:pPr>
            <a:r>
              <a:rPr lang="en-IN" sz="1600" dirty="0"/>
              <a:t> </a:t>
            </a:r>
            <a:r>
              <a:rPr lang="en-GB" sz="1600" dirty="0"/>
              <a:t>where δ represents the error of the reconstruction between Ax and mixed pixel y. </a:t>
            </a:r>
          </a:p>
          <a:p>
            <a:pPr marL="285750" indent="-285750">
              <a:buFont typeface="Wingdings" panose="05000000000000000000" pitchFamily="2" charset="2"/>
              <a:buChar char="§"/>
            </a:pPr>
            <a:r>
              <a:rPr lang="en-GB" sz="1600" dirty="0"/>
              <a:t>|| ||0 is the l0-norm, which denotes the number of nonzero components of a vector.</a:t>
            </a:r>
            <a:endParaRPr lang="en-IN" sz="1600" dirty="0"/>
          </a:p>
        </p:txBody>
      </p:sp>
      <p:sp>
        <p:nvSpPr>
          <p:cNvPr id="3" name="Title 2">
            <a:extLst>
              <a:ext uri="{FF2B5EF4-FFF2-40B4-BE49-F238E27FC236}">
                <a16:creationId xmlns:a16="http://schemas.microsoft.com/office/drawing/2014/main" id="{046DAB91-D3B7-9B70-84BD-EE50A3A723D6}"/>
              </a:ext>
            </a:extLst>
          </p:cNvPr>
          <p:cNvSpPr>
            <a:spLocks noGrp="1"/>
          </p:cNvSpPr>
          <p:nvPr>
            <p:ph type="title"/>
          </p:nvPr>
        </p:nvSpPr>
        <p:spPr/>
        <p:txBody>
          <a:bodyPr/>
          <a:lstStyle/>
          <a:p>
            <a:r>
              <a:rPr lang="en-IN" dirty="0"/>
              <a:t>Building the objective function</a:t>
            </a:r>
          </a:p>
        </p:txBody>
      </p:sp>
      <p:pic>
        <p:nvPicPr>
          <p:cNvPr id="5" name="Picture 4">
            <a:extLst>
              <a:ext uri="{FF2B5EF4-FFF2-40B4-BE49-F238E27FC236}">
                <a16:creationId xmlns:a16="http://schemas.microsoft.com/office/drawing/2014/main" id="{8E1C0165-A59A-BE8E-4302-0E36D43CC22A}"/>
              </a:ext>
            </a:extLst>
          </p:cNvPr>
          <p:cNvPicPr>
            <a:picLocks noChangeAspect="1"/>
          </p:cNvPicPr>
          <p:nvPr/>
        </p:nvPicPr>
        <p:blipFill>
          <a:blip r:embed="rId2"/>
          <a:stretch>
            <a:fillRect/>
          </a:stretch>
        </p:blipFill>
        <p:spPr>
          <a:xfrm>
            <a:off x="1240085" y="2047167"/>
            <a:ext cx="8708846" cy="1159702"/>
          </a:xfrm>
          <a:prstGeom prst="rect">
            <a:avLst/>
          </a:prstGeom>
        </p:spPr>
      </p:pic>
    </p:spTree>
    <p:extLst>
      <p:ext uri="{BB962C8B-B14F-4D97-AF65-F5344CB8AC3E}">
        <p14:creationId xmlns:p14="http://schemas.microsoft.com/office/powerpoint/2010/main" val="1867158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7D2A6E-0BDB-002D-4FC3-BB04E571F79D}"/>
              </a:ext>
            </a:extLst>
          </p:cNvPr>
          <p:cNvSpPr>
            <a:spLocks noGrp="1"/>
          </p:cNvSpPr>
          <p:nvPr>
            <p:ph idx="1"/>
          </p:nvPr>
        </p:nvSpPr>
        <p:spPr/>
        <p:txBody>
          <a:bodyPr/>
          <a:lstStyle/>
          <a:p>
            <a:r>
              <a:rPr lang="en-IN" dirty="0" err="1"/>
              <a:t>Dss</a:t>
            </a:r>
            <a:endParaRPr lang="en-IN" dirty="0"/>
          </a:p>
          <a:p>
            <a:endParaRPr lang="en-IN" dirty="0"/>
          </a:p>
          <a:p>
            <a:endParaRPr lang="en-IN" dirty="0"/>
          </a:p>
          <a:p>
            <a:endParaRPr lang="en-IN" dirty="0"/>
          </a:p>
          <a:p>
            <a:endParaRPr lang="en-IN" dirty="0"/>
          </a:p>
          <a:p>
            <a:pPr marL="285750" indent="-285750">
              <a:buFont typeface="Wingdings" panose="05000000000000000000" pitchFamily="2" charset="2"/>
              <a:buChar char="§"/>
            </a:pPr>
            <a:r>
              <a:rPr lang="en-GB" sz="1600" dirty="0"/>
              <a:t>TV was used as the correlation to enhance the similarity of the local pixel abundance values</a:t>
            </a:r>
          </a:p>
          <a:p>
            <a:pPr marL="285750" indent="-285750">
              <a:buFont typeface="Wingdings" panose="05000000000000000000" pitchFamily="2" charset="2"/>
              <a:buChar char="§"/>
            </a:pPr>
            <a:r>
              <a:rPr lang="en-GB" sz="1600" dirty="0"/>
              <a:t>By minimizing the gradient sum of the horizontal and vertical directions of the abundance matrix, this method can not only consider the similarity of the abundance map but also achieve denoising for the randomly distributed noise</a:t>
            </a:r>
            <a:endParaRPr lang="en-IN" sz="1600" dirty="0"/>
          </a:p>
        </p:txBody>
      </p:sp>
      <p:sp>
        <p:nvSpPr>
          <p:cNvPr id="3" name="Title 2">
            <a:extLst>
              <a:ext uri="{FF2B5EF4-FFF2-40B4-BE49-F238E27FC236}">
                <a16:creationId xmlns:a16="http://schemas.microsoft.com/office/drawing/2014/main" id="{F4506A1E-472A-0C47-5B52-B1CAB84BD85C}"/>
              </a:ext>
            </a:extLst>
          </p:cNvPr>
          <p:cNvSpPr>
            <a:spLocks noGrp="1"/>
          </p:cNvSpPr>
          <p:nvPr>
            <p:ph type="title"/>
          </p:nvPr>
        </p:nvSpPr>
        <p:spPr/>
        <p:txBody>
          <a:bodyPr/>
          <a:lstStyle/>
          <a:p>
            <a:r>
              <a:rPr lang="en-IN" dirty="0"/>
              <a:t>Modified objective function</a:t>
            </a:r>
          </a:p>
        </p:txBody>
      </p:sp>
      <p:pic>
        <p:nvPicPr>
          <p:cNvPr id="7" name="Picture 6">
            <a:extLst>
              <a:ext uri="{FF2B5EF4-FFF2-40B4-BE49-F238E27FC236}">
                <a16:creationId xmlns:a16="http://schemas.microsoft.com/office/drawing/2014/main" id="{AA0CDAD7-6424-CB81-FEF8-E5D57EE263E3}"/>
              </a:ext>
            </a:extLst>
          </p:cNvPr>
          <p:cNvPicPr>
            <a:picLocks noChangeAspect="1"/>
          </p:cNvPicPr>
          <p:nvPr/>
        </p:nvPicPr>
        <p:blipFill>
          <a:blip r:embed="rId2"/>
          <a:stretch>
            <a:fillRect/>
          </a:stretch>
        </p:blipFill>
        <p:spPr>
          <a:xfrm>
            <a:off x="1290596" y="2006782"/>
            <a:ext cx="8915912" cy="1128874"/>
          </a:xfrm>
          <a:prstGeom prst="rect">
            <a:avLst/>
          </a:prstGeom>
        </p:spPr>
      </p:pic>
      <p:pic>
        <p:nvPicPr>
          <p:cNvPr id="9" name="Picture 8">
            <a:extLst>
              <a:ext uri="{FF2B5EF4-FFF2-40B4-BE49-F238E27FC236}">
                <a16:creationId xmlns:a16="http://schemas.microsoft.com/office/drawing/2014/main" id="{A85A30D7-8FFD-F1FC-4A06-4E1EBCF996AE}"/>
              </a:ext>
            </a:extLst>
          </p:cNvPr>
          <p:cNvPicPr>
            <a:picLocks noChangeAspect="1"/>
          </p:cNvPicPr>
          <p:nvPr/>
        </p:nvPicPr>
        <p:blipFill>
          <a:blip r:embed="rId3"/>
          <a:stretch>
            <a:fillRect/>
          </a:stretch>
        </p:blipFill>
        <p:spPr>
          <a:xfrm>
            <a:off x="9174297" y="3722345"/>
            <a:ext cx="2526235" cy="506044"/>
          </a:xfrm>
          <a:prstGeom prst="rect">
            <a:avLst/>
          </a:prstGeom>
        </p:spPr>
      </p:pic>
    </p:spTree>
    <p:extLst>
      <p:ext uri="{BB962C8B-B14F-4D97-AF65-F5344CB8AC3E}">
        <p14:creationId xmlns:p14="http://schemas.microsoft.com/office/powerpoint/2010/main" val="2114113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85BDDF8-3222-10A6-A1E2-B53F83168FFF}"/>
              </a:ext>
            </a:extLst>
          </p:cNvPr>
          <p:cNvPicPr>
            <a:picLocks noGrp="1" noChangeAspect="1"/>
          </p:cNvPicPr>
          <p:nvPr>
            <p:ph idx="1"/>
          </p:nvPr>
        </p:nvPicPr>
        <p:blipFill>
          <a:blip r:embed="rId2"/>
          <a:stretch>
            <a:fillRect/>
          </a:stretch>
        </p:blipFill>
        <p:spPr>
          <a:xfrm>
            <a:off x="3143177" y="1604963"/>
            <a:ext cx="5905647" cy="4572000"/>
          </a:xfrm>
        </p:spPr>
      </p:pic>
      <p:sp>
        <p:nvSpPr>
          <p:cNvPr id="3" name="Title 2">
            <a:extLst>
              <a:ext uri="{FF2B5EF4-FFF2-40B4-BE49-F238E27FC236}">
                <a16:creationId xmlns:a16="http://schemas.microsoft.com/office/drawing/2014/main" id="{06A49A49-EBD5-3AC3-D3B4-45923C45CAD9}"/>
              </a:ext>
            </a:extLst>
          </p:cNvPr>
          <p:cNvSpPr>
            <a:spLocks noGrp="1"/>
          </p:cNvSpPr>
          <p:nvPr>
            <p:ph type="title"/>
          </p:nvPr>
        </p:nvSpPr>
        <p:spPr/>
        <p:txBody>
          <a:bodyPr/>
          <a:lstStyle/>
          <a:p>
            <a:r>
              <a:rPr lang="en-IN" dirty="0"/>
              <a:t>Flowchart</a:t>
            </a:r>
          </a:p>
        </p:txBody>
      </p:sp>
    </p:spTree>
    <p:extLst>
      <p:ext uri="{BB962C8B-B14F-4D97-AF65-F5344CB8AC3E}">
        <p14:creationId xmlns:p14="http://schemas.microsoft.com/office/powerpoint/2010/main" val="2279840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55EFFA-7B41-DAA1-27CC-C6BFDB099117}"/>
              </a:ext>
            </a:extLst>
          </p:cNvPr>
          <p:cNvSpPr>
            <a:spLocks noGrp="1"/>
          </p:cNvSpPr>
          <p:nvPr>
            <p:ph idx="1"/>
          </p:nvPr>
        </p:nvSpPr>
        <p:spPr/>
        <p:txBody>
          <a:bodyPr>
            <a:normAutofit/>
          </a:bodyPr>
          <a:lstStyle/>
          <a:p>
            <a:pPr marL="285750" indent="-285750">
              <a:buFont typeface="Wingdings" panose="05000000000000000000" pitchFamily="2" charset="2"/>
              <a:buChar char="§"/>
            </a:pPr>
            <a:r>
              <a:rPr lang="en-GB" sz="1600" dirty="0"/>
              <a:t>Pixels within a homogeneous region are spatially compact and tend to exhibit similar reflection spectra, indicating that these pixels may share the same endmembers and similar abundance values. </a:t>
            </a:r>
          </a:p>
          <a:p>
            <a:pPr marL="285750" indent="-285750">
              <a:buFont typeface="Wingdings" panose="05000000000000000000" pitchFamily="2" charset="2"/>
              <a:buChar char="§"/>
            </a:pPr>
            <a:r>
              <a:rPr lang="en-GB" sz="1600" dirty="0"/>
              <a:t>To obtain the homogeneous regions, </a:t>
            </a:r>
            <a:r>
              <a:rPr lang="en-GB" sz="1600" dirty="0" err="1"/>
              <a:t>superpixel</a:t>
            </a:r>
            <a:r>
              <a:rPr lang="en-GB" sz="1600" dirty="0"/>
              <a:t> segmentation can be introduced to form a series of regions containing unique semantic information (spatial information and spectral information)</a:t>
            </a:r>
          </a:p>
          <a:p>
            <a:pPr marL="285750" indent="-285750">
              <a:buFont typeface="Wingdings" panose="05000000000000000000" pitchFamily="2" charset="2"/>
              <a:buChar char="§"/>
            </a:pPr>
            <a:r>
              <a:rPr lang="en-GB" sz="1600" dirty="0"/>
              <a:t>Based on the SLIC method, the location information and </a:t>
            </a:r>
            <a:r>
              <a:rPr lang="en-GB" sz="1600" dirty="0" err="1"/>
              <a:t>color</a:t>
            </a:r>
            <a:r>
              <a:rPr lang="en-GB" sz="1600" dirty="0"/>
              <a:t> (or spectral) information can be better considered. </a:t>
            </a:r>
          </a:p>
          <a:p>
            <a:pPr marL="285750" indent="-285750">
              <a:buFont typeface="Wingdings" panose="05000000000000000000" pitchFamily="2" charset="2"/>
              <a:buChar char="§"/>
            </a:pPr>
            <a:r>
              <a:rPr lang="en-GB" sz="1600" dirty="0"/>
              <a:t>The SLIC algorithm can be seen as a localized version of the k-means clustering method. </a:t>
            </a:r>
          </a:p>
          <a:p>
            <a:pPr>
              <a:buNone/>
            </a:pPr>
            <a:endParaRPr lang="en-IN" sz="1600" dirty="0"/>
          </a:p>
        </p:txBody>
      </p:sp>
      <p:sp>
        <p:nvSpPr>
          <p:cNvPr id="3" name="Title 2">
            <a:extLst>
              <a:ext uri="{FF2B5EF4-FFF2-40B4-BE49-F238E27FC236}">
                <a16:creationId xmlns:a16="http://schemas.microsoft.com/office/drawing/2014/main" id="{82473034-3C16-B65B-9DFA-C180706DF0F7}"/>
              </a:ext>
            </a:extLst>
          </p:cNvPr>
          <p:cNvSpPr>
            <a:spLocks noGrp="1"/>
          </p:cNvSpPr>
          <p:nvPr>
            <p:ph type="title"/>
          </p:nvPr>
        </p:nvSpPr>
        <p:spPr/>
        <p:txBody>
          <a:bodyPr/>
          <a:lstStyle/>
          <a:p>
            <a:r>
              <a:rPr lang="en-IN" dirty="0" err="1"/>
              <a:t>Slic</a:t>
            </a:r>
            <a:r>
              <a:rPr lang="en-IN" dirty="0"/>
              <a:t> and </a:t>
            </a:r>
            <a:r>
              <a:rPr lang="en-IN" dirty="0" err="1"/>
              <a:t>Superpixel</a:t>
            </a:r>
            <a:r>
              <a:rPr lang="en-IN" dirty="0"/>
              <a:t> segmentation</a:t>
            </a:r>
          </a:p>
        </p:txBody>
      </p:sp>
      <p:pic>
        <p:nvPicPr>
          <p:cNvPr id="5" name="Picture 4">
            <a:extLst>
              <a:ext uri="{FF2B5EF4-FFF2-40B4-BE49-F238E27FC236}">
                <a16:creationId xmlns:a16="http://schemas.microsoft.com/office/drawing/2014/main" id="{E244893D-0FAD-5DCF-1C9C-DAAD50028FB8}"/>
              </a:ext>
            </a:extLst>
          </p:cNvPr>
          <p:cNvPicPr>
            <a:picLocks noChangeAspect="1"/>
          </p:cNvPicPr>
          <p:nvPr/>
        </p:nvPicPr>
        <p:blipFill>
          <a:blip r:embed="rId2"/>
          <a:stretch>
            <a:fillRect/>
          </a:stretch>
        </p:blipFill>
        <p:spPr>
          <a:xfrm>
            <a:off x="2773124" y="3935663"/>
            <a:ext cx="6369363" cy="2400743"/>
          </a:xfrm>
          <a:prstGeom prst="rect">
            <a:avLst/>
          </a:prstGeom>
        </p:spPr>
      </p:pic>
    </p:spTree>
    <p:extLst>
      <p:ext uri="{BB962C8B-B14F-4D97-AF65-F5344CB8AC3E}">
        <p14:creationId xmlns:p14="http://schemas.microsoft.com/office/powerpoint/2010/main" val="4000870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01C65A-1D99-1412-7049-BF28BAA89770}"/>
              </a:ext>
            </a:extLst>
          </p:cNvPr>
          <p:cNvSpPr>
            <a:spLocks noGrp="1"/>
          </p:cNvSpPr>
          <p:nvPr>
            <p:ph idx="1"/>
          </p:nvPr>
        </p:nvSpPr>
        <p:spPr/>
        <p:txBody>
          <a:bodyPr/>
          <a:lstStyle/>
          <a:p>
            <a:r>
              <a:rPr lang="en-GB" dirty="0"/>
              <a:t>By considering both the spectral distance and the spatial distance, the current pixel is clustered to the nearest seed point. These distance metrics are defined as follows:</a:t>
            </a:r>
          </a:p>
          <a:p>
            <a:endParaRPr lang="en-GB" dirty="0"/>
          </a:p>
          <a:p>
            <a:endParaRPr lang="en-GB" dirty="0"/>
          </a:p>
          <a:p>
            <a:endParaRPr lang="en-GB" dirty="0"/>
          </a:p>
          <a:p>
            <a:endParaRPr lang="en-GB" dirty="0"/>
          </a:p>
          <a:p>
            <a:endParaRPr lang="en-GB" dirty="0"/>
          </a:p>
          <a:p>
            <a:r>
              <a:rPr lang="en-GB" dirty="0"/>
              <a:t>where (xi, </a:t>
            </a:r>
            <a:r>
              <a:rPr lang="en-GB" dirty="0" err="1"/>
              <a:t>yi</a:t>
            </a:r>
            <a:r>
              <a:rPr lang="en-GB" dirty="0"/>
              <a:t>), (</a:t>
            </a:r>
            <a:r>
              <a:rPr lang="en-GB" dirty="0" err="1"/>
              <a:t>xj</a:t>
            </a:r>
            <a:r>
              <a:rPr lang="en-GB" dirty="0"/>
              <a:t>, </a:t>
            </a:r>
            <a:r>
              <a:rPr lang="en-GB" dirty="0" err="1"/>
              <a:t>yj</a:t>
            </a:r>
            <a:r>
              <a:rPr lang="en-GB" dirty="0"/>
              <a:t>) represent the position,</a:t>
            </a:r>
          </a:p>
          <a:p>
            <a:r>
              <a:rPr lang="en-GB" dirty="0"/>
              <a:t> </a:t>
            </a:r>
            <a:r>
              <a:rPr lang="en-GB" dirty="0" err="1"/>
              <a:t>yi</a:t>
            </a:r>
            <a:r>
              <a:rPr lang="en-GB" dirty="0"/>
              <a:t>, </a:t>
            </a:r>
            <a:r>
              <a:rPr lang="en-GB" dirty="0" err="1"/>
              <a:t>yj</a:t>
            </a:r>
            <a:r>
              <a:rPr lang="en-GB" dirty="0"/>
              <a:t> are the spectra of pixels </a:t>
            </a:r>
            <a:r>
              <a:rPr lang="en-GB" dirty="0" err="1"/>
              <a:t>i</a:t>
            </a:r>
            <a:r>
              <a:rPr lang="en-GB" dirty="0"/>
              <a:t> and j, respectively, and m is a balancing weight</a:t>
            </a:r>
          </a:p>
          <a:p>
            <a:endParaRPr lang="en-IN" dirty="0"/>
          </a:p>
        </p:txBody>
      </p:sp>
      <p:sp>
        <p:nvSpPr>
          <p:cNvPr id="3" name="Title 2">
            <a:extLst>
              <a:ext uri="{FF2B5EF4-FFF2-40B4-BE49-F238E27FC236}">
                <a16:creationId xmlns:a16="http://schemas.microsoft.com/office/drawing/2014/main" id="{48E744A4-BBF6-9DD0-E711-8FA1FBB07211}"/>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7F800648-CA8A-C6DA-78D4-8480E85C2D1A}"/>
              </a:ext>
            </a:extLst>
          </p:cNvPr>
          <p:cNvPicPr>
            <a:picLocks noChangeAspect="1"/>
          </p:cNvPicPr>
          <p:nvPr/>
        </p:nvPicPr>
        <p:blipFill>
          <a:blip r:embed="rId2"/>
          <a:stretch>
            <a:fillRect/>
          </a:stretch>
        </p:blipFill>
        <p:spPr>
          <a:xfrm>
            <a:off x="2795841" y="2273618"/>
            <a:ext cx="5491714" cy="1667128"/>
          </a:xfrm>
          <a:prstGeom prst="rect">
            <a:avLst/>
          </a:prstGeom>
        </p:spPr>
      </p:pic>
    </p:spTree>
    <p:extLst>
      <p:ext uri="{BB962C8B-B14F-4D97-AF65-F5344CB8AC3E}">
        <p14:creationId xmlns:p14="http://schemas.microsoft.com/office/powerpoint/2010/main" val="3530805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671AED3-DE0C-61E1-B539-EDF9A0E49C7E}"/>
              </a:ext>
            </a:extLst>
          </p:cNvPr>
          <p:cNvPicPr>
            <a:picLocks noGrp="1" noChangeAspect="1"/>
          </p:cNvPicPr>
          <p:nvPr>
            <p:ph idx="1"/>
          </p:nvPr>
        </p:nvPicPr>
        <p:blipFill>
          <a:blip r:embed="rId2"/>
          <a:stretch>
            <a:fillRect/>
          </a:stretch>
        </p:blipFill>
        <p:spPr>
          <a:xfrm>
            <a:off x="3108920" y="1359837"/>
            <a:ext cx="4933936" cy="5049535"/>
          </a:xfrm>
        </p:spPr>
      </p:pic>
      <p:sp>
        <p:nvSpPr>
          <p:cNvPr id="3" name="Title 2">
            <a:extLst>
              <a:ext uri="{FF2B5EF4-FFF2-40B4-BE49-F238E27FC236}">
                <a16:creationId xmlns:a16="http://schemas.microsoft.com/office/drawing/2014/main" id="{123C28E7-80B1-61B1-3247-0389CC737D4D}"/>
              </a:ext>
            </a:extLst>
          </p:cNvPr>
          <p:cNvSpPr>
            <a:spLocks noGrp="1"/>
          </p:cNvSpPr>
          <p:nvPr>
            <p:ph type="title"/>
          </p:nvPr>
        </p:nvSpPr>
        <p:spPr/>
        <p:txBody>
          <a:bodyPr/>
          <a:lstStyle/>
          <a:p>
            <a:r>
              <a:rPr lang="en-IN" dirty="0" err="1"/>
              <a:t>Slic</a:t>
            </a:r>
            <a:r>
              <a:rPr lang="en-IN" dirty="0"/>
              <a:t> Pseudocode</a:t>
            </a:r>
          </a:p>
        </p:txBody>
      </p:sp>
    </p:spTree>
    <p:extLst>
      <p:ext uri="{BB962C8B-B14F-4D97-AF65-F5344CB8AC3E}">
        <p14:creationId xmlns:p14="http://schemas.microsoft.com/office/powerpoint/2010/main" val="3827409208"/>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{22348B03-BF0B-4329-89C6-3FA05CD038CE}tf16411177_win32</Template>
  <TotalTime>367</TotalTime>
  <Words>607</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Segoe UI</vt:lpstr>
      <vt:lpstr>Segoe UI Light</vt:lpstr>
      <vt:lpstr>Wingdings</vt:lpstr>
      <vt:lpstr>Get Started with 3D</vt:lpstr>
      <vt:lpstr>SPARSE UNMIXING AND SLIC  IMPLEMENTATION</vt:lpstr>
      <vt:lpstr>Linear Mixture Model</vt:lpstr>
      <vt:lpstr>Sparse Unmixing</vt:lpstr>
      <vt:lpstr>Building the objective function</vt:lpstr>
      <vt:lpstr>Modified objective function</vt:lpstr>
      <vt:lpstr>Flowchart</vt:lpstr>
      <vt:lpstr>Slic and Superpixel segmentation</vt:lpstr>
      <vt:lpstr>PowerPoint Presentation</vt:lpstr>
      <vt:lpstr>Slic Pseudocode</vt:lpstr>
      <vt:lpstr>Why Use 3D?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Debesh Maheshwari</dc:creator>
  <cp:lastModifiedBy>Debesh Maheshwari</cp:lastModifiedBy>
  <cp:revision>1</cp:revision>
  <dcterms:created xsi:type="dcterms:W3CDTF">2024-07-12T03:30:15Z</dcterms:created>
  <dcterms:modified xsi:type="dcterms:W3CDTF">2024-08-03T11:39:02Z</dcterms:modified>
</cp:coreProperties>
</file>